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假设我们需要更新当前状态St下的某动作A的Q值：Q(S,A),我们可以这样做： 1. 执行A，往前一步，到达St+1; 2. 把St+1输入Q网络，计算St+1下所有动作的Q值； 3. 获得最大的Q值加上奖励R作为更新目标； 4. 计算损失 - Q(S,A)相当于有监督学习中的logits - maxQ(St+1) + R 相当于有监督学习中的lables - 用mse函数，得出两者的loss 5. 用loss更新Q网络。</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TD</a:t>
            </a:r>
            <a:r>
              <a:rPr lang="zh-CN" altLang="en-US"/>
              <a:t>－</a:t>
            </a:r>
            <a:r>
              <a:rPr lang="en-US" altLang="zh-CN"/>
              <a:t>error</a:t>
            </a:r>
            <a:r>
              <a:rPr lang="zh-CN" altLang="en-US"/>
              <a:t>＝Q(s,a)-V(s)＝gamma * V(s') + r - V(s)，类似于ＤＱＮ的更新，用来更新</a:t>
            </a:r>
            <a:r>
              <a:rPr lang="en-US" altLang="zh-CN"/>
              <a:t>Critic</a:t>
            </a:r>
            <a:r>
              <a:rPr lang="zh-CN" altLang="en-US"/>
              <a:t>使</a:t>
            </a:r>
            <a:r>
              <a:rPr lang="en-US" altLang="zh-CN"/>
              <a:t>TD-error</a:t>
            </a:r>
            <a:r>
              <a:rPr lang="zh-CN" altLang="en-US"/>
              <a:t>变小。</a:t>
            </a:r>
            <a:r>
              <a:rPr lang="en-US" altLang="zh-CN">
                <a:sym typeface="+mn-ea"/>
              </a:rPr>
              <a:t>TD-error</a:t>
            </a:r>
            <a:r>
              <a:rPr lang="zh-CN" altLang="en-US">
                <a:sym typeface="+mn-ea"/>
              </a:rPr>
              <a:t>反映现实的奖励与潜在奖励之差。也是</a:t>
            </a:r>
            <a:r>
              <a:rPr lang="en-US" altLang="zh-CN">
                <a:sym typeface="+mn-ea"/>
              </a:rPr>
              <a:t>Actor</a:t>
            </a:r>
            <a:r>
              <a:rPr lang="zh-CN" altLang="en-US">
                <a:sym typeface="+mn-ea"/>
              </a:rPr>
              <a:t>带权重更新的权重值（减去</a:t>
            </a:r>
            <a:r>
              <a:rPr lang="en-US" altLang="zh-CN">
                <a:sym typeface="+mn-ea"/>
              </a:rPr>
              <a:t>baseline</a:t>
            </a:r>
            <a:r>
              <a:rPr lang="zh-CN" altLang="en-US">
                <a:sym typeface="+mn-ea"/>
              </a:rPr>
              <a:t>后的结果</a:t>
            </a:r>
            <a:r>
              <a:rPr lang="zh-CN" altLang="en-US">
                <a:sym typeface="+mn-ea"/>
              </a:rPr>
              <a:t>）。</a:t>
            </a:r>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Actor的功能是，输出一个动作A，这个动作A输入到Crititc后，能够获得最大的Q值。Critic网络的作用是预估Q</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和DQN一样，更新的时候如果更新目标在不断变动，会造成更新困难。所以DDPG和DQN一样，用了固定网络(fix network)技术，就是先冻结住用来求target的网络。在更新之后，再把参数赋值到target网络。</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8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8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8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8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8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ags" Target="../tags/tag70.xml"/><Relationship Id="rId5" Type="http://schemas.openxmlformats.org/officeDocument/2006/relationships/image" Target="../media/image12.wmf"/><Relationship Id="rId4" Type="http://schemas.openxmlformats.org/officeDocument/2006/relationships/oleObject" Target="../embeddings/oleObject2.bin"/><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t>强化学习总结分享</a:t>
            </a:r>
            <a:endParaRPr lang="zh-CN"/>
          </a:p>
        </p:txBody>
      </p:sp>
      <p:sp>
        <p:nvSpPr>
          <p:cNvPr id="3" name="副标题 2"/>
          <p:cNvSpPr>
            <a:spLocks noGrp="1"/>
          </p:cNvSpPr>
          <p:nvPr>
            <p:ph type="subTitle" idx="1"/>
            <p:custDataLst>
              <p:tags r:id="rId2"/>
            </p:custDataLst>
          </p:nvPr>
        </p:nvSpPr>
        <p:spPr>
          <a:xfrm>
            <a:off x="2196422" y="4025265"/>
            <a:ext cx="10852237" cy="950984"/>
          </a:xfrm>
        </p:spPr>
        <p:txBody>
          <a:bodyPr/>
          <a:lstStyle/>
          <a:p>
            <a:r>
              <a:rPr lang="zh-CN" altLang="en-US"/>
              <a:t>赵得霖</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Actor-Critic</a:t>
            </a:r>
            <a:endParaRPr lang="zh-CN" altLang="en-US"/>
          </a:p>
        </p:txBody>
      </p:sp>
      <p:sp>
        <p:nvSpPr>
          <p:cNvPr id="3" name="内容占位符 2"/>
          <p:cNvSpPr>
            <a:spLocks noGrp="1"/>
          </p:cNvSpPr>
          <p:nvPr>
            <p:ph idx="1"/>
          </p:nvPr>
        </p:nvSpPr>
        <p:spPr>
          <a:xfrm>
            <a:off x="669925" y="1296035"/>
            <a:ext cx="4878070" cy="5041265"/>
          </a:xfrm>
        </p:spPr>
        <p:txBody>
          <a:bodyPr/>
          <a:p>
            <a:r>
              <a:rPr lang="zh-CN" altLang="en-US"/>
              <a:t>PG利用带权重的梯度下降方法更新策略，需要完成整个游戏过程，直到最终状态，才能通过回溯计算G值进行学习。这使得PG方法的效率被限制。  </a:t>
            </a:r>
            <a:r>
              <a:rPr lang="en-US" altLang="zh-CN"/>
              <a:t>--&gt;&gt;TD</a:t>
            </a:r>
            <a:endParaRPr lang="en-US" altLang="zh-CN"/>
          </a:p>
          <a:p>
            <a:r>
              <a:rPr lang="en-US" altLang="zh-CN"/>
              <a:t>输入状态S: 一个输出策略，负责选择动作，我们把这个网络成为Actor； 一个负责计算每个动作的分数，我们把这个网络</a:t>
            </a:r>
            <a:r>
              <a:t>称</a:t>
            </a:r>
            <a:r>
              <a:rPr lang="en-US" altLang="zh-CN"/>
              <a:t>为Critic</a:t>
            </a:r>
            <a:r>
              <a:t>。</a:t>
            </a:r>
          </a:p>
          <a:p/>
        </p:txBody>
      </p:sp>
      <p:pic>
        <p:nvPicPr>
          <p:cNvPr id="4" name="图片 3"/>
          <p:cNvPicPr>
            <a:picLocks noChangeAspect="1"/>
          </p:cNvPicPr>
          <p:nvPr/>
        </p:nvPicPr>
        <p:blipFill>
          <a:blip r:embed="rId1"/>
          <a:stretch>
            <a:fillRect/>
          </a:stretch>
        </p:blipFill>
        <p:spPr>
          <a:xfrm>
            <a:off x="5547995" y="1296035"/>
            <a:ext cx="6623685" cy="511429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DDPG</a:t>
            </a:r>
            <a:endParaRPr lang="zh-CN" altLang="en-US"/>
          </a:p>
        </p:txBody>
      </p:sp>
      <p:sp>
        <p:nvSpPr>
          <p:cNvPr id="3" name="内容占位符 2"/>
          <p:cNvSpPr>
            <a:spLocks noGrp="1"/>
          </p:cNvSpPr>
          <p:nvPr>
            <p:ph idx="1"/>
          </p:nvPr>
        </p:nvSpPr>
        <p:spPr/>
        <p:txBody>
          <a:bodyPr/>
          <a:p>
            <a:r>
              <a:rPr lang="zh-CN" altLang="en-US"/>
              <a:t>deep deterministic policy gradient，深度确定性策略梯度算法</a:t>
            </a:r>
            <a:endParaRPr lang="zh-CN" altLang="en-US"/>
          </a:p>
          <a:p>
            <a:endParaRPr lang="zh-CN" altLang="en-US"/>
          </a:p>
          <a:p>
            <a:r>
              <a:rPr lang="en-US" altLang="zh-CN"/>
              <a:t>DQN</a:t>
            </a:r>
            <a:r>
              <a:t>：</a:t>
            </a:r>
          </a:p>
          <a:p/>
          <a:p>
            <a:r>
              <a:t>使用一个神经网络来代替</a:t>
            </a:r>
            <a:r>
              <a:rPr lang="en-US" altLang="zh-CN"/>
              <a:t>maxQ</a:t>
            </a:r>
            <a:r>
              <a:t>（</a:t>
            </a:r>
            <a:r>
              <a:rPr lang="en-US" altLang="zh-CN"/>
              <a:t>S‘</a:t>
            </a:r>
            <a:r>
              <a:t>，ａ），从而实现连续的控制。</a:t>
            </a:r>
          </a:p>
          <a:p>
            <a:endParaRPr lang="zh-CN" altLang="en-US"/>
          </a:p>
          <a:p>
            <a:endParaRPr lang="zh-CN" altLang="en-US"/>
          </a:p>
        </p:txBody>
      </p:sp>
      <p:pic>
        <p:nvPicPr>
          <p:cNvPr id="4" name="图片 3"/>
          <p:cNvPicPr>
            <a:picLocks noChangeAspect="1"/>
          </p:cNvPicPr>
          <p:nvPr/>
        </p:nvPicPr>
        <p:blipFill>
          <a:blip r:embed="rId1"/>
          <a:srcRect t="69054" b="11772"/>
          <a:stretch>
            <a:fillRect/>
          </a:stretch>
        </p:blipFill>
        <p:spPr>
          <a:xfrm>
            <a:off x="1942465" y="1953260"/>
            <a:ext cx="6858000" cy="810895"/>
          </a:xfrm>
          <a:prstGeom prst="rect">
            <a:avLst/>
          </a:prstGeom>
        </p:spPr>
      </p:pic>
      <p:pic>
        <p:nvPicPr>
          <p:cNvPr id="5" name="图片 4"/>
          <p:cNvPicPr>
            <a:picLocks noChangeAspect="1"/>
          </p:cNvPicPr>
          <p:nvPr/>
        </p:nvPicPr>
        <p:blipFill>
          <a:blip r:embed="rId2"/>
          <a:stretch>
            <a:fillRect/>
          </a:stretch>
        </p:blipFill>
        <p:spPr>
          <a:xfrm>
            <a:off x="1000125" y="3566795"/>
            <a:ext cx="5756910" cy="295338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DDPG－</a:t>
            </a:r>
            <a:r>
              <a:rPr lang="en-US" altLang="zh-CN">
                <a:sym typeface="+mn-ea"/>
              </a:rPr>
              <a:t>Fixed </a:t>
            </a:r>
            <a:endParaRPr lang="zh-CN" altLang="en-US"/>
          </a:p>
        </p:txBody>
      </p:sp>
      <p:pic>
        <p:nvPicPr>
          <p:cNvPr id="4" name="内容占位符 3"/>
          <p:cNvPicPr>
            <a:picLocks noChangeAspect="1"/>
          </p:cNvPicPr>
          <p:nvPr>
            <p:ph idx="1"/>
          </p:nvPr>
        </p:nvPicPr>
        <p:blipFill>
          <a:blip r:embed="rId1"/>
          <a:stretch>
            <a:fillRect/>
          </a:stretch>
        </p:blipFill>
        <p:spPr>
          <a:xfrm>
            <a:off x="1703705" y="1541780"/>
            <a:ext cx="8395970" cy="501459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强化学习</a:t>
            </a:r>
            <a:endParaRPr lang="zh-CN" altLang="en-US"/>
          </a:p>
        </p:txBody>
      </p:sp>
      <p:sp>
        <p:nvSpPr>
          <p:cNvPr id="3" name="内容占位符 2"/>
          <p:cNvSpPr>
            <a:spLocks noGrp="1"/>
          </p:cNvSpPr>
          <p:nvPr>
            <p:ph idx="1"/>
          </p:nvPr>
        </p:nvSpPr>
        <p:spPr/>
        <p:txBody>
          <a:bodyPr/>
          <a:p>
            <a:pPr marL="0" indent="0">
              <a:buNone/>
            </a:pPr>
            <a:r>
              <a:rPr lang="zh-CN" altLang="en-US"/>
              <a:t>强化学习（Reinforcement Learning, RL），又称再励学习、评价学习或增强学习，是机器学习的范式和方法论之一，用于描述和解决智能体（agent）在与环境的交互过程中通过学习策略以达成回报最大化或实现特定目标的问题</a:t>
            </a:r>
            <a:endParaRPr lang="zh-CN" altLang="en-US"/>
          </a:p>
        </p:txBody>
      </p:sp>
      <p:pic>
        <p:nvPicPr>
          <p:cNvPr id="4" name="图片 3"/>
          <p:cNvPicPr>
            <a:picLocks noChangeAspect="1"/>
          </p:cNvPicPr>
          <p:nvPr/>
        </p:nvPicPr>
        <p:blipFill>
          <a:blip r:embed="rId1"/>
          <a:stretch>
            <a:fillRect/>
          </a:stretch>
        </p:blipFill>
        <p:spPr>
          <a:xfrm>
            <a:off x="6533515" y="2307590"/>
            <a:ext cx="3534410" cy="421894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马可洛夫链（树</a:t>
            </a:r>
            <a:r>
              <a:rPr lang="zh-CN" altLang="en-US"/>
              <a:t>）</a:t>
            </a:r>
            <a:endParaRPr lang="zh-CN" altLang="en-US"/>
          </a:p>
        </p:txBody>
      </p:sp>
      <p:pic>
        <p:nvPicPr>
          <p:cNvPr id="4" name="内容占位符 3"/>
          <p:cNvPicPr>
            <a:picLocks noChangeAspect="1"/>
          </p:cNvPicPr>
          <p:nvPr>
            <p:ph idx="1"/>
          </p:nvPr>
        </p:nvPicPr>
        <p:blipFill>
          <a:blip r:embed="rId1"/>
          <a:stretch>
            <a:fillRect/>
          </a:stretch>
        </p:blipFill>
        <p:spPr>
          <a:xfrm>
            <a:off x="955040" y="1652270"/>
            <a:ext cx="6191250" cy="1133475"/>
          </a:xfrm>
          <a:prstGeom prst="rect">
            <a:avLst/>
          </a:prstGeom>
        </p:spPr>
      </p:pic>
      <p:sp>
        <p:nvSpPr>
          <p:cNvPr id="5" name="文本框 4"/>
          <p:cNvSpPr txBox="1"/>
          <p:nvPr/>
        </p:nvSpPr>
        <p:spPr>
          <a:xfrm>
            <a:off x="808990" y="4229100"/>
            <a:ext cx="7221855" cy="1476375"/>
          </a:xfrm>
          <a:prstGeom prst="rect">
            <a:avLst/>
          </a:prstGeom>
          <a:noFill/>
        </p:spPr>
        <p:txBody>
          <a:bodyPr wrap="square" rtlCol="0">
            <a:spAutoFit/>
          </a:bodyPr>
          <a:p>
            <a:r>
              <a:rPr lang="en-US" altLang="zh-CN"/>
              <a:t>1</a:t>
            </a:r>
            <a:r>
              <a:rPr lang="zh-CN" altLang="en-US"/>
              <a:t>、</a:t>
            </a:r>
            <a:r>
              <a:rPr lang="zh-CN" altLang="en-US"/>
              <a:t>智能体在环境中，观察到状态(S)；</a:t>
            </a:r>
            <a:endParaRPr lang="zh-CN" altLang="en-US"/>
          </a:p>
          <a:p>
            <a:r>
              <a:rPr lang="en-US" altLang="zh-CN"/>
              <a:t>2</a:t>
            </a:r>
            <a:r>
              <a:rPr lang="zh-CN" altLang="en-US"/>
              <a:t>、</a:t>
            </a:r>
            <a:r>
              <a:rPr lang="zh-CN" altLang="en-US"/>
              <a:t>状态(S)被输入到智能体，智能体经过计算，选择动作(A);</a:t>
            </a:r>
            <a:endParaRPr lang="zh-CN" altLang="en-US"/>
          </a:p>
          <a:p>
            <a:r>
              <a:rPr lang="en-US" altLang="zh-CN"/>
              <a:t>3</a:t>
            </a:r>
            <a:r>
              <a:rPr lang="zh-CN" altLang="en-US"/>
              <a:t>、</a:t>
            </a:r>
            <a:r>
              <a:rPr lang="zh-CN" altLang="en-US"/>
              <a:t>动作(A)使智能体进入另外一个状态(S)，并返回奖励(R)给智能体。</a:t>
            </a:r>
            <a:endParaRPr lang="zh-CN" altLang="en-US"/>
          </a:p>
          <a:p>
            <a:r>
              <a:rPr lang="en-US" altLang="zh-CN"/>
              <a:t>4</a:t>
            </a:r>
            <a:r>
              <a:rPr lang="zh-CN" altLang="en-US"/>
              <a:t>、</a:t>
            </a:r>
            <a:r>
              <a:rPr lang="zh-CN" altLang="en-US"/>
              <a:t>智能体根据返回，调整自己的策略。 重复以上步骤，一步一步创造马尔科夫链</a:t>
            </a:r>
            <a:endParaRPr lang="zh-CN" altLang="en-US"/>
          </a:p>
        </p:txBody>
      </p:sp>
      <p:pic>
        <p:nvPicPr>
          <p:cNvPr id="6" name="图片 5"/>
          <p:cNvPicPr>
            <a:picLocks noChangeAspect="1"/>
          </p:cNvPicPr>
          <p:nvPr/>
        </p:nvPicPr>
        <p:blipFill>
          <a:blip r:embed="rId2"/>
          <a:stretch>
            <a:fillRect/>
          </a:stretch>
        </p:blipFill>
        <p:spPr>
          <a:xfrm>
            <a:off x="7767320" y="571500"/>
            <a:ext cx="4098925" cy="365760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两个重要的值的理解</a:t>
            </a:r>
            <a:endParaRPr lang="zh-CN" altLang="en-US"/>
          </a:p>
        </p:txBody>
      </p:sp>
      <p:sp>
        <p:nvSpPr>
          <p:cNvPr id="3" name="内容占位符 2"/>
          <p:cNvSpPr>
            <a:spLocks noGrp="1"/>
          </p:cNvSpPr>
          <p:nvPr>
            <p:ph idx="1"/>
          </p:nvPr>
        </p:nvSpPr>
        <p:spPr/>
        <p:txBody>
          <a:bodyPr/>
          <a:p>
            <a:r>
              <a:rPr lang="en-US" altLang="zh-CN"/>
              <a:t>Q</a:t>
            </a:r>
            <a:r>
              <a:t>：智能体选择这个动作后，一直到最终状态奖励总和的期望。</a:t>
            </a:r>
          </a:p>
          <a:p>
            <a:r>
              <a:rPr lang="en-US" altLang="zh-CN"/>
              <a:t>V</a:t>
            </a:r>
            <a:r>
              <a:t>：智能体在这个状态下，一直到最终状态的奖励总和的期望。</a:t>
            </a:r>
          </a:p>
          <a:p/>
          <a:p/>
          <a:p/>
          <a:p/>
          <a:p/>
          <a:p/>
          <a:p/>
          <a:p/>
          <a:p>
            <a:r>
              <a:t>采用时序差分算法不断更新</a:t>
            </a:r>
            <a:r>
              <a:rPr lang="en-US" altLang="zh-CN"/>
              <a:t>Q</a:t>
            </a:r>
            <a:r>
              <a:t>和</a:t>
            </a:r>
            <a:r>
              <a:rPr lang="en-US" altLang="zh-CN"/>
              <a:t>V</a:t>
            </a:r>
            <a:endParaRPr lang="en-US" altLang="zh-CN"/>
          </a:p>
        </p:txBody>
      </p:sp>
      <p:pic>
        <p:nvPicPr>
          <p:cNvPr id="4" name="图片 3"/>
          <p:cNvPicPr>
            <a:picLocks noChangeAspect="1"/>
          </p:cNvPicPr>
          <p:nvPr/>
        </p:nvPicPr>
        <p:blipFill>
          <a:blip r:embed="rId1"/>
          <a:stretch>
            <a:fillRect/>
          </a:stretch>
        </p:blipFill>
        <p:spPr>
          <a:xfrm>
            <a:off x="7235190" y="1141095"/>
            <a:ext cx="4286885" cy="1928495"/>
          </a:xfrm>
          <a:prstGeom prst="rect">
            <a:avLst/>
          </a:prstGeom>
        </p:spPr>
      </p:pic>
      <p:pic>
        <p:nvPicPr>
          <p:cNvPr id="5" name="图片 4"/>
          <p:cNvPicPr>
            <a:picLocks noChangeAspect="1"/>
          </p:cNvPicPr>
          <p:nvPr/>
        </p:nvPicPr>
        <p:blipFill>
          <a:blip r:embed="rId2"/>
          <a:srcRect t="55219" b="6797"/>
          <a:stretch>
            <a:fillRect/>
          </a:stretch>
        </p:blipFill>
        <p:spPr>
          <a:xfrm>
            <a:off x="571500" y="3393440"/>
            <a:ext cx="9659620" cy="154495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SARSA</a:t>
            </a:r>
            <a:r>
              <a:t>和</a:t>
            </a:r>
            <a:r>
              <a:rPr lang="en-US" altLang="zh-CN"/>
              <a:t>Q-learning</a:t>
            </a:r>
            <a:endParaRPr lang="en-US" altLang="zh-CN"/>
          </a:p>
        </p:txBody>
      </p:sp>
      <p:pic>
        <p:nvPicPr>
          <p:cNvPr id="4" name="内容占位符 3"/>
          <p:cNvPicPr>
            <a:picLocks noChangeAspect="1"/>
          </p:cNvPicPr>
          <p:nvPr>
            <p:ph idx="1"/>
          </p:nvPr>
        </p:nvPicPr>
        <p:blipFill>
          <a:blip r:embed="rId1"/>
          <a:stretch>
            <a:fillRect/>
          </a:stretch>
        </p:blipFill>
        <p:spPr>
          <a:xfrm>
            <a:off x="525780" y="1249045"/>
            <a:ext cx="3776980" cy="3890010"/>
          </a:xfrm>
          <a:prstGeom prst="rect">
            <a:avLst/>
          </a:prstGeom>
        </p:spPr>
      </p:pic>
      <p:pic>
        <p:nvPicPr>
          <p:cNvPr id="5" name="图片 4"/>
          <p:cNvPicPr>
            <a:picLocks noChangeAspect="1"/>
          </p:cNvPicPr>
          <p:nvPr/>
        </p:nvPicPr>
        <p:blipFill>
          <a:blip r:embed="rId2"/>
          <a:srcRect t="62592" b="17041"/>
          <a:stretch>
            <a:fillRect/>
          </a:stretch>
        </p:blipFill>
        <p:spPr>
          <a:xfrm>
            <a:off x="4443095" y="1767205"/>
            <a:ext cx="7405370" cy="635000"/>
          </a:xfrm>
          <a:prstGeom prst="rect">
            <a:avLst/>
          </a:prstGeom>
        </p:spPr>
      </p:pic>
      <p:sp>
        <p:nvSpPr>
          <p:cNvPr id="6" name="文本框 5"/>
          <p:cNvSpPr txBox="1"/>
          <p:nvPr/>
        </p:nvSpPr>
        <p:spPr>
          <a:xfrm>
            <a:off x="5327650" y="5424805"/>
            <a:ext cx="5367655" cy="645160"/>
          </a:xfrm>
          <a:prstGeom prst="rect">
            <a:avLst/>
          </a:prstGeom>
          <a:noFill/>
        </p:spPr>
        <p:txBody>
          <a:bodyPr wrap="square" rtlCol="0">
            <a:spAutoFit/>
          </a:bodyPr>
          <a:p>
            <a:r>
              <a:rPr lang="en-US" altLang="zh-CN"/>
              <a:t>SARSA:</a:t>
            </a:r>
            <a:r>
              <a:rPr lang="zh-CN" altLang="en-US"/>
              <a:t>在相同策略下产生的动作At+1（保守</a:t>
            </a:r>
            <a:r>
              <a:rPr lang="zh-CN" altLang="en-US"/>
              <a:t>）。</a:t>
            </a:r>
            <a:endParaRPr lang="zh-CN" altLang="en-US"/>
          </a:p>
          <a:p>
            <a:r>
              <a:rPr lang="en-US" altLang="zh-CN"/>
              <a:t>Q-learning:</a:t>
            </a:r>
            <a:r>
              <a:rPr lang="zh-CN" altLang="en-US"/>
              <a:t>选择能够产生最大Q值的动作At+1</a:t>
            </a:r>
            <a:r>
              <a:rPr lang="en-US" altLang="zh-CN"/>
              <a:t>(</a:t>
            </a:r>
            <a:r>
              <a:rPr lang="zh-CN" altLang="en-US"/>
              <a:t>勇敢</a:t>
            </a:r>
            <a:r>
              <a:rPr lang="en-US" altLang="zh-CN"/>
              <a:t>)</a:t>
            </a:r>
            <a:r>
              <a:rPr lang="zh-CN" altLang="en-US"/>
              <a:t>。</a:t>
            </a:r>
            <a:endParaRPr lang="zh-CN" altLang="en-US"/>
          </a:p>
        </p:txBody>
      </p:sp>
      <p:pic>
        <p:nvPicPr>
          <p:cNvPr id="7" name="图片 6"/>
          <p:cNvPicPr>
            <a:picLocks noChangeAspect="1"/>
          </p:cNvPicPr>
          <p:nvPr/>
        </p:nvPicPr>
        <p:blipFill>
          <a:blip r:embed="rId3"/>
          <a:srcRect b="40697"/>
          <a:stretch>
            <a:fillRect/>
          </a:stretch>
        </p:blipFill>
        <p:spPr>
          <a:xfrm>
            <a:off x="4672330" y="3050540"/>
            <a:ext cx="7105650" cy="756920"/>
          </a:xfrm>
          <a:prstGeom prst="rect">
            <a:avLst/>
          </a:prstGeom>
        </p:spPr>
      </p:pic>
      <p:pic>
        <p:nvPicPr>
          <p:cNvPr id="8" name="图片 7"/>
          <p:cNvPicPr>
            <a:picLocks noChangeAspect="1"/>
          </p:cNvPicPr>
          <p:nvPr/>
        </p:nvPicPr>
        <p:blipFill>
          <a:blip r:embed="rId4"/>
          <a:srcRect t="6440" b="41995"/>
          <a:stretch>
            <a:fillRect/>
          </a:stretch>
        </p:blipFill>
        <p:spPr>
          <a:xfrm>
            <a:off x="4590415" y="4225925"/>
            <a:ext cx="7258050" cy="721995"/>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DQN</a:t>
            </a:r>
            <a:endParaRPr lang="en-US" altLang="zh-CN"/>
          </a:p>
        </p:txBody>
      </p:sp>
      <p:sp>
        <p:nvSpPr>
          <p:cNvPr id="3" name="内容占位符 2"/>
          <p:cNvSpPr>
            <a:spLocks noGrp="1"/>
          </p:cNvSpPr>
          <p:nvPr>
            <p:ph idx="1"/>
          </p:nvPr>
        </p:nvSpPr>
        <p:spPr/>
        <p:txBody>
          <a:bodyPr/>
          <a:p>
            <a:r>
              <a:rPr lang="zh-CN" altLang="en-US"/>
              <a:t>Qtable的作用是当我们输入状态S，我们通过查表返回能够获得最大Q值的动作A，即F(S) = A。</a:t>
            </a:r>
            <a:r>
              <a:rPr lang="en-US" altLang="zh-CN"/>
              <a:t>Qtable</a:t>
            </a:r>
            <a:r>
              <a:t>无法处理大型问题</a:t>
            </a:r>
            <a:r>
              <a:t>。使用神经网络拟合</a:t>
            </a:r>
            <a:r>
              <a:rPr lang="en-US" altLang="zh-CN"/>
              <a:t>F(S)</a:t>
            </a:r>
            <a:r>
              <a:t>，可以处理大型问题。</a:t>
            </a:r>
          </a:p>
          <a:p/>
          <a:p/>
          <a:p/>
          <a:p/>
          <a:p/>
          <a:p/>
          <a:p/>
          <a:p/>
          <a:p>
            <a:r>
              <a:rPr lang="en-US" altLang="zh-CN"/>
              <a:t>off-policy:</a:t>
            </a:r>
            <a:r>
              <a:t>可进行经验回放。</a:t>
            </a:r>
          </a:p>
          <a:p/>
        </p:txBody>
      </p:sp>
      <p:pic>
        <p:nvPicPr>
          <p:cNvPr id="4" name="图片 3"/>
          <p:cNvPicPr>
            <a:picLocks noChangeAspect="1"/>
          </p:cNvPicPr>
          <p:nvPr/>
        </p:nvPicPr>
        <p:blipFill>
          <a:blip r:embed="rId1"/>
          <a:srcRect b="12123"/>
          <a:stretch>
            <a:fillRect/>
          </a:stretch>
        </p:blipFill>
        <p:spPr>
          <a:xfrm>
            <a:off x="2156460" y="2611120"/>
            <a:ext cx="7658100" cy="299656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DQN_Fixed Q-targets</a:t>
            </a:r>
            <a:endParaRPr lang="en-US" altLang="zh-CN"/>
          </a:p>
        </p:txBody>
      </p:sp>
      <p:pic>
        <p:nvPicPr>
          <p:cNvPr id="4" name="内容占位符 3"/>
          <p:cNvPicPr>
            <a:picLocks noChangeAspect="1"/>
          </p:cNvPicPr>
          <p:nvPr>
            <p:ph idx="1"/>
          </p:nvPr>
        </p:nvPicPr>
        <p:blipFill>
          <a:blip r:embed="rId1"/>
          <a:stretch>
            <a:fillRect/>
          </a:stretch>
        </p:blipFill>
        <p:spPr>
          <a:xfrm>
            <a:off x="1949450" y="1179830"/>
            <a:ext cx="7747000" cy="4025900"/>
          </a:xfrm>
          <a:prstGeom prst="rect">
            <a:avLst/>
          </a:prstGeom>
        </p:spPr>
      </p:pic>
      <p:sp>
        <p:nvSpPr>
          <p:cNvPr id="5" name="文本框 4"/>
          <p:cNvSpPr txBox="1"/>
          <p:nvPr/>
        </p:nvSpPr>
        <p:spPr>
          <a:xfrm>
            <a:off x="1107440" y="5730875"/>
            <a:ext cx="9008110" cy="645160"/>
          </a:xfrm>
          <a:prstGeom prst="rect">
            <a:avLst/>
          </a:prstGeom>
          <a:noFill/>
        </p:spPr>
        <p:txBody>
          <a:bodyPr wrap="square" rtlCol="0">
            <a:spAutoFit/>
          </a:bodyPr>
          <a:p>
            <a:r>
              <a:rPr lang="zh-CN" altLang="en-US"/>
              <a:t>DQN的目标:gamma * maxQ(s) + </a:t>
            </a:r>
            <a:r>
              <a:rPr lang="en-US" altLang="zh-CN"/>
              <a:t>R</a:t>
            </a:r>
            <a:r>
              <a:rPr lang="zh-CN" altLang="en-US"/>
              <a:t>目标本身就包含一个Q网络</a:t>
            </a:r>
            <a:r>
              <a:rPr lang="en-US" altLang="zh-CN"/>
              <a:t>,</a:t>
            </a:r>
            <a:r>
              <a:rPr lang="zh-CN" altLang="en-US"/>
              <a:t>实时更新，</a:t>
            </a:r>
            <a:r>
              <a:rPr lang="zh-CN" altLang="en-US"/>
              <a:t>学习效率低，</a:t>
            </a:r>
            <a:r>
              <a:rPr lang="zh-CN" altLang="en-US"/>
              <a:t>难收敛。增加</a:t>
            </a:r>
            <a:r>
              <a:rPr lang="en-US" altLang="zh-CN"/>
              <a:t>Fixed Q-target</a:t>
            </a:r>
            <a:r>
              <a:rPr lang="zh-CN" altLang="en-US"/>
              <a:t>网络加速收敛。</a:t>
            </a:r>
            <a:r>
              <a:rPr lang="en-US" altLang="zh-CN"/>
              <a:t>Q</a:t>
            </a:r>
            <a:r>
              <a:rPr lang="zh-CN" altLang="en-US"/>
              <a:t>和</a:t>
            </a:r>
            <a:r>
              <a:rPr lang="en-US" altLang="zh-CN"/>
              <a:t>targetQ</a:t>
            </a:r>
            <a:r>
              <a:rPr lang="zh-CN" altLang="en-US"/>
              <a:t>网络结构相同，更新频率不同。</a:t>
            </a:r>
            <a:endParaRPr lang="zh-CN" altLang="en-US"/>
          </a:p>
        </p:txBody>
      </p:sp>
      <p:graphicFrame>
        <p:nvGraphicFramePr>
          <p:cNvPr id="6" name="对象 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5550218" y="3327400"/>
          <a:ext cx="1091565" cy="203200"/>
        </p:xfrm>
        <a:graphic>
          <a:graphicData uri="http://schemas.openxmlformats.org/presentationml/2006/ole">
            <mc:AlternateContent xmlns:mc="http://schemas.openxmlformats.org/markup-compatibility/2006">
              <mc:Choice xmlns:v="urn:schemas-microsoft-com:vml" Requires="v">
                <p:oleObj spid="_x0000_s1026" name="" r:id="rId4" imgW="1091565" imgH="203200" progId="Equation.KSEE3">
                  <p:embed/>
                </p:oleObj>
              </mc:Choice>
              <mc:Fallback>
                <p:oleObj name="" r:id="rId4" imgW="1091565" imgH="203200" progId="Equation.KSEE3">
                  <p:embed/>
                  <p:pic>
                    <p:nvPicPr>
                      <p:cNvPr id="0" name="图片 1025"/>
                      <p:cNvPicPr/>
                      <p:nvPr/>
                    </p:nvPicPr>
                    <p:blipFill>
                      <a:blip r:embed="rId5"/>
                      <a:stretch>
                        <a:fillRect/>
                      </a:stretch>
                    </p:blipFill>
                    <p:spPr>
                      <a:xfrm>
                        <a:off x="5550218" y="3327400"/>
                        <a:ext cx="1091565" cy="203200"/>
                      </a:xfrm>
                      <a:prstGeom prst="rect">
                        <a:avLst/>
                      </a:prstGeom>
                    </p:spPr>
                  </p:pic>
                </p:oleObj>
              </mc:Fallback>
            </mc:AlternateContent>
          </a:graphicData>
        </a:graphic>
      </p:graphicFrame>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Policy Gradient</a:t>
            </a:r>
            <a:endParaRPr lang="zh-CN" altLang="en-US"/>
          </a:p>
        </p:txBody>
      </p:sp>
      <p:pic>
        <p:nvPicPr>
          <p:cNvPr id="4" name="内容占位符 3"/>
          <p:cNvPicPr>
            <a:picLocks noChangeAspect="1"/>
          </p:cNvPicPr>
          <p:nvPr>
            <p:ph idx="1"/>
          </p:nvPr>
        </p:nvPicPr>
        <p:blipFill>
          <a:blip r:embed="rId1"/>
          <a:stretch>
            <a:fillRect/>
          </a:stretch>
        </p:blipFill>
        <p:spPr>
          <a:xfrm>
            <a:off x="826135" y="1415415"/>
            <a:ext cx="8382000" cy="4962525"/>
          </a:xfrm>
          <a:prstGeom prst="rect">
            <a:avLst/>
          </a:prstGeom>
        </p:spPr>
      </p:pic>
      <p:sp>
        <p:nvSpPr>
          <p:cNvPr id="5" name="文本框 4"/>
          <p:cNvSpPr txBox="1"/>
          <p:nvPr/>
        </p:nvSpPr>
        <p:spPr>
          <a:xfrm>
            <a:off x="10014585" y="1699895"/>
            <a:ext cx="1763395" cy="3969385"/>
          </a:xfrm>
          <a:prstGeom prst="rect">
            <a:avLst/>
          </a:prstGeom>
          <a:noFill/>
        </p:spPr>
        <p:txBody>
          <a:bodyPr wrap="square" rtlCol="0">
            <a:spAutoFit/>
          </a:bodyPr>
          <a:p>
            <a:r>
              <a:rPr lang="en-US" altLang="zh-CN"/>
              <a:t>1</a:t>
            </a:r>
            <a:r>
              <a:rPr lang="zh-CN" altLang="en-US"/>
              <a:t>、</a:t>
            </a:r>
            <a:r>
              <a:rPr lang="zh-CN" altLang="en-US"/>
              <a:t>输出每一个动作的概率</a:t>
            </a:r>
            <a:endParaRPr lang="zh-CN" altLang="en-US"/>
          </a:p>
          <a:p>
            <a:r>
              <a:rPr lang="en-US" altLang="zh-CN"/>
              <a:t>2</a:t>
            </a:r>
            <a:r>
              <a:rPr lang="zh-CN" altLang="en-US"/>
              <a:t>、前面的是value based（</a:t>
            </a:r>
            <a:r>
              <a:rPr lang="en-US" altLang="zh-CN"/>
              <a:t>Q</a:t>
            </a:r>
            <a:r>
              <a:rPr lang="zh-CN" altLang="en-US"/>
              <a:t>，</a:t>
            </a:r>
            <a:r>
              <a:rPr lang="en-US" altLang="zh-CN"/>
              <a:t>V</a:t>
            </a:r>
            <a:r>
              <a:rPr lang="zh-CN" altLang="en-US"/>
              <a:t>），这里</a:t>
            </a:r>
            <a:r>
              <a:rPr lang="zh-CN" altLang="en-US"/>
              <a:t>是policy based。</a:t>
            </a:r>
            <a:endParaRPr lang="zh-CN" altLang="en-US"/>
          </a:p>
          <a:p>
            <a:r>
              <a:rPr lang="en-US" altLang="zh-CN"/>
              <a:t>3</a:t>
            </a:r>
            <a:r>
              <a:rPr lang="zh-CN" altLang="en-US"/>
              <a:t>、适用于连续动作（输出分布</a:t>
            </a:r>
            <a:r>
              <a:rPr lang="zh-CN" altLang="en-US"/>
              <a:t>）。</a:t>
            </a:r>
            <a:endParaRPr lang="zh-CN" altLang="en-US"/>
          </a:p>
          <a:p>
            <a:r>
              <a:rPr lang="en-US" altLang="zh-CN"/>
              <a:t>4</a:t>
            </a:r>
            <a:r>
              <a:rPr lang="zh-CN" altLang="en-US"/>
              <a:t>、回合制，一个回合结束后再进行学习。</a:t>
            </a:r>
            <a:endParaRPr lang="zh-CN" altLang="en-US"/>
          </a:p>
          <a:p>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a:t>
            </a:r>
            <a:r>
              <a:rPr lang="en-US" altLang="zh-CN"/>
              <a:t>value based </a:t>
            </a:r>
            <a:r>
              <a:t>和</a:t>
            </a:r>
            <a:r>
              <a:rPr lang="en-US" altLang="zh-CN"/>
              <a:t>policy based </a:t>
            </a:r>
            <a:endParaRPr lang="en-US" altLang="zh-CN"/>
          </a:p>
        </p:txBody>
      </p:sp>
      <p:sp>
        <p:nvSpPr>
          <p:cNvPr id="3" name="内容占位符 2"/>
          <p:cNvSpPr>
            <a:spLocks noGrp="1"/>
          </p:cNvSpPr>
          <p:nvPr>
            <p:ph idx="1"/>
          </p:nvPr>
        </p:nvSpPr>
        <p:spPr/>
        <p:txBody>
          <a:bodyPr/>
          <a:p>
            <a:r>
              <a:rPr lang="en-US" altLang="zh-CN"/>
              <a:t>value based </a:t>
            </a:r>
            <a:r>
              <a:t>有两个关键值</a:t>
            </a:r>
            <a:r>
              <a:rPr lang="en-US" altLang="zh-CN"/>
              <a:t>Q</a:t>
            </a:r>
            <a:r>
              <a:t>、</a:t>
            </a:r>
            <a:r>
              <a:rPr lang="en-US" altLang="zh-CN"/>
              <a:t>V</a:t>
            </a:r>
            <a:r>
              <a:t>，表达从当前状态（动作）到最终状态的奖赏期望，因此可以直接采用</a:t>
            </a:r>
            <a:r>
              <a:rPr lang="en-US" altLang="zh-CN"/>
              <a:t>TD</a:t>
            </a:r>
            <a:r>
              <a:t>（时间差分法）进行迭代学习。</a:t>
            </a:r>
          </a:p>
          <a:p>
            <a:r>
              <a:rPr lang="en-US" altLang="zh-CN"/>
              <a:t>policy based</a:t>
            </a:r>
            <a:r>
              <a:t>输出动作概率，但是不知道该动作（状态）</a:t>
            </a:r>
            <a:r>
              <a:rPr>
                <a:sym typeface="+mn-ea"/>
              </a:rPr>
              <a:t>的潜在奖赏，因此无法直接</a:t>
            </a:r>
            <a:r>
              <a:rPr lang="en-US" altLang="zh-CN">
                <a:sym typeface="+mn-ea"/>
              </a:rPr>
              <a:t>TD</a:t>
            </a:r>
            <a:r>
              <a:rPr>
                <a:sym typeface="+mn-ea"/>
              </a:rPr>
              <a:t>，只能蒙特卡洛进行回合更新，效率低。因此参考</a:t>
            </a:r>
            <a:r>
              <a:rPr lang="en-US" altLang="zh-CN">
                <a:sym typeface="+mn-ea"/>
              </a:rPr>
              <a:t>DQN</a:t>
            </a:r>
            <a:r>
              <a:rPr>
                <a:sym typeface="+mn-ea"/>
              </a:rPr>
              <a:t>方法，使用</a:t>
            </a:r>
            <a:r>
              <a:rPr lang="en-US" altLang="zh-CN">
                <a:sym typeface="+mn-ea"/>
              </a:rPr>
              <a:t>AC</a:t>
            </a:r>
            <a:r>
              <a:rPr>
                <a:sym typeface="+mn-ea"/>
              </a:rPr>
              <a:t>结构，Critic估算</a:t>
            </a:r>
            <a:r>
              <a:rPr lang="en-US" altLang="zh-CN">
                <a:sym typeface="+mn-ea"/>
              </a:rPr>
              <a:t>V</a:t>
            </a:r>
            <a:r>
              <a:rPr>
                <a:sym typeface="+mn-ea"/>
              </a:rPr>
              <a:t>值，</a:t>
            </a:r>
            <a:r>
              <a:rPr>
                <a:sym typeface="+mn-ea"/>
              </a:rPr>
              <a:t>从而</a:t>
            </a:r>
            <a:r>
              <a:rPr lang="en-US" altLang="zh-CN">
                <a:sym typeface="+mn-ea"/>
              </a:rPr>
              <a:t>TD</a:t>
            </a:r>
            <a:r>
              <a:rPr>
                <a:sym typeface="+mn-ea"/>
              </a:rPr>
              <a:t>。</a:t>
            </a:r>
            <a:endParaRPr>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1188</Words>
  <Application>WPS 演示</Application>
  <PresentationFormat>宽屏</PresentationFormat>
  <Paragraphs>83</Paragraphs>
  <Slides>12</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6" baseType="lpstr">
      <vt:lpstr>Arial</vt:lpstr>
      <vt:lpstr>宋体</vt:lpstr>
      <vt:lpstr>Wingdings</vt:lpstr>
      <vt:lpstr>Nimbus Roman No9 L</vt:lpstr>
      <vt:lpstr>微软雅黑</vt:lpstr>
      <vt:lpstr>Droid Sans Fallback</vt:lpstr>
      <vt:lpstr>宋体</vt:lpstr>
      <vt:lpstr>Arial Unicode MS</vt:lpstr>
      <vt:lpstr>AR PL UKai CN</vt:lpstr>
      <vt:lpstr>OpenSymbol</vt:lpstr>
      <vt:lpstr>微软雅黑</vt:lpstr>
      <vt:lpstr>Office 主题​​</vt:lpstr>
      <vt:lpstr>Equation.KSEE3</vt:lpstr>
      <vt:lpstr>Equation.KSEE3</vt:lpstr>
      <vt:lpstr>基于DDPG实现战斗机半滚倒转</vt:lpstr>
      <vt:lpstr>强化学习</vt:lpstr>
      <vt:lpstr>马可洛夫链（树）</vt:lpstr>
      <vt:lpstr>两个重要的值的理解</vt:lpstr>
      <vt:lpstr>SARSA和Q-learning</vt:lpstr>
      <vt:lpstr>DQN</vt:lpstr>
      <vt:lpstr>DQN_Fixed Q-targets</vt:lpstr>
      <vt:lpstr>Policy Gradient</vt:lpstr>
      <vt:lpstr>对比value based 和policy based </vt:lpstr>
      <vt:lpstr>Actor-Critic</vt:lpstr>
      <vt:lpstr>DDPG</vt:lpstr>
      <vt:lpstr>DDPG－Fixed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赵得霖</cp:lastModifiedBy>
  <cp:revision>30</cp:revision>
  <dcterms:created xsi:type="dcterms:W3CDTF">2022-01-07T10:22:52Z</dcterms:created>
  <dcterms:modified xsi:type="dcterms:W3CDTF">2022-01-07T10:22:52Z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