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3"/>
    <p:sldId id="267" r:id="rId4"/>
    <p:sldId id="282" r:id="rId5"/>
    <p:sldId id="259" r:id="rId6"/>
    <p:sldId id="258" r:id="rId7"/>
    <p:sldId id="271" r:id="rId8"/>
    <p:sldId id="270" r:id="rId9"/>
    <p:sldId id="290" r:id="rId10"/>
    <p:sldId id="257" r:id="rId11"/>
    <p:sldId id="28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m"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t>AVG SELL PER YEAR</a:t>
            </a: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AVG_SELL</c:v>
                </c:pt>
              </c:strCache>
            </c:strRef>
          </c:tx>
          <c:spPr>
            <a:solidFill>
              <a:schemeClr val="accent1"/>
            </a:solidFill>
            <a:ln>
              <a:noFill/>
            </a:ln>
            <a:effectLst/>
          </c:spPr>
          <c:invertIfNegative val="0"/>
          <c:dPt>
            <c:idx val="20"/>
            <c:invertIfNegative val="0"/>
            <c:bubble3D val="0"/>
            <c:spPr>
              <a:solidFill>
                <a:schemeClr val="accent2"/>
              </a:solidFill>
              <a:ln>
                <a:noFill/>
              </a:ln>
              <a:effectLst/>
            </c:spPr>
          </c:dPt>
          <c:dLbls>
            <c:delete val="1"/>
          </c:dLbls>
          <c:cat>
            <c:numRef>
              <c:f>Sheet1!$A$6:$A$27</c:f>
              <c:numCache>
                <c:formatCode>General</c:formatCod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numCache>
            </c:numRef>
          </c:cat>
          <c:val>
            <c:numRef>
              <c:f>Sheet1!$B$6:$B$27</c:f>
              <c:numCache>
                <c:formatCode>General</c:formatCode>
                <c:ptCount val="22"/>
                <c:pt idx="0">
                  <c:v>58615.3846</c:v>
                </c:pt>
                <c:pt idx="1">
                  <c:v>71208.1429</c:v>
                </c:pt>
                <c:pt idx="2">
                  <c:v>48887</c:v>
                </c:pt>
                <c:pt idx="3">
                  <c:v>87695.6522</c:v>
                </c:pt>
                <c:pt idx="4">
                  <c:v>79662.8</c:v>
                </c:pt>
                <c:pt idx="5">
                  <c:v>102697.1</c:v>
                </c:pt>
                <c:pt idx="6">
                  <c:v>109876.7971</c:v>
                </c:pt>
                <c:pt idx="7">
                  <c:v>136288.1798</c:v>
                </c:pt>
                <c:pt idx="8">
                  <c:v>142769.2212</c:v>
                </c:pt>
                <c:pt idx="9">
                  <c:v>156206.2895</c:v>
                </c:pt>
                <c:pt idx="10">
                  <c:v>188553.1418</c:v>
                </c:pt>
                <c:pt idx="11">
                  <c:v>216307.2708</c:v>
                </c:pt>
                <c:pt idx="12">
                  <c:v>231886.75</c:v>
                </c:pt>
                <c:pt idx="13">
                  <c:v>274490.0743</c:v>
                </c:pt>
                <c:pt idx="14">
                  <c:v>295118.1921</c:v>
                </c:pt>
                <c:pt idx="15">
                  <c:v>343815.8507</c:v>
                </c:pt>
                <c:pt idx="16">
                  <c:v>425422.3357</c:v>
                </c:pt>
                <c:pt idx="17">
                  <c:v>584472.9153</c:v>
                </c:pt>
                <c:pt idx="18">
                  <c:v>604170.9786</c:v>
                </c:pt>
                <c:pt idx="19">
                  <c:v>596623.2327</c:v>
                </c:pt>
                <c:pt idx="20">
                  <c:v>1378291.4534</c:v>
                </c:pt>
                <c:pt idx="21">
                  <c:v>570839.92</c:v>
                </c:pt>
              </c:numCache>
            </c:numRef>
          </c:val>
        </c:ser>
        <c:ser>
          <c:idx val="1"/>
          <c:order val="1"/>
          <c:tx>
            <c:strRef>
              <c:f>Sheet1!$C$1</c:f>
              <c:strCache>
                <c:ptCount val="1"/>
                <c:pt idx="0">
                  <c:v/>
                </c:pt>
              </c:strCache>
            </c:strRef>
          </c:tx>
          <c:spPr>
            <a:solidFill>
              <a:schemeClr val="accent2"/>
            </a:solidFill>
            <a:ln>
              <a:noFill/>
            </a:ln>
            <a:effectLst/>
          </c:spPr>
          <c:invertIfNegative val="0"/>
          <c:dLbls>
            <c:delete val="1"/>
          </c:dLbls>
          <c:cat>
            <c:numRef>
              <c:f>Sheet1!$A$6:$A$27</c:f>
              <c:numCache>
                <c:formatCode>General</c:formatCod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numCache>
            </c:numRef>
          </c:cat>
          <c:val>
            <c:numRef>
              <c:f>Sheet1!$C$6:$C$27</c:f>
              <c:numCache>
                <c:formatCode>General</c:formatCode>
                <c:ptCount val="22"/>
              </c:numCache>
            </c:numRef>
          </c:val>
        </c:ser>
        <c:ser>
          <c:idx val="2"/>
          <c:order val="2"/>
          <c:tx>
            <c:strRef>
              <c:f>Sheet1!$D$1</c:f>
              <c:strCache>
                <c:ptCount val="1"/>
                <c:pt idx="0">
                  <c:v/>
                </c:pt>
              </c:strCache>
            </c:strRef>
          </c:tx>
          <c:spPr>
            <a:solidFill>
              <a:schemeClr val="accent3"/>
            </a:solidFill>
            <a:ln>
              <a:noFill/>
            </a:ln>
            <a:effectLst/>
          </c:spPr>
          <c:invertIfNegative val="0"/>
          <c:dLbls>
            <c:delete val="1"/>
          </c:dLbls>
          <c:cat>
            <c:numRef>
              <c:f>Sheet1!$A$6:$A$27</c:f>
              <c:numCache>
                <c:formatCode>General</c:formatCod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numCache>
            </c:numRef>
          </c:cat>
          <c:val>
            <c:numRef>
              <c:f>Sheet1!$D$6:$D$27</c:f>
              <c:numCache>
                <c:formatCode>General</c:formatCode>
                <c:ptCount val="22"/>
              </c:numCache>
            </c:numRef>
          </c:val>
        </c:ser>
        <c:dLbls>
          <c:showLegendKey val="0"/>
          <c:showVal val="0"/>
          <c:showCatName val="0"/>
          <c:showSerName val="0"/>
          <c:showPercent val="0"/>
          <c:showBubbleSize val="0"/>
        </c:dLbls>
        <c:gapWidth val="219"/>
        <c:overlap val="-27"/>
        <c:axId val="878750621"/>
        <c:axId val="422083085"/>
      </c:barChart>
      <c:catAx>
        <c:axId val="878750621"/>
        <c:scaling>
          <c:orientation val="minMax"/>
        </c:scaling>
        <c:delete val="0"/>
        <c:axPos val="b"/>
        <c:title>
          <c:tx>
            <c:rich>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t>YEARS</a:t>
                </a:r>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22083085"/>
        <c:crosses val="autoZero"/>
        <c:auto val="1"/>
        <c:lblAlgn val="ctr"/>
        <c:lblOffset val="100"/>
        <c:noMultiLvlLbl val="0"/>
      </c:catAx>
      <c:valAx>
        <c:axId val="42208308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t>AVG SELL PRICE</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78750621"/>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t>AVERAGE MILEAGE BY OWNER TYPE</a:t>
            </a:r>
          </a:p>
        </c:rich>
      </c:tx>
      <c:layout/>
      <c:overlay val="0"/>
      <c:spPr>
        <a:noFill/>
        <a:ln>
          <a:noFill/>
        </a:ln>
        <a:effectLst/>
      </c:spPr>
    </c:title>
    <c:autoTitleDeleted val="0"/>
    <c:plotArea>
      <c:layout>
        <c:manualLayout>
          <c:layoutTarget val="inner"/>
          <c:xMode val="edge"/>
          <c:yMode val="edge"/>
          <c:x val="0.178580597836054"/>
          <c:y val="0.167306088407006"/>
          <c:w val="0.661599119750596"/>
          <c:h val="0.619749791492911"/>
        </c:manualLayout>
      </c:layout>
      <c:barChart>
        <c:barDir val="bar"/>
        <c:grouping val="clustered"/>
        <c:varyColors val="0"/>
        <c:ser>
          <c:idx val="0"/>
          <c:order val="0"/>
          <c:tx>
            <c:strRef>
              <c:f>Sheet1!$B$1</c:f>
              <c:strCache>
                <c:ptCount val="1"/>
                <c:pt idx="0">
                  <c:v>AVG_MILEAGE</c:v>
                </c:pt>
              </c:strCache>
            </c:strRef>
          </c:tx>
          <c:spPr>
            <a:solidFill>
              <a:schemeClr val="accent1"/>
            </a:solidFill>
            <a:ln>
              <a:noFill/>
            </a:ln>
            <a:effectLst/>
          </c:spPr>
          <c:invertIfNegative val="0"/>
          <c:dPt>
            <c:idx val="3"/>
            <c:invertIfNegative val="0"/>
            <c:bubble3D val="0"/>
            <c:spPr>
              <a:solidFill>
                <a:schemeClr val="accent2"/>
              </a:solidFill>
              <a:ln>
                <a:noFill/>
              </a:ln>
              <a:effectLst/>
            </c:spPr>
          </c:dPt>
          <c:dLbls>
            <c:delete val="1"/>
          </c:dLbls>
          <c:cat>
            <c:strRef>
              <c:f>Sheet1!$A$3:$A$6</c:f>
              <c:strCache>
                <c:ptCount val="4"/>
                <c:pt idx="0">
                  <c:v>Fourth &amp; Above Owner</c:v>
                </c:pt>
                <c:pt idx="1">
                  <c:v>Third Owner</c:v>
                </c:pt>
                <c:pt idx="2">
                  <c:v>Second Owner</c:v>
                </c:pt>
                <c:pt idx="3">
                  <c:v>First Owner</c:v>
                </c:pt>
              </c:strCache>
            </c:strRef>
          </c:cat>
          <c:val>
            <c:numRef>
              <c:f>Sheet1!$B$3:$B$6</c:f>
              <c:numCache>
                <c:formatCode>General</c:formatCode>
                <c:ptCount val="4"/>
                <c:pt idx="0">
                  <c:v>17.5201219512195</c:v>
                </c:pt>
                <c:pt idx="1">
                  <c:v>17.8929885057471</c:v>
                </c:pt>
                <c:pt idx="2">
                  <c:v>18.4564251781473</c:v>
                </c:pt>
                <c:pt idx="3">
                  <c:v>19.4481946902654</c:v>
                </c:pt>
              </c:numCache>
            </c:numRef>
          </c:val>
        </c:ser>
        <c:ser>
          <c:idx val="1"/>
          <c:order val="1"/>
          <c:tx>
            <c:strRef>
              <c:f>Sheet1!$C$1</c:f>
              <c:strCache>
                <c:ptCount val="1"/>
                <c:pt idx="0">
                  <c:v/>
                </c:pt>
              </c:strCache>
            </c:strRef>
          </c:tx>
          <c:spPr>
            <a:solidFill>
              <a:schemeClr val="accent2"/>
            </a:solidFill>
            <a:ln>
              <a:noFill/>
            </a:ln>
            <a:effectLst/>
          </c:spPr>
          <c:invertIfNegative val="0"/>
          <c:dLbls>
            <c:delete val="1"/>
          </c:dLbls>
          <c:cat>
            <c:strRef>
              <c:f>Sheet1!$A$3:$A$6</c:f>
              <c:strCache>
                <c:ptCount val="4"/>
                <c:pt idx="0">
                  <c:v>Fourth &amp; Above Owner</c:v>
                </c:pt>
                <c:pt idx="1">
                  <c:v>Third Owner</c:v>
                </c:pt>
                <c:pt idx="2">
                  <c:v>Second Owner</c:v>
                </c:pt>
                <c:pt idx="3">
                  <c:v>First Owner</c:v>
                </c:pt>
              </c:strCache>
            </c:strRef>
          </c:cat>
          <c:val>
            <c:numRef>
              <c:f>Sheet1!$C$3:$C$6</c:f>
              <c:numCache>
                <c:formatCode>General</c:formatCode>
                <c:ptCount val="4"/>
              </c:numCache>
            </c:numRef>
          </c:val>
        </c:ser>
        <c:ser>
          <c:idx val="2"/>
          <c:order val="2"/>
          <c:tx>
            <c:strRef>
              <c:f>Sheet1!$D$1</c:f>
              <c:strCache>
                <c:ptCount val="1"/>
                <c:pt idx="0">
                  <c:v/>
                </c:pt>
              </c:strCache>
            </c:strRef>
          </c:tx>
          <c:spPr>
            <a:solidFill>
              <a:schemeClr val="accent3"/>
            </a:solidFill>
            <a:ln>
              <a:noFill/>
            </a:ln>
            <a:effectLst/>
          </c:spPr>
          <c:invertIfNegative val="0"/>
          <c:dLbls>
            <c:delete val="1"/>
          </c:dLbls>
          <c:cat>
            <c:strRef>
              <c:f>Sheet1!$A$3:$A$6</c:f>
              <c:strCache>
                <c:ptCount val="4"/>
                <c:pt idx="0">
                  <c:v>Fourth &amp; Above Owner</c:v>
                </c:pt>
                <c:pt idx="1">
                  <c:v>Third Owner</c:v>
                </c:pt>
                <c:pt idx="2">
                  <c:v>Second Owner</c:v>
                </c:pt>
                <c:pt idx="3">
                  <c:v>First Owner</c:v>
                </c:pt>
              </c:strCache>
            </c:strRef>
          </c:cat>
          <c:val>
            <c:numRef>
              <c:f>Sheet1!$D$3:$D$6</c:f>
              <c:numCache>
                <c:formatCode>General</c:formatCode>
                <c:ptCount val="4"/>
              </c:numCache>
            </c:numRef>
          </c:val>
        </c:ser>
        <c:dLbls>
          <c:showLegendKey val="0"/>
          <c:showVal val="0"/>
          <c:showCatName val="0"/>
          <c:showSerName val="0"/>
          <c:showPercent val="0"/>
          <c:showBubbleSize val="0"/>
        </c:dLbls>
        <c:gapWidth val="182"/>
        <c:overlap val="0"/>
        <c:axId val="844151409"/>
        <c:axId val="95561652"/>
      </c:barChart>
      <c:catAx>
        <c:axId val="844151409"/>
        <c:scaling>
          <c:orientation val="minMax"/>
        </c:scaling>
        <c:delete val="0"/>
        <c:axPos val="l"/>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t>OWNER</a:t>
                </a:r>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5561652"/>
        <c:crosses val="autoZero"/>
        <c:auto val="1"/>
        <c:lblAlgn val="ctr"/>
        <c:lblOffset val="100"/>
        <c:noMultiLvlLbl val="0"/>
      </c:catAx>
      <c:valAx>
        <c:axId val="955616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t>AVG_MILEAGE</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44151409"/>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t>Car Sales</a:t>
            </a:r>
          </a:p>
        </c:rich>
      </c:tx>
      <c:layout>
        <c:manualLayout>
          <c:xMode val="edge"/>
          <c:yMode val="edge"/>
          <c:x val="0.761230380660292"/>
          <c:y val="0.231680641633248"/>
        </c:manualLayout>
      </c:layout>
      <c:overlay val="0"/>
      <c:spPr>
        <a:noFill/>
        <a:ln>
          <a:noFill/>
        </a:ln>
        <a:effectLst/>
      </c:spPr>
    </c:title>
    <c:autoTitleDeleted val="0"/>
    <c:plotArea>
      <c:layout>
        <c:manualLayout>
          <c:layoutTarget val="inner"/>
          <c:xMode val="edge"/>
          <c:yMode val="edge"/>
          <c:x val="0.159074508388959"/>
          <c:y val="0.0747356908494349"/>
          <c:w val="0.455168681219556"/>
          <c:h val="0.91979584396646"/>
        </c:manualLayout>
      </c:layout>
      <c:pieChart>
        <c:varyColors val="1"/>
        <c:ser>
          <c:idx val="0"/>
          <c:order val="0"/>
          <c:tx>
            <c:strRef>
              <c:f>Sheet1!$B$1</c:f>
              <c:strCache>
                <c:ptCount val="1"/>
                <c:pt idx="0">
                  <c:v>Sales</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elete val="1"/>
          </c:dLbls>
          <c:cat>
            <c:strRef>
              <c:f>Sheet1!$A$2:$A$5</c:f>
              <c:strCache>
                <c:ptCount val="4"/>
                <c:pt idx="0">
                  <c:v>Volvo XC90 T8 Excellence BSIV</c:v>
                </c:pt>
                <c:pt idx="1">
                  <c:v>Hyundai i20 Asta 1.2</c:v>
                </c:pt>
                <c:pt idx="2">
                  <c:v>Maruti Wagon R LXI BS IV</c:v>
                </c:pt>
                <c:pt idx="3">
                  <c:v>Honda City V MT</c:v>
                </c:pt>
              </c:strCache>
            </c:strRef>
          </c:cat>
          <c:val>
            <c:numRef>
              <c:f>Sheet1!$B$2:$B$5</c:f>
              <c:numCache>
                <c:formatCode>General</c:formatCode>
                <c:ptCount val="4"/>
                <c:pt idx="0">
                  <c:v>100</c:v>
                </c:pt>
                <c:pt idx="1">
                  <c:v>40</c:v>
                </c:pt>
                <c:pt idx="2">
                  <c:v>25</c:v>
                </c:pt>
                <c:pt idx="3">
                  <c:v>15</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91322388598232"/>
          <c:y val="0.285089318264674"/>
          <c:w val="0.305971495580011"/>
          <c:h val="0.52861830113015"/>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itle 3"/>
          <p:cNvSpPr>
            <a:spLocks noGrp="1"/>
          </p:cNvSpPr>
          <p:nvPr>
            <p:ph type="ctrTitle"/>
          </p:nvPr>
        </p:nvSpPr>
        <p:spPr>
          <a:xfrm>
            <a:off x="1524000" y="1318260"/>
            <a:ext cx="9144000" cy="2902585"/>
          </a:xfrm>
        </p:spPr>
        <p:txBody>
          <a:bodyPr>
            <a:normAutofit/>
          </a:bodyPr>
          <a:p>
            <a:r>
              <a:rPr lang="en-US">
                <a:solidFill>
                  <a:schemeClr val="tx1"/>
                </a:solidFill>
                <a:latin typeface="Arial Black" panose="020B0A04020102020204" charset="0"/>
                <a:cs typeface="Arial Black" panose="020B0A04020102020204" charset="0"/>
              </a:rPr>
              <a:t>Data Science</a:t>
            </a:r>
            <a:br>
              <a:rPr lang="en-US">
                <a:solidFill>
                  <a:schemeClr val="tx1"/>
                </a:solidFill>
                <a:latin typeface="Arial Black" panose="020B0A04020102020204" charset="0"/>
                <a:cs typeface="Arial Black" panose="020B0A04020102020204" charset="0"/>
              </a:rPr>
            </a:br>
            <a:r>
              <a:rPr lang="en-US">
                <a:solidFill>
                  <a:schemeClr val="tx1"/>
                </a:solidFill>
                <a:latin typeface="Arial Black" panose="020B0A04020102020204" charset="0"/>
                <a:cs typeface="Arial Black" panose="020B0A04020102020204" charset="0"/>
              </a:rPr>
              <a:t> SQL Mini-Project</a:t>
            </a:r>
            <a:endParaRPr lang="en-US">
              <a:solidFill>
                <a:schemeClr val="tx1"/>
              </a:solidFill>
              <a:latin typeface="Arial Black" panose="020B0A04020102020204" charset="0"/>
              <a:cs typeface="Arial Black" panose="020B0A04020102020204" charset="0"/>
            </a:endParaRPr>
          </a:p>
        </p:txBody>
      </p:sp>
      <p:sp>
        <p:nvSpPr>
          <p:cNvPr id="5" name="Subtitle 4"/>
          <p:cNvSpPr>
            <a:spLocks noGrp="1"/>
          </p:cNvSpPr>
          <p:nvPr>
            <p:ph type="subTitle" idx="1"/>
          </p:nvPr>
        </p:nvSpPr>
        <p:spPr>
          <a:xfrm>
            <a:off x="1771650" y="4147820"/>
            <a:ext cx="8896350" cy="1109980"/>
          </a:xfrm>
        </p:spPr>
        <p:txBody>
          <a:bodyPr/>
          <a:p>
            <a:r>
              <a:rPr lang="en-US">
                <a:solidFill>
                  <a:schemeClr val="bg1"/>
                </a:solidFill>
              </a:rPr>
              <a:t>(</a:t>
            </a:r>
            <a:r>
              <a:rPr lang="en-US">
                <a:solidFill>
                  <a:schemeClr val="bg1"/>
                </a:solidFill>
                <a:sym typeface="+mn-ea"/>
              </a:rPr>
              <a:t>Generate meaningful business insight from cars info datset :)</a:t>
            </a:r>
            <a:endParaRPr lang="en-US">
              <a:solidFill>
                <a:schemeClr val="bg1"/>
              </a:solidFill>
              <a:sym typeface="+mn-ea"/>
            </a:endParaRPr>
          </a:p>
        </p:txBody>
      </p:sp>
      <p:sp>
        <p:nvSpPr>
          <p:cNvPr id="2" name="Text Box 1"/>
          <p:cNvSpPr txBox="1"/>
          <p:nvPr/>
        </p:nvSpPr>
        <p:spPr>
          <a:xfrm>
            <a:off x="5045710" y="4610735"/>
            <a:ext cx="2937510" cy="263525"/>
          </a:xfrm>
          <a:prstGeom prst="rect">
            <a:avLst/>
          </a:prstGeom>
          <a:noFill/>
        </p:spPr>
        <p:txBody>
          <a:bodyPr wrap="square" rtlCol="0">
            <a:noAutofit/>
          </a:bodyPr>
          <a:p>
            <a:r>
              <a:rPr lang="en-US" sz="1400"/>
              <a:t>presented </a:t>
            </a:r>
            <a:r>
              <a:rPr lang="en-US" sz="1400">
                <a:solidFill>
                  <a:schemeClr val="tx1"/>
                </a:solidFill>
              </a:rPr>
              <a:t>by:</a:t>
            </a:r>
            <a:r>
              <a:rPr lang="en-US" sz="1400"/>
              <a:t> </a:t>
            </a:r>
            <a:r>
              <a:rPr lang="en-US" sz="1400">
                <a:solidFill>
                  <a:schemeClr val="accent2"/>
                </a:solidFill>
              </a:rPr>
              <a:t>Shubham </a:t>
            </a:r>
            <a:r>
              <a:rPr lang="en-US" sz="1400">
                <a:solidFill>
                  <a:schemeClr val="accent1"/>
                </a:solidFill>
              </a:rPr>
              <a:t>Singh </a:t>
            </a:r>
            <a:endParaRPr lang="en-US" sz="1400">
              <a:solidFill>
                <a:schemeClr val="accent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3758565" y="915670"/>
            <a:ext cx="7454265" cy="1780540"/>
          </a:xfrm>
        </p:spPr>
        <p:txBody>
          <a:bodyPr>
            <a:normAutofit/>
          </a:bodyPr>
          <a:p>
            <a:r>
              <a:rPr lang="en-US" sz="6000">
                <a:latin typeface="Arial Black" panose="020B0A04020102020204" charset="0"/>
                <a:cs typeface="Arial Black" panose="020B0A04020102020204" charset="0"/>
                <a:sym typeface="+mn-ea"/>
              </a:rPr>
              <a:t>THANK YOU !</a:t>
            </a:r>
            <a:endParaRPr lang="en-US" sz="6000"/>
          </a:p>
        </p:txBody>
      </p:sp>
      <p:sp>
        <p:nvSpPr>
          <p:cNvPr id="3" name="Content Placeholder 2"/>
          <p:cNvSpPr>
            <a:spLocks noGrp="1"/>
          </p:cNvSpPr>
          <p:nvPr>
            <p:ph idx="1"/>
          </p:nvPr>
        </p:nvSpPr>
        <p:spPr>
          <a:xfrm>
            <a:off x="1832610" y="3306445"/>
            <a:ext cx="8839835" cy="2870835"/>
          </a:xfrm>
        </p:spPr>
        <p:txBody>
          <a:bodyPr/>
          <a:p>
            <a:r>
              <a:rPr lang="en-US" sz="1800">
                <a:solidFill>
                  <a:schemeClr val="bg1"/>
                </a:solidFill>
                <a:sym typeface="+mn-ea"/>
              </a:rPr>
              <a:t>These Slides help extract valuable insights from the dataset, shedding light on various aspects of the car sales data such as pricing trends, fuel preferences, seller patterns, transmission preferences over time, and the relationship between engine size and mileage.</a:t>
            </a:r>
            <a:endParaRPr lang="en-US" sz="1800">
              <a:solidFill>
                <a:schemeClr val="bg1"/>
              </a:solidFill>
            </a:endParaRPr>
          </a:p>
          <a:p>
            <a:endParaRPr lang="en-US" sz="1800"/>
          </a:p>
        </p:txBody>
      </p:sp>
      <p:sp>
        <p:nvSpPr>
          <p:cNvPr id="4" name="Text Box 3"/>
          <p:cNvSpPr txBox="1"/>
          <p:nvPr/>
        </p:nvSpPr>
        <p:spPr>
          <a:xfrm>
            <a:off x="5064125" y="2047240"/>
            <a:ext cx="4064000" cy="368300"/>
          </a:xfrm>
          <a:prstGeom prst="rect">
            <a:avLst/>
          </a:prstGeom>
          <a:noFill/>
        </p:spPr>
        <p:txBody>
          <a:bodyPr wrap="square" rtlCol="0">
            <a:spAutoFit/>
          </a:bodyPr>
          <a:p>
            <a:r>
              <a:rPr lang="en-US">
                <a:solidFill>
                  <a:schemeClr val="bg1"/>
                </a:solidFill>
              </a:rPr>
              <a:t>( I’m glad to present with you :)</a:t>
            </a:r>
            <a:endParaRPr lang="en-US">
              <a:solidFill>
                <a:schemeClr val="bg1"/>
              </a:solidFill>
            </a:endParaRPr>
          </a:p>
        </p:txBody>
      </p:sp>
      <p:sp>
        <p:nvSpPr>
          <p:cNvPr id="5" name="Text Box 4"/>
          <p:cNvSpPr txBox="1"/>
          <p:nvPr/>
        </p:nvSpPr>
        <p:spPr>
          <a:xfrm>
            <a:off x="1627505" y="4488815"/>
            <a:ext cx="8451215" cy="1688465"/>
          </a:xfrm>
          <a:prstGeom prst="rect">
            <a:avLst/>
          </a:prstGeom>
          <a:noFill/>
        </p:spPr>
        <p:txBody>
          <a:bodyPr wrap="square" rtlCol="0">
            <a:noAutofit/>
          </a:bodyPr>
          <a:p>
            <a:pPr algn="ctr"/>
            <a:r>
              <a:rPr lang="en-US" sz="9600">
                <a:solidFill>
                  <a:schemeClr val="accent2"/>
                </a:solidFill>
              </a:rPr>
              <a:t>:</a:t>
            </a:r>
            <a:r>
              <a:rPr lang="en-US" sz="9600">
                <a:solidFill>
                  <a:schemeClr val="accent1"/>
                </a:solidFill>
              </a:rPr>
              <a:t>)</a:t>
            </a:r>
            <a:r>
              <a:rPr lang="en-US" sz="9600">
                <a:solidFill>
                  <a:schemeClr val="accent2"/>
                </a:solidFill>
              </a:rPr>
              <a:t> </a:t>
            </a:r>
            <a:endParaRPr lang="en-US" sz="9600">
              <a:solidFill>
                <a:schemeClr val="accent2"/>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l="-7000"/>
          </a:stretch>
        </a:blipFill>
        <a:effectLst/>
      </p:bgPr>
    </p:bg>
    <p:spTree>
      <p:nvGrpSpPr>
        <p:cNvPr id="1" name=""/>
        <p:cNvGrpSpPr/>
        <p:nvPr/>
      </p:nvGrpSpPr>
      <p:grpSpPr/>
      <p:sp>
        <p:nvSpPr>
          <p:cNvPr id="2" name="Title 1"/>
          <p:cNvSpPr>
            <a:spLocks noGrp="1"/>
          </p:cNvSpPr>
          <p:nvPr>
            <p:ph type="title"/>
          </p:nvPr>
        </p:nvSpPr>
        <p:spPr>
          <a:xfrm>
            <a:off x="838200" y="307975"/>
            <a:ext cx="10515600" cy="1800860"/>
          </a:xfrm>
        </p:spPr>
        <p:txBody>
          <a:bodyPr>
            <a:normAutofit/>
          </a:bodyPr>
          <a:p>
            <a:pPr algn="ctr"/>
            <a:r>
              <a:rPr lang="en-US" sz="5400">
                <a:latin typeface="Arial Black" panose="020B0A04020102020204" charset="0"/>
                <a:cs typeface="Arial Black" panose="020B0A04020102020204" charset="0"/>
              </a:rPr>
              <a:t>      INTRODUCTION </a:t>
            </a:r>
            <a:endParaRPr lang="en-US" sz="5400">
              <a:latin typeface="Arial Black" panose="020B0A04020102020204" charset="0"/>
              <a:cs typeface="Arial Black" panose="020B0A04020102020204" charset="0"/>
            </a:endParaRPr>
          </a:p>
        </p:txBody>
      </p:sp>
      <p:sp>
        <p:nvSpPr>
          <p:cNvPr id="5" name="Content Placeholder 4"/>
          <p:cNvSpPr/>
          <p:nvPr>
            <p:ph idx="1"/>
          </p:nvPr>
        </p:nvSpPr>
        <p:spPr>
          <a:xfrm>
            <a:off x="1296670" y="1518920"/>
            <a:ext cx="10231120" cy="5534660"/>
          </a:xfrm>
        </p:spPr>
        <p:txBody>
          <a:bodyPr>
            <a:normAutofit fontScale="90000"/>
          </a:bodyPr>
          <a:p>
            <a:pPr marL="0" indent="0" algn="ctr">
              <a:buNone/>
            </a:pPr>
            <a:r>
              <a:rPr lang="en-US">
                <a:solidFill>
                  <a:schemeClr val="bg1"/>
                </a:solidFill>
              </a:rPr>
              <a:t>              (Dataset Description / META DATA :)  </a:t>
            </a:r>
            <a:endParaRPr lang="en-US">
              <a:solidFill>
                <a:schemeClr val="bg1"/>
              </a:solidFill>
            </a:endParaRPr>
          </a:p>
          <a:p>
            <a:pPr marL="0" indent="0" algn="l">
              <a:lnSpc>
                <a:spcPct val="100000"/>
              </a:lnSpc>
              <a:buNone/>
            </a:pPr>
            <a:r>
              <a:rPr lang="en-US" sz="1800" b="1">
                <a:solidFill>
                  <a:schemeClr val="accent1"/>
                </a:solidFill>
              </a:rPr>
              <a:t> </a:t>
            </a:r>
            <a:r>
              <a:rPr lang="en-US" sz="1800" b="1" u="sng">
                <a:solidFill>
                  <a:schemeClr val="accent1"/>
                </a:solidFill>
              </a:rPr>
              <a:t> (‘Column’) </a:t>
            </a:r>
            <a:r>
              <a:rPr lang="en-US" sz="1800" b="1">
                <a:solidFill>
                  <a:schemeClr val="tx1"/>
                </a:solidFill>
              </a:rPr>
              <a:t>                                  </a:t>
            </a:r>
            <a:r>
              <a:rPr lang="en-US" sz="1800" b="1" u="sng">
                <a:solidFill>
                  <a:schemeClr val="accent2"/>
                </a:solidFill>
              </a:rPr>
              <a:t> (‘Description’)</a:t>
            </a:r>
            <a:endParaRPr lang="en-US" sz="1800" b="1" u="sng">
              <a:solidFill>
                <a:schemeClr val="tx1"/>
              </a:solidFill>
            </a:endParaRPr>
          </a:p>
          <a:p>
            <a:pPr marL="0" indent="0" algn="l">
              <a:lnSpc>
                <a:spcPct val="100000"/>
              </a:lnSpc>
              <a:buNone/>
            </a:pPr>
            <a:r>
              <a:rPr lang="en-US" sz="1800" b="1">
                <a:solidFill>
                  <a:schemeClr val="tx1"/>
                </a:solidFill>
              </a:rPr>
              <a:t>1. </a:t>
            </a:r>
            <a:r>
              <a:rPr lang="en-US" sz="1800" b="1">
                <a:solidFill>
                  <a:schemeClr val="tx1"/>
                </a:solidFill>
                <a:latin typeface="Arial Black" panose="020B0A04020102020204" charset="0"/>
                <a:ea typeface="MingLiU_HKSCS-ExtB" panose="02020500000000000000" charset="-120"/>
                <a:cs typeface="Arial Black" panose="020B0A04020102020204" charset="0"/>
              </a:rPr>
              <a:t>name</a:t>
            </a:r>
            <a:r>
              <a:rPr lang="en-US" sz="1800" b="1">
                <a:solidFill>
                  <a:schemeClr val="tx1"/>
                </a:solidFill>
                <a:latin typeface="Arial Black" panose="020B0A04020102020204" charset="0"/>
                <a:cs typeface="Arial Black" panose="020B0A04020102020204" charset="0"/>
              </a:rPr>
              <a:t>:</a:t>
            </a:r>
            <a:r>
              <a:rPr lang="en-US" sz="1800" b="1">
                <a:solidFill>
                  <a:schemeClr val="tx1"/>
                </a:solidFill>
              </a:rPr>
              <a:t>                       </a:t>
            </a:r>
            <a:r>
              <a:rPr lang="en-US" sz="1800" b="1">
                <a:solidFill>
                  <a:schemeClr val="bg1"/>
                </a:solidFill>
              </a:rPr>
              <a:t>The name or model of the car.</a:t>
            </a:r>
            <a:endParaRPr lang="en-US" sz="1800" b="1">
              <a:solidFill>
                <a:schemeClr val="bg1"/>
              </a:solidFill>
            </a:endParaRPr>
          </a:p>
          <a:p>
            <a:pPr marL="0" indent="0" algn="l">
              <a:lnSpc>
                <a:spcPct val="100000"/>
              </a:lnSpc>
              <a:buNone/>
            </a:pPr>
            <a:r>
              <a:rPr lang="en-US" sz="1800" b="1">
                <a:solidFill>
                  <a:schemeClr val="tx1"/>
                </a:solidFill>
              </a:rPr>
              <a:t>2.</a:t>
            </a:r>
            <a:r>
              <a:rPr lang="en-US" sz="1800" b="1">
                <a:solidFill>
                  <a:schemeClr val="tx1"/>
                </a:solidFill>
                <a:latin typeface="Arial Black" panose="020B0A04020102020204" charset="0"/>
                <a:cs typeface="Arial Black" panose="020B0A04020102020204" charset="0"/>
              </a:rPr>
              <a:t> year:                 </a:t>
            </a:r>
            <a:r>
              <a:rPr lang="en-US" sz="1800" b="1">
                <a:solidFill>
                  <a:schemeClr val="bg1"/>
                </a:solidFill>
                <a:cs typeface="+mn-lt"/>
              </a:rPr>
              <a:t>The manufacturing year of the car.</a:t>
            </a:r>
            <a:endParaRPr lang="en-US" sz="1800" b="1">
              <a:solidFill>
                <a:schemeClr val="tx1"/>
              </a:solidFill>
              <a:latin typeface="Arial Black" panose="020B0A04020102020204" charset="0"/>
              <a:cs typeface="Arial Black" panose="020B0A04020102020204" charset="0"/>
            </a:endParaRPr>
          </a:p>
          <a:p>
            <a:pPr marL="0" indent="0" algn="l">
              <a:lnSpc>
                <a:spcPct val="100000"/>
              </a:lnSpc>
              <a:buNone/>
            </a:pPr>
            <a:r>
              <a:rPr lang="en-US" sz="1800" b="1">
                <a:solidFill>
                  <a:schemeClr val="tx1"/>
                </a:solidFill>
              </a:rPr>
              <a:t>3. </a:t>
            </a:r>
            <a:r>
              <a:rPr lang="en-US" sz="1800" b="1">
                <a:solidFill>
                  <a:schemeClr val="tx1"/>
                </a:solidFill>
                <a:latin typeface="Arial Black" panose="020B0A04020102020204" charset="0"/>
                <a:cs typeface="Arial Black" panose="020B0A04020102020204" charset="0"/>
              </a:rPr>
              <a:t>selling_price:    </a:t>
            </a:r>
            <a:r>
              <a:rPr lang="en-US" sz="1800" b="1">
                <a:solidFill>
                  <a:schemeClr val="bg1"/>
                </a:solidFill>
                <a:cs typeface="+mn-lt"/>
              </a:rPr>
              <a:t>The price at which the car was sold.</a:t>
            </a:r>
            <a:endParaRPr lang="en-US" sz="1800" b="1">
              <a:solidFill>
                <a:schemeClr val="tx1"/>
              </a:solidFill>
              <a:latin typeface="Arial Black" panose="020B0A04020102020204" charset="0"/>
              <a:cs typeface="Arial Black" panose="020B0A04020102020204" charset="0"/>
            </a:endParaRPr>
          </a:p>
          <a:p>
            <a:pPr marL="0" indent="0" algn="l">
              <a:lnSpc>
                <a:spcPct val="100000"/>
              </a:lnSpc>
              <a:buNone/>
            </a:pPr>
            <a:r>
              <a:rPr lang="en-US" sz="1800" b="1">
                <a:solidFill>
                  <a:schemeClr val="tx1"/>
                </a:solidFill>
                <a:cs typeface="+mn-lt"/>
              </a:rPr>
              <a:t>4. </a:t>
            </a:r>
            <a:r>
              <a:rPr lang="en-US" sz="1800" b="1">
                <a:solidFill>
                  <a:schemeClr val="tx1"/>
                </a:solidFill>
                <a:latin typeface="Arial Black" panose="020B0A04020102020204" charset="0"/>
                <a:cs typeface="Arial Black" panose="020B0A04020102020204" charset="0"/>
              </a:rPr>
              <a:t>km_driven:        </a:t>
            </a:r>
            <a:r>
              <a:rPr lang="en-US" sz="1800" b="1">
                <a:solidFill>
                  <a:schemeClr val="bg1"/>
                </a:solidFill>
                <a:cs typeface="+mn-lt"/>
              </a:rPr>
              <a:t>The number of kilometers driven by the car.</a:t>
            </a:r>
            <a:endParaRPr lang="en-US" sz="1800" b="1">
              <a:solidFill>
                <a:schemeClr val="tx1"/>
              </a:solidFill>
              <a:latin typeface="Arial Black" panose="020B0A04020102020204" charset="0"/>
              <a:cs typeface="Arial Black" panose="020B0A04020102020204" charset="0"/>
            </a:endParaRPr>
          </a:p>
          <a:p>
            <a:pPr marL="0" indent="0" algn="l">
              <a:lnSpc>
                <a:spcPct val="100000"/>
              </a:lnSpc>
              <a:buNone/>
            </a:pPr>
            <a:r>
              <a:rPr lang="en-US" sz="1800" b="1">
                <a:solidFill>
                  <a:schemeClr val="tx1"/>
                </a:solidFill>
                <a:latin typeface="+mj-ea"/>
                <a:cs typeface="+mn-lt"/>
              </a:rPr>
              <a:t>5. </a:t>
            </a:r>
            <a:r>
              <a:rPr lang="en-US" sz="1800" b="1">
                <a:solidFill>
                  <a:schemeClr val="tx1"/>
                </a:solidFill>
                <a:latin typeface="Arial Black" panose="020B0A04020102020204" charset="0"/>
                <a:cs typeface="Arial Black" panose="020B0A04020102020204" charset="0"/>
              </a:rPr>
              <a:t>fuel:                  </a:t>
            </a:r>
            <a:r>
              <a:rPr lang="en-US" sz="1800" b="1">
                <a:solidFill>
                  <a:schemeClr val="bg1"/>
                </a:solidFill>
                <a:cs typeface="+mn-lt"/>
              </a:rPr>
              <a:t>The type of fuel the car uses.</a:t>
            </a:r>
            <a:endParaRPr lang="en-US" sz="1800" b="1">
              <a:solidFill>
                <a:schemeClr val="tx1"/>
              </a:solidFill>
              <a:latin typeface="Arial Black" panose="020B0A04020102020204" charset="0"/>
              <a:cs typeface="Arial Black" panose="020B0A04020102020204" charset="0"/>
            </a:endParaRPr>
          </a:p>
          <a:p>
            <a:pPr marL="0" indent="0" algn="l">
              <a:lnSpc>
                <a:spcPct val="100000"/>
              </a:lnSpc>
              <a:buNone/>
            </a:pPr>
            <a:r>
              <a:rPr lang="en-US" sz="1800" b="1">
                <a:solidFill>
                  <a:schemeClr val="tx1"/>
                </a:solidFill>
                <a:latin typeface="+mj-ea"/>
                <a:cs typeface="+mn-lt"/>
              </a:rPr>
              <a:t>6. </a:t>
            </a:r>
            <a:r>
              <a:rPr lang="en-US" sz="1800" b="1">
                <a:solidFill>
                  <a:schemeClr val="tx1"/>
                </a:solidFill>
                <a:latin typeface="Arial Black" panose="020B0A04020102020204" charset="0"/>
                <a:cs typeface="Arial Black" panose="020B0A04020102020204" charset="0"/>
              </a:rPr>
              <a:t>seller_type:      </a:t>
            </a:r>
            <a:r>
              <a:rPr lang="en-US" sz="1800" b="1">
                <a:solidFill>
                  <a:schemeClr val="bg1"/>
                </a:solidFill>
                <a:cs typeface="+mn-lt"/>
              </a:rPr>
              <a:t>The type of seller (individual, dealer, or Trustmark dealer).</a:t>
            </a:r>
            <a:endParaRPr lang="en-US" sz="1800" b="1">
              <a:solidFill>
                <a:schemeClr val="bg1"/>
              </a:solidFill>
              <a:cs typeface="+mn-lt"/>
            </a:endParaRPr>
          </a:p>
          <a:p>
            <a:pPr marL="0" indent="0" algn="l">
              <a:lnSpc>
                <a:spcPct val="100000"/>
              </a:lnSpc>
              <a:buNone/>
            </a:pPr>
            <a:r>
              <a:rPr lang="en-US" sz="1800" b="1">
                <a:solidFill>
                  <a:schemeClr val="tx1"/>
                </a:solidFill>
                <a:latin typeface="+mj-ea"/>
                <a:cs typeface="+mn-lt"/>
              </a:rPr>
              <a:t>7. t</a:t>
            </a:r>
            <a:r>
              <a:rPr lang="en-US" sz="1800" b="1">
                <a:solidFill>
                  <a:schemeClr val="tx1"/>
                </a:solidFill>
                <a:latin typeface="Arial Black" panose="020B0A04020102020204" charset="0"/>
                <a:cs typeface="Arial Black" panose="020B0A04020102020204" charset="0"/>
              </a:rPr>
              <a:t>ransmission:   </a:t>
            </a:r>
            <a:r>
              <a:rPr lang="en-US" sz="1800" b="1">
                <a:solidFill>
                  <a:schemeClr val="bg1"/>
                </a:solidFill>
                <a:cs typeface="+mn-lt"/>
              </a:rPr>
              <a:t>The type of transmission (manual or automatic).</a:t>
            </a:r>
            <a:endParaRPr lang="en-US" sz="1800" b="1">
              <a:solidFill>
                <a:schemeClr val="tx1"/>
              </a:solidFill>
              <a:latin typeface="Arial Black" panose="020B0A04020102020204" charset="0"/>
              <a:cs typeface="Arial Black" panose="020B0A04020102020204" charset="0"/>
            </a:endParaRPr>
          </a:p>
          <a:p>
            <a:pPr marL="0" indent="0" algn="l">
              <a:lnSpc>
                <a:spcPct val="100000"/>
              </a:lnSpc>
              <a:buNone/>
            </a:pPr>
            <a:r>
              <a:rPr lang="en-US" sz="1800" b="1">
                <a:solidFill>
                  <a:schemeClr val="tx1"/>
                </a:solidFill>
                <a:latin typeface="+mj-ea"/>
                <a:cs typeface="+mn-lt"/>
              </a:rPr>
              <a:t>8. </a:t>
            </a:r>
            <a:r>
              <a:rPr lang="en-US" sz="1800" b="1">
                <a:solidFill>
                  <a:schemeClr val="tx1"/>
                </a:solidFill>
                <a:latin typeface="Arial Black" panose="020B0A04020102020204" charset="0"/>
                <a:cs typeface="Arial Black" panose="020B0A04020102020204" charset="0"/>
              </a:rPr>
              <a:t>owner:              </a:t>
            </a:r>
            <a:r>
              <a:rPr lang="en-US" sz="1800" b="1">
                <a:solidFill>
                  <a:schemeClr val="bg1"/>
                </a:solidFill>
                <a:cs typeface="+mn-lt"/>
              </a:rPr>
              <a:t>The number of previous owners of the car.</a:t>
            </a:r>
            <a:endParaRPr lang="en-US" sz="1800" b="1">
              <a:solidFill>
                <a:schemeClr val="tx1"/>
              </a:solidFill>
              <a:latin typeface="Arial Black" panose="020B0A04020102020204" charset="0"/>
              <a:cs typeface="Arial Black" panose="020B0A04020102020204" charset="0"/>
            </a:endParaRPr>
          </a:p>
          <a:p>
            <a:pPr marL="0" indent="0" algn="l">
              <a:lnSpc>
                <a:spcPct val="100000"/>
              </a:lnSpc>
              <a:buNone/>
            </a:pPr>
            <a:r>
              <a:rPr lang="en-US" sz="1800" b="1">
                <a:solidFill>
                  <a:schemeClr val="tx1"/>
                </a:solidFill>
                <a:latin typeface="+mj-ea"/>
                <a:cs typeface="+mn-lt"/>
              </a:rPr>
              <a:t>9. </a:t>
            </a:r>
            <a:r>
              <a:rPr lang="en-US" sz="1800" b="1">
                <a:solidFill>
                  <a:schemeClr val="tx1"/>
                </a:solidFill>
                <a:latin typeface="Arial Black" panose="020B0A04020102020204" charset="0"/>
                <a:cs typeface="Arial Black" panose="020B0A04020102020204" charset="0"/>
              </a:rPr>
              <a:t>mileage:           </a:t>
            </a:r>
            <a:r>
              <a:rPr lang="en-US" sz="1800" b="1">
                <a:solidFill>
                  <a:schemeClr val="bg1"/>
                </a:solidFill>
                <a:cs typeface="+mn-lt"/>
              </a:rPr>
              <a:t>The mileage of the car in kilometers per liter.</a:t>
            </a:r>
            <a:endParaRPr lang="en-US" sz="1800" b="1">
              <a:solidFill>
                <a:schemeClr val="tx1"/>
              </a:solidFill>
              <a:latin typeface="Arial Black" panose="020B0A04020102020204" charset="0"/>
              <a:cs typeface="Arial Black" panose="020B0A04020102020204" charset="0"/>
            </a:endParaRPr>
          </a:p>
          <a:p>
            <a:pPr marL="0" indent="0" algn="l">
              <a:lnSpc>
                <a:spcPct val="100000"/>
              </a:lnSpc>
              <a:buNone/>
            </a:pPr>
            <a:r>
              <a:rPr lang="en-US" sz="1800" b="1">
                <a:solidFill>
                  <a:schemeClr val="tx1"/>
                </a:solidFill>
                <a:latin typeface="+mj-ea"/>
                <a:cs typeface="+mn-lt"/>
              </a:rPr>
              <a:t>10. </a:t>
            </a:r>
            <a:r>
              <a:rPr lang="en-US" sz="1800" b="1">
                <a:solidFill>
                  <a:schemeClr val="tx1"/>
                </a:solidFill>
                <a:latin typeface="Arial Black" panose="020B0A04020102020204" charset="0"/>
                <a:cs typeface="Arial Black" panose="020B0A04020102020204" charset="0"/>
              </a:rPr>
              <a:t>engine [CC]:   </a:t>
            </a:r>
            <a:r>
              <a:rPr lang="en-US" sz="1800" b="1">
                <a:solidFill>
                  <a:schemeClr val="bg1"/>
                </a:solidFill>
                <a:latin typeface="+mn-ea"/>
                <a:cs typeface="+mn-ea"/>
              </a:rPr>
              <a:t>The engine displacement in cubic centimeters </a:t>
            </a:r>
            <a:endParaRPr lang="en-US" sz="1800" b="1">
              <a:solidFill>
                <a:schemeClr val="tx1"/>
              </a:solidFill>
              <a:latin typeface="Arial Black" panose="020B0A04020102020204" charset="0"/>
              <a:cs typeface="Arial Black" panose="020B0A04020102020204" charset="0"/>
            </a:endParaRPr>
          </a:p>
          <a:p>
            <a:pPr marL="0" indent="0" algn="l">
              <a:lnSpc>
                <a:spcPct val="100000"/>
              </a:lnSpc>
              <a:buNone/>
            </a:pPr>
            <a:r>
              <a:rPr lang="en-US" sz="1800" b="1">
                <a:solidFill>
                  <a:schemeClr val="tx1"/>
                </a:solidFill>
                <a:latin typeface="+mj-ea"/>
                <a:cs typeface="+mn-lt"/>
              </a:rPr>
              <a:t>11. </a:t>
            </a:r>
            <a:r>
              <a:rPr lang="en-US" sz="1800" b="1">
                <a:solidFill>
                  <a:schemeClr val="tx1"/>
                </a:solidFill>
                <a:latin typeface="Arial Black" panose="020B0A04020102020204" charset="0"/>
                <a:cs typeface="Arial Black" panose="020B0A04020102020204" charset="0"/>
              </a:rPr>
              <a:t>max_power:    </a:t>
            </a:r>
            <a:r>
              <a:rPr lang="en-US" sz="1800" b="1">
                <a:solidFill>
                  <a:schemeClr val="bg1"/>
                </a:solidFill>
                <a:cs typeface="+mn-lt"/>
              </a:rPr>
              <a:t>The maximum power output of the car's engine.</a:t>
            </a:r>
            <a:endParaRPr lang="en-US" sz="1800" b="1">
              <a:solidFill>
                <a:schemeClr val="tx1"/>
              </a:solidFill>
              <a:latin typeface="Arial Black" panose="020B0A04020102020204" charset="0"/>
              <a:cs typeface="Arial Black" panose="020B0A04020102020204" charset="0"/>
            </a:endParaRPr>
          </a:p>
          <a:p>
            <a:pPr marL="0" indent="0" algn="l">
              <a:lnSpc>
                <a:spcPct val="100000"/>
              </a:lnSpc>
              <a:buNone/>
            </a:pPr>
            <a:r>
              <a:rPr lang="en-US" sz="1800" b="1">
                <a:solidFill>
                  <a:schemeClr val="tx1"/>
                </a:solidFill>
                <a:latin typeface="+mj-ea"/>
                <a:cs typeface="+mn-lt"/>
              </a:rPr>
              <a:t>12. </a:t>
            </a:r>
            <a:r>
              <a:rPr lang="en-US" sz="1800" b="1">
                <a:solidFill>
                  <a:schemeClr val="tx1"/>
                </a:solidFill>
                <a:latin typeface="Arial Black" panose="020B0A04020102020204" charset="0"/>
                <a:cs typeface="Arial Black" panose="020B0A04020102020204" charset="0"/>
              </a:rPr>
              <a:t>seats:</a:t>
            </a:r>
            <a:r>
              <a:rPr lang="en-US" sz="1800" b="1">
                <a:solidFill>
                  <a:schemeClr val="bg1"/>
                </a:solidFill>
                <a:latin typeface="+mn-ea"/>
                <a:cs typeface="+mn-ea"/>
              </a:rPr>
              <a:t>                The number of seats in the car.</a:t>
            </a:r>
            <a:endParaRPr lang="en-US" sz="1800" b="1">
              <a:solidFill>
                <a:schemeClr val="bg1"/>
              </a:solidFill>
              <a:latin typeface="+mn-ea"/>
              <a:cs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4548505" y="807085"/>
            <a:ext cx="6805295" cy="1392555"/>
          </a:xfrm>
        </p:spPr>
        <p:txBody>
          <a:bodyPr>
            <a:normAutofit fontScale="90000"/>
          </a:bodyPr>
          <a:p>
            <a:pPr algn="ctr">
              <a:lnSpc>
                <a:spcPct val="80000"/>
              </a:lnSpc>
            </a:pPr>
            <a:r>
              <a:rPr lang="en-US">
                <a:latin typeface="Arial Black" panose="020B0A04020102020204" charset="0"/>
                <a:cs typeface="Arial Black" panose="020B0A04020102020204" charset="0"/>
              </a:rPr>
              <a:t>Precentage of cars sold by Fuel Type</a:t>
            </a:r>
            <a:br>
              <a:rPr lang="en-US">
                <a:latin typeface="Arial Black" panose="020B0A04020102020204" charset="0"/>
                <a:cs typeface="Arial Black" panose="020B0A04020102020204" charset="0"/>
              </a:rPr>
            </a:br>
            <a:r>
              <a:rPr lang="en-US" sz="2665">
                <a:solidFill>
                  <a:schemeClr val="bg1"/>
                </a:solidFill>
                <a:latin typeface="Calibri" panose="020F0502020204030204" charset="0"/>
                <a:cs typeface="Calibri" panose="020F0502020204030204" charset="0"/>
              </a:rPr>
              <a:t>(100% total sold cars :)</a:t>
            </a:r>
            <a:r>
              <a:rPr lang="en-US">
                <a:latin typeface="Arial Black" panose="020B0A04020102020204" charset="0"/>
                <a:cs typeface="Arial Black" panose="020B0A04020102020204" charset="0"/>
              </a:rPr>
              <a:t> </a:t>
            </a:r>
            <a:endParaRPr lang="en-US" sz="2000">
              <a:latin typeface="Arial Black" panose="020B0A04020102020204" charset="0"/>
              <a:cs typeface="Arial Black" panose="020B0A04020102020204" charset="0"/>
            </a:endParaRPr>
          </a:p>
        </p:txBody>
      </p:sp>
      <p:graphicFrame>
        <p:nvGraphicFramePr>
          <p:cNvPr id="10" name="Content Placeholder 9"/>
          <p:cNvGraphicFramePr/>
          <p:nvPr>
            <p:ph idx="1"/>
          </p:nvPr>
        </p:nvGraphicFramePr>
        <p:xfrm>
          <a:off x="1510030" y="4900295"/>
          <a:ext cx="6774180" cy="852170"/>
        </p:xfrm>
        <a:graphic>
          <a:graphicData uri="http://schemas.openxmlformats.org/drawingml/2006/table">
            <a:tbl>
              <a:tblPr firstRow="1" bandRow="1">
                <a:tableStyleId>{5C22544A-7EE6-4342-B048-85BDC9FD1C3A}</a:tableStyleId>
              </a:tblPr>
              <a:tblGrid>
                <a:gridCol w="2258060"/>
                <a:gridCol w="2258060"/>
                <a:gridCol w="2258060"/>
              </a:tblGrid>
              <a:tr h="426085">
                <a:tc>
                  <a:txBody>
                    <a:bodyPr/>
                    <a:p>
                      <a:pPr algn="ctr">
                        <a:buNone/>
                      </a:pPr>
                      <a:r>
                        <a:rPr lang="en-US">
                          <a:latin typeface="Arial Black" panose="020B0A04020102020204" charset="0"/>
                          <a:cs typeface="Arial Black" panose="020B0A04020102020204" charset="0"/>
                        </a:rPr>
                        <a:t>fuel</a:t>
                      </a:r>
                      <a:endParaRPr lang="en-US">
                        <a:latin typeface="Arial Black" panose="020B0A04020102020204" charset="0"/>
                        <a:cs typeface="Arial Black" panose="020B0A04020102020204" charset="0"/>
                      </a:endParaRPr>
                    </a:p>
                  </a:txBody>
                  <a:tcPr/>
                </a:tc>
                <a:tc>
                  <a:txBody>
                    <a:bodyPr/>
                    <a:p>
                      <a:pPr algn="ctr">
                        <a:buNone/>
                      </a:pPr>
                      <a:r>
                        <a:rPr lang="en-US">
                          <a:latin typeface="Arial Black" panose="020B0A04020102020204" charset="0"/>
                          <a:cs typeface="Arial Black" panose="020B0A04020102020204" charset="0"/>
                        </a:rPr>
                        <a:t>total_sold</a:t>
                      </a:r>
                      <a:endParaRPr lang="en-US">
                        <a:latin typeface="Arial Black" panose="020B0A04020102020204" charset="0"/>
                        <a:cs typeface="Arial Black" panose="020B0A04020102020204" charset="0"/>
                      </a:endParaRPr>
                    </a:p>
                  </a:txBody>
                  <a:tcPr/>
                </a:tc>
                <a:tc>
                  <a:txBody>
                    <a:bodyPr/>
                    <a:p>
                      <a:pPr algn="ctr">
                        <a:buNone/>
                      </a:pPr>
                      <a:r>
                        <a:rPr lang="en-US">
                          <a:latin typeface="Arial Black" panose="020B0A04020102020204" charset="0"/>
                          <a:cs typeface="Arial Black" panose="020B0A04020102020204" charset="0"/>
                        </a:rPr>
                        <a:t>percent_sold</a:t>
                      </a:r>
                      <a:endParaRPr lang="en-US">
                        <a:latin typeface="Arial Black" panose="020B0A04020102020204" charset="0"/>
                        <a:cs typeface="Arial Black" panose="020B0A04020102020204" charset="0"/>
                      </a:endParaRPr>
                    </a:p>
                  </a:txBody>
                  <a:tcPr/>
                </a:tc>
              </a:tr>
              <a:tr h="426085">
                <a:tc>
                  <a:txBody>
                    <a:bodyPr/>
                    <a:p>
                      <a:pPr algn="ctr">
                        <a:buNone/>
                      </a:pPr>
                      <a:r>
                        <a:rPr lang="en-US">
                          <a:latin typeface="Arial Black" panose="020B0A04020102020204" charset="0"/>
                          <a:cs typeface="Arial Black" panose="020B0A04020102020204" charset="0"/>
                        </a:rPr>
                        <a:t>petrol</a:t>
                      </a:r>
                      <a:endParaRPr lang="en-US">
                        <a:latin typeface="Arial Black" panose="020B0A04020102020204" charset="0"/>
                        <a:cs typeface="Arial Black" panose="020B0A04020102020204" charset="0"/>
                      </a:endParaRPr>
                    </a:p>
                  </a:txBody>
                  <a:tcPr>
                    <a:solidFill>
                      <a:schemeClr val="accent2"/>
                    </a:solidFill>
                  </a:tcPr>
                </a:tc>
                <a:tc>
                  <a:txBody>
                    <a:bodyPr/>
                    <a:p>
                      <a:pPr algn="ctr">
                        <a:buNone/>
                      </a:pPr>
                      <a:r>
                        <a:rPr lang="en-US">
                          <a:latin typeface="Arial Black" panose="020B0A04020102020204" charset="0"/>
                          <a:cs typeface="Arial Black" panose="020B0A04020102020204" charset="0"/>
                        </a:rPr>
                        <a:t>3449</a:t>
                      </a:r>
                      <a:endParaRPr lang="en-US">
                        <a:latin typeface="Arial Black" panose="020B0A04020102020204" charset="0"/>
                        <a:cs typeface="Arial Black" panose="020B0A04020102020204" charset="0"/>
                      </a:endParaRPr>
                    </a:p>
                  </a:txBody>
                  <a:tcPr>
                    <a:solidFill>
                      <a:schemeClr val="accent2"/>
                    </a:solidFill>
                  </a:tcPr>
                </a:tc>
                <a:tc>
                  <a:txBody>
                    <a:bodyPr/>
                    <a:p>
                      <a:pPr algn="ctr">
                        <a:buNone/>
                      </a:pPr>
                      <a:r>
                        <a:rPr lang="en-US">
                          <a:latin typeface="Arial Black" panose="020B0A04020102020204" charset="0"/>
                          <a:cs typeface="Arial Black" panose="020B0A04020102020204" charset="0"/>
                        </a:rPr>
                        <a:t>100%</a:t>
                      </a:r>
                      <a:endParaRPr lang="en-US">
                        <a:latin typeface="Arial Black" panose="020B0A04020102020204" charset="0"/>
                        <a:cs typeface="Arial Black" panose="020B0A04020102020204" charset="0"/>
                      </a:endParaRPr>
                    </a:p>
                  </a:txBody>
                  <a:tcPr>
                    <a:solidFill>
                      <a:schemeClr val="accent2"/>
                    </a:solidFill>
                  </a:tcPr>
                </a:tc>
              </a:tr>
            </a:tbl>
          </a:graphicData>
        </a:graphic>
      </p:graphicFrame>
      <p:sp>
        <p:nvSpPr>
          <p:cNvPr id="11" name="Text Box 10"/>
          <p:cNvSpPr txBox="1"/>
          <p:nvPr/>
        </p:nvSpPr>
        <p:spPr>
          <a:xfrm>
            <a:off x="1694815" y="2790825"/>
            <a:ext cx="8694420" cy="2562225"/>
          </a:xfrm>
          <a:prstGeom prst="rect">
            <a:avLst/>
          </a:prstGeom>
          <a:noFill/>
        </p:spPr>
        <p:txBody>
          <a:bodyPr wrap="square" rtlCol="0">
            <a:noAutofit/>
          </a:bodyPr>
          <a:p>
            <a:pPr marL="285750" indent="-285750">
              <a:buFont typeface="Arial" panose="020B0604020202020204" pitchFamily="34" charset="0"/>
              <a:buChar char="•"/>
            </a:pPr>
            <a:r>
              <a:rPr lang="en-US">
                <a:solidFill>
                  <a:schemeClr val="bg1"/>
                </a:solidFill>
              </a:rPr>
              <a:t>By given Meta Data  the percentage of cars sold based on the type of fuel they use. It helps in understanding the market share of different fuel types in the car sales.</a:t>
            </a:r>
            <a:endParaRPr lang="en-US">
              <a:solidFill>
                <a:schemeClr val="bg1"/>
              </a:solidFill>
            </a:endParaRPr>
          </a:p>
          <a:p>
            <a:pPr marL="285750" indent="-285750">
              <a:buFont typeface="Arial" panose="020B0604020202020204" pitchFamily="34" charset="0"/>
              <a:buChar char="•"/>
            </a:pPr>
            <a:r>
              <a:rPr lang="en-US">
                <a:solidFill>
                  <a:schemeClr val="bg1"/>
                </a:solidFill>
              </a:rPr>
              <a:t>The fuel type was petrol where 100% cars were sold and tolat car sold by the fuel type of petrol are 3449.</a:t>
            </a:r>
            <a:endParaRPr lang="en-US">
              <a:solidFill>
                <a:schemeClr val="bg1"/>
              </a:solidFill>
            </a:endParaRPr>
          </a:p>
          <a:p>
            <a:pPr marL="285750" indent="-285750">
              <a:buFont typeface="Arial" panose="020B0604020202020204" pitchFamily="34" charset="0"/>
              <a:buChar char="•"/>
            </a:pPr>
            <a:r>
              <a:rPr lang="en-US">
                <a:solidFill>
                  <a:schemeClr val="bg1"/>
                </a:solidFill>
                <a:sym typeface="+mn-ea"/>
              </a:rPr>
              <a:t>Its shows which fuel type the highest amount of car were sold.</a:t>
            </a:r>
            <a:endParaRPr lang="en-US">
              <a:solidFill>
                <a:schemeClr val="bg1"/>
              </a:solidFill>
            </a:endParaRPr>
          </a:p>
          <a:p>
            <a:pPr marL="285750" indent="-285750">
              <a:buFont typeface="Arial" panose="020B0604020202020204" pitchFamily="34" charset="0"/>
              <a:buChar char="•"/>
            </a:pPr>
            <a:endParaRPr lang="en-US">
              <a:solidFill>
                <a:schemeClr val="bg1"/>
              </a:solidFill>
            </a:endParaRPr>
          </a:p>
        </p:txBody>
      </p:sp>
      <p:sp>
        <p:nvSpPr>
          <p:cNvPr id="12" name="Text Box 11"/>
          <p:cNvSpPr txBox="1"/>
          <p:nvPr/>
        </p:nvSpPr>
        <p:spPr>
          <a:xfrm>
            <a:off x="1510030" y="1975485"/>
            <a:ext cx="5268595" cy="689610"/>
          </a:xfrm>
          <a:prstGeom prst="rect">
            <a:avLst/>
          </a:prstGeom>
          <a:noFill/>
        </p:spPr>
        <p:txBody>
          <a:bodyPr wrap="square" rtlCol="0">
            <a:noAutofit/>
          </a:bodyPr>
          <a:p>
            <a:pPr>
              <a:lnSpc>
                <a:spcPct val="100000"/>
              </a:lnSpc>
            </a:pPr>
            <a:r>
              <a:rPr lang="en-US" sz="3200" b="1">
                <a:sym typeface="+mn-ea"/>
              </a:rPr>
              <a:t>Objective:</a:t>
            </a:r>
            <a:endParaRPr lang="en-US" sz="3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3722370" y="175895"/>
            <a:ext cx="8291195" cy="1435100"/>
          </a:xfrm>
        </p:spPr>
        <p:txBody>
          <a:bodyPr>
            <a:normAutofit fontScale="90000"/>
          </a:bodyPr>
          <a:p>
            <a:pPr algn="ctr"/>
            <a:r>
              <a:rPr lang="en-US" sz="4000">
                <a:latin typeface="Arial Black" panose="020B0A04020102020204" charset="0"/>
                <a:cs typeface="Arial Black" panose="020B0A04020102020204" charset="0"/>
              </a:rPr>
              <a:t>Count of Max Cars Sold by </a:t>
            </a:r>
            <a:br>
              <a:rPr lang="en-US" sz="4000">
                <a:latin typeface="Arial Black" panose="020B0A04020102020204" charset="0"/>
                <a:cs typeface="Arial Black" panose="020B0A04020102020204" charset="0"/>
              </a:rPr>
            </a:br>
            <a:r>
              <a:rPr lang="en-US" sz="4000">
                <a:latin typeface="Arial Black" panose="020B0A04020102020204" charset="0"/>
                <a:cs typeface="Arial Black" panose="020B0A04020102020204" charset="0"/>
              </a:rPr>
              <a:t>  Transmission Type and Year</a:t>
            </a:r>
            <a:endParaRPr lang="en-US" sz="4000">
              <a:latin typeface="Arial Black" panose="020B0A04020102020204" charset="0"/>
              <a:cs typeface="Arial Black" panose="020B0A04020102020204" charset="0"/>
            </a:endParaRPr>
          </a:p>
        </p:txBody>
      </p:sp>
      <p:graphicFrame>
        <p:nvGraphicFramePr>
          <p:cNvPr id="7" name="Content Placeholder 6"/>
          <p:cNvGraphicFramePr/>
          <p:nvPr>
            <p:ph idx="1"/>
          </p:nvPr>
        </p:nvGraphicFramePr>
        <p:xfrm>
          <a:off x="1443990" y="1610360"/>
          <a:ext cx="4457065" cy="5120640"/>
        </p:xfrm>
        <a:graphic>
          <a:graphicData uri="http://schemas.openxmlformats.org/drawingml/2006/table">
            <a:tbl>
              <a:tblPr firstRow="1" bandRow="1">
                <a:tableStyleId>{5C22544A-7EE6-4342-B048-85BDC9FD1C3A}</a:tableStyleId>
              </a:tblPr>
              <a:tblGrid>
                <a:gridCol w="1607185"/>
                <a:gridCol w="1539240"/>
                <a:gridCol w="1310640"/>
              </a:tblGrid>
              <a:tr h="365760">
                <a:tc>
                  <a:txBody>
                    <a:bodyPr/>
                    <a:p>
                      <a:pPr algn="ctr">
                        <a:buNone/>
                      </a:pPr>
                      <a:r>
                        <a:rPr lang="en-US"/>
                        <a:t>Year</a:t>
                      </a:r>
                      <a:endParaRPr lang="en-US"/>
                    </a:p>
                  </a:txBody>
                  <a:tcPr/>
                </a:tc>
                <a:tc>
                  <a:txBody>
                    <a:bodyPr/>
                    <a:p>
                      <a:pPr>
                        <a:buNone/>
                      </a:pPr>
                      <a:r>
                        <a:rPr lang="en-US"/>
                        <a:t>Transmission</a:t>
                      </a:r>
                      <a:endParaRPr lang="en-US"/>
                    </a:p>
                  </a:txBody>
                  <a:tcPr/>
                </a:tc>
                <a:tc>
                  <a:txBody>
                    <a:bodyPr/>
                    <a:p>
                      <a:pPr>
                        <a:buNone/>
                      </a:pPr>
                      <a:r>
                        <a:rPr lang="en-US"/>
                        <a:t>Total sell</a:t>
                      </a:r>
                      <a:endParaRPr lang="en-US"/>
                    </a:p>
                  </a:txBody>
                  <a:tcPr/>
                </a:tc>
              </a:tr>
              <a:tr h="365760">
                <a:tc>
                  <a:txBody>
                    <a:bodyPr/>
                    <a:p>
                      <a:pPr algn="ctr">
                        <a:buNone/>
                      </a:pPr>
                      <a:r>
                        <a:rPr lang="en-US"/>
                        <a:t>2017</a:t>
                      </a:r>
                      <a:endParaRPr lang="en-US"/>
                    </a:p>
                  </a:txBody>
                  <a:tcPr>
                    <a:solidFill>
                      <a:schemeClr val="accent2"/>
                    </a:solidFill>
                  </a:tcPr>
                </a:tc>
                <a:tc>
                  <a:txBody>
                    <a:bodyPr/>
                    <a:p>
                      <a:pPr algn="ctr">
                        <a:buNone/>
                      </a:pPr>
                      <a:r>
                        <a:rPr lang="en-US"/>
                        <a:t>Manual</a:t>
                      </a:r>
                      <a:endParaRPr lang="en-US"/>
                    </a:p>
                  </a:txBody>
                  <a:tcPr>
                    <a:solidFill>
                      <a:schemeClr val="accent2"/>
                    </a:solidFill>
                  </a:tcPr>
                </a:tc>
                <a:tc>
                  <a:txBody>
                    <a:bodyPr/>
                    <a:p>
                      <a:pPr algn="ctr">
                        <a:buNone/>
                      </a:pPr>
                      <a:r>
                        <a:rPr lang="en-US"/>
                        <a:t>362</a:t>
                      </a:r>
                      <a:endParaRPr lang="en-US"/>
                    </a:p>
                  </a:txBody>
                  <a:tcPr>
                    <a:solidFill>
                      <a:schemeClr val="accent2"/>
                    </a:solidFill>
                  </a:tcPr>
                </a:tc>
              </a:tr>
              <a:tr h="365760">
                <a:tc>
                  <a:txBody>
                    <a:bodyPr/>
                    <a:p>
                      <a:pPr algn="ctr">
                        <a:buNone/>
                      </a:pPr>
                      <a:r>
                        <a:rPr lang="en-US"/>
                        <a:t>2016</a:t>
                      </a:r>
                      <a:endParaRPr lang="en-US"/>
                    </a:p>
                  </a:txBody>
                  <a:tcPr/>
                </a:tc>
                <a:tc>
                  <a:txBody>
                    <a:bodyPr/>
                    <a:p>
                      <a:pPr algn="ctr">
                        <a:buNone/>
                      </a:pPr>
                      <a:r>
                        <a:rPr lang="en-US"/>
                        <a:t>Manual</a:t>
                      </a:r>
                      <a:endParaRPr lang="en-US"/>
                    </a:p>
                  </a:txBody>
                  <a:tcPr/>
                </a:tc>
                <a:tc>
                  <a:txBody>
                    <a:bodyPr/>
                    <a:p>
                      <a:pPr algn="ctr">
                        <a:buNone/>
                      </a:pPr>
                      <a:r>
                        <a:rPr lang="en-US"/>
                        <a:t>341</a:t>
                      </a:r>
                      <a:endParaRPr lang="en-US"/>
                    </a:p>
                  </a:txBody>
                  <a:tcPr/>
                </a:tc>
              </a:tr>
              <a:tr h="365760">
                <a:tc>
                  <a:txBody>
                    <a:bodyPr/>
                    <a:p>
                      <a:pPr algn="ctr">
                        <a:buNone/>
                      </a:pPr>
                      <a:r>
                        <a:rPr lang="en-US"/>
                        <a:t>2018</a:t>
                      </a:r>
                      <a:endParaRPr lang="en-US"/>
                    </a:p>
                  </a:txBody>
                  <a:tcPr/>
                </a:tc>
                <a:tc>
                  <a:txBody>
                    <a:bodyPr/>
                    <a:p>
                      <a:pPr algn="ctr">
                        <a:buNone/>
                      </a:pPr>
                      <a:r>
                        <a:rPr lang="en-US"/>
                        <a:t>Manual</a:t>
                      </a:r>
                      <a:endParaRPr lang="en-US"/>
                    </a:p>
                  </a:txBody>
                  <a:tcPr/>
                </a:tc>
                <a:tc>
                  <a:txBody>
                    <a:bodyPr/>
                    <a:p>
                      <a:pPr algn="ctr">
                        <a:buNone/>
                      </a:pPr>
                      <a:r>
                        <a:rPr lang="en-US"/>
                        <a:t>275</a:t>
                      </a:r>
                      <a:endParaRPr lang="en-US"/>
                    </a:p>
                  </a:txBody>
                  <a:tcPr/>
                </a:tc>
              </a:tr>
              <a:tr h="365760">
                <a:tc>
                  <a:txBody>
                    <a:bodyPr/>
                    <a:p>
                      <a:pPr algn="ctr">
                        <a:buNone/>
                      </a:pPr>
                      <a:r>
                        <a:rPr lang="en-US"/>
                        <a:t>2015</a:t>
                      </a:r>
                      <a:endParaRPr lang="en-US"/>
                    </a:p>
                  </a:txBody>
                  <a:tcPr/>
                </a:tc>
                <a:tc>
                  <a:txBody>
                    <a:bodyPr/>
                    <a:p>
                      <a:pPr algn="ctr">
                        <a:buNone/>
                      </a:pPr>
                      <a:r>
                        <a:rPr lang="en-US"/>
                        <a:t>Manual</a:t>
                      </a:r>
                      <a:endParaRPr lang="en-US"/>
                    </a:p>
                  </a:txBody>
                  <a:tcPr/>
                </a:tc>
                <a:tc>
                  <a:txBody>
                    <a:bodyPr/>
                    <a:p>
                      <a:pPr algn="ctr">
                        <a:buNone/>
                      </a:pPr>
                      <a:r>
                        <a:rPr lang="en-US"/>
                        <a:t>249</a:t>
                      </a:r>
                      <a:endParaRPr lang="en-US"/>
                    </a:p>
                  </a:txBody>
                  <a:tcPr/>
                </a:tc>
              </a:tr>
              <a:tr h="365760">
                <a:tc>
                  <a:txBody>
                    <a:bodyPr/>
                    <a:p>
                      <a:pPr algn="ctr">
                        <a:buNone/>
                      </a:pPr>
                      <a:r>
                        <a:rPr lang="en-US"/>
                        <a:t>2011</a:t>
                      </a:r>
                      <a:endParaRPr lang="en-US"/>
                    </a:p>
                  </a:txBody>
                  <a:tcPr/>
                </a:tc>
                <a:tc>
                  <a:txBody>
                    <a:bodyPr/>
                    <a:p>
                      <a:pPr algn="ctr">
                        <a:buNone/>
                      </a:pPr>
                      <a:r>
                        <a:rPr lang="en-US"/>
                        <a:t>Manual</a:t>
                      </a:r>
                      <a:endParaRPr lang="en-US"/>
                    </a:p>
                  </a:txBody>
                  <a:tcPr/>
                </a:tc>
                <a:tc>
                  <a:txBody>
                    <a:bodyPr/>
                    <a:p>
                      <a:pPr algn="ctr">
                        <a:buNone/>
                      </a:pPr>
                      <a:r>
                        <a:rPr lang="en-US"/>
                        <a:t>204</a:t>
                      </a:r>
                      <a:endParaRPr lang="en-US"/>
                    </a:p>
                  </a:txBody>
                  <a:tcPr/>
                </a:tc>
              </a:tr>
              <a:tr h="365760">
                <a:tc>
                  <a:txBody>
                    <a:bodyPr/>
                    <a:p>
                      <a:pPr algn="ctr">
                        <a:buNone/>
                      </a:pPr>
                      <a:r>
                        <a:rPr lang="en-US"/>
                        <a:t>2012</a:t>
                      </a:r>
                      <a:endParaRPr lang="en-US"/>
                    </a:p>
                  </a:txBody>
                  <a:tcPr/>
                </a:tc>
                <a:tc>
                  <a:txBody>
                    <a:bodyPr/>
                    <a:p>
                      <a:pPr algn="ctr">
                        <a:buNone/>
                      </a:pPr>
                      <a:r>
                        <a:rPr lang="en-US"/>
                        <a:t>Manual</a:t>
                      </a:r>
                      <a:endParaRPr lang="en-US"/>
                    </a:p>
                  </a:txBody>
                  <a:tcPr/>
                </a:tc>
                <a:tc>
                  <a:txBody>
                    <a:bodyPr/>
                    <a:p>
                      <a:pPr algn="ctr">
                        <a:buNone/>
                      </a:pPr>
                      <a:r>
                        <a:rPr lang="en-US"/>
                        <a:t>195</a:t>
                      </a:r>
                      <a:endParaRPr lang="en-US"/>
                    </a:p>
                  </a:txBody>
                  <a:tcPr/>
                </a:tc>
              </a:tr>
              <a:tr h="365760">
                <a:tc>
                  <a:txBody>
                    <a:bodyPr/>
                    <a:p>
                      <a:pPr algn="ctr">
                        <a:buNone/>
                      </a:pPr>
                      <a:r>
                        <a:rPr lang="en-US"/>
                        <a:t>2014</a:t>
                      </a:r>
                      <a:endParaRPr lang="en-US"/>
                    </a:p>
                  </a:txBody>
                  <a:tcPr/>
                </a:tc>
                <a:tc>
                  <a:txBody>
                    <a:bodyPr/>
                    <a:p>
                      <a:pPr algn="ctr">
                        <a:buNone/>
                      </a:pPr>
                      <a:r>
                        <a:rPr lang="en-US"/>
                        <a:t>Manual</a:t>
                      </a:r>
                      <a:endParaRPr lang="en-US"/>
                    </a:p>
                  </a:txBody>
                  <a:tcPr/>
                </a:tc>
                <a:tc>
                  <a:txBody>
                    <a:bodyPr/>
                    <a:p>
                      <a:pPr algn="ctr">
                        <a:buNone/>
                      </a:pPr>
                      <a:r>
                        <a:rPr lang="en-US"/>
                        <a:t>192</a:t>
                      </a:r>
                      <a:endParaRPr lang="en-US"/>
                    </a:p>
                  </a:txBody>
                  <a:tcPr/>
                </a:tc>
              </a:tr>
              <a:tr h="365760">
                <a:tc>
                  <a:txBody>
                    <a:bodyPr/>
                    <a:p>
                      <a:pPr algn="ctr">
                        <a:buNone/>
                      </a:pPr>
                      <a:r>
                        <a:rPr lang="en-US"/>
                        <a:t>2013</a:t>
                      </a:r>
                      <a:endParaRPr lang="en-US"/>
                    </a:p>
                  </a:txBody>
                  <a:tcPr/>
                </a:tc>
                <a:tc>
                  <a:txBody>
                    <a:bodyPr/>
                    <a:p>
                      <a:pPr algn="ctr">
                        <a:buNone/>
                      </a:pPr>
                      <a:r>
                        <a:rPr lang="en-US"/>
                        <a:t>Manual</a:t>
                      </a:r>
                      <a:endParaRPr lang="en-US"/>
                    </a:p>
                  </a:txBody>
                  <a:tcPr/>
                </a:tc>
                <a:tc>
                  <a:txBody>
                    <a:bodyPr/>
                    <a:p>
                      <a:pPr algn="ctr">
                        <a:buNone/>
                      </a:pPr>
                      <a:r>
                        <a:rPr lang="en-US"/>
                        <a:t>190</a:t>
                      </a:r>
                      <a:endParaRPr lang="en-US"/>
                    </a:p>
                  </a:txBody>
                  <a:tcPr/>
                </a:tc>
              </a:tr>
              <a:tr h="365760">
                <a:tc>
                  <a:txBody>
                    <a:bodyPr/>
                    <a:p>
                      <a:pPr algn="ctr">
                        <a:buNone/>
                      </a:pPr>
                      <a:r>
                        <a:rPr lang="en-US"/>
                        <a:t>2010</a:t>
                      </a:r>
                      <a:endParaRPr lang="en-US"/>
                    </a:p>
                  </a:txBody>
                  <a:tcPr/>
                </a:tc>
                <a:tc>
                  <a:txBody>
                    <a:bodyPr/>
                    <a:p>
                      <a:pPr algn="ctr">
                        <a:buNone/>
                      </a:pPr>
                      <a:r>
                        <a:rPr lang="en-US"/>
                        <a:t>Manual</a:t>
                      </a:r>
                      <a:endParaRPr lang="en-US"/>
                    </a:p>
                  </a:txBody>
                  <a:tcPr/>
                </a:tc>
                <a:tc>
                  <a:txBody>
                    <a:bodyPr/>
                    <a:p>
                      <a:pPr algn="ctr">
                        <a:buNone/>
                      </a:pPr>
                      <a:r>
                        <a:rPr lang="en-US"/>
                        <a:t>182</a:t>
                      </a:r>
                      <a:endParaRPr lang="en-US"/>
                    </a:p>
                  </a:txBody>
                  <a:tcPr/>
                </a:tc>
              </a:tr>
              <a:tr h="365760">
                <a:tc>
                  <a:txBody>
                    <a:bodyPr/>
                    <a:p>
                      <a:pPr algn="ctr">
                        <a:buNone/>
                      </a:pPr>
                      <a:r>
                        <a:rPr lang="en-US"/>
                        <a:t>2019</a:t>
                      </a:r>
                      <a:endParaRPr lang="en-US"/>
                    </a:p>
                  </a:txBody>
                  <a:tcPr/>
                </a:tc>
                <a:tc>
                  <a:txBody>
                    <a:bodyPr/>
                    <a:p>
                      <a:pPr algn="ctr">
                        <a:buNone/>
                      </a:pPr>
                      <a:r>
                        <a:rPr lang="en-US"/>
                        <a:t>Manual</a:t>
                      </a:r>
                      <a:endParaRPr lang="en-US"/>
                    </a:p>
                  </a:txBody>
                  <a:tcPr/>
                </a:tc>
                <a:tc>
                  <a:txBody>
                    <a:bodyPr/>
                    <a:p>
                      <a:pPr algn="ctr">
                        <a:buNone/>
                      </a:pPr>
                      <a:r>
                        <a:rPr lang="en-US"/>
                        <a:t>136</a:t>
                      </a:r>
                      <a:endParaRPr lang="en-US"/>
                    </a:p>
                  </a:txBody>
                  <a:tcPr/>
                </a:tc>
              </a:tr>
              <a:tr h="365760">
                <a:tc>
                  <a:txBody>
                    <a:bodyPr/>
                    <a:p>
                      <a:pPr algn="ctr">
                        <a:buNone/>
                      </a:pPr>
                      <a:r>
                        <a:rPr lang="en-US"/>
                        <a:t>2009</a:t>
                      </a:r>
                      <a:endParaRPr lang="en-US"/>
                    </a:p>
                  </a:txBody>
                  <a:tcPr/>
                </a:tc>
                <a:tc>
                  <a:txBody>
                    <a:bodyPr/>
                    <a:p>
                      <a:pPr algn="ctr">
                        <a:buNone/>
                      </a:pPr>
                      <a:r>
                        <a:rPr lang="en-US"/>
                        <a:t>Manual</a:t>
                      </a:r>
                      <a:endParaRPr lang="en-US"/>
                    </a:p>
                  </a:txBody>
                  <a:tcPr/>
                </a:tc>
                <a:tc>
                  <a:txBody>
                    <a:bodyPr/>
                    <a:p>
                      <a:pPr algn="ctr">
                        <a:buNone/>
                      </a:pPr>
                      <a:r>
                        <a:rPr lang="en-US"/>
                        <a:t>132</a:t>
                      </a:r>
                      <a:endParaRPr lang="en-US"/>
                    </a:p>
                  </a:txBody>
                  <a:tcPr/>
                </a:tc>
              </a:tr>
              <a:tr h="365760">
                <a:tc>
                  <a:txBody>
                    <a:bodyPr/>
                    <a:p>
                      <a:pPr algn="ctr">
                        <a:buNone/>
                      </a:pPr>
                      <a:r>
                        <a:rPr lang="en-US"/>
                        <a:t>2008</a:t>
                      </a:r>
                      <a:endParaRPr lang="en-US"/>
                    </a:p>
                  </a:txBody>
                  <a:tcPr/>
                </a:tc>
                <a:tc>
                  <a:txBody>
                    <a:bodyPr/>
                    <a:p>
                      <a:pPr algn="ctr">
                        <a:buNone/>
                      </a:pPr>
                      <a:r>
                        <a:rPr lang="en-US"/>
                        <a:t>Manual</a:t>
                      </a:r>
                      <a:endParaRPr lang="en-US"/>
                    </a:p>
                  </a:txBody>
                  <a:tcPr/>
                </a:tc>
                <a:tc>
                  <a:txBody>
                    <a:bodyPr/>
                    <a:p>
                      <a:pPr algn="ctr">
                        <a:buNone/>
                      </a:pPr>
                      <a:r>
                        <a:rPr lang="en-US"/>
                        <a:t>111</a:t>
                      </a:r>
                      <a:endParaRPr lang="en-US"/>
                    </a:p>
                  </a:txBody>
                  <a:tcPr/>
                </a:tc>
              </a:tr>
              <a:tr h="365760">
                <a:tc>
                  <a:txBody>
                    <a:bodyPr/>
                    <a:p>
                      <a:pPr algn="ctr">
                        <a:buNone/>
                      </a:pPr>
                      <a:r>
                        <a:rPr lang="en-US"/>
                        <a:t>2019</a:t>
                      </a:r>
                      <a:endParaRPr lang="en-US"/>
                    </a:p>
                  </a:txBody>
                  <a:tcPr/>
                </a:tc>
                <a:tc>
                  <a:txBody>
                    <a:bodyPr/>
                    <a:p>
                      <a:pPr algn="ctr">
                        <a:buNone/>
                      </a:pPr>
                      <a:r>
                        <a:rPr lang="en-US"/>
                        <a:t>Automatic</a:t>
                      </a:r>
                      <a:endParaRPr lang="en-US"/>
                    </a:p>
                  </a:txBody>
                  <a:tcPr/>
                </a:tc>
                <a:tc>
                  <a:txBody>
                    <a:bodyPr/>
                    <a:p>
                      <a:pPr algn="ctr">
                        <a:buNone/>
                      </a:pPr>
                      <a:r>
                        <a:rPr lang="en-US"/>
                        <a:t>111</a:t>
                      </a:r>
                      <a:endParaRPr lang="en-US"/>
                    </a:p>
                  </a:txBody>
                  <a:tcPr/>
                </a:tc>
              </a:tr>
            </a:tbl>
          </a:graphicData>
        </a:graphic>
      </p:graphicFrame>
      <p:sp>
        <p:nvSpPr>
          <p:cNvPr id="10" name="Text Box 9"/>
          <p:cNvSpPr txBox="1"/>
          <p:nvPr/>
        </p:nvSpPr>
        <p:spPr>
          <a:xfrm>
            <a:off x="5901690" y="2684145"/>
            <a:ext cx="5291455" cy="3168015"/>
          </a:xfrm>
          <a:prstGeom prst="rect">
            <a:avLst/>
          </a:prstGeom>
          <a:noFill/>
        </p:spPr>
        <p:txBody>
          <a:bodyPr wrap="square" rtlCol="0">
            <a:noAutofit/>
          </a:bodyPr>
          <a:p>
            <a:pPr marL="285750" indent="-285750">
              <a:buFont typeface="Arial" panose="020B0604020202020204" pitchFamily="34" charset="0"/>
              <a:buChar char="•"/>
            </a:pPr>
            <a:r>
              <a:rPr lang="en-US">
                <a:solidFill>
                  <a:schemeClr val="bg1"/>
                </a:solidFill>
              </a:rPr>
              <a:t>From dataaset the count of maximum cars sold based on transmission type for each year</a:t>
            </a:r>
            <a:endParaRPr lang="en-US">
              <a:solidFill>
                <a:schemeClr val="bg1"/>
              </a:solidFill>
            </a:endParaRPr>
          </a:p>
          <a:p>
            <a:pPr marL="285750" indent="-285750">
              <a:buFont typeface="Arial" panose="020B0604020202020204" pitchFamily="34" charset="0"/>
              <a:buChar char="•"/>
            </a:pPr>
            <a:r>
              <a:rPr lang="en-US">
                <a:solidFill>
                  <a:schemeClr val="bg1"/>
                </a:solidFill>
              </a:rPr>
              <a:t>It helps in analyzing the preference for manual or automatic transmissions over different years.</a:t>
            </a:r>
            <a:endParaRPr lang="en-US">
              <a:solidFill>
                <a:schemeClr val="bg1"/>
              </a:solidFill>
            </a:endParaRPr>
          </a:p>
          <a:p>
            <a:pPr marL="285750" indent="-285750">
              <a:buFont typeface="Arial" panose="020B0604020202020204" pitchFamily="34" charset="0"/>
              <a:buChar char="•"/>
            </a:pPr>
            <a:r>
              <a:rPr lang="en-US">
                <a:solidFill>
                  <a:schemeClr val="bg1"/>
                </a:solidFill>
              </a:rPr>
              <a:t>So by analysis data on the basis of year and tolat sell that manual cars were mostly sold  in year 2017</a:t>
            </a:r>
            <a:endParaRPr lang="en-US">
              <a:solidFill>
                <a:schemeClr val="bg1"/>
              </a:solidFill>
            </a:endParaRPr>
          </a:p>
          <a:p>
            <a:pPr marL="285750" indent="-285750">
              <a:buFont typeface="Arial" panose="020B0604020202020204" pitchFamily="34" charset="0"/>
              <a:buChar char="•"/>
            </a:pPr>
            <a:r>
              <a:rPr lang="en-US">
                <a:solidFill>
                  <a:schemeClr val="bg1"/>
                </a:solidFill>
              </a:rPr>
              <a:t>And even every years mostly manual cars</a:t>
            </a:r>
            <a:endParaRPr lang="en-US">
              <a:solidFill>
                <a:schemeClr val="bg1"/>
              </a:solidFill>
            </a:endParaRPr>
          </a:p>
          <a:p>
            <a:pPr indent="0">
              <a:buFont typeface="Arial" panose="020B0604020202020204" pitchFamily="34" charset="0"/>
              <a:buNone/>
            </a:pPr>
            <a:r>
              <a:rPr lang="en-US">
                <a:solidFill>
                  <a:schemeClr val="bg1"/>
                </a:solidFill>
              </a:rPr>
              <a:t>      are sold </a:t>
            </a:r>
            <a:endParaRPr lang="en-US">
              <a:solidFill>
                <a:schemeClr val="bg1"/>
              </a:solidFill>
            </a:endParaRPr>
          </a:p>
          <a:p>
            <a:pPr marL="285750" indent="-285750">
              <a:buFont typeface="Arial" panose="020B0604020202020204" pitchFamily="34" charset="0"/>
              <a:buChar char="•"/>
            </a:pPr>
            <a:r>
              <a:rPr lang="en-US">
                <a:solidFill>
                  <a:schemeClr val="bg1"/>
                </a:solidFill>
              </a:rPr>
              <a:t>In 2019 year only automatic cars sold</a:t>
            </a:r>
            <a:endParaRPr lang="en-US">
              <a:solidFill>
                <a:schemeClr val="bg1"/>
              </a:solidFill>
            </a:endParaRPr>
          </a:p>
          <a:p>
            <a:pPr indent="0">
              <a:buFont typeface="Arial" panose="020B0604020202020204" pitchFamily="34" charset="0"/>
              <a:buNone/>
            </a:pPr>
            <a:r>
              <a:rPr lang="en-US">
                <a:solidFill>
                  <a:schemeClr val="bg1"/>
                </a:solidFill>
              </a:rPr>
              <a:t>     but in this year manual car are </a:t>
            </a:r>
            <a:r>
              <a:rPr lang="en-US">
                <a:solidFill>
                  <a:schemeClr val="bg1"/>
                </a:solidFill>
                <a:sym typeface="+mn-ea"/>
              </a:rPr>
              <a:t> again</a:t>
            </a:r>
            <a:endParaRPr lang="en-US">
              <a:solidFill>
                <a:schemeClr val="bg1"/>
              </a:solidFill>
            </a:endParaRPr>
          </a:p>
          <a:p>
            <a:pPr indent="0">
              <a:buFont typeface="Arial" panose="020B0604020202020204" pitchFamily="34" charset="0"/>
              <a:buNone/>
            </a:pPr>
            <a:r>
              <a:rPr lang="en-US">
                <a:solidFill>
                  <a:schemeClr val="bg1"/>
                </a:solidFill>
              </a:rPr>
              <a:t>     maximum</a:t>
            </a:r>
            <a:endParaRPr lang="en-US">
              <a:solidFill>
                <a:schemeClr val="bg1"/>
              </a:solidFill>
            </a:endParaRPr>
          </a:p>
        </p:txBody>
      </p:sp>
      <p:sp>
        <p:nvSpPr>
          <p:cNvPr id="11" name="Text Box 10"/>
          <p:cNvSpPr txBox="1"/>
          <p:nvPr/>
        </p:nvSpPr>
        <p:spPr>
          <a:xfrm>
            <a:off x="5901690" y="1288415"/>
            <a:ext cx="5746115" cy="798830"/>
          </a:xfrm>
          <a:prstGeom prst="rect">
            <a:avLst/>
          </a:prstGeom>
          <a:noFill/>
        </p:spPr>
        <p:txBody>
          <a:bodyPr wrap="square" rtlCol="0">
            <a:noAutofit/>
          </a:bodyPr>
          <a:p>
            <a:r>
              <a:rPr lang="en-US" sz="2000">
                <a:solidFill>
                  <a:schemeClr val="bg1"/>
                </a:solidFill>
              </a:rPr>
              <a:t>(Manual or Automatic on the basis of year and sell:)</a:t>
            </a:r>
            <a:endParaRPr lang="en-US" sz="2000">
              <a:solidFill>
                <a:schemeClr val="bg1"/>
              </a:solidFill>
            </a:endParaRPr>
          </a:p>
        </p:txBody>
      </p:sp>
      <p:sp>
        <p:nvSpPr>
          <p:cNvPr id="12" name="Text Box 11"/>
          <p:cNvSpPr txBox="1"/>
          <p:nvPr/>
        </p:nvSpPr>
        <p:spPr>
          <a:xfrm>
            <a:off x="5901690" y="2087245"/>
            <a:ext cx="4486275" cy="454660"/>
          </a:xfrm>
          <a:prstGeom prst="rect">
            <a:avLst/>
          </a:prstGeom>
          <a:noFill/>
        </p:spPr>
        <p:txBody>
          <a:bodyPr wrap="square" rtlCol="0">
            <a:noAutofit/>
          </a:bodyPr>
          <a:p>
            <a:pPr>
              <a:lnSpc>
                <a:spcPct val="100000"/>
              </a:lnSpc>
            </a:pPr>
            <a:r>
              <a:rPr lang="en-US" sz="3200" b="1">
                <a:sym typeface="+mn-ea"/>
              </a:rPr>
              <a:t>Objective:</a:t>
            </a:r>
            <a:endParaRPr lang="en-US" sz="3200"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4602480" y="365125"/>
            <a:ext cx="6751320" cy="1325880"/>
          </a:xfrm>
        </p:spPr>
        <p:txBody>
          <a:bodyPr>
            <a:normAutofit/>
          </a:bodyPr>
          <a:p>
            <a:pPr algn="ctr"/>
            <a:r>
              <a:rPr lang="en-US" sz="3600">
                <a:latin typeface="Arial Black" panose="020B0A04020102020204" charset="0"/>
                <a:cs typeface="Arial Black" panose="020B0A04020102020204" charset="0"/>
              </a:rPr>
              <a:t>Average Kilometers Driven per Seller Type</a:t>
            </a:r>
            <a:endParaRPr lang="en-US" sz="3600">
              <a:latin typeface="Arial Black" panose="020B0A04020102020204" charset="0"/>
              <a:cs typeface="Arial Black" panose="020B0A04020102020204" charset="0"/>
            </a:endParaRPr>
          </a:p>
        </p:txBody>
      </p:sp>
      <p:graphicFrame>
        <p:nvGraphicFramePr>
          <p:cNvPr id="4" name="Content Placeholder 3"/>
          <p:cNvGraphicFramePr/>
          <p:nvPr>
            <p:ph idx="1"/>
          </p:nvPr>
        </p:nvGraphicFramePr>
        <p:xfrm>
          <a:off x="2103120" y="4259580"/>
          <a:ext cx="5995035" cy="1524000"/>
        </p:xfrm>
        <a:graphic>
          <a:graphicData uri="http://schemas.openxmlformats.org/drawingml/2006/table">
            <a:tbl>
              <a:tblPr firstRow="1" bandRow="1">
                <a:tableStyleId>{5C22544A-7EE6-4342-B048-85BDC9FD1C3A}</a:tableStyleId>
              </a:tblPr>
              <a:tblGrid>
                <a:gridCol w="2727960"/>
                <a:gridCol w="3267075"/>
              </a:tblGrid>
              <a:tr h="381000">
                <a:tc>
                  <a:txBody>
                    <a:bodyPr/>
                    <a:p>
                      <a:pPr algn="ctr">
                        <a:buNone/>
                      </a:pPr>
                      <a:r>
                        <a:rPr lang="en-US"/>
                        <a:t>seller_type</a:t>
                      </a:r>
                      <a:endParaRPr lang="en-US"/>
                    </a:p>
                  </a:txBody>
                  <a:tcPr/>
                </a:tc>
                <a:tc>
                  <a:txBody>
                    <a:bodyPr/>
                    <a:p>
                      <a:pPr algn="ctr">
                        <a:buNone/>
                      </a:pPr>
                      <a:r>
                        <a:rPr lang="en-US"/>
                        <a:t>avg_km_driven</a:t>
                      </a:r>
                      <a:endParaRPr lang="en-US"/>
                    </a:p>
                  </a:txBody>
                  <a:tcPr/>
                </a:tc>
              </a:tr>
              <a:tr h="381000">
                <a:tc>
                  <a:txBody>
                    <a:bodyPr/>
                    <a:p>
                      <a:pPr algn="ctr">
                        <a:buNone/>
                      </a:pPr>
                      <a:r>
                        <a:rPr lang="en-US"/>
                        <a:t>Individual</a:t>
                      </a:r>
                      <a:endParaRPr lang="en-US"/>
                    </a:p>
                  </a:txBody>
                  <a:tcPr>
                    <a:solidFill>
                      <a:schemeClr val="accent2"/>
                    </a:solidFill>
                  </a:tcPr>
                </a:tc>
                <a:tc>
                  <a:txBody>
                    <a:bodyPr/>
                    <a:p>
                      <a:pPr algn="ctr">
                        <a:buNone/>
                      </a:pPr>
                      <a:r>
                        <a:rPr lang="en-US"/>
                        <a:t>58580.0059</a:t>
                      </a:r>
                      <a:endParaRPr lang="en-US"/>
                    </a:p>
                  </a:txBody>
                  <a:tcPr>
                    <a:solidFill>
                      <a:schemeClr val="accent2"/>
                    </a:solidFill>
                  </a:tcPr>
                </a:tc>
              </a:tr>
              <a:tr h="381000">
                <a:tc>
                  <a:txBody>
                    <a:bodyPr/>
                    <a:p>
                      <a:pPr algn="ctr">
                        <a:buNone/>
                      </a:pPr>
                      <a:r>
                        <a:rPr lang="en-US"/>
                        <a:t>Dealer</a:t>
                      </a:r>
                      <a:endParaRPr lang="en-US"/>
                    </a:p>
                  </a:txBody>
                  <a:tcPr/>
                </a:tc>
                <a:tc>
                  <a:txBody>
                    <a:bodyPr/>
                    <a:p>
                      <a:pPr algn="ctr">
                        <a:buNone/>
                      </a:pPr>
                      <a:r>
                        <a:rPr lang="en-US"/>
                        <a:t>37379.0923</a:t>
                      </a:r>
                      <a:endParaRPr lang="en-US"/>
                    </a:p>
                  </a:txBody>
                  <a:tcPr/>
                </a:tc>
              </a:tr>
              <a:tr h="381000">
                <a:tc>
                  <a:txBody>
                    <a:bodyPr/>
                    <a:p>
                      <a:pPr algn="ctr">
                        <a:buNone/>
                      </a:pPr>
                      <a:r>
                        <a:rPr lang="en-US"/>
                        <a:t>Trustmark Dealer</a:t>
                      </a:r>
                      <a:endParaRPr lang="en-US"/>
                    </a:p>
                  </a:txBody>
                  <a:tcPr/>
                </a:tc>
                <a:tc>
                  <a:txBody>
                    <a:bodyPr/>
                    <a:p>
                      <a:pPr algn="ctr">
                        <a:buNone/>
                      </a:pPr>
                      <a:r>
                        <a:rPr lang="en-US"/>
                        <a:t>43477.0301</a:t>
                      </a:r>
                      <a:endParaRPr lang="en-US"/>
                    </a:p>
                  </a:txBody>
                  <a:tcPr/>
                </a:tc>
              </a:tr>
            </a:tbl>
          </a:graphicData>
        </a:graphic>
      </p:graphicFrame>
      <p:sp>
        <p:nvSpPr>
          <p:cNvPr id="5" name="Text Box 4"/>
          <p:cNvSpPr txBox="1"/>
          <p:nvPr/>
        </p:nvSpPr>
        <p:spPr>
          <a:xfrm>
            <a:off x="1882140" y="2693035"/>
            <a:ext cx="8520430" cy="1418590"/>
          </a:xfrm>
          <a:prstGeom prst="rect">
            <a:avLst/>
          </a:prstGeom>
          <a:noFill/>
        </p:spPr>
        <p:txBody>
          <a:bodyPr wrap="square" rtlCol="0">
            <a:noAutofit/>
          </a:bodyPr>
          <a:p>
            <a:pPr marL="285750" indent="-285750">
              <a:buFont typeface="Arial" panose="020B0604020202020204" pitchFamily="34" charset="0"/>
              <a:buChar char="•"/>
            </a:pPr>
            <a:r>
              <a:rPr lang="en-US">
                <a:solidFill>
                  <a:schemeClr val="bg1"/>
                </a:solidFill>
                <a:latin typeface="Calibri" panose="020F0502020204030204" charset="0"/>
                <a:cs typeface="Calibri" panose="020F0502020204030204" charset="0"/>
              </a:rPr>
              <a:t>By the datset  the average kilometers driven for each seller type. It provides insights into the typical usage of cars sold by different seller categories</a:t>
            </a:r>
            <a:endParaRPr lang="en-US">
              <a:solidFill>
                <a:schemeClr val="bg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a:solidFill>
                  <a:schemeClr val="bg1"/>
                </a:solidFill>
                <a:latin typeface="Calibri" panose="020F0502020204030204" charset="0"/>
                <a:cs typeface="Calibri" panose="020F0502020204030204" charset="0"/>
                <a:sym typeface="+mn-ea"/>
              </a:rPr>
              <a:t>Individual, </a:t>
            </a:r>
            <a:r>
              <a:rPr lang="en-US">
                <a:solidFill>
                  <a:schemeClr val="bg1"/>
                </a:solidFill>
                <a:latin typeface="Calibri" panose="020F0502020204030204" charset="0"/>
                <a:cs typeface="Calibri" panose="020F0502020204030204" charset="0"/>
                <a:sym typeface="+mn-ea"/>
              </a:rPr>
              <a:t>Dealer, Trustmark Dealer by the three type of seller who sold the cars but the highest sold car where avarage kilometer driven was individual typed.</a:t>
            </a:r>
            <a:endParaRPr lang="en-US" b="1">
              <a:solidFill>
                <a:schemeClr val="bg1"/>
              </a:solidFill>
              <a:latin typeface="Calibri" panose="020F0502020204030204" charset="0"/>
              <a:cs typeface="Calibri" panose="020F0502020204030204" charset="0"/>
            </a:endParaRPr>
          </a:p>
          <a:p>
            <a:pPr marL="285750" indent="-285750">
              <a:buFont typeface="Arial" panose="020B0604020202020204" pitchFamily="34" charset="0"/>
              <a:buChar char="•"/>
            </a:pPr>
            <a:endParaRPr lang="en-US" b="1">
              <a:solidFill>
                <a:schemeClr val="bg1"/>
              </a:solidFill>
              <a:latin typeface="Calibri" panose="020F0502020204030204" charset="0"/>
              <a:cs typeface="Calibri" panose="020F0502020204030204" charset="0"/>
            </a:endParaRPr>
          </a:p>
        </p:txBody>
      </p:sp>
      <p:sp>
        <p:nvSpPr>
          <p:cNvPr id="8" name="Text Box 7"/>
          <p:cNvSpPr txBox="1"/>
          <p:nvPr/>
        </p:nvSpPr>
        <p:spPr>
          <a:xfrm>
            <a:off x="5777230" y="1438275"/>
            <a:ext cx="5707380" cy="843915"/>
          </a:xfrm>
          <a:prstGeom prst="rect">
            <a:avLst/>
          </a:prstGeom>
          <a:noFill/>
        </p:spPr>
        <p:txBody>
          <a:bodyPr wrap="square" rtlCol="0">
            <a:noAutofit/>
          </a:bodyPr>
          <a:p>
            <a:r>
              <a:rPr lang="en-US">
                <a:solidFill>
                  <a:schemeClr val="bg1"/>
                </a:solidFill>
              </a:rPr>
              <a:t>(Individual, </a:t>
            </a:r>
            <a:r>
              <a:rPr lang="en-US">
                <a:solidFill>
                  <a:schemeClr val="bg1"/>
                </a:solidFill>
                <a:sym typeface="+mn-ea"/>
              </a:rPr>
              <a:t>Dealer, Trustmark Dealer:)</a:t>
            </a:r>
            <a:endParaRPr lang="en-US">
              <a:solidFill>
                <a:schemeClr val="bg1"/>
              </a:solidFill>
            </a:endParaRPr>
          </a:p>
          <a:p>
            <a:endParaRPr lang="en-US"/>
          </a:p>
          <a:p>
            <a:endParaRPr lang="en-US"/>
          </a:p>
          <a:p>
            <a:endParaRPr lang="en-US"/>
          </a:p>
        </p:txBody>
      </p:sp>
      <p:sp>
        <p:nvSpPr>
          <p:cNvPr id="9" name="Text Box 8"/>
          <p:cNvSpPr txBox="1"/>
          <p:nvPr/>
        </p:nvSpPr>
        <p:spPr>
          <a:xfrm>
            <a:off x="1630680" y="2026920"/>
            <a:ext cx="4551045" cy="583565"/>
          </a:xfrm>
          <a:prstGeom prst="rect">
            <a:avLst/>
          </a:prstGeom>
          <a:noFill/>
        </p:spPr>
        <p:txBody>
          <a:bodyPr wrap="square" rtlCol="0">
            <a:spAutoFit/>
          </a:bodyPr>
          <a:p>
            <a:pPr>
              <a:lnSpc>
                <a:spcPct val="100000"/>
              </a:lnSpc>
            </a:pPr>
            <a:r>
              <a:rPr lang="en-US" sz="3200" b="1">
                <a:sym typeface="+mn-ea"/>
              </a:rPr>
              <a:t>Objective:</a:t>
            </a:r>
            <a:endParaRPr lang="en-US" sz="3200"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3301365" y="641985"/>
            <a:ext cx="8052435" cy="1831340"/>
          </a:xfrm>
        </p:spPr>
        <p:txBody>
          <a:bodyPr>
            <a:normAutofit/>
          </a:bodyPr>
          <a:p>
            <a:pPr algn="ctr"/>
            <a:r>
              <a:rPr lang="en-US">
                <a:latin typeface="Arial Black" panose="020B0A04020102020204" charset="0"/>
                <a:cs typeface="Arial Black" panose="020B0A04020102020204" charset="0"/>
              </a:rPr>
              <a:t>THE YEAR WERE MOST CARS SOLD</a:t>
            </a:r>
            <a:r>
              <a:rPr lang="en-US"/>
              <a:t> </a:t>
            </a:r>
            <a:br>
              <a:rPr lang="en-US"/>
            </a:br>
            <a:r>
              <a:rPr lang="en-US" sz="2665">
                <a:solidFill>
                  <a:schemeClr val="bg1"/>
                </a:solidFill>
              </a:rPr>
              <a:t>(Total car sold in that year:)</a:t>
            </a:r>
            <a:endParaRPr lang="en-US" sz="2665">
              <a:solidFill>
                <a:schemeClr val="bg1"/>
              </a:solidFill>
            </a:endParaRPr>
          </a:p>
        </p:txBody>
      </p:sp>
      <p:graphicFrame>
        <p:nvGraphicFramePr>
          <p:cNvPr id="4" name="Content Placeholder 3"/>
          <p:cNvGraphicFramePr/>
          <p:nvPr>
            <p:ph idx="1"/>
          </p:nvPr>
        </p:nvGraphicFramePr>
        <p:xfrm>
          <a:off x="1957705" y="5094605"/>
          <a:ext cx="5732780" cy="956310"/>
        </p:xfrm>
        <a:graphic>
          <a:graphicData uri="http://schemas.openxmlformats.org/drawingml/2006/table">
            <a:tbl>
              <a:tblPr firstRow="1" bandRow="1">
                <a:tableStyleId>{5C22544A-7EE6-4342-B048-85BDC9FD1C3A}</a:tableStyleId>
              </a:tblPr>
              <a:tblGrid>
                <a:gridCol w="2597785"/>
                <a:gridCol w="3134995"/>
              </a:tblGrid>
              <a:tr h="457200">
                <a:tc>
                  <a:txBody>
                    <a:bodyPr/>
                    <a:p>
                      <a:pPr algn="ctr">
                        <a:buNone/>
                      </a:pPr>
                      <a:r>
                        <a:rPr lang="en-US" sz="2400">
                          <a:latin typeface="Arial Black" panose="020B0A04020102020204" charset="0"/>
                          <a:cs typeface="Arial Black" panose="020B0A04020102020204" charset="0"/>
                        </a:rPr>
                        <a:t>Year</a:t>
                      </a:r>
                      <a:endParaRPr lang="en-US" sz="2400">
                        <a:latin typeface="Arial Black" panose="020B0A04020102020204" charset="0"/>
                        <a:cs typeface="Arial Black" panose="020B0A04020102020204" charset="0"/>
                      </a:endParaRPr>
                    </a:p>
                  </a:txBody>
                  <a:tcPr/>
                </a:tc>
                <a:tc>
                  <a:txBody>
                    <a:bodyPr/>
                    <a:p>
                      <a:pPr algn="ctr">
                        <a:buNone/>
                      </a:pPr>
                      <a:r>
                        <a:rPr lang="en-US" sz="2000">
                          <a:latin typeface="Arial Black" panose="020B0A04020102020204" charset="0"/>
                          <a:cs typeface="Arial Black" panose="020B0A04020102020204" charset="0"/>
                        </a:rPr>
                        <a:t>Total_cars_sold</a:t>
                      </a:r>
                      <a:endParaRPr lang="en-US" sz="2000">
                        <a:latin typeface="Arial Black" panose="020B0A04020102020204" charset="0"/>
                        <a:cs typeface="Arial Black" panose="020B0A04020102020204" charset="0"/>
                      </a:endParaRPr>
                    </a:p>
                  </a:txBody>
                  <a:tcPr/>
                </a:tc>
              </a:tr>
              <a:tr h="499110">
                <a:tc>
                  <a:txBody>
                    <a:bodyPr/>
                    <a:p>
                      <a:pPr algn="ctr">
                        <a:buNone/>
                      </a:pPr>
                      <a:r>
                        <a:rPr lang="en-US" sz="2000">
                          <a:latin typeface="Arial Black" panose="020B0A04020102020204" charset="0"/>
                          <a:cs typeface="Arial Black" panose="020B0A04020102020204" charset="0"/>
                        </a:rPr>
                        <a:t>2016</a:t>
                      </a:r>
                      <a:endParaRPr lang="en-US" sz="2000">
                        <a:latin typeface="Arial Black" panose="020B0A04020102020204" charset="0"/>
                        <a:cs typeface="Arial Black" panose="020B0A04020102020204" charset="0"/>
                      </a:endParaRPr>
                    </a:p>
                  </a:txBody>
                  <a:tcPr>
                    <a:solidFill>
                      <a:schemeClr val="accent2"/>
                    </a:solidFill>
                  </a:tcPr>
                </a:tc>
                <a:tc>
                  <a:txBody>
                    <a:bodyPr/>
                    <a:p>
                      <a:pPr algn="ctr">
                        <a:buNone/>
                      </a:pPr>
                      <a:r>
                        <a:rPr lang="en-US" sz="2000">
                          <a:latin typeface="Arial Black" panose="020B0A04020102020204" charset="0"/>
                          <a:cs typeface="Arial Black" panose="020B0A04020102020204" charset="0"/>
                        </a:rPr>
                        <a:t> 425</a:t>
                      </a:r>
                      <a:endParaRPr lang="en-US" sz="2000">
                        <a:latin typeface="Arial Black" panose="020B0A04020102020204" charset="0"/>
                        <a:cs typeface="Arial Black" panose="020B0A04020102020204" charset="0"/>
                      </a:endParaRPr>
                    </a:p>
                  </a:txBody>
                  <a:tcPr>
                    <a:solidFill>
                      <a:schemeClr val="accent2"/>
                    </a:solidFill>
                  </a:tcPr>
                </a:tc>
              </a:tr>
            </a:tbl>
          </a:graphicData>
        </a:graphic>
      </p:graphicFrame>
      <p:sp>
        <p:nvSpPr>
          <p:cNvPr id="8" name="Text Box 7"/>
          <p:cNvSpPr txBox="1"/>
          <p:nvPr/>
        </p:nvSpPr>
        <p:spPr>
          <a:xfrm>
            <a:off x="1955165" y="2757805"/>
            <a:ext cx="8511540" cy="995680"/>
          </a:xfrm>
          <a:prstGeom prst="rect">
            <a:avLst/>
          </a:prstGeom>
          <a:noFill/>
        </p:spPr>
        <p:txBody>
          <a:bodyPr wrap="square" rtlCol="0">
            <a:noAutofit/>
          </a:bodyPr>
          <a:p>
            <a:pPr marL="285750" indent="-285750">
              <a:buFont typeface="Arial" panose="020B0604020202020204" pitchFamily="34" charset="0"/>
              <a:buChar char="•"/>
            </a:pPr>
            <a:r>
              <a:rPr lang="en-US">
                <a:solidFill>
                  <a:schemeClr val="bg1"/>
                </a:solidFill>
              </a:rPr>
              <a:t>In 2016, the highest number of cars were sold and in this perticuler year total car </a:t>
            </a:r>
            <a:endParaRPr lang="en-US">
              <a:solidFill>
                <a:schemeClr val="bg1"/>
              </a:solidFill>
            </a:endParaRPr>
          </a:p>
          <a:p>
            <a:pPr indent="0">
              <a:buFont typeface="Arial" panose="020B0604020202020204" pitchFamily="34" charset="0"/>
              <a:buNone/>
            </a:pPr>
            <a:r>
              <a:rPr lang="en-US">
                <a:solidFill>
                  <a:schemeClr val="bg1"/>
                </a:solidFill>
              </a:rPr>
              <a:t>      sold are 425.</a:t>
            </a:r>
            <a:endParaRPr lang="en-US">
              <a:solidFill>
                <a:schemeClr val="bg1"/>
              </a:solidFill>
            </a:endParaRPr>
          </a:p>
          <a:p>
            <a:pPr marL="285750" indent="-285750">
              <a:buFont typeface="Arial" panose="020B0604020202020204" pitchFamily="34" charset="0"/>
              <a:buChar char="•"/>
            </a:pPr>
            <a:endParaRPr lang="en-US">
              <a:solidFill>
                <a:schemeClr val="bg1"/>
              </a:solidFill>
            </a:endParaRPr>
          </a:p>
        </p:txBody>
      </p:sp>
      <p:sp>
        <p:nvSpPr>
          <p:cNvPr id="9" name="Text Box 8"/>
          <p:cNvSpPr txBox="1"/>
          <p:nvPr/>
        </p:nvSpPr>
        <p:spPr>
          <a:xfrm>
            <a:off x="1957705" y="3429000"/>
            <a:ext cx="5945505" cy="1309370"/>
          </a:xfrm>
          <a:prstGeom prst="rect">
            <a:avLst/>
          </a:prstGeom>
          <a:noFill/>
        </p:spPr>
        <p:txBody>
          <a:bodyPr wrap="square" rtlCol="0">
            <a:noAutofit/>
          </a:bodyPr>
          <a:p>
            <a:pPr marL="285750" indent="-285750">
              <a:buFont typeface="Arial" panose="020B0604020202020204" pitchFamily="34" charset="0"/>
              <a:buChar char="•"/>
            </a:pPr>
            <a:r>
              <a:rPr lang="en-US">
                <a:solidFill>
                  <a:schemeClr val="bg1"/>
                </a:solidFill>
              </a:rPr>
              <a:t>Their selling price, fuel, seller type,  transmission, owner mileage, engine, and so on from the dataset all of depend</a:t>
            </a:r>
            <a:endParaRPr lang="en-US">
              <a:solidFill>
                <a:schemeClr val="bg1"/>
              </a:solidFill>
            </a:endParaRPr>
          </a:p>
          <a:p>
            <a:pPr indent="0">
              <a:buFont typeface="Arial" panose="020B0604020202020204" pitchFamily="34" charset="0"/>
              <a:buNone/>
            </a:pPr>
            <a:r>
              <a:rPr lang="en-US">
                <a:solidFill>
                  <a:schemeClr val="bg1"/>
                </a:solidFill>
              </a:rPr>
              <a:t>      on how many cars they sell in a year </a:t>
            </a:r>
            <a:endParaRPr lang="en-US">
              <a:solidFill>
                <a:schemeClr val="bg1"/>
              </a:solidFill>
            </a:endParaRPr>
          </a:p>
          <a:p>
            <a:pPr marL="285750" indent="-285750">
              <a:buFont typeface="Arial" panose="020B0604020202020204" pitchFamily="34" charset="0"/>
              <a:buChar char="•"/>
            </a:pPr>
            <a:r>
              <a:rPr lang="en-US">
                <a:solidFill>
                  <a:schemeClr val="bg1"/>
                </a:solidFill>
              </a:rPr>
              <a:t>Its shows which year the highest amount of car were sold.</a:t>
            </a:r>
            <a:endParaRPr lang="en-US">
              <a:solidFill>
                <a:schemeClr val="bg1"/>
              </a:solidFill>
            </a:endParaRPr>
          </a:p>
        </p:txBody>
      </p:sp>
      <p:sp>
        <p:nvSpPr>
          <p:cNvPr id="10" name="Text Box 9"/>
          <p:cNvSpPr txBox="1"/>
          <p:nvPr/>
        </p:nvSpPr>
        <p:spPr>
          <a:xfrm>
            <a:off x="1567180" y="2141220"/>
            <a:ext cx="4692650" cy="583565"/>
          </a:xfrm>
          <a:prstGeom prst="rect">
            <a:avLst/>
          </a:prstGeom>
          <a:noFill/>
        </p:spPr>
        <p:txBody>
          <a:bodyPr wrap="square" rtlCol="0">
            <a:spAutoFit/>
          </a:bodyPr>
          <a:p>
            <a:pPr>
              <a:lnSpc>
                <a:spcPct val="100000"/>
              </a:lnSpc>
            </a:pPr>
            <a:r>
              <a:rPr lang="en-US" sz="3200" b="1">
                <a:sym typeface="+mn-ea"/>
              </a:rPr>
              <a:t>Objective:</a:t>
            </a:r>
            <a:endParaRPr lang="en-US" sz="3200"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p:sp>
        <p:nvSpPr>
          <p:cNvPr id="2" name="Title 1"/>
          <p:cNvSpPr>
            <a:spLocks noGrp="1"/>
          </p:cNvSpPr>
          <p:nvPr>
            <p:ph type="title"/>
          </p:nvPr>
        </p:nvSpPr>
        <p:spPr>
          <a:xfrm>
            <a:off x="4159250" y="365125"/>
            <a:ext cx="6675755" cy="1671955"/>
          </a:xfrm>
        </p:spPr>
        <p:txBody>
          <a:bodyPr>
            <a:normAutofit fontScale="90000"/>
          </a:bodyPr>
          <a:p>
            <a:pPr algn="ctr"/>
            <a:r>
              <a:rPr lang="en-US">
                <a:latin typeface="Arial Black" panose="020B0A04020102020204" charset="0"/>
                <a:cs typeface="Arial Black" panose="020B0A04020102020204" charset="0"/>
              </a:rPr>
              <a:t>AVERAGE SELLING PRICE PER YEAR</a:t>
            </a:r>
            <a:br>
              <a:rPr lang="en-US">
                <a:latin typeface="Arial Black" panose="020B0A04020102020204" charset="0"/>
                <a:cs typeface="Arial Black" panose="020B0A04020102020204" charset="0"/>
              </a:rPr>
            </a:br>
            <a:r>
              <a:rPr lang="en-US" sz="2220">
                <a:solidFill>
                  <a:schemeClr val="bg1"/>
                </a:solidFill>
                <a:sym typeface="+mn-ea"/>
              </a:rPr>
              <a:t>(average selling price of cars for each year:)</a:t>
            </a:r>
            <a:br>
              <a:rPr lang="en-US">
                <a:latin typeface="Arial Black" panose="020B0A04020102020204" charset="0"/>
                <a:cs typeface="Arial Black" panose="020B0A04020102020204" charset="0"/>
              </a:rPr>
            </a:br>
            <a:endParaRPr lang="en-US" sz="3110">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1313815" y="1713230"/>
            <a:ext cx="10039985" cy="4799330"/>
          </a:xfrm>
        </p:spPr>
        <p:txBody>
          <a:bodyPr>
            <a:normAutofit/>
          </a:bodyPr>
          <a:p>
            <a:pPr marL="0" indent="0">
              <a:buNone/>
            </a:pPr>
            <a:r>
              <a:rPr lang="en-US" sz="3200" b="1">
                <a:sym typeface="+mn-ea"/>
              </a:rPr>
              <a:t>Objective:</a:t>
            </a:r>
            <a:endParaRPr lang="en-US" sz="3200" b="1"/>
          </a:p>
          <a:p>
            <a:r>
              <a:rPr lang="en-US" sz="1800">
                <a:solidFill>
                  <a:schemeClr val="bg1"/>
                </a:solidFill>
              </a:rPr>
              <a:t>From the datasets we calculates the average selling price of cars for each year. It helps in understanding the trend of price variations over different manufacturing years.</a:t>
            </a:r>
            <a:endParaRPr lang="en-US">
              <a:solidFill>
                <a:schemeClr val="bg1"/>
              </a:solidFill>
            </a:endParaRPr>
          </a:p>
          <a:p>
            <a:r>
              <a:rPr lang="en-US" sz="1800">
                <a:solidFill>
                  <a:schemeClr val="bg1"/>
                </a:solidFill>
              </a:rPr>
              <a:t>In 2019 year where highest avrage sell to each year cause many reason behind it like fuel type,</a:t>
            </a:r>
            <a:r>
              <a:rPr lang="en-US" sz="1800">
                <a:solidFill>
                  <a:schemeClr val="bg1"/>
                </a:solidFill>
                <a:sym typeface="+mn-ea"/>
              </a:rPr>
              <a:t>selling price, fuel, seller type,  transmission, owner mileage and also engines (cc).</a:t>
            </a:r>
            <a:endParaRPr lang="en-US" sz="1800">
              <a:solidFill>
                <a:schemeClr val="bg1"/>
              </a:solidFill>
            </a:endParaRPr>
          </a:p>
        </p:txBody>
      </p:sp>
      <p:graphicFrame>
        <p:nvGraphicFramePr>
          <p:cNvPr id="4" name="Chart 3"/>
          <p:cNvGraphicFramePr/>
          <p:nvPr/>
        </p:nvGraphicFramePr>
        <p:xfrm>
          <a:off x="1584960" y="3429000"/>
          <a:ext cx="8843010" cy="323532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p:sp>
        <p:nvSpPr>
          <p:cNvPr id="2" name="Title 1"/>
          <p:cNvSpPr>
            <a:spLocks noGrp="1"/>
          </p:cNvSpPr>
          <p:nvPr>
            <p:ph type="title"/>
          </p:nvPr>
        </p:nvSpPr>
        <p:spPr>
          <a:xfrm>
            <a:off x="3472180" y="570865"/>
            <a:ext cx="9136380" cy="1428750"/>
          </a:xfrm>
        </p:spPr>
        <p:txBody>
          <a:bodyPr>
            <a:normAutofit fontScale="90000"/>
          </a:bodyPr>
          <a:p>
            <a:pPr algn="ctr"/>
            <a:r>
              <a:rPr lang="en-US" sz="5400">
                <a:latin typeface="Arial Black" panose="020B0A04020102020204" charset="0"/>
                <a:cs typeface="Arial Black" panose="020B0A04020102020204" charset="0"/>
              </a:rPr>
              <a:t>IMPACT OF OWNER ON</a:t>
            </a:r>
            <a:br>
              <a:rPr lang="en-US" sz="5400">
                <a:latin typeface="Arial Black" panose="020B0A04020102020204" charset="0"/>
                <a:cs typeface="Arial Black" panose="020B0A04020102020204" charset="0"/>
              </a:rPr>
            </a:br>
            <a:r>
              <a:rPr lang="en-US" sz="5400">
                <a:latin typeface="Arial Black" panose="020B0A04020102020204" charset="0"/>
                <a:cs typeface="Arial Black" panose="020B0A04020102020204" charset="0"/>
              </a:rPr>
              <a:t>CAR MILEAGE</a:t>
            </a:r>
            <a:endParaRPr lang="en-US" sz="5400">
              <a:latin typeface="Arial Black" panose="020B0A04020102020204" charset="0"/>
              <a:cs typeface="Arial Black" panose="020B0A04020102020204" charset="0"/>
            </a:endParaRPr>
          </a:p>
        </p:txBody>
      </p:sp>
      <p:graphicFrame>
        <p:nvGraphicFramePr>
          <p:cNvPr id="4" name="Content Placeholder 3"/>
          <p:cNvGraphicFramePr/>
          <p:nvPr>
            <p:ph idx="1"/>
          </p:nvPr>
        </p:nvGraphicFramePr>
        <p:xfrm>
          <a:off x="487680" y="2626995"/>
          <a:ext cx="6925310" cy="3806825"/>
        </p:xfrm>
        <a:graphic>
          <a:graphicData uri="http://schemas.openxmlformats.org/drawingml/2006/chart">
            <c:chart xmlns:c="http://schemas.openxmlformats.org/drawingml/2006/chart" xmlns:r="http://schemas.openxmlformats.org/officeDocument/2006/relationships" r:id="rId1"/>
          </a:graphicData>
        </a:graphic>
      </p:graphicFrame>
      <p:sp>
        <p:nvSpPr>
          <p:cNvPr id="6" name="Text Box 5"/>
          <p:cNvSpPr txBox="1"/>
          <p:nvPr/>
        </p:nvSpPr>
        <p:spPr>
          <a:xfrm>
            <a:off x="6028690" y="1804670"/>
            <a:ext cx="4064000" cy="368300"/>
          </a:xfrm>
          <a:prstGeom prst="rect">
            <a:avLst/>
          </a:prstGeom>
          <a:noFill/>
        </p:spPr>
        <p:txBody>
          <a:bodyPr wrap="square" rtlCol="0">
            <a:spAutoFit/>
          </a:bodyPr>
          <a:p>
            <a:r>
              <a:rPr lang="en-US">
                <a:solidFill>
                  <a:schemeClr val="bg1"/>
                </a:solidFill>
              </a:rPr>
              <a:t>(Different owners has different mileage :)</a:t>
            </a:r>
            <a:endParaRPr lang="en-US">
              <a:solidFill>
                <a:schemeClr val="bg1"/>
              </a:solidFill>
            </a:endParaRPr>
          </a:p>
        </p:txBody>
      </p:sp>
      <p:sp>
        <p:nvSpPr>
          <p:cNvPr id="8" name="Text Box 7"/>
          <p:cNvSpPr txBox="1"/>
          <p:nvPr/>
        </p:nvSpPr>
        <p:spPr>
          <a:xfrm>
            <a:off x="6539230" y="2626995"/>
            <a:ext cx="4941570" cy="3307715"/>
          </a:xfrm>
          <a:prstGeom prst="rect">
            <a:avLst/>
          </a:prstGeom>
          <a:noFill/>
        </p:spPr>
        <p:txBody>
          <a:bodyPr wrap="square" rtlCol="0">
            <a:noAutofit/>
          </a:bodyPr>
          <a:p>
            <a:pPr>
              <a:lnSpc>
                <a:spcPct val="100000"/>
              </a:lnSpc>
            </a:pPr>
            <a:r>
              <a:rPr lang="en-US" sz="3600" b="1"/>
              <a:t>Objective:</a:t>
            </a:r>
            <a:endParaRPr lang="en-US" sz="3600" b="1"/>
          </a:p>
          <a:p>
            <a:pPr>
              <a:lnSpc>
                <a:spcPct val="100000"/>
              </a:lnSpc>
            </a:pPr>
            <a:endParaRPr lang="en-US" sz="1600" b="1"/>
          </a:p>
          <a:p>
            <a:pPr marL="285750" indent="-285750">
              <a:lnSpc>
                <a:spcPct val="100000"/>
              </a:lnSpc>
              <a:buFont typeface="Arial" panose="020B0604020202020204" pitchFamily="34" charset="0"/>
              <a:buChar char="•"/>
            </a:pPr>
            <a:r>
              <a:rPr lang="en-US" sz="1600">
                <a:solidFill>
                  <a:schemeClr val="bg1"/>
                </a:solidFill>
              </a:rPr>
              <a:t>First Owner cars exhibit the highest average mileage at 19.45 km/l.</a:t>
            </a:r>
            <a:endParaRPr lang="en-US" sz="1600">
              <a:solidFill>
                <a:schemeClr val="bg1"/>
              </a:solidFill>
            </a:endParaRPr>
          </a:p>
          <a:p>
            <a:pPr marL="285750" indent="-285750">
              <a:lnSpc>
                <a:spcPct val="100000"/>
              </a:lnSpc>
              <a:buFont typeface="Arial" panose="020B0604020202020204" pitchFamily="34" charset="0"/>
              <a:buChar char="•"/>
            </a:pPr>
            <a:r>
              <a:rPr lang="en-US" sz="1600">
                <a:solidFill>
                  <a:schemeClr val="bg1"/>
                </a:solidFill>
              </a:rPr>
              <a:t>Mileage gradually decreases with each subsequent ownership transfer:</a:t>
            </a:r>
            <a:endParaRPr lang="en-US" sz="1600">
              <a:solidFill>
                <a:schemeClr val="bg1"/>
              </a:solidFill>
            </a:endParaRPr>
          </a:p>
          <a:p>
            <a:r>
              <a:rPr lang="en-US" sz="1600">
                <a:solidFill>
                  <a:schemeClr val="bg1"/>
                </a:solidFill>
              </a:rPr>
              <a:t>      Second Owner: 18.46 km/l</a:t>
            </a:r>
            <a:endParaRPr lang="en-US" sz="1600">
              <a:solidFill>
                <a:schemeClr val="bg1"/>
              </a:solidFill>
            </a:endParaRPr>
          </a:p>
          <a:p>
            <a:pPr marL="285750" indent="-285750">
              <a:buFont typeface="Arial" panose="020B0604020202020204" pitchFamily="34" charset="0"/>
              <a:buChar char="•"/>
            </a:pPr>
            <a:r>
              <a:rPr lang="en-US" sz="1600">
                <a:solidFill>
                  <a:schemeClr val="bg1"/>
                </a:solidFill>
              </a:rPr>
              <a:t>Impact of Ownership History on Car Mileage</a:t>
            </a:r>
            <a:endParaRPr lang="en-US" sz="1600">
              <a:solidFill>
                <a:schemeClr val="bg1"/>
              </a:solidFill>
            </a:endParaRPr>
          </a:p>
          <a:p>
            <a:pPr indent="0">
              <a:buFont typeface="Arial" panose="020B0604020202020204" pitchFamily="34" charset="0"/>
              <a:buNone/>
            </a:pPr>
            <a:r>
              <a:rPr lang="en-US" sz="1600">
                <a:solidFill>
                  <a:schemeClr val="bg1"/>
                </a:solidFill>
              </a:rPr>
              <a:t>       that car owner history with avg mileage</a:t>
            </a:r>
            <a:endParaRPr lang="en-US" sz="160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p:sp>
        <p:nvSpPr>
          <p:cNvPr id="2" name="Title 1"/>
          <p:cNvSpPr>
            <a:spLocks noGrp="1"/>
          </p:cNvSpPr>
          <p:nvPr>
            <p:ph type="title"/>
          </p:nvPr>
        </p:nvSpPr>
        <p:spPr>
          <a:xfrm>
            <a:off x="3625215" y="632460"/>
            <a:ext cx="7459980" cy="1423670"/>
          </a:xfrm>
        </p:spPr>
        <p:txBody>
          <a:bodyPr>
            <a:normAutofit fontScale="90000"/>
          </a:bodyPr>
          <a:p>
            <a:pPr algn="ctr"/>
            <a:r>
              <a:rPr lang="en-US" sz="4445">
                <a:latin typeface="Arial Black" panose="020B0A04020102020204" charset="0"/>
                <a:cs typeface="Arial Black" panose="020B0A04020102020204" charset="0"/>
              </a:rPr>
              <a:t>NAME OF THE BEST SELLING CAR</a:t>
            </a:r>
            <a:endParaRPr lang="en-US" sz="4445">
              <a:latin typeface="Arial Black" panose="020B0A04020102020204" charset="0"/>
              <a:cs typeface="Arial Black" panose="020B0A04020102020204" charset="0"/>
            </a:endParaRPr>
          </a:p>
        </p:txBody>
      </p:sp>
      <p:sp>
        <p:nvSpPr>
          <p:cNvPr id="5" name="Content Placeholder 4"/>
          <p:cNvSpPr/>
          <p:nvPr>
            <p:ph idx="1"/>
          </p:nvPr>
        </p:nvSpPr>
        <p:spPr>
          <a:xfrm>
            <a:off x="1125220" y="2450465"/>
            <a:ext cx="10228580" cy="3726815"/>
          </a:xfrm>
        </p:spPr>
        <p:txBody>
          <a:bodyPr/>
          <a:p>
            <a:pPr marL="0" indent="0">
              <a:buNone/>
            </a:pPr>
            <a:r>
              <a:rPr lang="en-US">
                <a:solidFill>
                  <a:schemeClr val="bg1"/>
                </a:solidFill>
              </a:rPr>
              <a:t> </a:t>
            </a:r>
            <a:endParaRPr lang="en-US">
              <a:solidFill>
                <a:schemeClr val="bg1"/>
              </a:solidFill>
            </a:endParaRPr>
          </a:p>
        </p:txBody>
      </p:sp>
      <p:sp>
        <p:nvSpPr>
          <p:cNvPr id="9" name="Text Box 8"/>
          <p:cNvSpPr txBox="1"/>
          <p:nvPr/>
        </p:nvSpPr>
        <p:spPr>
          <a:xfrm>
            <a:off x="5858510" y="1865630"/>
            <a:ext cx="4074160" cy="399415"/>
          </a:xfrm>
          <a:prstGeom prst="rect">
            <a:avLst/>
          </a:prstGeom>
          <a:noFill/>
        </p:spPr>
        <p:txBody>
          <a:bodyPr wrap="square" rtlCol="0">
            <a:noAutofit/>
          </a:bodyPr>
          <a:p>
            <a:r>
              <a:rPr lang="en-US">
                <a:solidFill>
                  <a:schemeClr val="bg1"/>
                </a:solidFill>
              </a:rPr>
              <a:t>(Most sold car in every year :)</a:t>
            </a:r>
            <a:endParaRPr lang="en-US"/>
          </a:p>
        </p:txBody>
      </p:sp>
      <p:sp>
        <p:nvSpPr>
          <p:cNvPr id="11" name="Text Box 10"/>
          <p:cNvSpPr txBox="1"/>
          <p:nvPr/>
        </p:nvSpPr>
        <p:spPr>
          <a:xfrm>
            <a:off x="2664460" y="2795270"/>
            <a:ext cx="6018530" cy="2868930"/>
          </a:xfrm>
          <a:prstGeom prst="rect">
            <a:avLst/>
          </a:prstGeom>
          <a:noFill/>
        </p:spPr>
        <p:txBody>
          <a:bodyPr wrap="square" rtlCol="0">
            <a:noAutofit/>
          </a:bodyPr>
          <a:p>
            <a:endParaRPr lang="en-US"/>
          </a:p>
        </p:txBody>
      </p:sp>
      <p:graphicFrame>
        <p:nvGraphicFramePr>
          <p:cNvPr id="12" name="Chart 11"/>
          <p:cNvGraphicFramePr/>
          <p:nvPr/>
        </p:nvGraphicFramePr>
        <p:xfrm>
          <a:off x="4135120" y="2337435"/>
          <a:ext cx="6813550" cy="3483610"/>
        </p:xfrm>
        <a:graphic>
          <a:graphicData uri="http://schemas.openxmlformats.org/drawingml/2006/chart">
            <c:chart xmlns:c="http://schemas.openxmlformats.org/drawingml/2006/chart" xmlns:r="http://schemas.openxmlformats.org/officeDocument/2006/relationships" r:id="rId1"/>
          </a:graphicData>
        </a:graphic>
      </p:graphicFrame>
      <p:sp>
        <p:nvSpPr>
          <p:cNvPr id="13" name="Text Box 12"/>
          <p:cNvSpPr txBox="1"/>
          <p:nvPr/>
        </p:nvSpPr>
        <p:spPr>
          <a:xfrm>
            <a:off x="668655" y="2795270"/>
            <a:ext cx="4175760" cy="3609340"/>
          </a:xfrm>
          <a:prstGeom prst="rect">
            <a:avLst/>
          </a:prstGeom>
          <a:noFill/>
        </p:spPr>
        <p:txBody>
          <a:bodyPr wrap="square" rtlCol="0">
            <a:noAutofit/>
          </a:bodyPr>
          <a:p>
            <a:r>
              <a:rPr lang="en-US">
                <a:latin typeface="Arial Black" panose="020B0A04020102020204" charset="0"/>
                <a:cs typeface="Arial Black" panose="020B0A04020102020204" charset="0"/>
              </a:rPr>
              <a:t>The most sold car in each year  according to the dataset is:</a:t>
            </a:r>
            <a:endParaRPr lang="en-US">
              <a:latin typeface="Arial Black" panose="020B0A04020102020204" charset="0"/>
              <a:cs typeface="Arial Black" panose="020B0A04020102020204" charset="0"/>
            </a:endParaRPr>
          </a:p>
          <a:p>
            <a:endParaRPr lang="en-US">
              <a:latin typeface="Arial Black" panose="020B0A04020102020204" charset="0"/>
              <a:cs typeface="Arial Black" panose="020B0A04020102020204" charset="0"/>
            </a:endParaRPr>
          </a:p>
          <a:p>
            <a:r>
              <a:rPr lang="en-US">
                <a:solidFill>
                  <a:schemeClr val="accent1">
                    <a:lumMod val="75000"/>
                  </a:schemeClr>
                </a:solidFill>
                <a:latin typeface="Arial Black" panose="020B0A04020102020204" charset="0"/>
                <a:cs typeface="Arial Black" panose="020B0A04020102020204" charset="0"/>
                <a:sym typeface="+mn-ea"/>
              </a:rPr>
              <a:t>Volvo XC90 T8 Excellence BSIV</a:t>
            </a:r>
            <a:endParaRPr lang="en-US">
              <a:solidFill>
                <a:schemeClr val="accent1">
                  <a:lumMod val="75000"/>
                </a:schemeClr>
              </a:solidFill>
              <a:latin typeface="Arial Black" panose="020B0A04020102020204" charset="0"/>
              <a:cs typeface="Arial Black" panose="020B0A04020102020204" charset="0"/>
            </a:endParaRPr>
          </a:p>
          <a:p>
            <a:pPr marL="285750" indent="-285750">
              <a:buFont typeface="Arial" panose="020B0604020202020204" pitchFamily="34" charset="0"/>
              <a:buChar char="•"/>
            </a:pPr>
            <a:r>
              <a:rPr lang="en-US">
                <a:solidFill>
                  <a:schemeClr val="bg1"/>
                </a:solidFill>
                <a:latin typeface="Calibri" panose="020F0502020204030204" charset="0"/>
                <a:cs typeface="Calibri" panose="020F0502020204030204" charset="0"/>
              </a:rPr>
              <a:t>According to the dataset which car are </a:t>
            </a:r>
            <a:endParaRPr lang="en-US">
              <a:solidFill>
                <a:schemeClr val="bg1"/>
              </a:solidFill>
              <a:latin typeface="Calibri" panose="020F0502020204030204" charset="0"/>
              <a:cs typeface="Calibri" panose="020F0502020204030204" charset="0"/>
            </a:endParaRPr>
          </a:p>
          <a:p>
            <a:pPr indent="0">
              <a:buFont typeface="Arial" panose="020B0604020202020204" pitchFamily="34" charset="0"/>
              <a:buNone/>
            </a:pPr>
            <a:r>
              <a:rPr lang="en-US">
                <a:solidFill>
                  <a:schemeClr val="bg1"/>
                </a:solidFill>
                <a:latin typeface="Calibri" panose="020F0502020204030204" charset="0"/>
                <a:cs typeface="Calibri" panose="020F0502020204030204" charset="0"/>
              </a:rPr>
              <a:t>      most of time sell in each year. </a:t>
            </a:r>
            <a:endParaRPr lang="en-US">
              <a:solidFill>
                <a:schemeClr val="bg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a:solidFill>
                  <a:schemeClr val="bg1"/>
                </a:solidFill>
                <a:latin typeface="Calibri" panose="020F0502020204030204" charset="0"/>
                <a:cs typeface="Calibri" panose="020F0502020204030204" charset="0"/>
              </a:rPr>
              <a:t> So, after filtering whole dataset i just </a:t>
            </a:r>
            <a:endParaRPr lang="en-US">
              <a:solidFill>
                <a:schemeClr val="bg1"/>
              </a:solidFill>
              <a:latin typeface="Calibri" panose="020F0502020204030204" charset="0"/>
              <a:cs typeface="Calibri" panose="020F0502020204030204" charset="0"/>
            </a:endParaRPr>
          </a:p>
          <a:p>
            <a:pPr indent="0">
              <a:buFont typeface="Arial" panose="020B0604020202020204" pitchFamily="34" charset="0"/>
              <a:buNone/>
            </a:pPr>
            <a:r>
              <a:rPr lang="en-US">
                <a:solidFill>
                  <a:schemeClr val="bg1"/>
                </a:solidFill>
                <a:latin typeface="Calibri" panose="020F0502020204030204" charset="0"/>
                <a:cs typeface="Calibri" panose="020F0502020204030204" charset="0"/>
              </a:rPr>
              <a:t>      found one common name is called</a:t>
            </a:r>
            <a:endParaRPr lang="en-US">
              <a:solidFill>
                <a:schemeClr val="bg1"/>
              </a:solidFill>
              <a:latin typeface="Calibri" panose="020F0502020204030204" charset="0"/>
              <a:cs typeface="Calibri" panose="020F0502020204030204" charset="0"/>
            </a:endParaRPr>
          </a:p>
          <a:p>
            <a:pPr indent="0">
              <a:buFont typeface="Arial" panose="020B0604020202020204" pitchFamily="34" charset="0"/>
              <a:buNone/>
            </a:pPr>
            <a:r>
              <a:rPr lang="en-US">
                <a:solidFill>
                  <a:schemeClr val="bg1"/>
                </a:solidFill>
                <a:latin typeface="Calibri" panose="020F0502020204030204" charset="0"/>
                <a:cs typeface="Calibri" panose="020F0502020204030204" charset="0"/>
              </a:rPr>
              <a:t>      </a:t>
            </a:r>
            <a:r>
              <a:rPr lang="en-US">
                <a:solidFill>
                  <a:schemeClr val="accent1">
                    <a:lumMod val="75000"/>
                  </a:schemeClr>
                </a:solidFill>
                <a:latin typeface="Calibri" panose="020F0502020204030204" charset="0"/>
                <a:cs typeface="Calibri" panose="020F0502020204030204" charset="0"/>
              </a:rPr>
              <a:t>(</a:t>
            </a:r>
            <a:r>
              <a:rPr lang="en-US">
                <a:solidFill>
                  <a:schemeClr val="accent1">
                    <a:lumMod val="75000"/>
                  </a:schemeClr>
                </a:solidFill>
                <a:cs typeface="+mn-lt"/>
                <a:sym typeface="+mn-ea"/>
              </a:rPr>
              <a:t>Volvo XC90 T8 Excellence BSIV)</a:t>
            </a:r>
            <a:endParaRPr lang="en-US">
              <a:solidFill>
                <a:schemeClr val="accent1">
                  <a:lumMod val="75000"/>
                </a:schemeClr>
              </a:solidFill>
              <a:cs typeface="+mn-lt"/>
              <a:sym typeface="+mn-ea"/>
            </a:endParaRPr>
          </a:p>
          <a:p>
            <a:pPr marL="285750" indent="-285750">
              <a:buFont typeface="Arial" panose="020B0604020202020204" pitchFamily="34" charset="0"/>
              <a:buChar char="•"/>
            </a:pPr>
            <a:r>
              <a:rPr lang="en-US">
                <a:solidFill>
                  <a:schemeClr val="bg1"/>
                </a:solidFill>
                <a:cs typeface="+mn-lt"/>
              </a:rPr>
              <a:t>Other company cars also sold there cars </a:t>
            </a:r>
            <a:endParaRPr lang="en-US">
              <a:solidFill>
                <a:schemeClr val="bg1"/>
              </a:solidFill>
              <a:cs typeface="+mn-lt"/>
            </a:endParaRPr>
          </a:p>
          <a:p>
            <a:pPr indent="0">
              <a:buFont typeface="Arial" panose="020B0604020202020204" pitchFamily="34" charset="0"/>
              <a:buNone/>
            </a:pPr>
            <a:r>
              <a:rPr lang="en-US">
                <a:solidFill>
                  <a:schemeClr val="bg1"/>
                </a:solidFill>
                <a:cs typeface="+mn-lt"/>
              </a:rPr>
              <a:t>      many times in each and every years </a:t>
            </a:r>
            <a:endParaRPr lang="en-US">
              <a:solidFill>
                <a:schemeClr val="bg1"/>
              </a:solidFill>
              <a:cs typeface="+mn-lt"/>
            </a:endParaRPr>
          </a:p>
          <a:p>
            <a:pPr indent="0">
              <a:buFont typeface="Arial" panose="020B0604020202020204" pitchFamily="34" charset="0"/>
              <a:buNone/>
            </a:pPr>
            <a:r>
              <a:rPr lang="en-US">
                <a:solidFill>
                  <a:schemeClr val="bg1"/>
                </a:solidFill>
                <a:cs typeface="+mn-lt"/>
              </a:rPr>
              <a:t>      according to given Pie chart.</a:t>
            </a:r>
            <a:endParaRPr lang="en-US">
              <a:solidFill>
                <a:schemeClr val="bg1"/>
              </a:solidFill>
              <a:cs typeface="+mn-lt"/>
            </a:endParaRPr>
          </a:p>
          <a:p>
            <a:pPr indent="0">
              <a:buFont typeface="Arial" panose="020B0604020202020204" pitchFamily="34" charset="0"/>
              <a:buNone/>
            </a:pPr>
            <a:endParaRPr lang="en-US">
              <a:solidFill>
                <a:schemeClr val="accent1">
                  <a:lumMod val="75000"/>
                </a:schemeClr>
              </a:solidFill>
              <a:latin typeface="Calibri" panose="020F0502020204030204" charset="0"/>
              <a:cs typeface="Calibri" panose="020F0502020204030204" charset="0"/>
            </a:endParaRPr>
          </a:p>
          <a:p>
            <a:pPr indent="0">
              <a:buFont typeface="Arial" panose="020B0604020202020204" pitchFamily="34" charset="0"/>
              <a:buNone/>
            </a:pPr>
            <a:endParaRPr lang="en-US">
              <a:solidFill>
                <a:schemeClr val="accent1">
                  <a:lumMod val="75000"/>
                </a:schemeClr>
              </a:solidFill>
              <a:latin typeface="Calibri" panose="020F0502020204030204" charset="0"/>
              <a:cs typeface="Calibri" panose="020F050202020403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4661</Words>
  <Application>WPS Presentation</Application>
  <PresentationFormat>Widescreen</PresentationFormat>
  <Paragraphs>239</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Arial Black</vt:lpstr>
      <vt:lpstr>MingLiU_HKSCS-ExtB</vt:lpstr>
      <vt:lpstr>Calibri</vt:lpstr>
      <vt:lpstr>Microsoft YaHei</vt:lpstr>
      <vt:lpstr>Arial Unicode MS</vt:lpstr>
      <vt:lpstr>Calibri Light</vt:lpstr>
      <vt:lpstr>Office Theme</vt:lpstr>
      <vt:lpstr>Data Science  SQL Mini-Project</vt:lpstr>
      <vt:lpstr>      INTRODUCTION </vt:lpstr>
      <vt:lpstr>Precentage of cars sold by Fuel Type (100% total sold cars :) </vt:lpstr>
      <vt:lpstr>Count of Max Cars Sold by    Transmission Type and Year</vt:lpstr>
      <vt:lpstr>Average Kilometers Driven per Seller Type</vt:lpstr>
      <vt:lpstr>THE YEAR WERE MOST CARS SOLD  (Total car sold in that year:)</vt:lpstr>
      <vt:lpstr>AVERAGE SELLING PRICE PER YEAR (average selling price of cars for each year:) </vt:lpstr>
      <vt:lpstr>IMPACT OF OWNER ON CAR MILEAGE</vt:lpstr>
      <vt:lpstr>NAME OF THE BEST SELLING CAR</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TOTAL CARS SOLD IN WICH YEAR </dc:title>
  <dc:creator>Shubham</dc:creator>
  <cp:lastModifiedBy>Shubham Singh</cp:lastModifiedBy>
  <cp:revision>25</cp:revision>
  <dcterms:created xsi:type="dcterms:W3CDTF">2023-12-17T15:42:00Z</dcterms:created>
  <dcterms:modified xsi:type="dcterms:W3CDTF">2024-02-05T07:49:11Z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5E942AB190B34A2F9EF9B25DE44817D2_11</vt:lpwstr>
  </property>
  <property fmtid="{D5CDD505-2E9C-101B-9397-08002B2CF9AE}" pid="3" name="KSOProductBuildVer">
    <vt:lpwstr>1033-12.2.0.13431</vt:lpwstr>
  </property>
</Properties>
</file>