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</p:sldMasterIdLst>
  <p:notesMasterIdLst>
    <p:notesMasterId r:id="rId23"/>
  </p:notesMasterIdLst>
  <p:sldIdLst>
    <p:sldId id="256" r:id="rId4"/>
    <p:sldId id="648" r:id="rId5"/>
    <p:sldId id="741" r:id="rId6"/>
    <p:sldId id="758" r:id="rId7"/>
    <p:sldId id="742" r:id="rId8"/>
    <p:sldId id="747" r:id="rId9"/>
    <p:sldId id="743" r:id="rId10"/>
    <p:sldId id="744" r:id="rId11"/>
    <p:sldId id="745" r:id="rId12"/>
    <p:sldId id="748" r:id="rId13"/>
    <p:sldId id="751" r:id="rId14"/>
    <p:sldId id="752" r:id="rId15"/>
    <p:sldId id="749" r:id="rId16"/>
    <p:sldId id="750" r:id="rId17"/>
    <p:sldId id="753" r:id="rId18"/>
    <p:sldId id="754" r:id="rId19"/>
    <p:sldId id="755" r:id="rId20"/>
    <p:sldId id="756" r:id="rId21"/>
    <p:sldId id="7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387B7"/>
    <a:srgbClr val="2E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1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B97F8-7FFB-4D3E-BDEC-A9D890423BA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936332-FE89-49D0-8E8D-C2BCFD23D063}">
      <dgm:prSet phldrT="[文本]"/>
      <dgm:spPr/>
      <dgm:t>
        <a:bodyPr/>
        <a:lstStyle/>
        <a:p>
          <a:r>
            <a:rPr lang="en-US" altLang="zh-CN" dirty="0" smtClean="0"/>
            <a:t>Caching</a:t>
          </a:r>
          <a:endParaRPr lang="zh-CN" altLang="en-US" dirty="0"/>
        </a:p>
      </dgm:t>
    </dgm:pt>
    <dgm:pt modelId="{FB22985C-32B0-4896-AC4C-72A6AC70CBE4}" type="parTrans" cxnId="{C9FDF194-232D-42FC-A55B-291BF5AF1CB0}">
      <dgm:prSet/>
      <dgm:spPr/>
      <dgm:t>
        <a:bodyPr/>
        <a:lstStyle/>
        <a:p>
          <a:endParaRPr lang="zh-CN" altLang="en-US"/>
        </a:p>
      </dgm:t>
    </dgm:pt>
    <dgm:pt modelId="{8D50A5AA-8900-4134-8E3F-F93D74C5B433}" type="sibTrans" cxnId="{C9FDF194-232D-42FC-A55B-291BF5AF1CB0}">
      <dgm:prSet/>
      <dgm:spPr/>
      <dgm:t>
        <a:bodyPr/>
        <a:lstStyle/>
        <a:p>
          <a:endParaRPr lang="zh-CN" altLang="en-US"/>
        </a:p>
      </dgm:t>
    </dgm:pt>
    <dgm:pt modelId="{CDF07F70-8F61-4100-81D6-890205631AEE}">
      <dgm:prSet phldrT="[文本]" custT="1"/>
      <dgm:spPr/>
      <dgm:t>
        <a:bodyPr/>
        <a:lstStyle/>
        <a:p>
          <a:r>
            <a:rPr lang="en-US" altLang="zh-CN" sz="1400" dirty="0" smtClean="0"/>
            <a:t>E.g. caching frequently used data in small but fast memory helps hide data access latencies</a:t>
          </a:r>
          <a:endParaRPr lang="zh-CN" altLang="en-US" sz="1400" dirty="0"/>
        </a:p>
      </dgm:t>
    </dgm:pt>
    <dgm:pt modelId="{1B7B1472-D354-4CDE-A7A5-CC654B547594}" type="parTrans" cxnId="{531A26F7-56BE-42D5-8E01-B608F5E1F05B}">
      <dgm:prSet/>
      <dgm:spPr/>
      <dgm:t>
        <a:bodyPr/>
        <a:lstStyle/>
        <a:p>
          <a:endParaRPr lang="zh-CN" altLang="en-US"/>
        </a:p>
      </dgm:t>
    </dgm:pt>
    <dgm:pt modelId="{FEF3F187-39B7-464C-87BB-254D456AAA83}" type="sibTrans" cxnId="{531A26F7-56BE-42D5-8E01-B608F5E1F05B}">
      <dgm:prSet/>
      <dgm:spPr/>
      <dgm:t>
        <a:bodyPr/>
        <a:lstStyle/>
        <a:p>
          <a:endParaRPr lang="zh-CN" altLang="en-US"/>
        </a:p>
      </dgm:t>
    </dgm:pt>
    <dgm:pt modelId="{4989EF5D-DB53-460E-A23D-202FBA205A6B}">
      <dgm:prSet phldrT="[文本]"/>
      <dgm:spPr/>
      <dgm:t>
        <a:bodyPr/>
        <a:lstStyle/>
        <a:p>
          <a:r>
            <a:rPr lang="en-US" altLang="zh-CN" dirty="0" smtClean="0"/>
            <a:t>Pipelining</a:t>
          </a:r>
          <a:endParaRPr lang="zh-CN" altLang="en-US" dirty="0"/>
        </a:p>
      </dgm:t>
    </dgm:pt>
    <dgm:pt modelId="{793B59A4-63B1-4E1E-ACBF-E7AD23D10F99}" type="parTrans" cxnId="{3ADB04F1-5D1D-4297-BF1C-2EA219A23F7A}">
      <dgm:prSet/>
      <dgm:spPr/>
      <dgm:t>
        <a:bodyPr/>
        <a:lstStyle/>
        <a:p>
          <a:endParaRPr lang="zh-CN" altLang="en-US"/>
        </a:p>
      </dgm:t>
    </dgm:pt>
    <dgm:pt modelId="{89E07A67-61A9-4A3F-BFA4-9562F369B807}" type="sibTrans" cxnId="{3ADB04F1-5D1D-4297-BF1C-2EA219A23F7A}">
      <dgm:prSet/>
      <dgm:spPr/>
      <dgm:t>
        <a:bodyPr/>
        <a:lstStyle/>
        <a:p>
          <a:endParaRPr lang="zh-CN" altLang="en-US"/>
        </a:p>
      </dgm:t>
    </dgm:pt>
    <dgm:pt modelId="{162F2FE2-B46C-4551-B4C8-96AE2E4CD4F2}">
      <dgm:prSet phldrT="[文本]" custT="1"/>
      <dgm:spPr/>
      <dgm:t>
        <a:bodyPr/>
        <a:lstStyle/>
        <a:p>
          <a:r>
            <a:rPr lang="en-US" altLang="zh-CN" sz="1400" dirty="0" smtClean="0"/>
            <a:t>E.g. break processing of an Instruction into smaller chunks that can each be executed sequentially reduces critical path of logic and improves performance.</a:t>
          </a:r>
          <a:endParaRPr lang="zh-CN" altLang="en-US" sz="1400" dirty="0"/>
        </a:p>
      </dgm:t>
    </dgm:pt>
    <dgm:pt modelId="{B4AFE462-4851-407F-8EEE-5EFD9D86DAFB}" type="parTrans" cxnId="{42F7AFD0-AEB2-486E-8180-7CCBBC69856E}">
      <dgm:prSet/>
      <dgm:spPr/>
      <dgm:t>
        <a:bodyPr/>
        <a:lstStyle/>
        <a:p>
          <a:endParaRPr lang="zh-CN" altLang="en-US"/>
        </a:p>
      </dgm:t>
    </dgm:pt>
    <dgm:pt modelId="{A129C475-FC58-461E-AEAA-2DBC7FD5106E}" type="sibTrans" cxnId="{42F7AFD0-AEB2-486E-8180-7CCBBC69856E}">
      <dgm:prSet/>
      <dgm:spPr/>
      <dgm:t>
        <a:bodyPr/>
        <a:lstStyle/>
        <a:p>
          <a:endParaRPr lang="zh-CN" altLang="en-US"/>
        </a:p>
      </dgm:t>
    </dgm:pt>
    <dgm:pt modelId="{CCD619E7-D03E-4014-8B98-8EDBEBDCE9BE}">
      <dgm:prSet phldrT="[文本]"/>
      <dgm:spPr/>
      <dgm:t>
        <a:bodyPr/>
        <a:lstStyle/>
        <a:p>
          <a:r>
            <a:rPr lang="en-US" altLang="zh-CN" dirty="0" smtClean="0"/>
            <a:t>Predicting</a:t>
          </a:r>
          <a:endParaRPr lang="zh-CN" altLang="en-US" dirty="0"/>
        </a:p>
      </dgm:t>
    </dgm:pt>
    <dgm:pt modelId="{84CE2742-1FD9-4B5B-B859-3E0E3B8EAC59}" type="parTrans" cxnId="{C3C399AF-43C4-497B-9319-95F07B21CAC3}">
      <dgm:prSet/>
      <dgm:spPr/>
      <dgm:t>
        <a:bodyPr/>
        <a:lstStyle/>
        <a:p>
          <a:endParaRPr lang="zh-CN" altLang="en-US"/>
        </a:p>
      </dgm:t>
    </dgm:pt>
    <dgm:pt modelId="{6B241848-3E98-4E8E-8DA2-C2777FAB87A5}" type="sibTrans" cxnId="{C3C399AF-43C4-497B-9319-95F07B21CAC3}">
      <dgm:prSet/>
      <dgm:spPr/>
      <dgm:t>
        <a:bodyPr/>
        <a:lstStyle/>
        <a:p>
          <a:endParaRPr lang="zh-CN" altLang="en-US"/>
        </a:p>
      </dgm:t>
    </dgm:pt>
    <dgm:pt modelId="{3D9CF4A3-7E08-4DD0-A57E-A279D3799F36}">
      <dgm:prSet phldrT="[文本]"/>
      <dgm:spPr/>
      <dgm:t>
        <a:bodyPr/>
        <a:lstStyle/>
        <a:p>
          <a:r>
            <a:rPr lang="en-US" altLang="zh-CN" dirty="0" smtClean="0"/>
            <a:t>Parallelizing</a:t>
          </a:r>
          <a:endParaRPr lang="zh-CN" altLang="en-US" dirty="0"/>
        </a:p>
      </dgm:t>
    </dgm:pt>
    <dgm:pt modelId="{DAD085F3-D173-4E4E-92D2-12CBEC8889EC}" type="parTrans" cxnId="{EFB5BBB4-469E-4B7B-AB49-ECCF799980E5}">
      <dgm:prSet/>
      <dgm:spPr/>
      <dgm:t>
        <a:bodyPr/>
        <a:lstStyle/>
        <a:p>
          <a:endParaRPr lang="zh-CN" altLang="en-US"/>
        </a:p>
      </dgm:t>
    </dgm:pt>
    <dgm:pt modelId="{758A9A7F-89D0-4706-BC3E-A3FA24F1751C}" type="sibTrans" cxnId="{EFB5BBB4-469E-4B7B-AB49-ECCF799980E5}">
      <dgm:prSet/>
      <dgm:spPr/>
      <dgm:t>
        <a:bodyPr/>
        <a:lstStyle/>
        <a:p>
          <a:endParaRPr lang="zh-CN" altLang="en-US"/>
        </a:p>
      </dgm:t>
    </dgm:pt>
    <dgm:pt modelId="{2D0331BF-CDD5-4AB0-A65C-CE657FD4F4E4}">
      <dgm:prSet phldrT="[文本]" custT="1"/>
      <dgm:spPr/>
      <dgm:t>
        <a:bodyPr/>
        <a:lstStyle/>
        <a:p>
          <a:r>
            <a:rPr lang="en-US" altLang="zh-CN" sz="1400" dirty="0" smtClean="0"/>
            <a:t>E.g. predict control flow direction or data values before they are actually computed allows code to execute speculatively.</a:t>
          </a:r>
          <a:endParaRPr lang="zh-CN" altLang="en-US" sz="1400" dirty="0"/>
        </a:p>
      </dgm:t>
    </dgm:pt>
    <dgm:pt modelId="{7901B2AA-507A-48DE-915C-92DDE6E1A83D}" type="parTrans" cxnId="{1E2BE49A-6CC8-4D2F-AA22-8E75204E3228}">
      <dgm:prSet/>
      <dgm:spPr/>
      <dgm:t>
        <a:bodyPr/>
        <a:lstStyle/>
        <a:p>
          <a:endParaRPr lang="zh-CN" altLang="en-US"/>
        </a:p>
      </dgm:t>
    </dgm:pt>
    <dgm:pt modelId="{943ACFDD-9A3E-42E1-A5E1-08A1B5226EA4}" type="sibTrans" cxnId="{1E2BE49A-6CC8-4D2F-AA22-8E75204E3228}">
      <dgm:prSet/>
      <dgm:spPr/>
      <dgm:t>
        <a:bodyPr/>
        <a:lstStyle/>
        <a:p>
          <a:endParaRPr lang="zh-CN" altLang="en-US"/>
        </a:p>
      </dgm:t>
    </dgm:pt>
    <dgm:pt modelId="{06F5DCE4-8DB0-404A-B854-E3473800ADBF}">
      <dgm:prSet phldrT="[文本]"/>
      <dgm:spPr/>
      <dgm:t>
        <a:bodyPr/>
        <a:lstStyle/>
        <a:p>
          <a:r>
            <a:rPr lang="en-US" altLang="zh-CN" dirty="0" smtClean="0"/>
            <a:t>Use of indirection</a:t>
          </a:r>
          <a:endParaRPr lang="zh-CN" altLang="en-US" dirty="0"/>
        </a:p>
      </dgm:t>
    </dgm:pt>
    <dgm:pt modelId="{A70A8CBF-ECEE-4EC8-B2EC-E80F8B96EABA}" type="parTrans" cxnId="{69B4FC0C-8C24-4A41-B3DF-9C45C71D400A}">
      <dgm:prSet/>
      <dgm:spPr/>
      <dgm:t>
        <a:bodyPr/>
        <a:lstStyle/>
        <a:p>
          <a:endParaRPr lang="zh-CN" altLang="en-US"/>
        </a:p>
      </dgm:t>
    </dgm:pt>
    <dgm:pt modelId="{3AF481D5-F464-48D0-8DF5-C6251C0939D0}" type="sibTrans" cxnId="{69B4FC0C-8C24-4A41-B3DF-9C45C71D400A}">
      <dgm:prSet/>
      <dgm:spPr/>
      <dgm:t>
        <a:bodyPr/>
        <a:lstStyle/>
        <a:p>
          <a:endParaRPr lang="zh-CN" altLang="en-US"/>
        </a:p>
      </dgm:t>
    </dgm:pt>
    <dgm:pt modelId="{38FA088B-75DF-43D5-BF4C-030CEC4C5025}">
      <dgm:prSet phldrT="[文本]" custT="1"/>
      <dgm:spPr/>
      <dgm:t>
        <a:bodyPr/>
        <a:lstStyle/>
        <a:p>
          <a:r>
            <a:rPr lang="en-US" altLang="zh-CN" sz="1400" dirty="0" smtClean="0"/>
            <a:t>E.g. processing multiple data in parallel allows for more computation to be done concurrently.</a:t>
          </a:r>
          <a:endParaRPr lang="zh-CN" altLang="en-US" sz="1400" dirty="0"/>
        </a:p>
      </dgm:t>
    </dgm:pt>
    <dgm:pt modelId="{2C02BC3C-49FE-4BE5-87E5-E73047576E1F}" type="parTrans" cxnId="{B121BC7F-9F94-4F49-9AD6-06B47E491187}">
      <dgm:prSet/>
      <dgm:spPr/>
      <dgm:t>
        <a:bodyPr/>
        <a:lstStyle/>
        <a:p>
          <a:endParaRPr lang="zh-CN" altLang="en-US"/>
        </a:p>
      </dgm:t>
    </dgm:pt>
    <dgm:pt modelId="{99466A5A-321F-4B07-AD56-DF96E9A0BB0F}" type="sibTrans" cxnId="{B121BC7F-9F94-4F49-9AD6-06B47E491187}">
      <dgm:prSet/>
      <dgm:spPr/>
      <dgm:t>
        <a:bodyPr/>
        <a:lstStyle/>
        <a:p>
          <a:endParaRPr lang="zh-CN" altLang="en-US"/>
        </a:p>
      </dgm:t>
    </dgm:pt>
    <dgm:pt modelId="{55442901-8207-4600-8B2D-B9D75ABBE569}">
      <dgm:prSet phldrT="[文本]"/>
      <dgm:spPr/>
      <dgm:t>
        <a:bodyPr/>
        <a:lstStyle/>
        <a:p>
          <a:r>
            <a:rPr lang="en-US" altLang="zh-CN" dirty="0" smtClean="0"/>
            <a:t>Specialization</a:t>
          </a:r>
          <a:endParaRPr lang="zh-CN" altLang="en-US" dirty="0"/>
        </a:p>
      </dgm:t>
    </dgm:pt>
    <dgm:pt modelId="{96851742-7941-4F74-B281-7DA76D8AE650}" type="parTrans" cxnId="{D2C07755-183A-4107-82E1-F5C9E9883B43}">
      <dgm:prSet/>
      <dgm:spPr/>
      <dgm:t>
        <a:bodyPr/>
        <a:lstStyle/>
        <a:p>
          <a:endParaRPr lang="zh-CN" altLang="en-US"/>
        </a:p>
      </dgm:t>
    </dgm:pt>
    <dgm:pt modelId="{256CE20B-58C7-4D20-AEEF-F355B83791BC}" type="sibTrans" cxnId="{D2C07755-183A-4107-82E1-F5C9E9883B43}">
      <dgm:prSet/>
      <dgm:spPr/>
      <dgm:t>
        <a:bodyPr/>
        <a:lstStyle/>
        <a:p>
          <a:endParaRPr lang="zh-CN" altLang="en-US"/>
        </a:p>
      </dgm:t>
    </dgm:pt>
    <dgm:pt modelId="{28F6E687-10FF-4F3C-BB80-492457B13872}">
      <dgm:prSet phldrT="[文本]" custT="1"/>
      <dgm:spPr/>
      <dgm:t>
        <a:bodyPr/>
        <a:lstStyle/>
        <a:p>
          <a:r>
            <a:rPr lang="en-US" altLang="zh-CN" sz="1400" dirty="0" smtClean="0"/>
            <a:t>E.g. virtual to physical mapping abstracts away physical details of the system.</a:t>
          </a:r>
          <a:endParaRPr lang="zh-CN" altLang="en-US" sz="1400" dirty="0"/>
        </a:p>
      </dgm:t>
    </dgm:pt>
    <dgm:pt modelId="{61B8EC2D-10C5-4ECD-AE6D-B875F17AE5A1}" type="parTrans" cxnId="{EB0FBBBF-2C62-4923-A56B-DF7ACB13F586}">
      <dgm:prSet/>
      <dgm:spPr/>
      <dgm:t>
        <a:bodyPr/>
        <a:lstStyle/>
        <a:p>
          <a:endParaRPr lang="zh-CN" altLang="en-US"/>
        </a:p>
      </dgm:t>
    </dgm:pt>
    <dgm:pt modelId="{3BE7BFD3-DD3E-4513-9564-5D75BC045BF4}" type="sibTrans" cxnId="{EB0FBBBF-2C62-4923-A56B-DF7ACB13F586}">
      <dgm:prSet/>
      <dgm:spPr/>
      <dgm:t>
        <a:bodyPr/>
        <a:lstStyle/>
        <a:p>
          <a:endParaRPr lang="zh-CN" altLang="en-US"/>
        </a:p>
      </dgm:t>
    </dgm:pt>
    <dgm:pt modelId="{E383D027-4EB2-493D-B4E2-35B863D6A821}">
      <dgm:prSet phldrT="[文本]" custT="1"/>
      <dgm:spPr/>
      <dgm:t>
        <a:bodyPr/>
        <a:lstStyle/>
        <a:p>
          <a:r>
            <a:rPr lang="en-US" altLang="zh-CN" sz="1400" dirty="0" smtClean="0"/>
            <a:t>E.g. custom instruction use dedicated circuits to implement operations that otherwise would be slower using regular processor instructions. </a:t>
          </a:r>
          <a:endParaRPr lang="zh-CN" altLang="en-US" sz="1400" dirty="0"/>
        </a:p>
      </dgm:t>
    </dgm:pt>
    <dgm:pt modelId="{C6335166-4469-4D54-9963-6E41DE18AC04}" type="parTrans" cxnId="{BFACB563-D4B9-4B3F-8C3C-E7186BC8F79F}">
      <dgm:prSet/>
      <dgm:spPr/>
      <dgm:t>
        <a:bodyPr/>
        <a:lstStyle/>
        <a:p>
          <a:endParaRPr lang="zh-CN" altLang="en-US"/>
        </a:p>
      </dgm:t>
    </dgm:pt>
    <dgm:pt modelId="{60E14AA9-2B0D-4BA3-AA51-9A045B876E71}" type="sibTrans" cxnId="{BFACB563-D4B9-4B3F-8C3C-E7186BC8F79F}">
      <dgm:prSet/>
      <dgm:spPr/>
      <dgm:t>
        <a:bodyPr/>
        <a:lstStyle/>
        <a:p>
          <a:endParaRPr lang="zh-CN" altLang="en-US"/>
        </a:p>
      </dgm:t>
    </dgm:pt>
    <dgm:pt modelId="{6C87D0B2-E563-4C42-B850-563FB8F2D41B}" type="pres">
      <dgm:prSet presAssocID="{D0CB97F8-7FFB-4D3E-BDEC-A9D890423BA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5F1B8D-3A57-416B-A959-53DE0A5B7764}" type="pres">
      <dgm:prSet presAssocID="{19936332-FE89-49D0-8E8D-C2BCFD23D063}" presName="linNode" presStyleCnt="0"/>
      <dgm:spPr/>
    </dgm:pt>
    <dgm:pt modelId="{FC814E76-8E81-42D1-8284-06224F2BCCDC}" type="pres">
      <dgm:prSet presAssocID="{19936332-FE89-49D0-8E8D-C2BCFD23D063}" presName="parentShp" presStyleLbl="node1" presStyleIdx="0" presStyleCnt="6" custScaleX="688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54076-AE40-447A-B750-00B239DDE69B}" type="pres">
      <dgm:prSet presAssocID="{19936332-FE89-49D0-8E8D-C2BCFD23D063}" presName="childShp" presStyleLbl="bgAccFollowNode1" presStyleIdx="0" presStyleCnt="6" custScaleX="1196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E6AD0-D7EA-40AE-A270-062398F5B325}" type="pres">
      <dgm:prSet presAssocID="{8D50A5AA-8900-4134-8E3F-F93D74C5B433}" presName="spacing" presStyleCnt="0"/>
      <dgm:spPr/>
    </dgm:pt>
    <dgm:pt modelId="{5AA75923-4314-4577-8076-1B67908651DA}" type="pres">
      <dgm:prSet presAssocID="{4989EF5D-DB53-460E-A23D-202FBA205A6B}" presName="linNode" presStyleCnt="0"/>
      <dgm:spPr/>
    </dgm:pt>
    <dgm:pt modelId="{807601C0-F385-49C0-A9B1-141C195490E0}" type="pres">
      <dgm:prSet presAssocID="{4989EF5D-DB53-460E-A23D-202FBA205A6B}" presName="parentShp" presStyleLbl="node1" presStyleIdx="1" presStyleCnt="6" custScaleX="688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4DD0D-F9AE-47E2-A3E4-A0FE6C8911F7}" type="pres">
      <dgm:prSet presAssocID="{4989EF5D-DB53-460E-A23D-202FBA205A6B}" presName="childShp" presStyleLbl="bgAccFollowNode1" presStyleIdx="1" presStyleCnt="6" custScaleX="1196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15418-1F80-48FD-A4F2-F250164E92E6}" type="pres">
      <dgm:prSet presAssocID="{89E07A67-61A9-4A3F-BFA4-9562F369B807}" presName="spacing" presStyleCnt="0"/>
      <dgm:spPr/>
    </dgm:pt>
    <dgm:pt modelId="{97089CE2-F417-496C-AEFD-8631DA97DB51}" type="pres">
      <dgm:prSet presAssocID="{CCD619E7-D03E-4014-8B98-8EDBEBDCE9BE}" presName="linNode" presStyleCnt="0"/>
      <dgm:spPr/>
    </dgm:pt>
    <dgm:pt modelId="{EC3BDE99-1730-4102-8312-F3CFD734CDEC}" type="pres">
      <dgm:prSet presAssocID="{CCD619E7-D03E-4014-8B98-8EDBEBDCE9BE}" presName="parentShp" presStyleLbl="node1" presStyleIdx="2" presStyleCnt="6" custScaleX="688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7A1535-B2CC-4922-8AA3-7412539A60E7}" type="pres">
      <dgm:prSet presAssocID="{CCD619E7-D03E-4014-8B98-8EDBEBDCE9BE}" presName="childShp" presStyleLbl="bgAccFollowNode1" presStyleIdx="2" presStyleCnt="6" custScaleX="1196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FA227-0DFE-4FE6-AA84-3DD2A66F063C}" type="pres">
      <dgm:prSet presAssocID="{6B241848-3E98-4E8E-8DA2-C2777FAB87A5}" presName="spacing" presStyleCnt="0"/>
      <dgm:spPr/>
    </dgm:pt>
    <dgm:pt modelId="{BFF867AB-BB71-46AD-A0FA-595FE2DFFAC4}" type="pres">
      <dgm:prSet presAssocID="{3D9CF4A3-7E08-4DD0-A57E-A279D3799F36}" presName="linNode" presStyleCnt="0"/>
      <dgm:spPr/>
    </dgm:pt>
    <dgm:pt modelId="{18750E2E-808F-4E67-B918-9CFC12B306E6}" type="pres">
      <dgm:prSet presAssocID="{3D9CF4A3-7E08-4DD0-A57E-A279D3799F36}" presName="parentShp" presStyleLbl="node1" presStyleIdx="3" presStyleCnt="6" custScaleX="688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ED858F-975A-45A9-92CB-C69F4F2DF649}" type="pres">
      <dgm:prSet presAssocID="{3D9CF4A3-7E08-4DD0-A57E-A279D3799F36}" presName="childShp" presStyleLbl="bgAccFollowNode1" presStyleIdx="3" presStyleCnt="6" custScaleX="1196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A3A59F-570C-4798-96AF-A689767BDC4D}" type="pres">
      <dgm:prSet presAssocID="{758A9A7F-89D0-4706-BC3E-A3FA24F1751C}" presName="spacing" presStyleCnt="0"/>
      <dgm:spPr/>
    </dgm:pt>
    <dgm:pt modelId="{4CCD32EA-A87D-41B0-9516-FA8E5C11503A}" type="pres">
      <dgm:prSet presAssocID="{06F5DCE4-8DB0-404A-B854-E3473800ADBF}" presName="linNode" presStyleCnt="0"/>
      <dgm:spPr/>
    </dgm:pt>
    <dgm:pt modelId="{EDB125C8-DDEA-40FC-A2AF-586CF0518895}" type="pres">
      <dgm:prSet presAssocID="{06F5DCE4-8DB0-404A-B854-E3473800ADBF}" presName="parentShp" presStyleLbl="node1" presStyleIdx="4" presStyleCnt="6" custScaleX="688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B6A19-EA2E-4BA9-B9AC-FDDBDDE3D93D}" type="pres">
      <dgm:prSet presAssocID="{06F5DCE4-8DB0-404A-B854-E3473800ADBF}" presName="childShp" presStyleLbl="bgAccFollowNode1" presStyleIdx="4" presStyleCnt="6" custScaleX="1196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7A0D3F-9E84-46DA-AF20-C50DE1762A1A}" type="pres">
      <dgm:prSet presAssocID="{3AF481D5-F464-48D0-8DF5-C6251C0939D0}" presName="spacing" presStyleCnt="0"/>
      <dgm:spPr/>
    </dgm:pt>
    <dgm:pt modelId="{7F9945E0-E0B5-4D23-974C-945772D078E9}" type="pres">
      <dgm:prSet presAssocID="{55442901-8207-4600-8B2D-B9D75ABBE569}" presName="linNode" presStyleCnt="0"/>
      <dgm:spPr/>
    </dgm:pt>
    <dgm:pt modelId="{0580FE91-9DA8-41B9-AA54-183BAE09FD2F}" type="pres">
      <dgm:prSet presAssocID="{55442901-8207-4600-8B2D-B9D75ABBE569}" presName="parentShp" presStyleLbl="node1" presStyleIdx="5" presStyleCnt="6" custScaleX="688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B9085B-A5FA-4B0B-B6A5-DDDBF3E85045}" type="pres">
      <dgm:prSet presAssocID="{55442901-8207-4600-8B2D-B9D75ABBE569}" presName="childShp" presStyleLbl="bgAccFollowNode1" presStyleIdx="5" presStyleCnt="6" custScaleX="1196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7A1666-43ED-4E9F-956E-DB16D0576338}" type="presOf" srcId="{3D9CF4A3-7E08-4DD0-A57E-A279D3799F36}" destId="{18750E2E-808F-4E67-B918-9CFC12B306E6}" srcOrd="0" destOrd="0" presId="urn:microsoft.com/office/officeart/2005/8/layout/vList6"/>
    <dgm:cxn modelId="{E8FACC6D-FE31-4355-888B-4EF0E3C60FCE}" type="presOf" srcId="{CCD619E7-D03E-4014-8B98-8EDBEBDCE9BE}" destId="{EC3BDE99-1730-4102-8312-F3CFD734CDEC}" srcOrd="0" destOrd="0" presId="urn:microsoft.com/office/officeart/2005/8/layout/vList6"/>
    <dgm:cxn modelId="{69B4FC0C-8C24-4A41-B3DF-9C45C71D400A}" srcId="{D0CB97F8-7FFB-4D3E-BDEC-A9D890423BAA}" destId="{06F5DCE4-8DB0-404A-B854-E3473800ADBF}" srcOrd="4" destOrd="0" parTransId="{A70A8CBF-ECEE-4EC8-B2EC-E80F8B96EABA}" sibTransId="{3AF481D5-F464-48D0-8DF5-C6251C0939D0}"/>
    <dgm:cxn modelId="{3FEDF371-DFA0-4FB5-9C95-2C28346A6544}" type="presOf" srcId="{19936332-FE89-49D0-8E8D-C2BCFD23D063}" destId="{FC814E76-8E81-42D1-8284-06224F2BCCDC}" srcOrd="0" destOrd="0" presId="urn:microsoft.com/office/officeart/2005/8/layout/vList6"/>
    <dgm:cxn modelId="{42F7AFD0-AEB2-486E-8180-7CCBBC69856E}" srcId="{4989EF5D-DB53-460E-A23D-202FBA205A6B}" destId="{162F2FE2-B46C-4551-B4C8-96AE2E4CD4F2}" srcOrd="0" destOrd="0" parTransId="{B4AFE462-4851-407F-8EEE-5EFD9D86DAFB}" sibTransId="{A129C475-FC58-461E-AEAA-2DBC7FD5106E}"/>
    <dgm:cxn modelId="{0979B700-E891-4FEC-936C-7B6E57E4B4E7}" type="presOf" srcId="{4989EF5D-DB53-460E-A23D-202FBA205A6B}" destId="{807601C0-F385-49C0-A9B1-141C195490E0}" srcOrd="0" destOrd="0" presId="urn:microsoft.com/office/officeart/2005/8/layout/vList6"/>
    <dgm:cxn modelId="{BFACB563-D4B9-4B3F-8C3C-E7186BC8F79F}" srcId="{55442901-8207-4600-8B2D-B9D75ABBE569}" destId="{E383D027-4EB2-493D-B4E2-35B863D6A821}" srcOrd="0" destOrd="0" parTransId="{C6335166-4469-4D54-9963-6E41DE18AC04}" sibTransId="{60E14AA9-2B0D-4BA3-AA51-9A045B876E71}"/>
    <dgm:cxn modelId="{F19A23C7-919E-4911-B2ED-BBC1A840CE6F}" type="presOf" srcId="{06F5DCE4-8DB0-404A-B854-E3473800ADBF}" destId="{EDB125C8-DDEA-40FC-A2AF-586CF0518895}" srcOrd="0" destOrd="0" presId="urn:microsoft.com/office/officeart/2005/8/layout/vList6"/>
    <dgm:cxn modelId="{531A26F7-56BE-42D5-8E01-B608F5E1F05B}" srcId="{19936332-FE89-49D0-8E8D-C2BCFD23D063}" destId="{CDF07F70-8F61-4100-81D6-890205631AEE}" srcOrd="0" destOrd="0" parTransId="{1B7B1472-D354-4CDE-A7A5-CC654B547594}" sibTransId="{FEF3F187-39B7-464C-87BB-254D456AAA83}"/>
    <dgm:cxn modelId="{2E7222AD-EC15-4378-9FE4-B89BF5A70FE7}" type="presOf" srcId="{38FA088B-75DF-43D5-BF4C-030CEC4C5025}" destId="{74ED858F-975A-45A9-92CB-C69F4F2DF649}" srcOrd="0" destOrd="0" presId="urn:microsoft.com/office/officeart/2005/8/layout/vList6"/>
    <dgm:cxn modelId="{713F0C9B-5181-42DA-83BE-6D2E7AE46237}" type="presOf" srcId="{CDF07F70-8F61-4100-81D6-890205631AEE}" destId="{0E954076-AE40-447A-B750-00B239DDE69B}" srcOrd="0" destOrd="0" presId="urn:microsoft.com/office/officeart/2005/8/layout/vList6"/>
    <dgm:cxn modelId="{3ADB04F1-5D1D-4297-BF1C-2EA219A23F7A}" srcId="{D0CB97F8-7FFB-4D3E-BDEC-A9D890423BAA}" destId="{4989EF5D-DB53-460E-A23D-202FBA205A6B}" srcOrd="1" destOrd="0" parTransId="{793B59A4-63B1-4E1E-ACBF-E7AD23D10F99}" sibTransId="{89E07A67-61A9-4A3F-BFA4-9562F369B807}"/>
    <dgm:cxn modelId="{481D55D2-A24F-400B-94AD-5EA4695BD3C8}" type="presOf" srcId="{E383D027-4EB2-493D-B4E2-35B863D6A821}" destId="{ACB9085B-A5FA-4B0B-B6A5-DDDBF3E85045}" srcOrd="0" destOrd="0" presId="urn:microsoft.com/office/officeart/2005/8/layout/vList6"/>
    <dgm:cxn modelId="{6437CB6F-D2BF-4421-BDCA-D224796DBD0C}" type="presOf" srcId="{162F2FE2-B46C-4551-B4C8-96AE2E4CD4F2}" destId="{0CB4DD0D-F9AE-47E2-A3E4-A0FE6C8911F7}" srcOrd="0" destOrd="0" presId="urn:microsoft.com/office/officeart/2005/8/layout/vList6"/>
    <dgm:cxn modelId="{EB0FBBBF-2C62-4923-A56B-DF7ACB13F586}" srcId="{06F5DCE4-8DB0-404A-B854-E3473800ADBF}" destId="{28F6E687-10FF-4F3C-BB80-492457B13872}" srcOrd="0" destOrd="0" parTransId="{61B8EC2D-10C5-4ECD-AE6D-B875F17AE5A1}" sibTransId="{3BE7BFD3-DD3E-4513-9564-5D75BC045BF4}"/>
    <dgm:cxn modelId="{1E2BE49A-6CC8-4D2F-AA22-8E75204E3228}" srcId="{CCD619E7-D03E-4014-8B98-8EDBEBDCE9BE}" destId="{2D0331BF-CDD5-4AB0-A65C-CE657FD4F4E4}" srcOrd="0" destOrd="0" parTransId="{7901B2AA-507A-48DE-915C-92DDE6E1A83D}" sibTransId="{943ACFDD-9A3E-42E1-A5E1-08A1B5226EA4}"/>
    <dgm:cxn modelId="{5887B3FE-D6F3-443C-91B4-AF03C63F97F9}" type="presOf" srcId="{D0CB97F8-7FFB-4D3E-BDEC-A9D890423BAA}" destId="{6C87D0B2-E563-4C42-B850-563FB8F2D41B}" srcOrd="0" destOrd="0" presId="urn:microsoft.com/office/officeart/2005/8/layout/vList6"/>
    <dgm:cxn modelId="{B121BC7F-9F94-4F49-9AD6-06B47E491187}" srcId="{3D9CF4A3-7E08-4DD0-A57E-A279D3799F36}" destId="{38FA088B-75DF-43D5-BF4C-030CEC4C5025}" srcOrd="0" destOrd="0" parTransId="{2C02BC3C-49FE-4BE5-87E5-E73047576E1F}" sibTransId="{99466A5A-321F-4B07-AD56-DF96E9A0BB0F}"/>
    <dgm:cxn modelId="{BFCCCDCA-0F19-4103-A012-4AFCBC82BE2F}" type="presOf" srcId="{55442901-8207-4600-8B2D-B9D75ABBE569}" destId="{0580FE91-9DA8-41B9-AA54-183BAE09FD2F}" srcOrd="0" destOrd="0" presId="urn:microsoft.com/office/officeart/2005/8/layout/vList6"/>
    <dgm:cxn modelId="{C3C399AF-43C4-497B-9319-95F07B21CAC3}" srcId="{D0CB97F8-7FFB-4D3E-BDEC-A9D890423BAA}" destId="{CCD619E7-D03E-4014-8B98-8EDBEBDCE9BE}" srcOrd="2" destOrd="0" parTransId="{84CE2742-1FD9-4B5B-B859-3E0E3B8EAC59}" sibTransId="{6B241848-3E98-4E8E-8DA2-C2777FAB87A5}"/>
    <dgm:cxn modelId="{EFB5BBB4-469E-4B7B-AB49-ECCF799980E5}" srcId="{D0CB97F8-7FFB-4D3E-BDEC-A9D890423BAA}" destId="{3D9CF4A3-7E08-4DD0-A57E-A279D3799F36}" srcOrd="3" destOrd="0" parTransId="{DAD085F3-D173-4E4E-92D2-12CBEC8889EC}" sibTransId="{758A9A7F-89D0-4706-BC3E-A3FA24F1751C}"/>
    <dgm:cxn modelId="{C4E674BA-5963-4AEE-ABB2-A3A7D98861C6}" type="presOf" srcId="{2D0331BF-CDD5-4AB0-A65C-CE657FD4F4E4}" destId="{A07A1535-B2CC-4922-8AA3-7412539A60E7}" srcOrd="0" destOrd="0" presId="urn:microsoft.com/office/officeart/2005/8/layout/vList6"/>
    <dgm:cxn modelId="{43AF8A92-107C-4BE3-BA98-234507E8F421}" type="presOf" srcId="{28F6E687-10FF-4F3C-BB80-492457B13872}" destId="{B41B6A19-EA2E-4BA9-B9AC-FDDBDDE3D93D}" srcOrd="0" destOrd="0" presId="urn:microsoft.com/office/officeart/2005/8/layout/vList6"/>
    <dgm:cxn modelId="{D2C07755-183A-4107-82E1-F5C9E9883B43}" srcId="{D0CB97F8-7FFB-4D3E-BDEC-A9D890423BAA}" destId="{55442901-8207-4600-8B2D-B9D75ABBE569}" srcOrd="5" destOrd="0" parTransId="{96851742-7941-4F74-B281-7DA76D8AE650}" sibTransId="{256CE20B-58C7-4D20-AEEF-F355B83791BC}"/>
    <dgm:cxn modelId="{C9FDF194-232D-42FC-A55B-291BF5AF1CB0}" srcId="{D0CB97F8-7FFB-4D3E-BDEC-A9D890423BAA}" destId="{19936332-FE89-49D0-8E8D-C2BCFD23D063}" srcOrd="0" destOrd="0" parTransId="{FB22985C-32B0-4896-AC4C-72A6AC70CBE4}" sibTransId="{8D50A5AA-8900-4134-8E3F-F93D74C5B433}"/>
    <dgm:cxn modelId="{BB294218-7129-414E-91DE-5F5925E0B840}" type="presParOf" srcId="{6C87D0B2-E563-4C42-B850-563FB8F2D41B}" destId="{FF5F1B8D-3A57-416B-A959-53DE0A5B7764}" srcOrd="0" destOrd="0" presId="urn:microsoft.com/office/officeart/2005/8/layout/vList6"/>
    <dgm:cxn modelId="{4EE6DAF3-6481-4C29-98C2-8ACA630108F4}" type="presParOf" srcId="{FF5F1B8D-3A57-416B-A959-53DE0A5B7764}" destId="{FC814E76-8E81-42D1-8284-06224F2BCCDC}" srcOrd="0" destOrd="0" presId="urn:microsoft.com/office/officeart/2005/8/layout/vList6"/>
    <dgm:cxn modelId="{9346B9C0-19EC-4DDD-B9E8-646413603AEE}" type="presParOf" srcId="{FF5F1B8D-3A57-416B-A959-53DE0A5B7764}" destId="{0E954076-AE40-447A-B750-00B239DDE69B}" srcOrd="1" destOrd="0" presId="urn:microsoft.com/office/officeart/2005/8/layout/vList6"/>
    <dgm:cxn modelId="{6C8C7956-5E63-4534-A51D-0A13D08E8C52}" type="presParOf" srcId="{6C87D0B2-E563-4C42-B850-563FB8F2D41B}" destId="{383E6AD0-D7EA-40AE-A270-062398F5B325}" srcOrd="1" destOrd="0" presId="urn:microsoft.com/office/officeart/2005/8/layout/vList6"/>
    <dgm:cxn modelId="{BD9571A0-FDB6-4E6E-81D8-E38FE31208CE}" type="presParOf" srcId="{6C87D0B2-E563-4C42-B850-563FB8F2D41B}" destId="{5AA75923-4314-4577-8076-1B67908651DA}" srcOrd="2" destOrd="0" presId="urn:microsoft.com/office/officeart/2005/8/layout/vList6"/>
    <dgm:cxn modelId="{A259F68E-F486-4C33-A18E-B6947ECC4DC1}" type="presParOf" srcId="{5AA75923-4314-4577-8076-1B67908651DA}" destId="{807601C0-F385-49C0-A9B1-141C195490E0}" srcOrd="0" destOrd="0" presId="urn:microsoft.com/office/officeart/2005/8/layout/vList6"/>
    <dgm:cxn modelId="{F72855E7-4359-4427-84A9-F709D7DD5A7B}" type="presParOf" srcId="{5AA75923-4314-4577-8076-1B67908651DA}" destId="{0CB4DD0D-F9AE-47E2-A3E4-A0FE6C8911F7}" srcOrd="1" destOrd="0" presId="urn:microsoft.com/office/officeart/2005/8/layout/vList6"/>
    <dgm:cxn modelId="{743F9408-A307-4CF6-99F4-16F3532DAE01}" type="presParOf" srcId="{6C87D0B2-E563-4C42-B850-563FB8F2D41B}" destId="{33F15418-1F80-48FD-A4F2-F250164E92E6}" srcOrd="3" destOrd="0" presId="urn:microsoft.com/office/officeart/2005/8/layout/vList6"/>
    <dgm:cxn modelId="{99543550-5753-4068-9DE5-CC416DF81D04}" type="presParOf" srcId="{6C87D0B2-E563-4C42-B850-563FB8F2D41B}" destId="{97089CE2-F417-496C-AEFD-8631DA97DB51}" srcOrd="4" destOrd="0" presId="urn:microsoft.com/office/officeart/2005/8/layout/vList6"/>
    <dgm:cxn modelId="{0DB390E6-4954-46FD-B56D-B4169959406E}" type="presParOf" srcId="{97089CE2-F417-496C-AEFD-8631DA97DB51}" destId="{EC3BDE99-1730-4102-8312-F3CFD734CDEC}" srcOrd="0" destOrd="0" presId="urn:microsoft.com/office/officeart/2005/8/layout/vList6"/>
    <dgm:cxn modelId="{10CC656E-5CB2-46EB-B914-6E797DFF1402}" type="presParOf" srcId="{97089CE2-F417-496C-AEFD-8631DA97DB51}" destId="{A07A1535-B2CC-4922-8AA3-7412539A60E7}" srcOrd="1" destOrd="0" presId="urn:microsoft.com/office/officeart/2005/8/layout/vList6"/>
    <dgm:cxn modelId="{2C0C7746-D86E-45B9-BA10-DC42E6055739}" type="presParOf" srcId="{6C87D0B2-E563-4C42-B850-563FB8F2D41B}" destId="{B0EFA227-0DFE-4FE6-AA84-3DD2A66F063C}" srcOrd="5" destOrd="0" presId="urn:microsoft.com/office/officeart/2005/8/layout/vList6"/>
    <dgm:cxn modelId="{6B7BA7E0-F559-46AA-9301-8E907513618D}" type="presParOf" srcId="{6C87D0B2-E563-4C42-B850-563FB8F2D41B}" destId="{BFF867AB-BB71-46AD-A0FA-595FE2DFFAC4}" srcOrd="6" destOrd="0" presId="urn:microsoft.com/office/officeart/2005/8/layout/vList6"/>
    <dgm:cxn modelId="{709700EE-087E-42BF-82CC-2C13A2B0FAAB}" type="presParOf" srcId="{BFF867AB-BB71-46AD-A0FA-595FE2DFFAC4}" destId="{18750E2E-808F-4E67-B918-9CFC12B306E6}" srcOrd="0" destOrd="0" presId="urn:microsoft.com/office/officeart/2005/8/layout/vList6"/>
    <dgm:cxn modelId="{942ADE0C-BCCA-4A3F-B519-2C814F0B883B}" type="presParOf" srcId="{BFF867AB-BB71-46AD-A0FA-595FE2DFFAC4}" destId="{74ED858F-975A-45A9-92CB-C69F4F2DF649}" srcOrd="1" destOrd="0" presId="urn:microsoft.com/office/officeart/2005/8/layout/vList6"/>
    <dgm:cxn modelId="{C2FF4A3D-7215-4D6D-B60E-56CCC5C65626}" type="presParOf" srcId="{6C87D0B2-E563-4C42-B850-563FB8F2D41B}" destId="{A5A3A59F-570C-4798-96AF-A689767BDC4D}" srcOrd="7" destOrd="0" presId="urn:microsoft.com/office/officeart/2005/8/layout/vList6"/>
    <dgm:cxn modelId="{F6ADAC71-257A-4A55-A4B8-35A317D4EF75}" type="presParOf" srcId="{6C87D0B2-E563-4C42-B850-563FB8F2D41B}" destId="{4CCD32EA-A87D-41B0-9516-FA8E5C11503A}" srcOrd="8" destOrd="0" presId="urn:microsoft.com/office/officeart/2005/8/layout/vList6"/>
    <dgm:cxn modelId="{B34E9F30-83E4-4B6B-B26C-8694576AD41B}" type="presParOf" srcId="{4CCD32EA-A87D-41B0-9516-FA8E5C11503A}" destId="{EDB125C8-DDEA-40FC-A2AF-586CF0518895}" srcOrd="0" destOrd="0" presId="urn:microsoft.com/office/officeart/2005/8/layout/vList6"/>
    <dgm:cxn modelId="{4BA59A58-238F-448B-9F09-56FF45CB34ED}" type="presParOf" srcId="{4CCD32EA-A87D-41B0-9516-FA8E5C11503A}" destId="{B41B6A19-EA2E-4BA9-B9AC-FDDBDDE3D93D}" srcOrd="1" destOrd="0" presId="urn:microsoft.com/office/officeart/2005/8/layout/vList6"/>
    <dgm:cxn modelId="{3CAE29EA-D5B2-4602-B7EA-29514F160C9F}" type="presParOf" srcId="{6C87D0B2-E563-4C42-B850-563FB8F2D41B}" destId="{A17A0D3F-9E84-46DA-AF20-C50DE1762A1A}" srcOrd="9" destOrd="0" presId="urn:microsoft.com/office/officeart/2005/8/layout/vList6"/>
    <dgm:cxn modelId="{662EEC1C-7888-4C1B-883A-E8EDE63E5D51}" type="presParOf" srcId="{6C87D0B2-E563-4C42-B850-563FB8F2D41B}" destId="{7F9945E0-E0B5-4D23-974C-945772D078E9}" srcOrd="10" destOrd="0" presId="urn:microsoft.com/office/officeart/2005/8/layout/vList6"/>
    <dgm:cxn modelId="{DF7DD091-501F-4F84-B0EF-FA750AFACF71}" type="presParOf" srcId="{7F9945E0-E0B5-4D23-974C-945772D078E9}" destId="{0580FE91-9DA8-41B9-AA54-183BAE09FD2F}" srcOrd="0" destOrd="0" presId="urn:microsoft.com/office/officeart/2005/8/layout/vList6"/>
    <dgm:cxn modelId="{E4A03F14-C3A5-4D03-98D5-A2184B794706}" type="presParOf" srcId="{7F9945E0-E0B5-4D23-974C-945772D078E9}" destId="{ACB9085B-A5FA-4B0B-B6A5-DDDBF3E8504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54076-AE40-447A-B750-00B239DDE69B}">
      <dsp:nvSpPr>
        <dsp:cNvPr id="0" name=""/>
        <dsp:cNvSpPr/>
      </dsp:nvSpPr>
      <dsp:spPr>
        <a:xfrm>
          <a:off x="2774845" y="504"/>
          <a:ext cx="7145094" cy="635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E.g. caching frequently used data in small but fast memory helps hide data access latencies</a:t>
          </a:r>
          <a:endParaRPr lang="zh-CN" altLang="en-US" sz="1400" kern="1200" dirty="0"/>
        </a:p>
      </dsp:txBody>
      <dsp:txXfrm>
        <a:off x="2774845" y="79900"/>
        <a:ext cx="6906906" cy="476377"/>
      </dsp:txXfrm>
    </dsp:sp>
    <dsp:sp modelId="{FC814E76-8E81-42D1-8284-06224F2BCCDC}">
      <dsp:nvSpPr>
        <dsp:cNvPr id="0" name=""/>
        <dsp:cNvSpPr/>
      </dsp:nvSpPr>
      <dsp:spPr>
        <a:xfrm>
          <a:off x="35161" y="504"/>
          <a:ext cx="2739683" cy="6351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Caching</a:t>
          </a:r>
          <a:endParaRPr lang="zh-CN" altLang="en-US" sz="2500" kern="1200" dirty="0"/>
        </a:p>
      </dsp:txBody>
      <dsp:txXfrm>
        <a:off x="66167" y="31510"/>
        <a:ext cx="2677671" cy="573157"/>
      </dsp:txXfrm>
    </dsp:sp>
    <dsp:sp modelId="{0CB4DD0D-F9AE-47E2-A3E4-A0FE6C8911F7}">
      <dsp:nvSpPr>
        <dsp:cNvPr id="0" name=""/>
        <dsp:cNvSpPr/>
      </dsp:nvSpPr>
      <dsp:spPr>
        <a:xfrm>
          <a:off x="2774845" y="699190"/>
          <a:ext cx="7145094" cy="635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E.g. break processing of an Instruction into smaller chunks that can each be executed sequentially reduces critical path of logic and improves performance.</a:t>
          </a:r>
          <a:endParaRPr lang="zh-CN" altLang="en-US" sz="1400" kern="1200" dirty="0"/>
        </a:p>
      </dsp:txBody>
      <dsp:txXfrm>
        <a:off x="2774845" y="778586"/>
        <a:ext cx="6906906" cy="476377"/>
      </dsp:txXfrm>
    </dsp:sp>
    <dsp:sp modelId="{807601C0-F385-49C0-A9B1-141C195490E0}">
      <dsp:nvSpPr>
        <dsp:cNvPr id="0" name=""/>
        <dsp:cNvSpPr/>
      </dsp:nvSpPr>
      <dsp:spPr>
        <a:xfrm>
          <a:off x="35161" y="699190"/>
          <a:ext cx="2739683" cy="6351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Pipelining</a:t>
          </a:r>
          <a:endParaRPr lang="zh-CN" altLang="en-US" sz="2500" kern="1200" dirty="0"/>
        </a:p>
      </dsp:txBody>
      <dsp:txXfrm>
        <a:off x="66167" y="730196"/>
        <a:ext cx="2677671" cy="573157"/>
      </dsp:txXfrm>
    </dsp:sp>
    <dsp:sp modelId="{A07A1535-B2CC-4922-8AA3-7412539A60E7}">
      <dsp:nvSpPr>
        <dsp:cNvPr id="0" name=""/>
        <dsp:cNvSpPr/>
      </dsp:nvSpPr>
      <dsp:spPr>
        <a:xfrm>
          <a:off x="2774845" y="1397876"/>
          <a:ext cx="7145094" cy="635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E.g. predict control flow direction or data values before they are actually computed allows code to execute speculatively.</a:t>
          </a:r>
          <a:endParaRPr lang="zh-CN" altLang="en-US" sz="1400" kern="1200" dirty="0"/>
        </a:p>
      </dsp:txBody>
      <dsp:txXfrm>
        <a:off x="2774845" y="1477272"/>
        <a:ext cx="6906906" cy="476377"/>
      </dsp:txXfrm>
    </dsp:sp>
    <dsp:sp modelId="{EC3BDE99-1730-4102-8312-F3CFD734CDEC}">
      <dsp:nvSpPr>
        <dsp:cNvPr id="0" name=""/>
        <dsp:cNvSpPr/>
      </dsp:nvSpPr>
      <dsp:spPr>
        <a:xfrm>
          <a:off x="35161" y="1397876"/>
          <a:ext cx="2739683" cy="6351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Predicting</a:t>
          </a:r>
          <a:endParaRPr lang="zh-CN" altLang="en-US" sz="2500" kern="1200" dirty="0"/>
        </a:p>
      </dsp:txBody>
      <dsp:txXfrm>
        <a:off x="66167" y="1428882"/>
        <a:ext cx="2677671" cy="573157"/>
      </dsp:txXfrm>
    </dsp:sp>
    <dsp:sp modelId="{74ED858F-975A-45A9-92CB-C69F4F2DF649}">
      <dsp:nvSpPr>
        <dsp:cNvPr id="0" name=""/>
        <dsp:cNvSpPr/>
      </dsp:nvSpPr>
      <dsp:spPr>
        <a:xfrm>
          <a:off x="2774845" y="2096562"/>
          <a:ext cx="7145094" cy="635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E.g. processing multiple data in parallel allows for more computation to be done concurrently.</a:t>
          </a:r>
          <a:endParaRPr lang="zh-CN" altLang="en-US" sz="1400" kern="1200" dirty="0"/>
        </a:p>
      </dsp:txBody>
      <dsp:txXfrm>
        <a:off x="2774845" y="2175958"/>
        <a:ext cx="6906906" cy="476377"/>
      </dsp:txXfrm>
    </dsp:sp>
    <dsp:sp modelId="{18750E2E-808F-4E67-B918-9CFC12B306E6}">
      <dsp:nvSpPr>
        <dsp:cNvPr id="0" name=""/>
        <dsp:cNvSpPr/>
      </dsp:nvSpPr>
      <dsp:spPr>
        <a:xfrm>
          <a:off x="35161" y="2096562"/>
          <a:ext cx="2739683" cy="6351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Parallelizing</a:t>
          </a:r>
          <a:endParaRPr lang="zh-CN" altLang="en-US" sz="2500" kern="1200" dirty="0"/>
        </a:p>
      </dsp:txBody>
      <dsp:txXfrm>
        <a:off x="66167" y="2127568"/>
        <a:ext cx="2677671" cy="573157"/>
      </dsp:txXfrm>
    </dsp:sp>
    <dsp:sp modelId="{B41B6A19-EA2E-4BA9-B9AC-FDDBDDE3D93D}">
      <dsp:nvSpPr>
        <dsp:cNvPr id="0" name=""/>
        <dsp:cNvSpPr/>
      </dsp:nvSpPr>
      <dsp:spPr>
        <a:xfrm>
          <a:off x="2774845" y="2795249"/>
          <a:ext cx="7145094" cy="635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E.g. virtual to physical mapping abstracts away physical details of the system.</a:t>
          </a:r>
          <a:endParaRPr lang="zh-CN" altLang="en-US" sz="1400" kern="1200" dirty="0"/>
        </a:p>
      </dsp:txBody>
      <dsp:txXfrm>
        <a:off x="2774845" y="2874645"/>
        <a:ext cx="6906906" cy="476377"/>
      </dsp:txXfrm>
    </dsp:sp>
    <dsp:sp modelId="{EDB125C8-DDEA-40FC-A2AF-586CF0518895}">
      <dsp:nvSpPr>
        <dsp:cNvPr id="0" name=""/>
        <dsp:cNvSpPr/>
      </dsp:nvSpPr>
      <dsp:spPr>
        <a:xfrm>
          <a:off x="35161" y="2795249"/>
          <a:ext cx="2739683" cy="6351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Use of indirection</a:t>
          </a:r>
          <a:endParaRPr lang="zh-CN" altLang="en-US" sz="2500" kern="1200" dirty="0"/>
        </a:p>
      </dsp:txBody>
      <dsp:txXfrm>
        <a:off x="66167" y="2826255"/>
        <a:ext cx="2677671" cy="573157"/>
      </dsp:txXfrm>
    </dsp:sp>
    <dsp:sp modelId="{ACB9085B-A5FA-4B0B-B6A5-DDDBF3E85045}">
      <dsp:nvSpPr>
        <dsp:cNvPr id="0" name=""/>
        <dsp:cNvSpPr/>
      </dsp:nvSpPr>
      <dsp:spPr>
        <a:xfrm>
          <a:off x="2774845" y="3493935"/>
          <a:ext cx="7145094" cy="635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E.g. custom instruction use dedicated circuits to implement operations that otherwise would be slower using regular processor instructions. </a:t>
          </a:r>
          <a:endParaRPr lang="zh-CN" altLang="en-US" sz="1400" kern="1200" dirty="0"/>
        </a:p>
      </dsp:txBody>
      <dsp:txXfrm>
        <a:off x="2774845" y="3573331"/>
        <a:ext cx="6906906" cy="476377"/>
      </dsp:txXfrm>
    </dsp:sp>
    <dsp:sp modelId="{0580FE91-9DA8-41B9-AA54-183BAE09FD2F}">
      <dsp:nvSpPr>
        <dsp:cNvPr id="0" name=""/>
        <dsp:cNvSpPr/>
      </dsp:nvSpPr>
      <dsp:spPr>
        <a:xfrm>
          <a:off x="35161" y="3493935"/>
          <a:ext cx="2739683" cy="6351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Specialization</a:t>
          </a:r>
          <a:endParaRPr lang="zh-CN" altLang="en-US" sz="2500" kern="1200" dirty="0"/>
        </a:p>
      </dsp:txBody>
      <dsp:txXfrm>
        <a:off x="66167" y="3524941"/>
        <a:ext cx="2677671" cy="57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9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4D8D43-B4FE-4C9D-9660-E5CE3AE88197}" type="slidenum"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2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6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649"/>
            <a:ext cx="12192000" cy="2057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52649"/>
            <a:ext cx="9144000" cy="1905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87863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21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73060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88027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10787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27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charset="0"/>
              </a:rPr>
              <a:pPr/>
              <a:t>‹#›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4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17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2183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E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>
            <a:spLocks/>
          </p:cNvSpPr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8331438" cy="56370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0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248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23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2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334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8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555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2513" y="4369576"/>
            <a:ext cx="9144000" cy="4365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2152649"/>
            <a:ext cx="12192000" cy="1905000"/>
          </a:xfrm>
        </p:spPr>
        <p:txBody>
          <a:bodyPr anchor="ctr"/>
          <a:lstStyle/>
          <a:p>
            <a:r>
              <a:rPr lang="zh-CN" altLang="en-US" b="1" dirty="0">
                <a:ln w="3175">
                  <a:solidFill>
                    <a:srgbClr val="31A5D7"/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计算机体系结构实验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 </a:t>
            </a:r>
            <a:r>
              <a:rPr lang="en-US" altLang="zh-CN" dirty="0"/>
              <a:t>—— RISC-V CPU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5898463" cy="5637024"/>
          </a:xfrm>
        </p:spPr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RISC-V CPU</a:t>
            </a:r>
            <a:r>
              <a:rPr lang="zh-CN" altLang="en-US" dirty="0" smtClean="0"/>
              <a:t>逻辑架构</a:t>
            </a:r>
            <a:endParaRPr lang="zh-CN" altLang="en-US" dirty="0"/>
          </a:p>
        </p:txBody>
      </p:sp>
      <p:pic>
        <p:nvPicPr>
          <p:cNvPr id="4098" name="Picture 2" descr="E:\OneDrive\01_计算机\计算机课程\计算机体系结构\计算机体系结构-2020春\计算机体系结构-2020春实验\实验一 RISCV流水仿真实验\img\单周期RISCV CPU逻辑架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81" y="1629699"/>
            <a:ext cx="5391944" cy="384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0968" y="5492505"/>
            <a:ext cx="576263" cy="645661"/>
          </a:xfrm>
          <a:prstGeom prst="rect">
            <a:avLst/>
          </a:prstGeom>
          <a:solidFill>
            <a:srgbClr val="CCFF66"/>
          </a:solidFill>
          <a:ln w="19050" algn="ctr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i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93493" y="5492505"/>
            <a:ext cx="576263" cy="645661"/>
          </a:xfrm>
          <a:prstGeom prst="rect">
            <a:avLst/>
          </a:prstGeom>
          <a:solidFill>
            <a:srgbClr val="66FF33"/>
          </a:solidFill>
          <a:ln w="19050" algn="ctr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i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6018" y="5492505"/>
            <a:ext cx="576263" cy="645661"/>
          </a:xfrm>
          <a:prstGeom prst="rect">
            <a:avLst/>
          </a:prstGeom>
          <a:solidFill>
            <a:srgbClr val="FFCC00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i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58957" y="5492505"/>
            <a:ext cx="576262" cy="645661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i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MEM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233057" y="5815336"/>
            <a:ext cx="7191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30044" y="5815336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682569" y="5815336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822281" y="5815336"/>
            <a:ext cx="44949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848034" y="5815336"/>
            <a:ext cx="420573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268607" y="5492505"/>
            <a:ext cx="576262" cy="645661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i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6164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 pitchFamily="34" charset="0"/>
              </a:rPr>
              <a:t>非流水线时空图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345410" y="2259332"/>
            <a:ext cx="7211421" cy="3758895"/>
            <a:chOff x="247526" y="1502834"/>
            <a:chExt cx="8056232" cy="4199246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7031579" y="2054126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193160" y="5301208"/>
              <a:ext cx="67738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232575" y="5323865"/>
              <a:ext cx="10080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  <a:r>
                <a:rPr lang="en-US" altLang="zh-CN" sz="1600" b="1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endParaRPr lang="en-US" altLang="zh-CN" sz="1600" b="1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016627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191573" y="4004221"/>
              <a:ext cx="654503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95051" y="4766455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IF</a:t>
              </a:r>
              <a:endParaRPr lang="en-US" altLang="zh-CN" sz="160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48988" y="4129310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ID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55599" y="3457549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263726" y="2853285"/>
              <a:ext cx="95027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MEM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47526" y="1502834"/>
              <a:ext cx="935038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  <a:r>
                <a:rPr lang="en-US" altLang="zh-CN" sz="1600" b="1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endParaRPr lang="en-US" altLang="zh-CN" sz="1600" b="1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6368927" y="270882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4275142" y="1620153"/>
              <a:ext cx="792161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7511597" y="1669657"/>
              <a:ext cx="792161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 flipV="1">
              <a:off x="7678483" y="1669655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783221" y="2061310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5725923" y="334598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5079416" y="3991625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47" y="464651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569789" y="2230805"/>
              <a:ext cx="678628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WB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468148" y="1194562"/>
            <a:ext cx="6965946" cy="504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p"/>
              <a:defRPr sz="20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latin typeface="华文新魏" panose="02010800040101010101" pitchFamily="2" charset="-122"/>
              </a:rPr>
              <a:t>当</a:t>
            </a:r>
            <a:r>
              <a:rPr lang="zh-CN" altLang="en-US" sz="2000" dirty="0" smtClean="0">
                <a:latin typeface="华文新魏" panose="02010800040101010101" pitchFamily="2" charset="-122"/>
              </a:rPr>
              <a:t>流水线中各段延迟时间相等时，假设这里一个时间段为</a:t>
            </a:r>
            <a:r>
              <a:rPr lang="en-US" altLang="zh-CN" sz="2000" dirty="0" smtClean="0">
                <a:latin typeface="华文新魏" panose="02010800040101010101" pitchFamily="2" charset="-122"/>
              </a:rPr>
              <a:t>T</a:t>
            </a:r>
            <a:r>
              <a:rPr lang="zh-CN" altLang="en-US" sz="2000" dirty="0" smtClean="0">
                <a:latin typeface="华文新魏" panose="02010800040101010101" pitchFamily="2" charset="-122"/>
              </a:rPr>
              <a:t>，单周期</a:t>
            </a:r>
            <a:r>
              <a:rPr lang="en-US" altLang="zh-CN" sz="2000" dirty="0" smtClean="0">
                <a:latin typeface="华文新魏" panose="02010800040101010101" pitchFamily="2" charset="-122"/>
              </a:rPr>
              <a:t>CPU</a:t>
            </a:r>
            <a:r>
              <a:rPr lang="zh-CN" altLang="en-US" sz="2000" dirty="0" smtClean="0">
                <a:latin typeface="华文新魏" panose="02010800040101010101" pitchFamily="2" charset="-122"/>
              </a:rPr>
              <a:t>执行一条指令的时间为</a:t>
            </a:r>
            <a:r>
              <a:rPr lang="en-US" altLang="zh-CN" sz="2000" dirty="0" smtClean="0">
                <a:latin typeface="华文新魏" panose="02010800040101010101" pitchFamily="2" charset="-122"/>
              </a:rPr>
              <a:t>5T</a:t>
            </a:r>
            <a:endParaRPr lang="zh-CN" altLang="en-US" sz="2000" dirty="0" smtClean="0">
              <a:latin typeface="华文新魏" panose="02010800040101010101" pitchFamily="2" charset="-122"/>
            </a:endParaRPr>
          </a:p>
          <a:p>
            <a:pPr marL="571500" indent="-571500">
              <a:buFont typeface="Wingdings" pitchFamily="2" charset="2"/>
              <a:buAutoNum type="arabicPeriod"/>
              <a:defRPr/>
            </a:pPr>
            <a:endParaRPr lang="zh-CN" altLang="en-US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>
              <a:buFont typeface="Wingdings" pitchFamily="2" charset="2"/>
              <a:buAutoNum type="arabicPeriod"/>
              <a:defRPr/>
            </a:pPr>
            <a:endParaRPr lang="zh-CN" altLang="en-US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>
              <a:buFont typeface="Wingdings" pitchFamily="2" charset="2"/>
              <a:buAutoNum type="arabicPeriod"/>
              <a:defRPr/>
            </a:pPr>
            <a:endParaRPr lang="zh-CN" altLang="en-US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0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 pitchFamily="34" charset="0"/>
              </a:rPr>
              <a:t>流水线时空图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33713" y="1467593"/>
            <a:ext cx="6930841" cy="3781786"/>
            <a:chOff x="225580" y="1489574"/>
            <a:chExt cx="7742782" cy="4224820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4439092" y="2060516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193161" y="5301208"/>
              <a:ext cx="6504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960299" y="5336179"/>
              <a:ext cx="10080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  <a:r>
                <a:rPr lang="en-US" altLang="zh-CN" sz="1600" b="1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endParaRPr lang="en-US" altLang="zh-CN" sz="1600" b="1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016627" y="2029551"/>
              <a:ext cx="0" cy="327165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191575" y="4004221"/>
              <a:ext cx="647302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21452" y="4790473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IF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26442" y="4125574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ID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47889" y="3450047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05856" y="2851694"/>
              <a:ext cx="95027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MEM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25580" y="1489574"/>
              <a:ext cx="935038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  <a:r>
                <a:rPr lang="en-US" altLang="zh-CN" sz="1600" b="1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endParaRPr lang="en-US" altLang="zh-CN" sz="1600" b="1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776440" y="2715210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4275142" y="1620152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4858287" y="1609757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783226" y="2061591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133436" y="3352372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86929" y="3998014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1835060" y="4652900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569789" y="2230805"/>
              <a:ext cx="678628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WB</a:t>
              </a:r>
              <a:endParaRPr lang="en-US" altLang="zh-CN" sz="160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5067832" y="2065929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4423977" y="2713628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3780121" y="3361326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3136266" y="4009025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2483108" y="4650968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5702919" y="2068502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5070701" y="2716747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4423203" y="3359339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3789196" y="4013030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3120577" y="4647926"/>
              <a:ext cx="656228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357716" y="2059534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5718379" y="2707813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5079043" y="3356092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3" name="Rectangle 22"/>
            <p:cNvSpPr>
              <a:spLocks noChangeArrowheads="1"/>
            </p:cNvSpPr>
            <p:nvPr/>
          </p:nvSpPr>
          <p:spPr bwMode="auto">
            <a:xfrm>
              <a:off x="4439706" y="4004372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3779332" y="4653590"/>
              <a:ext cx="647700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5478016" y="1620152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6779108" y="1630615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4442175" y="4651274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5085662" y="465225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5710649" y="4656681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8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6389451" y="4650968"/>
              <a:ext cx="647700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9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5083246" y="4005814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3" name="Rectangle 31"/>
            <p:cNvSpPr>
              <a:spLocks noChangeArrowheads="1"/>
            </p:cNvSpPr>
            <p:nvPr/>
          </p:nvSpPr>
          <p:spPr bwMode="auto">
            <a:xfrm>
              <a:off x="5726733" y="400679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6384083" y="4010616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8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5739633" y="3346029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6383120" y="3347008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6369459" y="2692476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 flipH="1" flipV="1">
              <a:off x="5067305" y="1682498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 flipH="1" flipV="1">
              <a:off x="5715532" y="1682498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6128562" y="1625384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 flipH="1" flipV="1">
              <a:off x="7025757" y="1674459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 flipH="1" flipV="1">
              <a:off x="6366078" y="1665446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2081157" y="5431717"/>
            <a:ext cx="8218488" cy="51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完成</a:t>
            </a:r>
            <a:r>
              <a:rPr lang="en-US" altLang="zh-CN" kern="0" dirty="0"/>
              <a:t>N</a:t>
            </a:r>
            <a:r>
              <a:rPr lang="zh-CN" altLang="en-US" kern="0" dirty="0"/>
              <a:t>条指令需要的时间   （</a:t>
            </a:r>
            <a:r>
              <a:rPr lang="en-US" altLang="zh-CN" kern="0" dirty="0"/>
              <a:t>5+(n-1)</a:t>
            </a:r>
            <a:r>
              <a:rPr lang="zh-CN" altLang="en-US" kern="0" dirty="0"/>
              <a:t>）</a:t>
            </a:r>
            <a:r>
              <a:rPr lang="en-US" altLang="zh-CN" kern="0" dirty="0"/>
              <a:t>× T</a:t>
            </a:r>
            <a:endParaRPr lang="zh-CN" altLang="en-US" kern="0" dirty="0"/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088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 </a:t>
            </a:r>
            <a:r>
              <a:rPr lang="en-US" altLang="zh-CN" dirty="0"/>
              <a:t>—— RISC-V CPU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五段流水</a:t>
            </a:r>
            <a:r>
              <a:rPr lang="en-US" altLang="zh-CN" dirty="0"/>
              <a:t>CPU</a:t>
            </a:r>
            <a:r>
              <a:rPr lang="zh-CN" altLang="en-US" dirty="0"/>
              <a:t>逻辑架构图</a:t>
            </a:r>
          </a:p>
        </p:txBody>
      </p:sp>
      <p:pic>
        <p:nvPicPr>
          <p:cNvPr id="5122" name="Picture 2" descr="E:\OneDrive\01_计算机\计算机课程\计算机体系结构\计算机体系结构-2020春\计算机体系结构-2020春实验\实验一 RISCV流水仿真实验\img\五段流水线RISCV CPU逻辑架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5" y="1525371"/>
            <a:ext cx="7045777" cy="47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8360230" y="1799771"/>
            <a:ext cx="3556000" cy="2365829"/>
          </a:xfrm>
          <a:prstGeom prst="wedgeRoundRectCallout">
            <a:avLst>
              <a:gd name="adj1" fmla="val -63400"/>
              <a:gd name="adj2" fmla="val 3811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流水接口内部主要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路选择器 和 若干寄存器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组成；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路选择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器决定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寄存器的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段处理完成的数据或清零信号，以保证该阶段的执行结果可以给下一个阶段使用；清零信号主要是在有分支相关和数据相关的情况下使用到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0837" y="87225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流水接口部件的组成？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8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 </a:t>
            </a:r>
            <a:r>
              <a:rPr lang="en-US" altLang="zh-CN" dirty="0" smtClean="0"/>
              <a:t>—— Part A </a:t>
            </a:r>
            <a:r>
              <a:rPr lang="en-US" altLang="zh-CN" dirty="0"/>
              <a:t>RISC-V</a:t>
            </a:r>
            <a:r>
              <a:rPr lang="zh-CN" altLang="en-US" dirty="0"/>
              <a:t>三段理想流水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9399127" cy="5637024"/>
          </a:xfrm>
        </p:spPr>
        <p:txBody>
          <a:bodyPr/>
          <a:lstStyle/>
          <a:p>
            <a:r>
              <a:rPr lang="zh-CN" altLang="en-US" dirty="0"/>
              <a:t>本实验</a:t>
            </a:r>
            <a:r>
              <a:rPr lang="zh-CN" altLang="en-US" dirty="0" smtClean="0"/>
              <a:t>已经构建</a:t>
            </a:r>
            <a:r>
              <a:rPr lang="zh-CN" altLang="en-US" dirty="0"/>
              <a:t>了一个</a:t>
            </a:r>
            <a:r>
              <a:rPr lang="en-US" altLang="zh-CN" dirty="0"/>
              <a:t>32</a:t>
            </a:r>
            <a:r>
              <a:rPr lang="zh-CN" altLang="en-US" dirty="0"/>
              <a:t>位 </a:t>
            </a:r>
            <a:r>
              <a:rPr lang="en-US" altLang="zh-CN" dirty="0"/>
              <a:t>RISC-V </a:t>
            </a:r>
            <a:r>
              <a:rPr lang="en-US" altLang="zh-CN" dirty="0" err="1"/>
              <a:t>SoC</a:t>
            </a:r>
            <a:endParaRPr lang="zh-CN" altLang="en-US" dirty="0"/>
          </a:p>
        </p:txBody>
      </p:sp>
      <p:pic>
        <p:nvPicPr>
          <p:cNvPr id="6146" name="Picture 2" descr="E:\OneDrive\01_计算机\计算机课程\计算机体系结构\计算机体系结构-2020春\计算机体系结构-2020春实验\实验一 RISCV流水仿真实验\img\S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634872"/>
            <a:ext cx="5835650" cy="490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 </a:t>
            </a:r>
            <a:r>
              <a:rPr lang="en-US" altLang="zh-CN" dirty="0"/>
              <a:t>—— Part A RISC-V</a:t>
            </a:r>
            <a:r>
              <a:rPr lang="zh-CN" altLang="en-US" dirty="0"/>
              <a:t>三段理想流水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32</a:t>
            </a:r>
            <a:r>
              <a:rPr lang="zh-CN" altLang="en-US" dirty="0"/>
              <a:t>位单周期的</a:t>
            </a:r>
            <a:r>
              <a:rPr lang="en-US" altLang="zh-CN" dirty="0"/>
              <a:t>RISC-V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改造成三段理想流水的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pic>
        <p:nvPicPr>
          <p:cNvPr id="7170" name="Picture 2" descr="E:\OneDrive\01_计算机\计算机课程\计算机体系结构\计算机体系结构-2020春\计算机体系结构-2020春实验\实验一 RISCV流水仿真实验\img\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90" y="1626452"/>
            <a:ext cx="8084695" cy="44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Logisim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5433292" cy="5263163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程序，跨平台，开源</a:t>
            </a:r>
            <a:endParaRPr lang="en-US" altLang="zh-CN" dirty="0"/>
          </a:p>
          <a:p>
            <a:pPr lvl="1"/>
            <a:r>
              <a:rPr lang="en-US" altLang="zh-CN" sz="1800" dirty="0"/>
              <a:t>WIN</a:t>
            </a:r>
            <a:r>
              <a:rPr lang="zh-CN" altLang="en-US" sz="1800" dirty="0"/>
              <a:t>，</a:t>
            </a:r>
            <a:r>
              <a:rPr lang="en-US" altLang="zh-CN" sz="1800" dirty="0"/>
              <a:t>MAC</a:t>
            </a:r>
            <a:r>
              <a:rPr lang="zh-CN" altLang="en-US" sz="1800" dirty="0"/>
              <a:t>，</a:t>
            </a:r>
            <a:r>
              <a:rPr lang="en-US" altLang="zh-CN" sz="1800" dirty="0"/>
              <a:t>Linux</a:t>
            </a:r>
          </a:p>
          <a:p>
            <a:pPr lvl="1"/>
            <a:r>
              <a:rPr lang="en-US" altLang="zh-CN" sz="1800" dirty="0"/>
              <a:t>Logisim-evolution   </a:t>
            </a:r>
            <a:r>
              <a:rPr lang="zh-CN" altLang="en-US" sz="1800" dirty="0">
                <a:solidFill>
                  <a:schemeClr val="tx1"/>
                </a:solidFill>
              </a:rPr>
              <a:t>可嵌入</a:t>
            </a:r>
            <a:r>
              <a:rPr lang="en-US" altLang="zh-CN" sz="1800" dirty="0">
                <a:solidFill>
                  <a:schemeClr val="tx1"/>
                </a:solidFill>
              </a:rPr>
              <a:t>VHDL</a:t>
            </a:r>
            <a:r>
              <a:rPr lang="zh-CN" altLang="en-US" sz="1800" dirty="0">
                <a:solidFill>
                  <a:schemeClr val="tx1"/>
                </a:solidFill>
              </a:rPr>
              <a:t>模块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1800" dirty="0"/>
              <a:t>有</a:t>
            </a:r>
            <a:r>
              <a:rPr lang="en-US" altLang="zh-CN" sz="1800" dirty="0"/>
              <a:t>BUG</a:t>
            </a:r>
            <a:r>
              <a:rPr lang="zh-CN" altLang="en-US" sz="1800" dirty="0"/>
              <a:t>，但完全可用</a:t>
            </a:r>
            <a:endParaRPr lang="en-US" altLang="zh-CN" sz="1800" dirty="0"/>
          </a:p>
          <a:p>
            <a:pPr lvl="2"/>
            <a:r>
              <a:rPr lang="zh-CN" altLang="en-US" sz="1800" dirty="0"/>
              <a:t>如大范围元件移动，重启即可</a:t>
            </a:r>
            <a:endParaRPr lang="en-US" altLang="zh-CN" sz="1800" dirty="0"/>
          </a:p>
          <a:p>
            <a:r>
              <a:rPr lang="zh-CN" altLang="en-US" dirty="0"/>
              <a:t>用于数字电路开发、</a:t>
            </a:r>
            <a:r>
              <a:rPr lang="en-US" altLang="zh-CN" dirty="0"/>
              <a:t>CPU</a:t>
            </a:r>
            <a:r>
              <a:rPr lang="zh-CN" altLang="en-US" dirty="0"/>
              <a:t>设计的仿真软件</a:t>
            </a:r>
            <a:endParaRPr lang="en-US" altLang="zh-CN" dirty="0"/>
          </a:p>
          <a:p>
            <a:pPr lvl="1"/>
            <a:r>
              <a:rPr lang="zh-CN" altLang="en-US" sz="1800" dirty="0"/>
              <a:t>仿真直观，调试</a:t>
            </a:r>
            <a:r>
              <a:rPr lang="zh-CN" altLang="en-US" sz="1800" dirty="0" smtClean="0"/>
              <a:t>简单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易学</a:t>
            </a:r>
            <a:r>
              <a:rPr lang="zh-CN" altLang="en-US" sz="1800" dirty="0"/>
              <a:t>易</a:t>
            </a:r>
            <a:r>
              <a:rPr lang="zh-CN" altLang="en-US" sz="1800" dirty="0" smtClean="0"/>
              <a:t>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全球</a:t>
            </a:r>
            <a:r>
              <a:rPr lang="zh-CN" altLang="en-US" sz="1800" dirty="0"/>
              <a:t>几百所高校采用</a:t>
            </a:r>
            <a:endParaRPr lang="en-US" altLang="zh-CN" sz="1800" dirty="0"/>
          </a:p>
          <a:p>
            <a:pPr lvl="2"/>
            <a:r>
              <a:rPr lang="zh-CN" altLang="en-US" sz="1800" dirty="0"/>
              <a:t>伯克利分校</a:t>
            </a:r>
            <a:r>
              <a:rPr lang="en-US" altLang="zh-CN" sz="1800" dirty="0"/>
              <a:t>CS61C</a:t>
            </a:r>
            <a:r>
              <a:rPr lang="zh-CN" altLang="en-US" sz="1800" dirty="0" smtClean="0"/>
              <a:t>课程</a:t>
            </a:r>
            <a:endParaRPr lang="en-US" altLang="zh-CN" sz="1800" dirty="0" smtClean="0"/>
          </a:p>
          <a:p>
            <a:pPr lvl="2"/>
            <a:r>
              <a:rPr lang="zh-CN" altLang="zh-CN" sz="1600" dirty="0"/>
              <a:t>康奈尔</a:t>
            </a:r>
            <a:r>
              <a:rPr lang="zh-CN" altLang="zh-CN" sz="1600" dirty="0" smtClean="0"/>
              <a:t>大学</a:t>
            </a:r>
            <a:r>
              <a:rPr lang="en-US" altLang="zh-CN" sz="1600" dirty="0"/>
              <a:t>CS</a:t>
            </a:r>
            <a:r>
              <a:rPr lang="en-US" altLang="zh-CN" sz="1600" dirty="0" smtClean="0"/>
              <a:t>3410</a:t>
            </a:r>
            <a:r>
              <a:rPr lang="zh-CN" altLang="en-US" sz="1600" dirty="0" smtClean="0"/>
              <a:t>课程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华中科大，</a:t>
            </a:r>
            <a:r>
              <a:rPr lang="zh-CN" altLang="en-US" sz="1800" dirty="0"/>
              <a:t>国防科大，北航，中国</a:t>
            </a:r>
            <a:r>
              <a:rPr lang="zh-CN" altLang="en-US" sz="1800" dirty="0" smtClean="0"/>
              <a:t>地大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D1571B95-7A0A-46F8-88CF-F058F8AEBE89}"/>
              </a:ext>
            </a:extLst>
          </p:cNvPr>
          <p:cNvSpPr txBox="1">
            <a:spLocks/>
          </p:cNvSpPr>
          <p:nvPr/>
        </p:nvSpPr>
        <p:spPr>
          <a:xfrm>
            <a:off x="6457506" y="977905"/>
            <a:ext cx="5257195" cy="5108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p"/>
              <a:defRPr sz="20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u="sng" dirty="0">
                <a:solidFill>
                  <a:srgbClr val="C00000"/>
                </a:solidFill>
              </a:rPr>
              <a:t>采用原理图方式进行设计</a:t>
            </a:r>
            <a:endParaRPr lang="en-US" altLang="zh-CN" u="sng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支持子电路封装，易于扩展构建复杂数字电路系统  </a:t>
            </a:r>
            <a:r>
              <a:rPr lang="en-US" altLang="zh-CN" dirty="0">
                <a:solidFill>
                  <a:prstClr val="black"/>
                </a:solidFill>
              </a:rPr>
              <a:t>(CPU)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延续了数字逻辑课程中数字电路设计方法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sz="2400" dirty="0"/>
              <a:t>有利于培养学生硬件设计思维</a:t>
            </a:r>
            <a:endParaRPr lang="en-US" altLang="zh-CN" sz="2400" dirty="0"/>
          </a:p>
          <a:p>
            <a:pPr lvl="1"/>
            <a:r>
              <a:rPr lang="zh-CN" altLang="en-US" sz="2400" dirty="0"/>
              <a:t>回避了硬件描述语言过于抽象、硬件设计程序化的问题。</a:t>
            </a:r>
            <a:endParaRPr lang="en-US" altLang="zh-CN" sz="2400" dirty="0"/>
          </a:p>
          <a:p>
            <a:r>
              <a:rPr lang="zh-CN" altLang="en-US" dirty="0">
                <a:solidFill>
                  <a:prstClr val="black"/>
                </a:solidFill>
              </a:rPr>
              <a:t>简单易学，易于调试、零实验成本，无场地和人员要求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47">
            <a:extLst>
              <a:ext uri="{FF2B5EF4-FFF2-40B4-BE49-F238E27FC236}">
                <a16:creationId xmlns:a16="http://schemas.microsoft.com/office/drawing/2014/main" xmlns="" id="{A0829AC1-9B59-4929-8F2F-8A9491124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506" y="259764"/>
            <a:ext cx="5257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800" dirty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实验特色</a:t>
            </a:r>
            <a:endParaRPr lang="en-US" altLang="zh-CN" sz="2800" dirty="0">
              <a:solidFill>
                <a:srgbClr val="00206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77189" y="977905"/>
            <a:ext cx="0" cy="498818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0652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实验平台 </a:t>
            </a:r>
            <a:r>
              <a:rPr lang="en-US" altLang="zh-CN" dirty="0"/>
              <a:t>—— </a:t>
            </a:r>
            <a:r>
              <a:rPr lang="en-US" altLang="zh-CN" dirty="0" err="1"/>
              <a:t>Logisim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19728" y="1119250"/>
            <a:ext cx="8355846" cy="4852517"/>
            <a:chOff x="733245" y="841502"/>
            <a:chExt cx="10029371" cy="545162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245" y="860552"/>
              <a:ext cx="10029371" cy="5432576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733245" y="942764"/>
              <a:ext cx="2846717" cy="13553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76379" y="84150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菜单栏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37868" y="1095164"/>
              <a:ext cx="2846717" cy="13553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61011" y="101893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工具栏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33245" y="1298211"/>
              <a:ext cx="1261810" cy="237309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40984" y="337639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管理窗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33245" y="3674362"/>
              <a:ext cx="1261810" cy="107289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40983" y="44702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属性表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089604" y="1227234"/>
              <a:ext cx="8060235" cy="480018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27183" y="567422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画布区域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87822" y="1119250"/>
            <a:ext cx="8103728" cy="5460538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Ctrl+r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重置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Ctrl+t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单步执行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Ctrl+k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自动执行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暂停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10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7651836" cy="563702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修改</a:t>
            </a:r>
            <a:r>
              <a:rPr lang="en-US" altLang="zh-CN" sz="2000" dirty="0"/>
              <a:t>“Three-stage CPU”</a:t>
            </a:r>
            <a:r>
              <a:rPr lang="zh-CN" altLang="en-US" sz="2000" dirty="0"/>
              <a:t>子</a:t>
            </a:r>
            <a:r>
              <a:rPr lang="zh-CN" altLang="en-US" sz="2000" dirty="0" smtClean="0"/>
              <a:t>电路，</a:t>
            </a:r>
            <a:r>
              <a:rPr lang="zh-CN" altLang="en-US" sz="2000" dirty="0"/>
              <a:t>增加流水接口</a:t>
            </a:r>
            <a:r>
              <a:rPr lang="zh-CN" altLang="en-US" sz="2000" dirty="0" smtClean="0"/>
              <a:t>部件；</a:t>
            </a:r>
            <a:endParaRPr lang="en-US" altLang="zh-CN" sz="2000" dirty="0" smtClean="0"/>
          </a:p>
          <a:p>
            <a:r>
              <a:rPr lang="zh-CN" altLang="en-US" sz="2000" dirty="0"/>
              <a:t>加载理想流水测试程序进行功能</a:t>
            </a:r>
            <a:r>
              <a:rPr lang="zh-CN" altLang="en-US" sz="2000" dirty="0" smtClean="0"/>
              <a:t>调试</a:t>
            </a:r>
            <a:endParaRPr lang="en-US" altLang="zh-CN" sz="2000" dirty="0" smtClean="0"/>
          </a:p>
          <a:p>
            <a:r>
              <a:rPr lang="zh-CN" altLang="en-US" sz="2000" dirty="0"/>
              <a:t>按</a:t>
            </a:r>
            <a:r>
              <a:rPr lang="en-US" altLang="zh-CN" sz="2000" dirty="0"/>
              <a:t>ctrl + k </a:t>
            </a:r>
            <a:r>
              <a:rPr lang="zh-CN" altLang="en-US" sz="2000" dirty="0"/>
              <a:t>驱动时钟仿真，可以在菜单栏</a:t>
            </a:r>
            <a:r>
              <a:rPr lang="en-US" altLang="zh-CN" sz="2000" dirty="0"/>
              <a:t>Simulate -&gt; Tick Frequency</a:t>
            </a:r>
            <a:r>
              <a:rPr lang="zh-CN" altLang="en-US" sz="2000" dirty="0"/>
              <a:t>修改时钟频率。</a:t>
            </a:r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看到</a:t>
            </a:r>
            <a:r>
              <a:rPr lang="en-US" altLang="zh-CN" sz="2000" dirty="0"/>
              <a:t>7</a:t>
            </a:r>
            <a:r>
              <a:rPr lang="zh-CN" altLang="en-US" sz="2000" dirty="0"/>
              <a:t>段数码管会从右到左移动显示</a:t>
            </a:r>
            <a:r>
              <a:rPr lang="en-US" altLang="zh-CN" sz="2000" dirty="0"/>
              <a:t>12300000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37" y="3299365"/>
            <a:ext cx="4580511" cy="336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92511" y="5326409"/>
            <a:ext cx="4235737" cy="284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361" y="1002725"/>
            <a:ext cx="8331438" cy="5637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时间截点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两个星期内，即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日之前提交，</a:t>
            </a:r>
            <a:r>
              <a:rPr lang="zh-CN" altLang="en-US" b="1" dirty="0" smtClean="0"/>
              <a:t>否则</a:t>
            </a:r>
            <a:r>
              <a:rPr lang="zh-CN" altLang="en-US" b="1" dirty="0"/>
              <a:t>视为未</a:t>
            </a:r>
            <a:r>
              <a:rPr lang="zh-CN" altLang="en-US" b="1" dirty="0" smtClean="0"/>
              <a:t>提交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需提交的内容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/>
              <a:t>电路</a:t>
            </a:r>
            <a:r>
              <a:rPr lang="zh-CN" altLang="en-US" dirty="0"/>
              <a:t>文件</a:t>
            </a:r>
          </a:p>
          <a:p>
            <a:pPr lvl="1"/>
            <a:r>
              <a:rPr lang="zh-CN" altLang="en-US" dirty="0"/>
              <a:t>运行结果截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/>
              <a:t>把设计思路写到</a:t>
            </a:r>
            <a:r>
              <a:rPr lang="zh-CN" altLang="en-US" b="1" dirty="0"/>
              <a:t>实验报告</a:t>
            </a:r>
            <a:r>
              <a:rPr lang="zh-CN" altLang="en-US" dirty="0"/>
              <a:t>中，实验报告格式不限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提交邮箱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hitsz_arch2020@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163.com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2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什么是计算机系统？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7" y="1436458"/>
            <a:ext cx="6256337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554636" y="1179848"/>
            <a:ext cx="5051685" cy="1732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p"/>
              <a:defRPr sz="20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</a:rPr>
              <a:t>程序执行结果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</a:rPr>
              <a:t>   </a:t>
            </a:r>
            <a:r>
              <a:rPr lang="zh-CN" altLang="en-US" sz="2200" dirty="0" smtClean="0"/>
              <a:t>不仅取决于</a:t>
            </a:r>
            <a:r>
              <a:rPr lang="zh-CN" altLang="en-US" sz="2200" dirty="0" smtClean="0">
                <a:solidFill>
                  <a:srgbClr val="008000"/>
                </a:solidFill>
              </a:rPr>
              <a:t>算法、程序编写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zh-CN" altLang="en-US" sz="2200" dirty="0" smtClean="0"/>
              <a:t>    而且取决于</a:t>
            </a:r>
            <a:r>
              <a:rPr lang="zh-CN" altLang="en-US" sz="2200" dirty="0" smtClean="0">
                <a:solidFill>
                  <a:srgbClr val="008000"/>
                </a:solidFill>
              </a:rPr>
              <a:t>语言处理系统、操作系统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</a:rPr>
              <a:t>ISA</a:t>
            </a:r>
            <a:r>
              <a:rPr lang="zh-CN" altLang="en-US" sz="2200" dirty="0" smtClean="0">
                <a:solidFill>
                  <a:srgbClr val="008000"/>
                </a:solidFill>
              </a:rPr>
              <a:t>、微体系结构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 dirty="0" smtClean="0">
              <a:solidFill>
                <a:srgbClr val="008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181849" y="87660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计算机系统</a:t>
            </a:r>
            <a:r>
              <a:rPr lang="zh-CN" altLang="en-US" sz="2400" b="1">
                <a:solidFill>
                  <a:schemeClr val="accent2"/>
                </a:solidFill>
                <a:ea typeface="微软雅黑" pitchFamily="34" charset="-122"/>
              </a:rPr>
              <a:t>抽象层的转换</a:t>
            </a:r>
            <a:r>
              <a:rPr lang="zh-CN" altLang="en-US"/>
              <a:t> 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372224" y="2227568"/>
            <a:ext cx="3959225" cy="1035050"/>
          </a:xfrm>
          <a:prstGeom prst="rect">
            <a:avLst/>
          </a:prstGeom>
          <a:solidFill>
            <a:srgbClr val="339966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696199" y="3791494"/>
            <a:ext cx="265529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 dirty="0" smtClean="0">
                <a:solidFill>
                  <a:srgbClr val="FF0000"/>
                </a:solidFill>
                <a:ea typeface="微软雅黑" pitchFamily="34" charset="-122"/>
              </a:rPr>
              <a:t>性能</a:t>
            </a:r>
            <a:r>
              <a:rPr lang="zh-CN" altLang="en-US" sz="2200" b="0" dirty="0" smtClean="0">
                <a:ea typeface="微软雅黑" pitchFamily="34" charset="-122"/>
              </a:rPr>
              <a:t>：</a:t>
            </a:r>
            <a:endParaRPr lang="en-US" altLang="zh-CN" sz="2200" b="0" dirty="0" smtClean="0">
              <a:ea typeface="微软雅黑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0" dirty="0" smtClean="0">
                <a:ea typeface="微软雅黑" pitchFamily="34" charset="-122"/>
              </a:rPr>
              <a:t>处理器并行化（</a:t>
            </a:r>
            <a:r>
              <a:rPr lang="en-US" altLang="zh-CN" sz="2000" b="0" dirty="0" smtClean="0">
                <a:ea typeface="微软雅黑" pitchFamily="34" charset="-122"/>
              </a:rPr>
              <a:t>ILP</a:t>
            </a:r>
            <a:r>
              <a:rPr lang="zh-CN" altLang="en-US" sz="2000" b="0" dirty="0" smtClean="0">
                <a:ea typeface="微软雅黑" pitchFamily="34" charset="-122"/>
              </a:rPr>
              <a:t>、</a:t>
            </a:r>
            <a:r>
              <a:rPr lang="en-US" altLang="zh-CN" sz="2000" b="0" dirty="0" smtClean="0">
                <a:ea typeface="微软雅黑" pitchFamily="34" charset="-122"/>
              </a:rPr>
              <a:t>DLP</a:t>
            </a:r>
            <a:r>
              <a:rPr lang="zh-CN" altLang="en-US" sz="2000" b="0" dirty="0" smtClean="0">
                <a:ea typeface="微软雅黑" pitchFamily="34" charset="-122"/>
              </a:rPr>
              <a:t>）</a:t>
            </a:r>
            <a:endParaRPr lang="en-US" altLang="zh-CN" sz="2000" b="0" dirty="0" smtClean="0">
              <a:ea typeface="微软雅黑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0" dirty="0" smtClean="0">
                <a:ea typeface="微软雅黑" pitchFamily="34" charset="-122"/>
              </a:rPr>
              <a:t>存储器结构层次化</a:t>
            </a:r>
            <a:endParaRPr lang="zh-CN" altLang="en-US" sz="2000" b="0" dirty="0"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2779" y="3031785"/>
            <a:ext cx="2258952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码农 </a:t>
            </a:r>
            <a:r>
              <a:rPr lang="en-US" altLang="zh-CN" sz="2400" b="1" dirty="0" smtClean="0"/>
              <a:t>VS </a:t>
            </a:r>
            <a:r>
              <a:rPr lang="zh-CN" altLang="en-US" sz="2400" b="1" dirty="0" smtClean="0"/>
              <a:t>架构师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1091" y="3796058"/>
            <a:ext cx="800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性能</a:t>
            </a:r>
            <a:endParaRPr lang="en-US" altLang="zh-CN" sz="2400" dirty="0" smtClean="0"/>
          </a:p>
          <a:p>
            <a:r>
              <a:rPr lang="zh-CN" altLang="en-US" sz="2400" dirty="0" smtClean="0"/>
              <a:t>功耗</a:t>
            </a:r>
            <a:endParaRPr lang="en-US" altLang="zh-CN" sz="2400" dirty="0" smtClean="0"/>
          </a:p>
          <a:p>
            <a:r>
              <a:rPr lang="zh-CN" altLang="en-US" sz="2400" dirty="0" smtClean="0"/>
              <a:t>面积</a:t>
            </a:r>
            <a:endParaRPr lang="en-US" altLang="zh-CN" sz="2400" dirty="0" smtClean="0"/>
          </a:p>
          <a:p>
            <a:r>
              <a:rPr lang="en-US" altLang="zh-CN" sz="2400" dirty="0" smtClean="0"/>
              <a:t>T2M</a:t>
            </a:r>
          </a:p>
          <a:p>
            <a:r>
              <a:rPr lang="zh-CN" altLang="en-US" sz="2400" dirty="0" smtClean="0"/>
              <a:t>成本</a:t>
            </a:r>
            <a:endParaRPr lang="en-US" altLang="zh-CN" sz="2400" dirty="0" smtClean="0"/>
          </a:p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14057" y="6411604"/>
            <a:ext cx="319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参考：南大</a:t>
            </a:r>
            <a:r>
              <a:rPr lang="zh-CN" altLang="en-US" sz="1200" i="1" dirty="0"/>
              <a:t>袁</a:t>
            </a:r>
            <a:r>
              <a:rPr lang="zh-CN" altLang="en-US" sz="1200" i="1" dirty="0" smtClean="0"/>
              <a:t>春风老师</a:t>
            </a:r>
            <a:r>
              <a:rPr lang="en-US" altLang="zh-CN" sz="1200" i="1" dirty="0" smtClean="0"/>
              <a:t>《</a:t>
            </a:r>
            <a:r>
              <a:rPr lang="zh-CN" altLang="en-US" sz="1200" i="1" dirty="0" smtClean="0"/>
              <a:t>计算机系统基础</a:t>
            </a:r>
            <a:r>
              <a:rPr lang="en-US" altLang="zh-CN" sz="1200" i="1" dirty="0" smtClean="0"/>
              <a:t>》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57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Principles of Computer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81841"/>
            <a:ext cx="11352486" cy="57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Traditional computer architecture has six principles regarding processor design:</a:t>
            </a:r>
          </a:p>
          <a:p>
            <a:endParaRPr lang="zh-CN" altLang="en-US" sz="20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51686408"/>
              </p:ext>
            </p:extLst>
          </p:nvPr>
        </p:nvGraphicFramePr>
        <p:xfrm>
          <a:off x="1219921" y="1658660"/>
          <a:ext cx="9955101" cy="4129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125415" y="1538654"/>
            <a:ext cx="10251831" cy="148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14057" y="6411604"/>
            <a:ext cx="3724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1" dirty="0" smtClean="0"/>
              <a:t>参考：清华汪东升老师</a:t>
            </a:r>
            <a:r>
              <a:rPr lang="en-US" altLang="zh-CN" sz="1200" i="1" dirty="0" smtClean="0"/>
              <a:t>《</a:t>
            </a:r>
            <a:r>
              <a:rPr lang="zh-CN" altLang="en-US" sz="1200" i="1" dirty="0" smtClean="0"/>
              <a:t>计算机系统架构的新挑战</a:t>
            </a:r>
            <a:r>
              <a:rPr lang="en-US" altLang="zh-CN" sz="1200" i="1" dirty="0" smtClean="0"/>
              <a:t>》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216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实验课程安排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2823"/>
              </p:ext>
            </p:extLst>
          </p:nvPr>
        </p:nvGraphicFramePr>
        <p:xfrm>
          <a:off x="1358900" y="1454150"/>
          <a:ext cx="9474200" cy="3918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285"/>
                <a:gridCol w="6656873"/>
                <a:gridCol w="1820042"/>
              </a:tblGrid>
              <a:tr h="6639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序号</a:t>
                      </a:r>
                      <a:endParaRPr lang="zh-CN" altLang="en-US" sz="2800" dirty="0"/>
                    </a:p>
                  </a:txBody>
                  <a:tcPr marL="91427" marR="91427" marT="45723" marB="45723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实验项目</a:t>
                      </a:r>
                      <a:endParaRPr lang="zh-CN" altLang="en-US" sz="2800" dirty="0"/>
                    </a:p>
                  </a:txBody>
                  <a:tcPr marL="91427" marR="91427" marT="45723" marB="45723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学时分配</a:t>
                      </a:r>
                      <a:endParaRPr lang="zh-CN" altLang="en-US" sz="2800" dirty="0"/>
                    </a:p>
                  </a:txBody>
                  <a:tcPr marL="91427" marR="91427" marT="45723" marB="45723">
                    <a:solidFill>
                      <a:srgbClr val="99CCFF"/>
                    </a:solidFill>
                  </a:tcPr>
                </a:tc>
              </a:tr>
              <a:tr h="59874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Part A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RISC-V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三段理想流水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</a:tr>
              <a:tr h="663927">
                <a:tc v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27" marR="9142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Part B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：分支冒险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</a:tr>
              <a:tr h="663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Part A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：实现一个直接相联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</a:tr>
              <a:tr h="663927">
                <a:tc v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27" marR="91427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B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：利用缓存机制优化矩阵加法运算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</a:tr>
              <a:tr h="66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程序性能优化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8</a:t>
                      </a:r>
                      <a:endParaRPr lang="zh-CN" altLang="en-US" sz="2800" dirty="0"/>
                    </a:p>
                  </a:txBody>
                  <a:tcPr marL="91427" marR="91427" marT="45723" marB="45723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02854" y="5636665"/>
            <a:ext cx="83038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8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学时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，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3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个</a:t>
            </a:r>
            <a:r>
              <a:rPr lang="zh-CN" altLang="zh-CN" sz="2800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实验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项目，总分：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30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分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+mj-ea"/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每完成一道附加题，加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分，直到满分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30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分为止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79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2152649"/>
            <a:ext cx="12115801" cy="190500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 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实验一：</a:t>
            </a:r>
            <a:r>
              <a:rPr lang="en-US" altLang="zh-CN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RISC-V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三段流水仿真</a:t>
            </a:r>
            <a:endParaRPr lang="zh-CN" altLang="en-US" sz="5300" b="1" dirty="0">
              <a:ln w="3175">
                <a:solidFill>
                  <a:srgbClr val="31A5D7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2513" y="4369576"/>
            <a:ext cx="9144000" cy="4365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095500" y="2097088"/>
            <a:ext cx="863600" cy="4318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683657" y="2097088"/>
            <a:ext cx="1186543" cy="431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A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0087" y="1982788"/>
            <a:ext cx="684734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lvl="0" defTabSz="685800">
              <a:buClr>
                <a:srgbClr val="34C8DB"/>
              </a:buClr>
              <a:buSzPct val="70000"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理解流水线基本概念，掌握三段理想流水线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RISC-V CPU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</a:p>
        </p:txBody>
      </p:sp>
      <p:sp>
        <p:nvSpPr>
          <p:cNvPr id="8" name="MH_Other_3"/>
          <p:cNvSpPr/>
          <p:nvPr>
            <p:custDataLst>
              <p:tags r:id="rId4"/>
            </p:custDataLst>
          </p:nvPr>
        </p:nvSpPr>
        <p:spPr>
          <a:xfrm>
            <a:off x="2095500" y="3024188"/>
            <a:ext cx="863600" cy="4318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1683657" y="3024188"/>
            <a:ext cx="1186543" cy="431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B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0088" y="2909888"/>
            <a:ext cx="63677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理解控制冒险的基本原理，掌握控制冲突流水线处理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4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 </a:t>
            </a:r>
            <a:r>
              <a:rPr lang="en-US" altLang="zh-CN" dirty="0" smtClean="0"/>
              <a:t>—— RISC-V 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zh-CN" altLang="en-US" dirty="0" smtClean="0"/>
              <a:t>一个开放且自由的指令集结构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个适合硬件实现的严肃的指令集结构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避免对特定微架构和实现工艺做过度的设计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指令集 </a:t>
            </a:r>
            <a:r>
              <a:rPr lang="en-US" altLang="zh-CN" dirty="0" smtClean="0"/>
              <a:t>== </a:t>
            </a:r>
            <a:r>
              <a:rPr lang="zh-CN" altLang="en-US" dirty="0" smtClean="0"/>
              <a:t>整数指令集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一系列可选的扩展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支持用户态指令集扩展和特化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具有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位地址空间的变种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支持多核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多处理器的实现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1919352"/>
            <a:ext cx="4904423" cy="332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实验原理 </a:t>
            </a:r>
            <a:r>
              <a:rPr lang="en-US" altLang="zh-CN" dirty="0"/>
              <a:t>—— </a:t>
            </a:r>
            <a:r>
              <a:rPr lang="en-US" altLang="zh-CN" dirty="0" smtClean="0"/>
              <a:t>RISC-V </a:t>
            </a:r>
            <a:r>
              <a:rPr lang="en-US" altLang="zh-CN" dirty="0"/>
              <a:t>CPU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RISC-V CPU </a:t>
            </a:r>
            <a:r>
              <a:rPr lang="zh-CN" altLang="en-US" dirty="0"/>
              <a:t>指令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29058"/>
            <a:ext cx="10803255" cy="348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47160" y="572666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Imm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x:y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表示立即数中比特的范围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4057" y="6411604"/>
            <a:ext cx="319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详细请参考：</a:t>
            </a:r>
            <a:r>
              <a:rPr lang="en-US" altLang="zh-CN" sz="1200" i="1" dirty="0" smtClean="0"/>
              <a:t>《</a:t>
            </a:r>
            <a:r>
              <a:rPr lang="en-US" altLang="zh-CN" sz="1200" i="1" dirty="0"/>
              <a:t>RISC-V </a:t>
            </a:r>
            <a:r>
              <a:rPr lang="zh-CN" altLang="en-US" sz="1200" i="1" dirty="0"/>
              <a:t>手册 </a:t>
            </a:r>
            <a:r>
              <a:rPr lang="en-US" altLang="zh-CN" sz="1200" i="1" dirty="0" smtClean="0"/>
              <a:t>》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561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 </a:t>
            </a:r>
            <a:r>
              <a:rPr lang="en-US" altLang="zh-CN" dirty="0"/>
              <a:t>—— </a:t>
            </a:r>
            <a:r>
              <a:rPr lang="en-US" altLang="zh-CN" dirty="0" smtClean="0"/>
              <a:t>RISC-V </a:t>
            </a:r>
            <a:r>
              <a:rPr lang="en-US" altLang="zh-CN" dirty="0"/>
              <a:t>CPU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0800" y="986971"/>
            <a:ext cx="3947886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High Level Language</a:t>
            </a: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Program(E.g. C)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800" y="1981199"/>
            <a:ext cx="3947886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Assembly Language Program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E.g. RISC-V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0800" y="2960913"/>
            <a:ext cx="3947886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Machine Language Program(RISC-V)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7486" y="4259940"/>
            <a:ext cx="5094514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硬件架构设计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E.g. block diagrams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486" y="5428341"/>
            <a:ext cx="5094514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逻辑电路设计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Circuit Schematic Diagrams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4" idx="2"/>
            <a:endCxn id="5" idx="0"/>
          </p:cNvCxnSpPr>
          <p:nvPr/>
        </p:nvCxnSpPr>
        <p:spPr>
          <a:xfrm>
            <a:off x="3294743" y="1683657"/>
            <a:ext cx="0" cy="297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2"/>
            <a:endCxn id="6" idx="0"/>
          </p:cNvCxnSpPr>
          <p:nvPr/>
        </p:nvCxnSpPr>
        <p:spPr>
          <a:xfrm>
            <a:off x="3294743" y="2677885"/>
            <a:ext cx="0" cy="283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2"/>
            <a:endCxn id="7" idx="0"/>
          </p:cNvCxnSpPr>
          <p:nvPr/>
        </p:nvCxnSpPr>
        <p:spPr>
          <a:xfrm>
            <a:off x="3294743" y="3657599"/>
            <a:ext cx="0" cy="602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2"/>
            <a:endCxn id="8" idx="0"/>
          </p:cNvCxnSpPr>
          <p:nvPr/>
        </p:nvCxnSpPr>
        <p:spPr>
          <a:xfrm>
            <a:off x="3294743" y="4956626"/>
            <a:ext cx="0" cy="471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486" y="38906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机器表示</a:t>
            </a:r>
            <a:endParaRPr lang="zh-CN" altLang="en-US" sz="20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486" y="49924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2000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18" y="5576630"/>
            <a:ext cx="1685019" cy="109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64" y="4005135"/>
            <a:ext cx="1692273" cy="143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18" y="2907393"/>
            <a:ext cx="4939846" cy="104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18" y="1749114"/>
            <a:ext cx="1658942" cy="107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18" y="1020989"/>
            <a:ext cx="3190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58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9613</TotalTime>
  <Words>961</Words>
  <Application>Microsoft Office PowerPoint</Application>
  <PresentationFormat>自定义</PresentationFormat>
  <Paragraphs>214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主题​​</vt:lpstr>
      <vt:lpstr>1_nordridesign</vt:lpstr>
      <vt:lpstr>2_nordridesign</vt:lpstr>
      <vt:lpstr>计算机体系结构实验</vt:lpstr>
      <vt:lpstr>什么是计算机系统？</vt:lpstr>
      <vt:lpstr>Principles of Computer Architecture</vt:lpstr>
      <vt:lpstr>实验课程安排</vt:lpstr>
      <vt:lpstr> 实验一：RISC-V三段流水仿真</vt:lpstr>
      <vt:lpstr>实验目的</vt:lpstr>
      <vt:lpstr>实验原理 —— RISC-V CPU</vt:lpstr>
      <vt:lpstr>实验原理 —— RISC-V CPU </vt:lpstr>
      <vt:lpstr>实验原理 —— RISC-V CPU </vt:lpstr>
      <vt:lpstr>实验原理 —— RISC-V CPU </vt:lpstr>
      <vt:lpstr>非流水线时空图</vt:lpstr>
      <vt:lpstr>流水线时空图</vt:lpstr>
      <vt:lpstr>实验原理 —— RISC-V CPU </vt:lpstr>
      <vt:lpstr>实验内容 —— Part A RISC-V三段理想流水</vt:lpstr>
      <vt:lpstr>实验内容 —— Part A RISC-V三段理想流水</vt:lpstr>
      <vt:lpstr>实验平台 —— Logisim</vt:lpstr>
      <vt:lpstr>实验平台 —— Logisim主界面</vt:lpstr>
      <vt:lpstr>实验步骤</vt:lpstr>
      <vt:lpstr>实验提交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lenovo</cp:lastModifiedBy>
  <cp:revision>574</cp:revision>
  <dcterms:created xsi:type="dcterms:W3CDTF">2018-05-09T10:41:24Z</dcterms:created>
  <dcterms:modified xsi:type="dcterms:W3CDTF">2020-05-19T05:37:46Z</dcterms:modified>
</cp:coreProperties>
</file>