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1" r:id="rId3"/>
  </p:sldMasterIdLst>
  <p:notesMasterIdLst>
    <p:notesMasterId r:id="rId21"/>
  </p:notesMasterIdLst>
  <p:sldIdLst>
    <p:sldId id="742" r:id="rId4"/>
    <p:sldId id="747" r:id="rId5"/>
    <p:sldId id="768" r:id="rId6"/>
    <p:sldId id="766" r:id="rId7"/>
    <p:sldId id="767" r:id="rId8"/>
    <p:sldId id="743" r:id="rId9"/>
    <p:sldId id="744" r:id="rId10"/>
    <p:sldId id="759" r:id="rId11"/>
    <p:sldId id="770" r:id="rId12"/>
    <p:sldId id="771" r:id="rId13"/>
    <p:sldId id="761" r:id="rId14"/>
    <p:sldId id="769" r:id="rId15"/>
    <p:sldId id="763" r:id="rId16"/>
    <p:sldId id="764" r:id="rId17"/>
    <p:sldId id="765" r:id="rId18"/>
    <p:sldId id="772" r:id="rId19"/>
    <p:sldId id="75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1387B7"/>
    <a:srgbClr val="2E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86534" autoAdjust="0"/>
  </p:normalViewPr>
  <p:slideViewPr>
    <p:cSldViewPr snapToGrid="0">
      <p:cViewPr>
        <p:scale>
          <a:sx n="100" d="100"/>
          <a:sy n="100" d="100"/>
        </p:scale>
        <p:origin x="-1386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7FD3C-5E99-4122-A1EC-C8FBF6B0781B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E584D-DA30-42E6-B6AB-C9D2BEA4D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9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66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44" cy="411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479" tIns="86479" rIns="86479" bIns="86479" anchor="t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192" name="Google Shape;19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688" cy="45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1" tIns="45711" rIns="91421" bIns="45711" anchor="b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US"/>
              <a:pPr>
                <a:buSzPts val="1400"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479" tIns="86479" rIns="86479" bIns="86479" anchor="t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44" cy="411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479" tIns="86479" rIns="86479" bIns="86479" anchor="t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192" name="Google Shape;19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688" cy="45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1" tIns="45711" rIns="91421" bIns="45711" anchor="b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US"/>
              <a:pPr>
                <a:buSzPts val="1400"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72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3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3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53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51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649"/>
            <a:ext cx="12192000" cy="2057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52649"/>
            <a:ext cx="9144000" cy="1905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87863"/>
            <a:ext cx="9144000" cy="4365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210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99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81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609600" y="1600199"/>
            <a:ext cx="1097280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6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41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ADB768AF-D19D-4B19-B140-7DF97929A9A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73060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7DB7D154-6577-432F-8144-43C68726092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880271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2738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628802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5F521C08-B429-4574-BE91-8CD5A8D82BBE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107875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32742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951" y="6023137"/>
            <a:ext cx="12192000" cy="8366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223500" y="6237288"/>
            <a:ext cx="1354667" cy="4762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07A58F-92FA-4C20-BF32-9E303ED892C9}" type="slidenum">
              <a:rPr lang="en-US" altLang="zh-CN" smtClean="0">
                <a:latin typeface="Arial" charset="0"/>
              </a:rPr>
              <a:pPr/>
              <a:t>‹#›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4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14313"/>
            <a:ext cx="10972800" cy="587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矩形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4417" y="6524625"/>
            <a:ext cx="1919816" cy="19685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B7D70D-7DF3-4918-ACB7-161C21D124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17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7218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 userDrawn="1"/>
        </p:nvSpPr>
        <p:spPr>
          <a:xfrm>
            <a:off x="11290928" y="6595549"/>
            <a:ext cx="246888" cy="246888"/>
          </a:xfrm>
          <a:prstGeom prst="ellipse">
            <a:avLst/>
          </a:prstGeom>
          <a:solidFill>
            <a:srgbClr val="1387B7"/>
          </a:solidFill>
          <a:ln>
            <a:solidFill>
              <a:srgbClr val="138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822" y="257614"/>
            <a:ext cx="10515600" cy="6176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E4E7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1430" y="6692474"/>
            <a:ext cx="12180570" cy="169469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270" y="6692474"/>
            <a:ext cx="759220" cy="169469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 txBox="1">
            <a:spLocks/>
          </p:cNvSpPr>
          <p:nvPr userDrawn="1"/>
        </p:nvSpPr>
        <p:spPr>
          <a:xfrm>
            <a:off x="11268341" y="6589899"/>
            <a:ext cx="292061" cy="283147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pPr/>
              <a:t>‹#›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87823" y="942764"/>
            <a:ext cx="8331438" cy="563702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任意多边形 20"/>
          <p:cNvSpPr/>
          <p:nvPr userDrawn="1"/>
        </p:nvSpPr>
        <p:spPr>
          <a:xfrm flipV="1">
            <a:off x="326571" y="359908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90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727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10668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5651" y="3962400"/>
            <a:ext cx="10668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248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755651" y="1752600"/>
            <a:ext cx="10668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233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211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1" y="214313"/>
            <a:ext cx="10972800" cy="58261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2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2738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628802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24459" y="6237312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23340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565" y="116632"/>
            <a:ext cx="10668000" cy="6480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2232248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0"/>
          </p:nvPr>
        </p:nvSpPr>
        <p:spPr>
          <a:xfrm>
            <a:off x="527381" y="3429000"/>
            <a:ext cx="10957984" cy="2232248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31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5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0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36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83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4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89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B2F23B-AF66-41A9-897D-44609AD9DFB7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F030DD-4EA3-4D16-8C1C-D1952208EE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13315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223500" y="6237288"/>
            <a:ext cx="1354667" cy="476250"/>
          </a:xfrm>
          <a:prstGeom prst="rect">
            <a:avLst/>
          </a:prstGeom>
        </p:spPr>
        <p:txBody>
          <a:bodyPr/>
          <a:lstStyle>
            <a:lvl1pPr algn="r">
              <a:defRPr sz="1400" dirty="0">
                <a:solidFill>
                  <a:srgbClr val="0D7157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CAE7922D-FD5F-4BE1-993F-FD194E04727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45557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18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416480" y="6337126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5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" y="2152649"/>
            <a:ext cx="12115801" cy="1905000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dirty="0"/>
              <a:t> </a:t>
            </a:r>
            <a:r>
              <a:rPr lang="zh-CN" altLang="en-US" sz="5300" b="1" dirty="0" smtClean="0">
                <a:ln w="3175">
                  <a:solidFill>
                    <a:srgbClr val="31A5D7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实验二：</a:t>
            </a:r>
            <a:r>
              <a:rPr lang="en-US" altLang="zh-CN" sz="5300" b="1" dirty="0" smtClean="0">
                <a:ln w="3175">
                  <a:solidFill>
                    <a:srgbClr val="31A5D7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Cache</a:t>
            </a:r>
            <a:r>
              <a:rPr lang="zh-CN" altLang="en-US" sz="5300" b="1" dirty="0" smtClean="0">
                <a:ln w="3175">
                  <a:solidFill>
                    <a:srgbClr val="31A5D7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仿真</a:t>
            </a:r>
            <a:endParaRPr lang="zh-CN" altLang="en-US" sz="5300" b="1" dirty="0">
              <a:ln w="3175">
                <a:solidFill>
                  <a:srgbClr val="31A5D7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2513" y="4369576"/>
            <a:ext cx="9144000" cy="4365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94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写操作流程</a:t>
            </a:r>
            <a:endParaRPr lang="zh-CN" altLang="en-US" dirty="0"/>
          </a:p>
        </p:txBody>
      </p:sp>
      <p:sp>
        <p:nvSpPr>
          <p:cNvPr id="4" name="AutoShape 522"/>
          <p:cNvSpPr>
            <a:spLocks noChangeArrowheads="1"/>
          </p:cNvSpPr>
          <p:nvPr/>
        </p:nvSpPr>
        <p:spPr bwMode="auto">
          <a:xfrm>
            <a:off x="2576514" y="4018102"/>
            <a:ext cx="6988175" cy="1955800"/>
          </a:xfrm>
          <a:prstGeom prst="roundRect">
            <a:avLst>
              <a:gd name="adj" fmla="val 9931"/>
            </a:avLst>
          </a:prstGeom>
          <a:solidFill>
            <a:schemeClr val="bg1"/>
          </a:solidFill>
          <a:ln w="12700" algn="ctr">
            <a:solidFill>
              <a:srgbClr val="000814"/>
            </a:solidFill>
            <a:prstDash val="dash"/>
            <a:round/>
            <a:headEnd/>
            <a:tailEnd/>
          </a:ln>
        </p:spPr>
        <p:txBody>
          <a:bodyPr wrap="none" lIns="0" tIns="0" rIns="0" bIns="0" anchor="ctr"/>
          <a:lstStyle/>
          <a:p>
            <a:pPr algn="r"/>
            <a:endParaRPr lang="zh-CN" altLang="zh-CN">
              <a:latin typeface="+mn-ea"/>
            </a:endParaRPr>
          </a:p>
        </p:txBody>
      </p:sp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2614614" y="1366379"/>
            <a:ext cx="6975475" cy="1955800"/>
          </a:xfrm>
          <a:prstGeom prst="roundRect">
            <a:avLst>
              <a:gd name="adj" fmla="val 9931"/>
            </a:avLst>
          </a:prstGeom>
          <a:solidFill>
            <a:schemeClr val="bg1"/>
          </a:solidFill>
          <a:ln w="12700" algn="ctr">
            <a:solidFill>
              <a:srgbClr val="000814"/>
            </a:solidFill>
            <a:prstDash val="dash"/>
            <a:round/>
            <a:headEnd/>
            <a:tailEnd/>
          </a:ln>
        </p:spPr>
        <p:txBody>
          <a:bodyPr wrap="none" lIns="0" tIns="0" rIns="0" bIns="0" anchor="ctr"/>
          <a:lstStyle/>
          <a:p>
            <a:pPr algn="r"/>
            <a:endParaRPr lang="zh-CN" altLang="zh-CN">
              <a:latin typeface="+mn-ea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821114" y="5140464"/>
            <a:ext cx="4440237" cy="0"/>
          </a:xfrm>
          <a:prstGeom prst="line">
            <a:avLst/>
          </a:prstGeom>
          <a:noFill/>
          <a:ln w="12700">
            <a:solidFill>
              <a:srgbClr val="000204"/>
            </a:solidFill>
            <a:round/>
            <a:headEnd/>
            <a:tailEnd type="none" w="lg" len="med"/>
          </a:ln>
        </p:spPr>
        <p:txBody>
          <a:bodyPr lIns="0" tIns="0" rIns="0" bIns="0"/>
          <a:lstStyle/>
          <a:p>
            <a:endParaRPr lang="zh-CN" altLang="en-US">
              <a:latin typeface="+mn-ea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821114" y="2445879"/>
            <a:ext cx="4440237" cy="0"/>
          </a:xfrm>
          <a:prstGeom prst="line">
            <a:avLst/>
          </a:prstGeom>
          <a:noFill/>
          <a:ln w="12700">
            <a:solidFill>
              <a:srgbClr val="000204"/>
            </a:solidFill>
            <a:round/>
            <a:headEnd/>
            <a:tailEnd type="none" w="lg" len="med"/>
          </a:ln>
        </p:spPr>
        <p:txBody>
          <a:bodyPr lIns="0" tIns="0" rIns="0" bIns="0"/>
          <a:lstStyle/>
          <a:p>
            <a:endParaRPr lang="zh-CN" altLang="en-US">
              <a:latin typeface="+mn-ea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821114" y="2445879"/>
            <a:ext cx="192087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none" w="lg" len="med"/>
          </a:ln>
        </p:spPr>
        <p:txBody>
          <a:bodyPr lIns="0" tIns="0" rIns="0" bIns="0"/>
          <a:lstStyle/>
          <a:p>
            <a:endParaRPr lang="zh-CN" altLang="en-US">
              <a:latin typeface="+mn-ea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614863" y="2147429"/>
            <a:ext cx="6096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941388">
              <a:lnSpc>
                <a:spcPct val="90000"/>
              </a:lnSpc>
              <a:buClr>
                <a:srgbClr val="003580"/>
              </a:buClr>
            </a:pPr>
            <a:r>
              <a:rPr lang="zh-CN" altLang="en-US" sz="1600">
                <a:latin typeface="+mn-ea"/>
              </a:rPr>
              <a:t>写请求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6719888" y="2445879"/>
            <a:ext cx="123031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none" w="lg" len="med"/>
          </a:ln>
        </p:spPr>
        <p:txBody>
          <a:bodyPr lIns="0" tIns="0" rIns="0" bIns="0"/>
          <a:lstStyle/>
          <a:p>
            <a:endParaRPr lang="zh-CN" altLang="en-US">
              <a:latin typeface="+mn-ea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3821114" y="5140464"/>
            <a:ext cx="192087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none" w="lg" len="med"/>
          </a:ln>
        </p:spPr>
        <p:txBody>
          <a:bodyPr lIns="0" tIns="0" rIns="0" bIns="0"/>
          <a:lstStyle/>
          <a:p>
            <a:endParaRPr lang="zh-CN" altLang="en-US">
              <a:latin typeface="+mn-ea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821114" y="5140464"/>
            <a:ext cx="1920875" cy="0"/>
          </a:xfrm>
          <a:prstGeom prst="line">
            <a:avLst/>
          </a:prstGeom>
          <a:noFill/>
          <a:ln w="76200">
            <a:solidFill>
              <a:srgbClr val="36BA65"/>
            </a:solidFill>
            <a:round/>
            <a:headEnd/>
            <a:tailEnd type="none" w="lg" len="med"/>
          </a:ln>
        </p:spPr>
        <p:txBody>
          <a:bodyPr lIns="0" tIns="0" rIns="0" bIns="0"/>
          <a:lstStyle/>
          <a:p>
            <a:endParaRPr lang="zh-CN" altLang="en-US">
              <a:latin typeface="+mn-ea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21114" y="5140464"/>
            <a:ext cx="1920875" cy="0"/>
          </a:xfrm>
          <a:prstGeom prst="line">
            <a:avLst/>
          </a:prstGeom>
          <a:noFill/>
          <a:ln w="76200">
            <a:solidFill>
              <a:srgbClr val="5089F0"/>
            </a:solidFill>
            <a:round/>
            <a:headEnd/>
            <a:tailEnd type="none" w="lg" len="med"/>
          </a:ln>
        </p:spPr>
        <p:txBody>
          <a:bodyPr lIns="0" tIns="0" rIns="0" bIns="0"/>
          <a:lstStyle/>
          <a:p>
            <a:endParaRPr lang="zh-CN" altLang="en-US">
              <a:latin typeface="+mn-ea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6361114" y="5140464"/>
            <a:ext cx="192087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none" w="lg" len="med"/>
          </a:ln>
        </p:spPr>
        <p:txBody>
          <a:bodyPr lIns="0" tIns="0" rIns="0" bIns="0"/>
          <a:lstStyle/>
          <a:p>
            <a:endParaRPr lang="zh-CN" altLang="en-US">
              <a:latin typeface="+mn-ea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361114" y="5140464"/>
            <a:ext cx="1920875" cy="0"/>
          </a:xfrm>
          <a:prstGeom prst="line">
            <a:avLst/>
          </a:prstGeom>
          <a:noFill/>
          <a:ln w="76200">
            <a:solidFill>
              <a:srgbClr val="36BA65"/>
            </a:solidFill>
            <a:round/>
            <a:headEnd/>
            <a:tailEnd type="none" w="lg" len="med"/>
          </a:ln>
        </p:spPr>
        <p:txBody>
          <a:bodyPr lIns="0" tIns="0" rIns="0" bIns="0"/>
          <a:lstStyle/>
          <a:p>
            <a:endParaRPr lang="zh-CN" altLang="en-US">
              <a:latin typeface="+mn-ea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6361114" y="5140464"/>
            <a:ext cx="1920875" cy="0"/>
          </a:xfrm>
          <a:prstGeom prst="line">
            <a:avLst/>
          </a:prstGeom>
          <a:noFill/>
          <a:ln w="76200">
            <a:solidFill>
              <a:srgbClr val="5089F0"/>
            </a:solidFill>
            <a:round/>
            <a:headEnd/>
            <a:tailEnd type="none" w="lg" len="med"/>
          </a:ln>
        </p:spPr>
        <p:txBody>
          <a:bodyPr lIns="0" tIns="0" rIns="0" bIns="0"/>
          <a:lstStyle/>
          <a:p>
            <a:endParaRPr lang="zh-CN" altLang="en-US">
              <a:latin typeface="+mn-ea"/>
            </a:endParaRP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3821114" y="2445879"/>
            <a:ext cx="4148137" cy="0"/>
          </a:xfrm>
          <a:prstGeom prst="line">
            <a:avLst/>
          </a:prstGeom>
          <a:noFill/>
          <a:ln w="76200">
            <a:solidFill>
              <a:srgbClr val="217F7B"/>
            </a:solidFill>
            <a:prstDash val="sysDot"/>
            <a:round/>
            <a:headEnd type="triangle" w="med" len="med"/>
            <a:tailEnd type="none" w="lg" len="med"/>
          </a:ln>
        </p:spPr>
        <p:txBody>
          <a:bodyPr lIns="0" tIns="0" rIns="0" bIns="0"/>
          <a:lstStyle/>
          <a:p>
            <a:endParaRPr lang="zh-CN" altLang="en-US">
              <a:latin typeface="+mn-ea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662488" y="2566530"/>
            <a:ext cx="5334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941388">
              <a:lnSpc>
                <a:spcPct val="90000"/>
              </a:lnSpc>
              <a:buClr>
                <a:srgbClr val="003580"/>
              </a:buClr>
            </a:pPr>
            <a:r>
              <a:rPr lang="zh-CN" altLang="en-US" sz="1400">
                <a:solidFill>
                  <a:srgbClr val="217F7B"/>
                </a:solidFill>
                <a:latin typeface="+mn-ea"/>
                <a:cs typeface="Arial" charset="0"/>
              </a:rPr>
              <a:t>写响应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955638" y="1655305"/>
            <a:ext cx="561051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941388">
              <a:lnSpc>
                <a:spcPct val="90000"/>
              </a:lnSpc>
              <a:buClr>
                <a:srgbClr val="003580"/>
              </a:buClr>
            </a:pPr>
            <a:r>
              <a:rPr lang="en-US" altLang="zh-CN" sz="1600" b="1">
                <a:solidFill>
                  <a:srgbClr val="000204"/>
                </a:solidFill>
                <a:latin typeface="+mn-ea"/>
                <a:cs typeface="Arial" charset="0"/>
              </a:rPr>
              <a:t>Cache</a:t>
            </a:r>
            <a:endParaRPr lang="en-US" altLang="zh-CN" sz="1600" b="1" dirty="0">
              <a:solidFill>
                <a:srgbClr val="000204"/>
              </a:solidFill>
              <a:latin typeface="+mn-ea"/>
              <a:cs typeface="Arial" charset="0"/>
            </a:endParaRPr>
          </a:p>
        </p:txBody>
      </p:sp>
      <p:grpSp>
        <p:nvGrpSpPr>
          <p:cNvPr id="20" name="Group 26"/>
          <p:cNvGrpSpPr>
            <a:grpSpLocks/>
          </p:cNvGrpSpPr>
          <p:nvPr/>
        </p:nvGrpSpPr>
        <p:grpSpPr bwMode="auto">
          <a:xfrm>
            <a:off x="5697538" y="1917241"/>
            <a:ext cx="1028700" cy="1028700"/>
            <a:chOff x="2922" y="2088"/>
            <a:chExt cx="648" cy="648"/>
          </a:xfrm>
        </p:grpSpPr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2922" y="2088"/>
              <a:ext cx="648" cy="81"/>
              <a:chOff x="2922" y="2088"/>
              <a:chExt cx="648" cy="81"/>
            </a:xfrm>
          </p:grpSpPr>
          <p:sp>
            <p:nvSpPr>
              <p:cNvPr id="85" name="Rectangle 28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6" name="Rectangle 29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7" name="Rectangle 30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8" name="Rectangle 31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9" name="Rectangle 32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90" name="Rectangle 33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91" name="Rectangle 34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92" name="Rectangle 35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2" name="Group 36"/>
            <p:cNvGrpSpPr>
              <a:grpSpLocks/>
            </p:cNvGrpSpPr>
            <p:nvPr/>
          </p:nvGrpSpPr>
          <p:grpSpPr bwMode="auto">
            <a:xfrm>
              <a:off x="2922" y="2169"/>
              <a:ext cx="648" cy="81"/>
              <a:chOff x="2922" y="2088"/>
              <a:chExt cx="648" cy="81"/>
            </a:xfrm>
          </p:grpSpPr>
          <p:sp>
            <p:nvSpPr>
              <p:cNvPr id="77" name="Rectangle 37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8" name="Rectangle 38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9" name="Rectangle 39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0" name="Rectangle 40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1" name="Rectangle 41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2" name="Rectangle 42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4" name="Rectangle 44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3" name="Group 45"/>
            <p:cNvGrpSpPr>
              <a:grpSpLocks/>
            </p:cNvGrpSpPr>
            <p:nvPr/>
          </p:nvGrpSpPr>
          <p:grpSpPr bwMode="auto">
            <a:xfrm>
              <a:off x="2922" y="2250"/>
              <a:ext cx="648" cy="81"/>
              <a:chOff x="2922" y="2088"/>
              <a:chExt cx="648" cy="81"/>
            </a:xfrm>
          </p:grpSpPr>
          <p:sp>
            <p:nvSpPr>
              <p:cNvPr id="69" name="Rectangle 46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0" name="Rectangle 47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1" name="Rectangle 48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2" name="Rectangle 49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3" name="Rectangle 50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4" name="Rectangle 51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5" name="Rectangle 52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6" name="Rectangle 53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4" name="Group 54"/>
            <p:cNvGrpSpPr>
              <a:grpSpLocks/>
            </p:cNvGrpSpPr>
            <p:nvPr/>
          </p:nvGrpSpPr>
          <p:grpSpPr bwMode="auto">
            <a:xfrm>
              <a:off x="2922" y="2331"/>
              <a:ext cx="648" cy="81"/>
              <a:chOff x="2922" y="2088"/>
              <a:chExt cx="648" cy="81"/>
            </a:xfrm>
          </p:grpSpPr>
          <p:sp>
            <p:nvSpPr>
              <p:cNvPr id="61" name="Rectangle 55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2" name="Rectangle 56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3" name="Rectangle 57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4" name="Rectangle 58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5" name="Rectangle 59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6" name="Rectangle 60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7" name="Rectangle 61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8" name="Rectangle 62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5" name="Group 63"/>
            <p:cNvGrpSpPr>
              <a:grpSpLocks/>
            </p:cNvGrpSpPr>
            <p:nvPr/>
          </p:nvGrpSpPr>
          <p:grpSpPr bwMode="auto">
            <a:xfrm>
              <a:off x="2922" y="2412"/>
              <a:ext cx="648" cy="81"/>
              <a:chOff x="2922" y="2088"/>
              <a:chExt cx="648" cy="81"/>
            </a:xfrm>
          </p:grpSpPr>
          <p:sp>
            <p:nvSpPr>
              <p:cNvPr id="53" name="Rectangle 64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6" name="Group 72"/>
            <p:cNvGrpSpPr>
              <a:grpSpLocks/>
            </p:cNvGrpSpPr>
            <p:nvPr/>
          </p:nvGrpSpPr>
          <p:grpSpPr bwMode="auto">
            <a:xfrm>
              <a:off x="2922" y="2493"/>
              <a:ext cx="648" cy="81"/>
              <a:chOff x="2922" y="2088"/>
              <a:chExt cx="648" cy="81"/>
            </a:xfrm>
          </p:grpSpPr>
          <p:sp>
            <p:nvSpPr>
              <p:cNvPr id="45" name="Rectangle 73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46" name="Rectangle 74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47" name="Rectangle 75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48" name="Rectangle 76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49" name="Rectangle 77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0" name="Rectangle 78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1" name="Rectangle 79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2" name="Rectangle 80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7" name="Group 81"/>
            <p:cNvGrpSpPr>
              <a:grpSpLocks/>
            </p:cNvGrpSpPr>
            <p:nvPr/>
          </p:nvGrpSpPr>
          <p:grpSpPr bwMode="auto">
            <a:xfrm>
              <a:off x="2922" y="2574"/>
              <a:ext cx="648" cy="81"/>
              <a:chOff x="2922" y="2088"/>
              <a:chExt cx="648" cy="81"/>
            </a:xfrm>
          </p:grpSpPr>
          <p:sp>
            <p:nvSpPr>
              <p:cNvPr id="37" name="Rectangle 82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8" name="Rectangle 83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9" name="Rectangle 84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40" name="Rectangle 85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41" name="Rectangle 86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42" name="Rectangle 87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43" name="Rectangle 88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44" name="Rectangle 89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8" name="Group 90"/>
            <p:cNvGrpSpPr>
              <a:grpSpLocks/>
            </p:cNvGrpSpPr>
            <p:nvPr/>
          </p:nvGrpSpPr>
          <p:grpSpPr bwMode="auto">
            <a:xfrm>
              <a:off x="2922" y="2655"/>
              <a:ext cx="648" cy="81"/>
              <a:chOff x="2922" y="2088"/>
              <a:chExt cx="648" cy="81"/>
            </a:xfrm>
          </p:grpSpPr>
          <p:sp>
            <p:nvSpPr>
              <p:cNvPr id="29" name="Rectangle 91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0" name="Rectangle 92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1" name="Rectangle 93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2" name="Rectangle 94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3" name="Rectangle 95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4" name="Rectangle 96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5" name="Rectangle 97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6" name="Rectangle 98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</p:grpSp>
      <p:sp>
        <p:nvSpPr>
          <p:cNvPr id="93" name="Rectangle 99"/>
          <p:cNvSpPr>
            <a:spLocks noChangeArrowheads="1"/>
          </p:cNvSpPr>
          <p:nvPr/>
        </p:nvSpPr>
        <p:spPr bwMode="auto">
          <a:xfrm>
            <a:off x="5697539" y="1918830"/>
            <a:ext cx="128587" cy="128587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/>
            <a:endParaRPr lang="zh-CN" altLang="zh-CN">
              <a:latin typeface="+mn-ea"/>
            </a:endParaRPr>
          </a:p>
        </p:txBody>
      </p:sp>
      <p:sp>
        <p:nvSpPr>
          <p:cNvPr id="94" name="Text Box 227"/>
          <p:cNvSpPr txBox="1">
            <a:spLocks noChangeArrowheads="1"/>
          </p:cNvSpPr>
          <p:nvPr/>
        </p:nvSpPr>
        <p:spPr bwMode="auto">
          <a:xfrm>
            <a:off x="5955638" y="4340365"/>
            <a:ext cx="561051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941388">
              <a:lnSpc>
                <a:spcPct val="90000"/>
              </a:lnSpc>
              <a:buClr>
                <a:srgbClr val="003580"/>
              </a:buClr>
            </a:pPr>
            <a:r>
              <a:rPr lang="en-US" altLang="zh-CN" sz="1600" b="1">
                <a:solidFill>
                  <a:srgbClr val="000204"/>
                </a:solidFill>
                <a:latin typeface="+mn-ea"/>
                <a:cs typeface="Arial" charset="0"/>
              </a:rPr>
              <a:t>Cache</a:t>
            </a:r>
            <a:endParaRPr lang="en-US" altLang="zh-CN" sz="1600" b="1" dirty="0">
              <a:solidFill>
                <a:srgbClr val="000204"/>
              </a:solidFill>
              <a:latin typeface="+mn-ea"/>
              <a:cs typeface="Arial" charset="0"/>
            </a:endParaRPr>
          </a:p>
        </p:txBody>
      </p:sp>
      <p:grpSp>
        <p:nvGrpSpPr>
          <p:cNvPr id="95" name="Group 359"/>
          <p:cNvGrpSpPr>
            <a:grpSpLocks/>
          </p:cNvGrpSpPr>
          <p:nvPr/>
        </p:nvGrpSpPr>
        <p:grpSpPr bwMode="auto">
          <a:xfrm>
            <a:off x="5697538" y="4618177"/>
            <a:ext cx="1028700" cy="1028700"/>
            <a:chOff x="2922" y="2088"/>
            <a:chExt cx="648" cy="648"/>
          </a:xfrm>
        </p:grpSpPr>
        <p:grpSp>
          <p:nvGrpSpPr>
            <p:cNvPr id="96" name="Group 360"/>
            <p:cNvGrpSpPr>
              <a:grpSpLocks/>
            </p:cNvGrpSpPr>
            <p:nvPr/>
          </p:nvGrpSpPr>
          <p:grpSpPr bwMode="auto">
            <a:xfrm>
              <a:off x="2922" y="2088"/>
              <a:ext cx="648" cy="81"/>
              <a:chOff x="2922" y="2088"/>
              <a:chExt cx="648" cy="81"/>
            </a:xfrm>
          </p:grpSpPr>
          <p:sp>
            <p:nvSpPr>
              <p:cNvPr id="160" name="Rectangle 361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61" name="Rectangle 362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62" name="Rectangle 363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63" name="Rectangle 364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64" name="Rectangle 365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65" name="Rectangle 366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66" name="Rectangle 367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67" name="Rectangle 368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97" name="Group 369"/>
            <p:cNvGrpSpPr>
              <a:grpSpLocks/>
            </p:cNvGrpSpPr>
            <p:nvPr/>
          </p:nvGrpSpPr>
          <p:grpSpPr bwMode="auto">
            <a:xfrm>
              <a:off x="2922" y="2169"/>
              <a:ext cx="648" cy="81"/>
              <a:chOff x="2922" y="2088"/>
              <a:chExt cx="648" cy="81"/>
            </a:xfrm>
          </p:grpSpPr>
          <p:sp>
            <p:nvSpPr>
              <p:cNvPr id="152" name="Rectangle 370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53" name="Rectangle 371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54" name="Rectangle 372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55" name="Rectangle 373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56" name="Rectangle 374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57" name="Rectangle 375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58" name="Rectangle 376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59" name="Rectangle 377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98" name="Group 378"/>
            <p:cNvGrpSpPr>
              <a:grpSpLocks/>
            </p:cNvGrpSpPr>
            <p:nvPr/>
          </p:nvGrpSpPr>
          <p:grpSpPr bwMode="auto">
            <a:xfrm>
              <a:off x="2922" y="2250"/>
              <a:ext cx="648" cy="81"/>
              <a:chOff x="2922" y="2088"/>
              <a:chExt cx="648" cy="81"/>
            </a:xfrm>
          </p:grpSpPr>
          <p:sp>
            <p:nvSpPr>
              <p:cNvPr id="144" name="Rectangle 379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45" name="Rectangle 380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46" name="Rectangle 381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47" name="Rectangle 382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48" name="Rectangle 383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49" name="Rectangle 384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50" name="Rectangle 385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51" name="Rectangle 386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99" name="Group 387"/>
            <p:cNvGrpSpPr>
              <a:grpSpLocks/>
            </p:cNvGrpSpPr>
            <p:nvPr/>
          </p:nvGrpSpPr>
          <p:grpSpPr bwMode="auto">
            <a:xfrm>
              <a:off x="2922" y="2331"/>
              <a:ext cx="648" cy="81"/>
              <a:chOff x="2922" y="2088"/>
              <a:chExt cx="648" cy="81"/>
            </a:xfrm>
          </p:grpSpPr>
          <p:sp>
            <p:nvSpPr>
              <p:cNvPr id="136" name="Rectangle 388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37" name="Rectangle 389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38" name="Rectangle 390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39" name="Rectangle 391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40" name="Rectangle 392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41" name="Rectangle 393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42" name="Rectangle 394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43" name="Rectangle 395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100" name="Group 396"/>
            <p:cNvGrpSpPr>
              <a:grpSpLocks/>
            </p:cNvGrpSpPr>
            <p:nvPr/>
          </p:nvGrpSpPr>
          <p:grpSpPr bwMode="auto">
            <a:xfrm>
              <a:off x="2922" y="2412"/>
              <a:ext cx="648" cy="81"/>
              <a:chOff x="2922" y="2088"/>
              <a:chExt cx="648" cy="81"/>
            </a:xfrm>
          </p:grpSpPr>
          <p:sp>
            <p:nvSpPr>
              <p:cNvPr id="128" name="Rectangle 397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29" name="Rectangle 398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30" name="Rectangle 399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31" name="Rectangle 400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32" name="Rectangle 401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33" name="Rectangle 402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34" name="Rectangle 403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35" name="Rectangle 404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101" name="Group 405"/>
            <p:cNvGrpSpPr>
              <a:grpSpLocks/>
            </p:cNvGrpSpPr>
            <p:nvPr/>
          </p:nvGrpSpPr>
          <p:grpSpPr bwMode="auto">
            <a:xfrm>
              <a:off x="2922" y="2493"/>
              <a:ext cx="648" cy="81"/>
              <a:chOff x="2922" y="2088"/>
              <a:chExt cx="648" cy="81"/>
            </a:xfrm>
          </p:grpSpPr>
          <p:sp>
            <p:nvSpPr>
              <p:cNvPr id="120" name="Rectangle 406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21" name="Rectangle 407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22" name="Rectangle 408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23" name="Rectangle 409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24" name="Rectangle 410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25" name="Rectangle 411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26" name="Rectangle 412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27" name="Rectangle 413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102" name="Group 414"/>
            <p:cNvGrpSpPr>
              <a:grpSpLocks/>
            </p:cNvGrpSpPr>
            <p:nvPr/>
          </p:nvGrpSpPr>
          <p:grpSpPr bwMode="auto">
            <a:xfrm>
              <a:off x="2922" y="2574"/>
              <a:ext cx="648" cy="81"/>
              <a:chOff x="2922" y="2088"/>
              <a:chExt cx="648" cy="81"/>
            </a:xfrm>
          </p:grpSpPr>
          <p:sp>
            <p:nvSpPr>
              <p:cNvPr id="112" name="Rectangle 415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13" name="Rectangle 416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14" name="Rectangle 417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15" name="Rectangle 418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16" name="Rectangle 419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17" name="Rectangle 420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18" name="Rectangle 421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19" name="Rectangle 422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103" name="Group 423"/>
            <p:cNvGrpSpPr>
              <a:grpSpLocks/>
            </p:cNvGrpSpPr>
            <p:nvPr/>
          </p:nvGrpSpPr>
          <p:grpSpPr bwMode="auto">
            <a:xfrm>
              <a:off x="2922" y="2655"/>
              <a:ext cx="648" cy="81"/>
              <a:chOff x="2922" y="2088"/>
              <a:chExt cx="648" cy="81"/>
            </a:xfrm>
          </p:grpSpPr>
          <p:sp>
            <p:nvSpPr>
              <p:cNvPr id="104" name="Rectangle 424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05" name="Rectangle 425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06" name="Rectangle 426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07" name="Rectangle 427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08" name="Rectangle 428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09" name="Rectangle 429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10" name="Rectangle 430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11" name="Rectangle 431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</p:grpSp>
      <p:sp>
        <p:nvSpPr>
          <p:cNvPr id="168" name="Rectangle 432"/>
          <p:cNvSpPr>
            <a:spLocks noChangeArrowheads="1"/>
          </p:cNvSpPr>
          <p:nvPr/>
        </p:nvSpPr>
        <p:spPr bwMode="auto">
          <a:xfrm>
            <a:off x="5697539" y="4618178"/>
            <a:ext cx="128587" cy="128587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/>
            <a:endParaRPr lang="zh-CN" altLang="zh-CN">
              <a:latin typeface="+mn-ea"/>
            </a:endParaRPr>
          </a:p>
        </p:txBody>
      </p:sp>
      <p:grpSp>
        <p:nvGrpSpPr>
          <p:cNvPr id="169" name="Group 433"/>
          <p:cNvGrpSpPr>
            <a:grpSpLocks/>
          </p:cNvGrpSpPr>
          <p:nvPr/>
        </p:nvGrpSpPr>
        <p:grpSpPr bwMode="auto">
          <a:xfrm>
            <a:off x="5697539" y="4618178"/>
            <a:ext cx="257175" cy="128587"/>
            <a:chOff x="2557" y="3815"/>
            <a:chExt cx="162" cy="81"/>
          </a:xfrm>
        </p:grpSpPr>
        <p:sp>
          <p:nvSpPr>
            <p:cNvPr id="170" name="Rectangle 434"/>
            <p:cNvSpPr>
              <a:spLocks noChangeArrowheads="1"/>
            </p:cNvSpPr>
            <p:nvPr/>
          </p:nvSpPr>
          <p:spPr bwMode="auto">
            <a:xfrm>
              <a:off x="2557" y="3815"/>
              <a:ext cx="81" cy="81"/>
            </a:xfrm>
            <a:prstGeom prst="rect">
              <a:avLst/>
            </a:prstGeom>
            <a:solidFill>
              <a:srgbClr val="36BA6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171" name="Rectangle 435"/>
            <p:cNvSpPr>
              <a:spLocks noChangeArrowheads="1"/>
            </p:cNvSpPr>
            <p:nvPr/>
          </p:nvSpPr>
          <p:spPr bwMode="auto">
            <a:xfrm>
              <a:off x="2638" y="3815"/>
              <a:ext cx="81" cy="81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</p:grpSp>
      <p:grpSp>
        <p:nvGrpSpPr>
          <p:cNvPr id="172" name="Group 436"/>
          <p:cNvGrpSpPr>
            <a:grpSpLocks/>
          </p:cNvGrpSpPr>
          <p:nvPr/>
        </p:nvGrpSpPr>
        <p:grpSpPr bwMode="auto">
          <a:xfrm>
            <a:off x="5697538" y="4618178"/>
            <a:ext cx="385762" cy="128587"/>
            <a:chOff x="2557" y="3919"/>
            <a:chExt cx="243" cy="81"/>
          </a:xfrm>
        </p:grpSpPr>
        <p:sp>
          <p:nvSpPr>
            <p:cNvPr id="173" name="Rectangle 437"/>
            <p:cNvSpPr>
              <a:spLocks noChangeArrowheads="1"/>
            </p:cNvSpPr>
            <p:nvPr/>
          </p:nvSpPr>
          <p:spPr bwMode="auto">
            <a:xfrm>
              <a:off x="2557" y="3919"/>
              <a:ext cx="81" cy="81"/>
            </a:xfrm>
            <a:prstGeom prst="rect">
              <a:avLst/>
            </a:prstGeom>
            <a:solidFill>
              <a:srgbClr val="5089F0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174" name="Rectangle 438"/>
            <p:cNvSpPr>
              <a:spLocks noChangeArrowheads="1"/>
            </p:cNvSpPr>
            <p:nvPr/>
          </p:nvSpPr>
          <p:spPr bwMode="auto">
            <a:xfrm>
              <a:off x="2638" y="3919"/>
              <a:ext cx="81" cy="81"/>
            </a:xfrm>
            <a:prstGeom prst="rect">
              <a:avLst/>
            </a:prstGeom>
            <a:solidFill>
              <a:srgbClr val="36BA6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175" name="Rectangle 439"/>
            <p:cNvSpPr>
              <a:spLocks noChangeArrowheads="1"/>
            </p:cNvSpPr>
            <p:nvPr/>
          </p:nvSpPr>
          <p:spPr bwMode="auto">
            <a:xfrm>
              <a:off x="2719" y="3919"/>
              <a:ext cx="81" cy="81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</p:grpSp>
      <p:sp>
        <p:nvSpPr>
          <p:cNvPr id="176" name="Text Box 442"/>
          <p:cNvSpPr txBox="1">
            <a:spLocks noChangeArrowheads="1"/>
          </p:cNvSpPr>
          <p:nvPr/>
        </p:nvSpPr>
        <p:spPr bwMode="auto">
          <a:xfrm>
            <a:off x="2816079" y="1468802"/>
            <a:ext cx="2704587" cy="276999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marL="354013" indent="-354013" algn="r" defTabSz="941388">
              <a:buClr>
                <a:srgbClr val="003580"/>
              </a:buClr>
            </a:pPr>
            <a:r>
              <a:rPr lang="zh-CN" altLang="en-US" b="1">
                <a:solidFill>
                  <a:srgbClr val="008000"/>
                </a:solidFill>
                <a:latin typeface="+mn-ea"/>
                <a:cs typeface="Arial" charset="0"/>
              </a:rPr>
              <a:t>写穿策略 </a:t>
            </a:r>
            <a:r>
              <a:rPr lang="en-US" altLang="zh-CN" b="1">
                <a:solidFill>
                  <a:srgbClr val="008000"/>
                </a:solidFill>
                <a:latin typeface="+mn-ea"/>
                <a:cs typeface="Arial" charset="0"/>
              </a:rPr>
              <a:t>WriteThrough </a:t>
            </a:r>
          </a:p>
        </p:txBody>
      </p:sp>
      <p:sp>
        <p:nvSpPr>
          <p:cNvPr id="177" name="Text Box 444"/>
          <p:cNvSpPr txBox="1">
            <a:spLocks noChangeArrowheads="1"/>
          </p:cNvSpPr>
          <p:nvPr/>
        </p:nvSpPr>
        <p:spPr bwMode="auto">
          <a:xfrm>
            <a:off x="2748573" y="4162565"/>
            <a:ext cx="2366352" cy="276999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marL="354013" indent="-354013" algn="r" defTabSz="941388">
              <a:buClr>
                <a:srgbClr val="003580"/>
              </a:buClr>
            </a:pPr>
            <a:r>
              <a:rPr lang="zh-CN" altLang="en-US" b="1">
                <a:solidFill>
                  <a:schemeClr val="accent2"/>
                </a:solidFill>
                <a:latin typeface="+mn-ea"/>
                <a:cs typeface="Arial" charset="0"/>
              </a:rPr>
              <a:t>写回策略 </a:t>
            </a:r>
            <a:r>
              <a:rPr lang="en-US" altLang="zh-CN" b="1">
                <a:solidFill>
                  <a:schemeClr val="accent2"/>
                </a:solidFill>
                <a:latin typeface="+mn-ea"/>
                <a:cs typeface="Arial" charset="0"/>
              </a:rPr>
              <a:t>Write Back</a:t>
            </a:r>
            <a:r>
              <a:rPr lang="en-US" altLang="zh-CN" b="1">
                <a:solidFill>
                  <a:srgbClr val="008000"/>
                </a:solidFill>
                <a:latin typeface="+mn-ea"/>
                <a:cs typeface="Arial" charset="0"/>
              </a:rPr>
              <a:t> </a:t>
            </a:r>
          </a:p>
        </p:txBody>
      </p:sp>
      <p:sp>
        <p:nvSpPr>
          <p:cNvPr id="178" name="AutoShape 446"/>
          <p:cNvSpPr>
            <a:spLocks noChangeArrowheads="1"/>
          </p:cNvSpPr>
          <p:nvPr/>
        </p:nvSpPr>
        <p:spPr bwMode="auto">
          <a:xfrm>
            <a:off x="7989889" y="1648955"/>
            <a:ext cx="1184275" cy="1538287"/>
          </a:xfrm>
          <a:prstGeom prst="roundRect">
            <a:avLst>
              <a:gd name="adj" fmla="val 11657"/>
            </a:avLst>
          </a:prstGeom>
          <a:gradFill rotWithShape="1">
            <a:gsLst>
              <a:gs pos="0">
                <a:srgbClr val="E2EAEA"/>
              </a:gs>
              <a:gs pos="100000">
                <a:srgbClr val="F8FAFA"/>
              </a:gs>
            </a:gsLst>
            <a:lin ang="2700000" scaled="1"/>
          </a:gradFill>
          <a:ln w="6350" algn="ctr">
            <a:solidFill>
              <a:srgbClr val="6F9995"/>
            </a:solidFill>
            <a:round/>
            <a:headEnd/>
            <a:tailEnd type="none" w="lg" len="med"/>
          </a:ln>
        </p:spPr>
        <p:txBody>
          <a:bodyPr wrap="none" lIns="0" tIns="0" rIns="0" bIns="0" anchor="ctr"/>
          <a:lstStyle/>
          <a:p>
            <a:pPr algn="r"/>
            <a:endParaRPr lang="zh-CN" altLang="zh-CN">
              <a:latin typeface="+mn-ea"/>
            </a:endParaRPr>
          </a:p>
        </p:txBody>
      </p:sp>
      <p:grpSp>
        <p:nvGrpSpPr>
          <p:cNvPr id="179" name="Group 447"/>
          <p:cNvGrpSpPr>
            <a:grpSpLocks/>
          </p:cNvGrpSpPr>
          <p:nvPr/>
        </p:nvGrpSpPr>
        <p:grpSpPr bwMode="auto">
          <a:xfrm>
            <a:off x="8108950" y="1804530"/>
            <a:ext cx="577850" cy="542925"/>
            <a:chOff x="3480" y="2350"/>
            <a:chExt cx="901" cy="846"/>
          </a:xfrm>
        </p:grpSpPr>
        <p:grpSp>
          <p:nvGrpSpPr>
            <p:cNvPr id="180" name="Group 448"/>
            <p:cNvGrpSpPr>
              <a:grpSpLocks/>
            </p:cNvGrpSpPr>
            <p:nvPr/>
          </p:nvGrpSpPr>
          <p:grpSpPr bwMode="auto">
            <a:xfrm>
              <a:off x="3480" y="2803"/>
              <a:ext cx="901" cy="393"/>
              <a:chOff x="3480" y="2982"/>
              <a:chExt cx="901" cy="393"/>
            </a:xfrm>
          </p:grpSpPr>
          <p:sp>
            <p:nvSpPr>
              <p:cNvPr id="201" name="Oval 449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02" name="Rectangle 450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03" name="Oval 451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181" name="Group 452"/>
            <p:cNvGrpSpPr>
              <a:grpSpLocks/>
            </p:cNvGrpSpPr>
            <p:nvPr/>
          </p:nvGrpSpPr>
          <p:grpSpPr bwMode="auto">
            <a:xfrm>
              <a:off x="3480" y="2713"/>
              <a:ext cx="901" cy="393"/>
              <a:chOff x="3480" y="2982"/>
              <a:chExt cx="901" cy="393"/>
            </a:xfrm>
          </p:grpSpPr>
          <p:sp>
            <p:nvSpPr>
              <p:cNvPr id="198" name="Oval 453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99" name="Rectangle 454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00" name="Oval 455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182" name="Group 456"/>
            <p:cNvGrpSpPr>
              <a:grpSpLocks/>
            </p:cNvGrpSpPr>
            <p:nvPr/>
          </p:nvGrpSpPr>
          <p:grpSpPr bwMode="auto">
            <a:xfrm>
              <a:off x="3480" y="2622"/>
              <a:ext cx="901" cy="393"/>
              <a:chOff x="3480" y="2982"/>
              <a:chExt cx="901" cy="393"/>
            </a:xfrm>
          </p:grpSpPr>
          <p:sp>
            <p:nvSpPr>
              <p:cNvPr id="195" name="Oval 457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96" name="Rectangle 458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97" name="Oval 459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183" name="Group 460"/>
            <p:cNvGrpSpPr>
              <a:grpSpLocks/>
            </p:cNvGrpSpPr>
            <p:nvPr/>
          </p:nvGrpSpPr>
          <p:grpSpPr bwMode="auto">
            <a:xfrm>
              <a:off x="3480" y="2532"/>
              <a:ext cx="901" cy="393"/>
              <a:chOff x="3480" y="2982"/>
              <a:chExt cx="901" cy="393"/>
            </a:xfrm>
          </p:grpSpPr>
          <p:sp>
            <p:nvSpPr>
              <p:cNvPr id="192" name="Oval 461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93" name="Rectangle 462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94" name="Oval 463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184" name="Group 464"/>
            <p:cNvGrpSpPr>
              <a:grpSpLocks/>
            </p:cNvGrpSpPr>
            <p:nvPr/>
          </p:nvGrpSpPr>
          <p:grpSpPr bwMode="auto">
            <a:xfrm>
              <a:off x="3480" y="2441"/>
              <a:ext cx="901" cy="393"/>
              <a:chOff x="3480" y="2982"/>
              <a:chExt cx="901" cy="393"/>
            </a:xfrm>
          </p:grpSpPr>
          <p:sp>
            <p:nvSpPr>
              <p:cNvPr id="189" name="Oval 465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90" name="Rectangle 466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91" name="Oval 467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185" name="Group 468"/>
            <p:cNvGrpSpPr>
              <a:grpSpLocks/>
            </p:cNvGrpSpPr>
            <p:nvPr/>
          </p:nvGrpSpPr>
          <p:grpSpPr bwMode="auto">
            <a:xfrm>
              <a:off x="3480" y="2350"/>
              <a:ext cx="901" cy="393"/>
              <a:chOff x="3480" y="2982"/>
              <a:chExt cx="901" cy="393"/>
            </a:xfrm>
          </p:grpSpPr>
          <p:sp>
            <p:nvSpPr>
              <p:cNvPr id="186" name="Oval 469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87" name="Rectangle 470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188" name="Oval 471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</p:grpSp>
      <p:grpSp>
        <p:nvGrpSpPr>
          <p:cNvPr id="204" name="Group 472"/>
          <p:cNvGrpSpPr>
            <a:grpSpLocks/>
          </p:cNvGrpSpPr>
          <p:nvPr/>
        </p:nvGrpSpPr>
        <p:grpSpPr bwMode="auto">
          <a:xfrm>
            <a:off x="8251825" y="2088692"/>
            <a:ext cx="577850" cy="542925"/>
            <a:chOff x="3480" y="2350"/>
            <a:chExt cx="901" cy="846"/>
          </a:xfrm>
        </p:grpSpPr>
        <p:grpSp>
          <p:nvGrpSpPr>
            <p:cNvPr id="205" name="Group 473"/>
            <p:cNvGrpSpPr>
              <a:grpSpLocks/>
            </p:cNvGrpSpPr>
            <p:nvPr/>
          </p:nvGrpSpPr>
          <p:grpSpPr bwMode="auto">
            <a:xfrm>
              <a:off x="3480" y="2803"/>
              <a:ext cx="901" cy="393"/>
              <a:chOff x="3480" y="2982"/>
              <a:chExt cx="901" cy="393"/>
            </a:xfrm>
          </p:grpSpPr>
          <p:sp>
            <p:nvSpPr>
              <p:cNvPr id="226" name="Oval 474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27" name="Rectangle 475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28" name="Oval 476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06" name="Group 477"/>
            <p:cNvGrpSpPr>
              <a:grpSpLocks/>
            </p:cNvGrpSpPr>
            <p:nvPr/>
          </p:nvGrpSpPr>
          <p:grpSpPr bwMode="auto">
            <a:xfrm>
              <a:off x="3480" y="2713"/>
              <a:ext cx="901" cy="393"/>
              <a:chOff x="3480" y="2982"/>
              <a:chExt cx="901" cy="393"/>
            </a:xfrm>
          </p:grpSpPr>
          <p:sp>
            <p:nvSpPr>
              <p:cNvPr id="223" name="Oval 478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24" name="Rectangle 479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25" name="Oval 480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07" name="Group 481"/>
            <p:cNvGrpSpPr>
              <a:grpSpLocks/>
            </p:cNvGrpSpPr>
            <p:nvPr/>
          </p:nvGrpSpPr>
          <p:grpSpPr bwMode="auto">
            <a:xfrm>
              <a:off x="3480" y="2622"/>
              <a:ext cx="901" cy="393"/>
              <a:chOff x="3480" y="2982"/>
              <a:chExt cx="901" cy="393"/>
            </a:xfrm>
          </p:grpSpPr>
          <p:sp>
            <p:nvSpPr>
              <p:cNvPr id="220" name="Oval 482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21" name="Rectangle 483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22" name="Oval 484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08" name="Group 485"/>
            <p:cNvGrpSpPr>
              <a:grpSpLocks/>
            </p:cNvGrpSpPr>
            <p:nvPr/>
          </p:nvGrpSpPr>
          <p:grpSpPr bwMode="auto">
            <a:xfrm>
              <a:off x="3480" y="2532"/>
              <a:ext cx="901" cy="393"/>
              <a:chOff x="3480" y="2982"/>
              <a:chExt cx="901" cy="393"/>
            </a:xfrm>
          </p:grpSpPr>
          <p:sp>
            <p:nvSpPr>
              <p:cNvPr id="217" name="Oval 486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18" name="Rectangle 487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19" name="Oval 488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09" name="Group 489"/>
            <p:cNvGrpSpPr>
              <a:grpSpLocks/>
            </p:cNvGrpSpPr>
            <p:nvPr/>
          </p:nvGrpSpPr>
          <p:grpSpPr bwMode="auto">
            <a:xfrm>
              <a:off x="3480" y="2441"/>
              <a:ext cx="901" cy="393"/>
              <a:chOff x="3480" y="2982"/>
              <a:chExt cx="901" cy="393"/>
            </a:xfrm>
          </p:grpSpPr>
          <p:sp>
            <p:nvSpPr>
              <p:cNvPr id="214" name="Oval 490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15" name="Rectangle 491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16" name="Oval 492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10" name="Group 493"/>
            <p:cNvGrpSpPr>
              <a:grpSpLocks/>
            </p:cNvGrpSpPr>
            <p:nvPr/>
          </p:nvGrpSpPr>
          <p:grpSpPr bwMode="auto">
            <a:xfrm>
              <a:off x="3480" y="2350"/>
              <a:ext cx="901" cy="393"/>
              <a:chOff x="3480" y="2982"/>
              <a:chExt cx="901" cy="393"/>
            </a:xfrm>
          </p:grpSpPr>
          <p:sp>
            <p:nvSpPr>
              <p:cNvPr id="211" name="Oval 494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12" name="Rectangle 495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13" name="Oval 496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</p:grpSp>
      <p:grpSp>
        <p:nvGrpSpPr>
          <p:cNvPr id="229" name="Group 497"/>
          <p:cNvGrpSpPr>
            <a:grpSpLocks/>
          </p:cNvGrpSpPr>
          <p:nvPr/>
        </p:nvGrpSpPr>
        <p:grpSpPr bwMode="auto">
          <a:xfrm>
            <a:off x="8393113" y="2409367"/>
            <a:ext cx="577850" cy="542925"/>
            <a:chOff x="3480" y="2350"/>
            <a:chExt cx="901" cy="846"/>
          </a:xfrm>
        </p:grpSpPr>
        <p:grpSp>
          <p:nvGrpSpPr>
            <p:cNvPr id="230" name="Group 498"/>
            <p:cNvGrpSpPr>
              <a:grpSpLocks/>
            </p:cNvGrpSpPr>
            <p:nvPr/>
          </p:nvGrpSpPr>
          <p:grpSpPr bwMode="auto">
            <a:xfrm>
              <a:off x="3480" y="2803"/>
              <a:ext cx="901" cy="393"/>
              <a:chOff x="3480" y="2982"/>
              <a:chExt cx="901" cy="393"/>
            </a:xfrm>
          </p:grpSpPr>
          <p:sp>
            <p:nvSpPr>
              <p:cNvPr id="251" name="Oval 499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52" name="Rectangle 500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53" name="Oval 501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31" name="Group 502"/>
            <p:cNvGrpSpPr>
              <a:grpSpLocks/>
            </p:cNvGrpSpPr>
            <p:nvPr/>
          </p:nvGrpSpPr>
          <p:grpSpPr bwMode="auto">
            <a:xfrm>
              <a:off x="3480" y="2713"/>
              <a:ext cx="901" cy="393"/>
              <a:chOff x="3480" y="2982"/>
              <a:chExt cx="901" cy="393"/>
            </a:xfrm>
          </p:grpSpPr>
          <p:sp>
            <p:nvSpPr>
              <p:cNvPr id="248" name="Oval 503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49" name="Rectangle 504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50" name="Oval 505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32" name="Group 506"/>
            <p:cNvGrpSpPr>
              <a:grpSpLocks/>
            </p:cNvGrpSpPr>
            <p:nvPr/>
          </p:nvGrpSpPr>
          <p:grpSpPr bwMode="auto">
            <a:xfrm>
              <a:off x="3480" y="2622"/>
              <a:ext cx="901" cy="393"/>
              <a:chOff x="3480" y="2982"/>
              <a:chExt cx="901" cy="393"/>
            </a:xfrm>
          </p:grpSpPr>
          <p:sp>
            <p:nvSpPr>
              <p:cNvPr id="245" name="Oval 507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46" name="Rectangle 508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47" name="Oval 509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33" name="Group 510"/>
            <p:cNvGrpSpPr>
              <a:grpSpLocks/>
            </p:cNvGrpSpPr>
            <p:nvPr/>
          </p:nvGrpSpPr>
          <p:grpSpPr bwMode="auto">
            <a:xfrm>
              <a:off x="3480" y="2532"/>
              <a:ext cx="901" cy="393"/>
              <a:chOff x="3480" y="2982"/>
              <a:chExt cx="901" cy="393"/>
            </a:xfrm>
          </p:grpSpPr>
          <p:sp>
            <p:nvSpPr>
              <p:cNvPr id="242" name="Oval 511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43" name="Rectangle 512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44" name="Oval 513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34" name="Group 514"/>
            <p:cNvGrpSpPr>
              <a:grpSpLocks/>
            </p:cNvGrpSpPr>
            <p:nvPr/>
          </p:nvGrpSpPr>
          <p:grpSpPr bwMode="auto">
            <a:xfrm>
              <a:off x="3480" y="2441"/>
              <a:ext cx="901" cy="393"/>
              <a:chOff x="3480" y="2982"/>
              <a:chExt cx="901" cy="393"/>
            </a:xfrm>
          </p:grpSpPr>
          <p:sp>
            <p:nvSpPr>
              <p:cNvPr id="239" name="Oval 515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40" name="Rectangle 516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41" name="Oval 517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35" name="Group 518"/>
            <p:cNvGrpSpPr>
              <a:grpSpLocks/>
            </p:cNvGrpSpPr>
            <p:nvPr/>
          </p:nvGrpSpPr>
          <p:grpSpPr bwMode="auto">
            <a:xfrm>
              <a:off x="3480" y="2350"/>
              <a:ext cx="901" cy="393"/>
              <a:chOff x="3480" y="2982"/>
              <a:chExt cx="901" cy="393"/>
            </a:xfrm>
          </p:grpSpPr>
          <p:sp>
            <p:nvSpPr>
              <p:cNvPr id="236" name="Oval 519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37" name="Rectangle 520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38" name="Oval 521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</p:grpSp>
      <p:sp>
        <p:nvSpPr>
          <p:cNvPr id="254" name="Rectangle 226"/>
          <p:cNvSpPr>
            <a:spLocks noChangeArrowheads="1"/>
          </p:cNvSpPr>
          <p:nvPr/>
        </p:nvSpPr>
        <p:spPr bwMode="auto">
          <a:xfrm>
            <a:off x="8618539" y="2696705"/>
            <a:ext cx="128587" cy="128587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/>
            <a:endParaRPr lang="zh-CN" altLang="zh-CN">
              <a:latin typeface="+mn-ea"/>
            </a:endParaRPr>
          </a:p>
        </p:txBody>
      </p:sp>
      <p:sp>
        <p:nvSpPr>
          <p:cNvPr id="255" name="AutoShape 523"/>
          <p:cNvSpPr>
            <a:spLocks noChangeArrowheads="1"/>
          </p:cNvSpPr>
          <p:nvPr/>
        </p:nvSpPr>
        <p:spPr bwMode="auto">
          <a:xfrm>
            <a:off x="7989889" y="4224478"/>
            <a:ext cx="1184275" cy="1538287"/>
          </a:xfrm>
          <a:prstGeom prst="roundRect">
            <a:avLst>
              <a:gd name="adj" fmla="val 11657"/>
            </a:avLst>
          </a:prstGeom>
          <a:gradFill rotWithShape="1">
            <a:gsLst>
              <a:gs pos="0">
                <a:srgbClr val="E2EAEA"/>
              </a:gs>
              <a:gs pos="100000">
                <a:srgbClr val="F8FAFA"/>
              </a:gs>
            </a:gsLst>
            <a:lin ang="2700000" scaled="1"/>
          </a:gradFill>
          <a:ln w="6350" algn="ctr">
            <a:solidFill>
              <a:srgbClr val="6F9995"/>
            </a:solidFill>
            <a:round/>
            <a:headEnd/>
            <a:tailEnd type="none" w="lg" len="med"/>
          </a:ln>
        </p:spPr>
        <p:txBody>
          <a:bodyPr wrap="none" lIns="0" tIns="0" rIns="0" bIns="0" anchor="ctr"/>
          <a:lstStyle/>
          <a:p>
            <a:pPr algn="r"/>
            <a:endParaRPr lang="zh-CN" altLang="zh-CN">
              <a:latin typeface="+mn-ea"/>
            </a:endParaRPr>
          </a:p>
        </p:txBody>
      </p:sp>
      <p:grpSp>
        <p:nvGrpSpPr>
          <p:cNvPr id="256" name="Group 524"/>
          <p:cNvGrpSpPr>
            <a:grpSpLocks/>
          </p:cNvGrpSpPr>
          <p:nvPr/>
        </p:nvGrpSpPr>
        <p:grpSpPr bwMode="auto">
          <a:xfrm>
            <a:off x="8134350" y="4443553"/>
            <a:ext cx="577850" cy="542925"/>
            <a:chOff x="3480" y="2350"/>
            <a:chExt cx="901" cy="846"/>
          </a:xfrm>
        </p:grpSpPr>
        <p:grpSp>
          <p:nvGrpSpPr>
            <p:cNvPr id="257" name="Group 525"/>
            <p:cNvGrpSpPr>
              <a:grpSpLocks/>
            </p:cNvGrpSpPr>
            <p:nvPr/>
          </p:nvGrpSpPr>
          <p:grpSpPr bwMode="auto">
            <a:xfrm>
              <a:off x="3480" y="2803"/>
              <a:ext cx="901" cy="393"/>
              <a:chOff x="3480" y="2982"/>
              <a:chExt cx="901" cy="393"/>
            </a:xfrm>
          </p:grpSpPr>
          <p:sp>
            <p:nvSpPr>
              <p:cNvPr id="278" name="Oval 526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79" name="Rectangle 527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80" name="Oval 528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58" name="Group 529"/>
            <p:cNvGrpSpPr>
              <a:grpSpLocks/>
            </p:cNvGrpSpPr>
            <p:nvPr/>
          </p:nvGrpSpPr>
          <p:grpSpPr bwMode="auto">
            <a:xfrm>
              <a:off x="3480" y="2713"/>
              <a:ext cx="901" cy="393"/>
              <a:chOff x="3480" y="2982"/>
              <a:chExt cx="901" cy="393"/>
            </a:xfrm>
          </p:grpSpPr>
          <p:sp>
            <p:nvSpPr>
              <p:cNvPr id="275" name="Oval 530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76" name="Rectangle 531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77" name="Oval 532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59" name="Group 533"/>
            <p:cNvGrpSpPr>
              <a:grpSpLocks/>
            </p:cNvGrpSpPr>
            <p:nvPr/>
          </p:nvGrpSpPr>
          <p:grpSpPr bwMode="auto">
            <a:xfrm>
              <a:off x="3480" y="2622"/>
              <a:ext cx="901" cy="393"/>
              <a:chOff x="3480" y="2982"/>
              <a:chExt cx="901" cy="393"/>
            </a:xfrm>
          </p:grpSpPr>
          <p:sp>
            <p:nvSpPr>
              <p:cNvPr id="272" name="Oval 534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73" name="Rectangle 535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74" name="Oval 536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60" name="Group 537"/>
            <p:cNvGrpSpPr>
              <a:grpSpLocks/>
            </p:cNvGrpSpPr>
            <p:nvPr/>
          </p:nvGrpSpPr>
          <p:grpSpPr bwMode="auto">
            <a:xfrm>
              <a:off x="3480" y="2532"/>
              <a:ext cx="901" cy="393"/>
              <a:chOff x="3480" y="2982"/>
              <a:chExt cx="901" cy="393"/>
            </a:xfrm>
          </p:grpSpPr>
          <p:sp>
            <p:nvSpPr>
              <p:cNvPr id="269" name="Oval 538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70" name="Rectangle 539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71" name="Oval 540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61" name="Group 541"/>
            <p:cNvGrpSpPr>
              <a:grpSpLocks/>
            </p:cNvGrpSpPr>
            <p:nvPr/>
          </p:nvGrpSpPr>
          <p:grpSpPr bwMode="auto">
            <a:xfrm>
              <a:off x="3480" y="2441"/>
              <a:ext cx="901" cy="393"/>
              <a:chOff x="3480" y="2982"/>
              <a:chExt cx="901" cy="393"/>
            </a:xfrm>
          </p:grpSpPr>
          <p:sp>
            <p:nvSpPr>
              <p:cNvPr id="266" name="Oval 542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67" name="Rectangle 543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68" name="Oval 544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62" name="Group 545"/>
            <p:cNvGrpSpPr>
              <a:grpSpLocks/>
            </p:cNvGrpSpPr>
            <p:nvPr/>
          </p:nvGrpSpPr>
          <p:grpSpPr bwMode="auto">
            <a:xfrm>
              <a:off x="3480" y="2350"/>
              <a:ext cx="901" cy="393"/>
              <a:chOff x="3480" y="2982"/>
              <a:chExt cx="901" cy="393"/>
            </a:xfrm>
          </p:grpSpPr>
          <p:sp>
            <p:nvSpPr>
              <p:cNvPr id="263" name="Oval 546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64" name="Rectangle 547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65" name="Oval 548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</p:grpSp>
      <p:grpSp>
        <p:nvGrpSpPr>
          <p:cNvPr id="281" name="Group 549"/>
          <p:cNvGrpSpPr>
            <a:grpSpLocks/>
          </p:cNvGrpSpPr>
          <p:nvPr/>
        </p:nvGrpSpPr>
        <p:grpSpPr bwMode="auto">
          <a:xfrm>
            <a:off x="8289925" y="4715015"/>
            <a:ext cx="577850" cy="542925"/>
            <a:chOff x="3480" y="2350"/>
            <a:chExt cx="901" cy="846"/>
          </a:xfrm>
        </p:grpSpPr>
        <p:grpSp>
          <p:nvGrpSpPr>
            <p:cNvPr id="282" name="Group 550"/>
            <p:cNvGrpSpPr>
              <a:grpSpLocks/>
            </p:cNvGrpSpPr>
            <p:nvPr/>
          </p:nvGrpSpPr>
          <p:grpSpPr bwMode="auto">
            <a:xfrm>
              <a:off x="3480" y="2803"/>
              <a:ext cx="901" cy="393"/>
              <a:chOff x="3480" y="2982"/>
              <a:chExt cx="901" cy="393"/>
            </a:xfrm>
          </p:grpSpPr>
          <p:sp>
            <p:nvSpPr>
              <p:cNvPr id="303" name="Oval 551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04" name="Rectangle 552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05" name="Oval 553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83" name="Group 554"/>
            <p:cNvGrpSpPr>
              <a:grpSpLocks/>
            </p:cNvGrpSpPr>
            <p:nvPr/>
          </p:nvGrpSpPr>
          <p:grpSpPr bwMode="auto">
            <a:xfrm>
              <a:off x="3480" y="2713"/>
              <a:ext cx="901" cy="393"/>
              <a:chOff x="3480" y="2982"/>
              <a:chExt cx="901" cy="393"/>
            </a:xfrm>
          </p:grpSpPr>
          <p:sp>
            <p:nvSpPr>
              <p:cNvPr id="300" name="Oval 555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01" name="Rectangle 556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02" name="Oval 557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84" name="Group 558"/>
            <p:cNvGrpSpPr>
              <a:grpSpLocks/>
            </p:cNvGrpSpPr>
            <p:nvPr/>
          </p:nvGrpSpPr>
          <p:grpSpPr bwMode="auto">
            <a:xfrm>
              <a:off x="3480" y="2622"/>
              <a:ext cx="901" cy="393"/>
              <a:chOff x="3480" y="2982"/>
              <a:chExt cx="901" cy="393"/>
            </a:xfrm>
          </p:grpSpPr>
          <p:sp>
            <p:nvSpPr>
              <p:cNvPr id="297" name="Oval 559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98" name="Rectangle 560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99" name="Oval 561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85" name="Group 562"/>
            <p:cNvGrpSpPr>
              <a:grpSpLocks/>
            </p:cNvGrpSpPr>
            <p:nvPr/>
          </p:nvGrpSpPr>
          <p:grpSpPr bwMode="auto">
            <a:xfrm>
              <a:off x="3480" y="2532"/>
              <a:ext cx="901" cy="393"/>
              <a:chOff x="3480" y="2982"/>
              <a:chExt cx="901" cy="393"/>
            </a:xfrm>
          </p:grpSpPr>
          <p:sp>
            <p:nvSpPr>
              <p:cNvPr id="294" name="Oval 563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95" name="Rectangle 564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96" name="Oval 565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86" name="Group 566"/>
            <p:cNvGrpSpPr>
              <a:grpSpLocks/>
            </p:cNvGrpSpPr>
            <p:nvPr/>
          </p:nvGrpSpPr>
          <p:grpSpPr bwMode="auto">
            <a:xfrm>
              <a:off x="3480" y="2441"/>
              <a:ext cx="901" cy="393"/>
              <a:chOff x="3480" y="2982"/>
              <a:chExt cx="901" cy="393"/>
            </a:xfrm>
          </p:grpSpPr>
          <p:sp>
            <p:nvSpPr>
              <p:cNvPr id="291" name="Oval 567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92" name="Rectangle 568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93" name="Oval 569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287" name="Group 570"/>
            <p:cNvGrpSpPr>
              <a:grpSpLocks/>
            </p:cNvGrpSpPr>
            <p:nvPr/>
          </p:nvGrpSpPr>
          <p:grpSpPr bwMode="auto">
            <a:xfrm>
              <a:off x="3480" y="2350"/>
              <a:ext cx="901" cy="393"/>
              <a:chOff x="3480" y="2982"/>
              <a:chExt cx="901" cy="393"/>
            </a:xfrm>
          </p:grpSpPr>
          <p:sp>
            <p:nvSpPr>
              <p:cNvPr id="288" name="Oval 571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89" name="Rectangle 572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290" name="Oval 573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</p:grpSp>
      <p:grpSp>
        <p:nvGrpSpPr>
          <p:cNvPr id="306" name="Group 574"/>
          <p:cNvGrpSpPr>
            <a:grpSpLocks/>
          </p:cNvGrpSpPr>
          <p:nvPr/>
        </p:nvGrpSpPr>
        <p:grpSpPr bwMode="auto">
          <a:xfrm>
            <a:off x="8443913" y="4984890"/>
            <a:ext cx="577850" cy="542925"/>
            <a:chOff x="3480" y="2350"/>
            <a:chExt cx="901" cy="846"/>
          </a:xfrm>
        </p:grpSpPr>
        <p:grpSp>
          <p:nvGrpSpPr>
            <p:cNvPr id="307" name="Group 575"/>
            <p:cNvGrpSpPr>
              <a:grpSpLocks/>
            </p:cNvGrpSpPr>
            <p:nvPr/>
          </p:nvGrpSpPr>
          <p:grpSpPr bwMode="auto">
            <a:xfrm>
              <a:off x="3480" y="2803"/>
              <a:ext cx="901" cy="393"/>
              <a:chOff x="3480" y="2982"/>
              <a:chExt cx="901" cy="393"/>
            </a:xfrm>
          </p:grpSpPr>
          <p:sp>
            <p:nvSpPr>
              <p:cNvPr id="328" name="Oval 576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29" name="Rectangle 577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30" name="Oval 578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308" name="Group 579"/>
            <p:cNvGrpSpPr>
              <a:grpSpLocks/>
            </p:cNvGrpSpPr>
            <p:nvPr/>
          </p:nvGrpSpPr>
          <p:grpSpPr bwMode="auto">
            <a:xfrm>
              <a:off x="3480" y="2713"/>
              <a:ext cx="901" cy="393"/>
              <a:chOff x="3480" y="2982"/>
              <a:chExt cx="901" cy="393"/>
            </a:xfrm>
          </p:grpSpPr>
          <p:sp>
            <p:nvSpPr>
              <p:cNvPr id="325" name="Oval 580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26" name="Rectangle 581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27" name="Oval 582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309" name="Group 583"/>
            <p:cNvGrpSpPr>
              <a:grpSpLocks/>
            </p:cNvGrpSpPr>
            <p:nvPr/>
          </p:nvGrpSpPr>
          <p:grpSpPr bwMode="auto">
            <a:xfrm>
              <a:off x="3480" y="2622"/>
              <a:ext cx="901" cy="393"/>
              <a:chOff x="3480" y="2982"/>
              <a:chExt cx="901" cy="393"/>
            </a:xfrm>
          </p:grpSpPr>
          <p:sp>
            <p:nvSpPr>
              <p:cNvPr id="322" name="Oval 584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23" name="Rectangle 585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24" name="Oval 586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310" name="Group 587"/>
            <p:cNvGrpSpPr>
              <a:grpSpLocks/>
            </p:cNvGrpSpPr>
            <p:nvPr/>
          </p:nvGrpSpPr>
          <p:grpSpPr bwMode="auto">
            <a:xfrm>
              <a:off x="3480" y="2532"/>
              <a:ext cx="901" cy="393"/>
              <a:chOff x="3480" y="2982"/>
              <a:chExt cx="901" cy="393"/>
            </a:xfrm>
          </p:grpSpPr>
          <p:sp>
            <p:nvSpPr>
              <p:cNvPr id="319" name="Oval 588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20" name="Rectangle 589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21" name="Oval 590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311" name="Group 591"/>
            <p:cNvGrpSpPr>
              <a:grpSpLocks/>
            </p:cNvGrpSpPr>
            <p:nvPr/>
          </p:nvGrpSpPr>
          <p:grpSpPr bwMode="auto">
            <a:xfrm>
              <a:off x="3480" y="2441"/>
              <a:ext cx="901" cy="393"/>
              <a:chOff x="3480" y="2982"/>
              <a:chExt cx="901" cy="393"/>
            </a:xfrm>
          </p:grpSpPr>
          <p:sp>
            <p:nvSpPr>
              <p:cNvPr id="316" name="Oval 592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17" name="Rectangle 593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18" name="Oval 594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312" name="Group 595"/>
            <p:cNvGrpSpPr>
              <a:grpSpLocks/>
            </p:cNvGrpSpPr>
            <p:nvPr/>
          </p:nvGrpSpPr>
          <p:grpSpPr bwMode="auto">
            <a:xfrm>
              <a:off x="3480" y="2350"/>
              <a:ext cx="901" cy="393"/>
              <a:chOff x="3480" y="2982"/>
              <a:chExt cx="901" cy="393"/>
            </a:xfrm>
          </p:grpSpPr>
          <p:sp>
            <p:nvSpPr>
              <p:cNvPr id="313" name="Oval 596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14" name="Rectangle 597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315" name="Oval 598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</p:grpSp>
      <p:sp>
        <p:nvSpPr>
          <p:cNvPr id="331" name="Rectangle 355"/>
          <p:cNvSpPr>
            <a:spLocks noChangeArrowheads="1"/>
          </p:cNvSpPr>
          <p:nvPr/>
        </p:nvSpPr>
        <p:spPr bwMode="auto">
          <a:xfrm>
            <a:off x="8553450" y="5308739"/>
            <a:ext cx="128588" cy="128588"/>
          </a:xfrm>
          <a:prstGeom prst="rect">
            <a:avLst/>
          </a:prstGeom>
          <a:solidFill>
            <a:srgbClr val="5089F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/>
            <a:endParaRPr lang="zh-CN" altLang="zh-CN">
              <a:latin typeface="+mn-ea"/>
            </a:endParaRPr>
          </a:p>
        </p:txBody>
      </p:sp>
      <p:sp>
        <p:nvSpPr>
          <p:cNvPr id="332" name="Rectangle 356"/>
          <p:cNvSpPr>
            <a:spLocks noChangeArrowheads="1"/>
          </p:cNvSpPr>
          <p:nvPr/>
        </p:nvSpPr>
        <p:spPr bwMode="auto">
          <a:xfrm>
            <a:off x="8682039" y="5308739"/>
            <a:ext cx="128587" cy="128588"/>
          </a:xfrm>
          <a:prstGeom prst="rect">
            <a:avLst/>
          </a:prstGeom>
          <a:solidFill>
            <a:srgbClr val="36BA65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/>
            <a:endParaRPr lang="zh-CN" altLang="zh-CN">
              <a:latin typeface="+mn-ea"/>
            </a:endParaRPr>
          </a:p>
        </p:txBody>
      </p:sp>
      <p:sp>
        <p:nvSpPr>
          <p:cNvPr id="333" name="Rectangle 357"/>
          <p:cNvSpPr>
            <a:spLocks noChangeArrowheads="1"/>
          </p:cNvSpPr>
          <p:nvPr/>
        </p:nvSpPr>
        <p:spPr bwMode="auto">
          <a:xfrm>
            <a:off x="8810625" y="5308739"/>
            <a:ext cx="128588" cy="128588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/>
            <a:endParaRPr lang="zh-CN" altLang="zh-CN">
              <a:latin typeface="+mn-ea"/>
            </a:endParaRPr>
          </a:p>
        </p:txBody>
      </p:sp>
      <p:sp>
        <p:nvSpPr>
          <p:cNvPr id="334" name="Text Box 599"/>
          <p:cNvSpPr txBox="1">
            <a:spLocks noChangeArrowheads="1"/>
          </p:cNvSpPr>
          <p:nvPr/>
        </p:nvSpPr>
        <p:spPr bwMode="auto">
          <a:xfrm>
            <a:off x="4640263" y="4849952"/>
            <a:ext cx="6096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941388">
              <a:lnSpc>
                <a:spcPct val="90000"/>
              </a:lnSpc>
              <a:buClr>
                <a:srgbClr val="003580"/>
              </a:buClr>
            </a:pPr>
            <a:r>
              <a:rPr lang="zh-CN" altLang="en-US" sz="1600">
                <a:latin typeface="+mn-ea"/>
              </a:rPr>
              <a:t>写请求</a:t>
            </a:r>
          </a:p>
        </p:txBody>
      </p:sp>
      <p:sp>
        <p:nvSpPr>
          <p:cNvPr id="335" name="Text Box 600"/>
          <p:cNvSpPr txBox="1">
            <a:spLocks noChangeArrowheads="1"/>
          </p:cNvSpPr>
          <p:nvPr/>
        </p:nvSpPr>
        <p:spPr bwMode="auto">
          <a:xfrm>
            <a:off x="4687888" y="5294453"/>
            <a:ext cx="5334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941388">
              <a:lnSpc>
                <a:spcPct val="90000"/>
              </a:lnSpc>
              <a:buClr>
                <a:srgbClr val="003580"/>
              </a:buClr>
            </a:pPr>
            <a:r>
              <a:rPr lang="zh-CN" altLang="en-US" sz="1400">
                <a:solidFill>
                  <a:srgbClr val="217F7B"/>
                </a:solidFill>
                <a:latin typeface="+mn-ea"/>
                <a:cs typeface="Arial" charset="0"/>
              </a:rPr>
              <a:t>写响应</a:t>
            </a:r>
          </a:p>
        </p:txBody>
      </p:sp>
      <p:pic>
        <p:nvPicPr>
          <p:cNvPr id="336" name="Picture 604" descr="j0242087[1]"/>
          <p:cNvPicPr>
            <a:picLocks noChangeAspect="1" noChangeArrowheads="1"/>
          </p:cNvPicPr>
          <p:nvPr/>
        </p:nvPicPr>
        <p:blipFill>
          <a:blip r:embed="rId2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3143251" y="4718189"/>
            <a:ext cx="912813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" name="Picture 603" descr="j0242087[1]"/>
          <p:cNvPicPr>
            <a:picLocks noChangeAspect="1" noChangeArrowheads="1"/>
          </p:cNvPicPr>
          <p:nvPr/>
        </p:nvPicPr>
        <p:blipFill>
          <a:blip r:embed="rId2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3181351" y="2079166"/>
            <a:ext cx="912813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" name="Text Box 442"/>
          <p:cNvSpPr txBox="1">
            <a:spLocks noChangeArrowheads="1"/>
          </p:cNvSpPr>
          <p:nvPr/>
        </p:nvSpPr>
        <p:spPr bwMode="auto">
          <a:xfrm>
            <a:off x="2578100" y="3022141"/>
            <a:ext cx="4235450" cy="27463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marL="354013" indent="-354013" algn="r" defTabSz="941388">
              <a:buClr>
                <a:srgbClr val="003580"/>
              </a:buClr>
            </a:pPr>
            <a:r>
              <a:rPr lang="zh-CN" altLang="en-US" b="1">
                <a:solidFill>
                  <a:srgbClr val="008000"/>
                </a:solidFill>
                <a:latin typeface="+mn-ea"/>
                <a:cs typeface="Arial" charset="0"/>
              </a:rPr>
              <a:t>无脏数据，无丢失数据风险，写速度慢 </a:t>
            </a:r>
          </a:p>
        </p:txBody>
      </p:sp>
      <p:sp>
        <p:nvSpPr>
          <p:cNvPr id="339" name="AutoShape 601"/>
          <p:cNvSpPr>
            <a:spLocks noChangeArrowheads="1"/>
          </p:cNvSpPr>
          <p:nvPr/>
        </p:nvSpPr>
        <p:spPr bwMode="auto">
          <a:xfrm>
            <a:off x="2600326" y="1353679"/>
            <a:ext cx="7000875" cy="1981200"/>
          </a:xfrm>
          <a:prstGeom prst="roundRect">
            <a:avLst>
              <a:gd name="adj" fmla="val 9931"/>
            </a:avLst>
          </a:prstGeom>
          <a:solidFill>
            <a:schemeClr val="bg1">
              <a:alpha val="76862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r"/>
            <a:endParaRPr lang="zh-CN" altLang="zh-CN">
              <a:latin typeface="+mn-ea"/>
            </a:endParaRPr>
          </a:p>
        </p:txBody>
      </p:sp>
      <p:sp>
        <p:nvSpPr>
          <p:cNvPr id="340" name="Text Box 442"/>
          <p:cNvSpPr txBox="1">
            <a:spLocks noChangeArrowheads="1"/>
          </p:cNvSpPr>
          <p:nvPr/>
        </p:nvSpPr>
        <p:spPr bwMode="auto">
          <a:xfrm>
            <a:off x="2555875" y="5699265"/>
            <a:ext cx="6419850" cy="277813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marL="354013" indent="-354013" algn="r" defTabSz="941388">
              <a:buClr>
                <a:srgbClr val="003580"/>
              </a:buClr>
            </a:pPr>
            <a:r>
              <a:rPr lang="zh-CN" altLang="en-US" b="1">
                <a:solidFill>
                  <a:srgbClr val="FF0000"/>
                </a:solidFill>
                <a:latin typeface="+mn-ea"/>
                <a:cs typeface="Arial" charset="0"/>
              </a:rPr>
              <a:t>存在脏数据，有丢失数据风险，突发写速度快</a:t>
            </a:r>
            <a:r>
              <a:rPr lang="en-US" altLang="zh-CN" b="1">
                <a:solidFill>
                  <a:srgbClr val="FF0000"/>
                </a:solidFill>
                <a:latin typeface="+mn-ea"/>
                <a:cs typeface="Arial" charset="0"/>
              </a:rPr>
              <a:t>, </a:t>
            </a:r>
            <a:r>
              <a:rPr lang="zh-CN" altLang="en-US" b="1">
                <a:solidFill>
                  <a:srgbClr val="FF0000"/>
                </a:solidFill>
                <a:latin typeface="+mn-ea"/>
                <a:cs typeface="Arial" charset="0"/>
              </a:rPr>
              <a:t>持续写性能？ </a:t>
            </a:r>
          </a:p>
        </p:txBody>
      </p:sp>
      <p:sp>
        <p:nvSpPr>
          <p:cNvPr id="341" name="Line 20"/>
          <p:cNvSpPr>
            <a:spLocks noChangeShapeType="1"/>
          </p:cNvSpPr>
          <p:nvPr/>
        </p:nvSpPr>
        <p:spPr bwMode="auto">
          <a:xfrm flipV="1">
            <a:off x="3922713" y="5153164"/>
            <a:ext cx="1778000" cy="0"/>
          </a:xfrm>
          <a:prstGeom prst="line">
            <a:avLst/>
          </a:prstGeom>
          <a:noFill/>
          <a:ln w="76200">
            <a:solidFill>
              <a:srgbClr val="217F7B"/>
            </a:solidFill>
            <a:prstDash val="sysDot"/>
            <a:round/>
            <a:headEnd type="triangle" w="med" len="med"/>
            <a:tailEnd type="none" w="lg" len="med"/>
          </a:ln>
        </p:spPr>
        <p:txBody>
          <a:bodyPr lIns="0" tIns="0" rIns="0" bIns="0"/>
          <a:lstStyle/>
          <a:p>
            <a:endParaRPr lang="zh-CN" altLang="en-US">
              <a:latin typeface="+mn-ea"/>
            </a:endParaRPr>
          </a:p>
        </p:txBody>
      </p:sp>
      <p:sp>
        <p:nvSpPr>
          <p:cNvPr id="342" name="AutoShape 602"/>
          <p:cNvSpPr>
            <a:spLocks noChangeArrowheads="1"/>
          </p:cNvSpPr>
          <p:nvPr/>
        </p:nvSpPr>
        <p:spPr bwMode="auto">
          <a:xfrm>
            <a:off x="2557464" y="3934727"/>
            <a:ext cx="7026275" cy="2096325"/>
          </a:xfrm>
          <a:prstGeom prst="roundRect">
            <a:avLst>
              <a:gd name="adj" fmla="val 9931"/>
            </a:avLst>
          </a:prstGeom>
          <a:solidFill>
            <a:schemeClr val="bg1">
              <a:alpha val="76862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r"/>
            <a:endParaRPr lang="zh-CN" altLang="zh-CN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840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3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7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/>
      <p:bldP spid="93" grpId="0" animBg="1"/>
      <p:bldP spid="168" grpId="0" animBg="1"/>
      <p:bldP spid="254" grpId="0" animBg="1"/>
      <p:bldP spid="331" grpId="0" animBg="1"/>
      <p:bldP spid="332" grpId="0" animBg="1"/>
      <p:bldP spid="333" grpId="0" animBg="1"/>
      <p:bldP spid="335" grpId="0"/>
      <p:bldP spid="338" grpId="0" animBg="1"/>
      <p:bldP spid="339" grpId="0" animBg="1"/>
      <p:bldP spid="340" grpId="0" animBg="1"/>
      <p:bldP spid="341" grpId="0" animBg="1"/>
      <p:bldP spid="3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itchFamily="2" charset="-122"/>
              </a:rPr>
              <a:t>如何放置到</a:t>
            </a:r>
            <a:r>
              <a:rPr lang="en-US" altLang="zh-CN" dirty="0">
                <a:latin typeface="华文新魏" pitchFamily="2" charset="-122"/>
              </a:rPr>
              <a:t>Cache</a:t>
            </a:r>
            <a:r>
              <a:rPr lang="zh-CN" altLang="en-US" dirty="0" smtClean="0">
                <a:latin typeface="华文新魏" pitchFamily="2" charset="-122"/>
              </a:rPr>
              <a:t>行</a:t>
            </a:r>
            <a:r>
              <a:rPr lang="en-US" altLang="zh-CN" dirty="0" smtClean="0">
                <a:latin typeface="华文新魏" pitchFamily="2" charset="-122"/>
              </a:rPr>
              <a:t>——</a:t>
            </a:r>
            <a:r>
              <a:rPr lang="zh-CN" altLang="en-US" dirty="0" smtClean="0">
                <a:latin typeface="华文新魏" pitchFamily="2" charset="-122"/>
              </a:rPr>
              <a:t>以</a:t>
            </a:r>
            <a:r>
              <a:rPr lang="zh-CN" altLang="en-US" dirty="0" smtClean="0"/>
              <a:t>直接相联映射为例</a:t>
            </a:r>
            <a:endParaRPr lang="zh-CN" altLang="en-US" dirty="0"/>
          </a:p>
        </p:txBody>
      </p:sp>
      <p:sp>
        <p:nvSpPr>
          <p:cNvPr id="104" name="AutoShape 38"/>
          <p:cNvSpPr>
            <a:spLocks noChangeArrowheads="1"/>
          </p:cNvSpPr>
          <p:nvPr/>
        </p:nvSpPr>
        <p:spPr bwMode="auto">
          <a:xfrm>
            <a:off x="9551947" y="183286"/>
            <a:ext cx="2327275" cy="633610"/>
          </a:xfrm>
          <a:prstGeom prst="wedgeEllipseCallout">
            <a:avLst>
              <a:gd name="adj1" fmla="val -35324"/>
              <a:gd name="adj2" fmla="val 84761"/>
            </a:avLst>
          </a:prstGeom>
          <a:solidFill>
            <a:srgbClr val="66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 i="0" dirty="0" smtClean="0">
                <a:solidFill>
                  <a:schemeClr val="folHlink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1600" i="0" dirty="0" smtClean="0">
                <a:solidFill>
                  <a:schemeClr val="folHlink"/>
                </a:solidFill>
                <a:latin typeface="微软雅黑" charset="-122"/>
                <a:ea typeface="微软雅黑" charset="-122"/>
              </a:rPr>
              <a:t>容量是越大越好吗</a:t>
            </a:r>
            <a:r>
              <a:rPr lang="en-US" altLang="zh-CN" sz="1600" i="0" dirty="0" smtClean="0">
                <a:solidFill>
                  <a:schemeClr val="folHlink"/>
                </a:solidFill>
                <a:latin typeface="微软雅黑" charset="-122"/>
                <a:ea typeface="微软雅黑" charset="-122"/>
              </a:rPr>
              <a:t>???</a:t>
            </a:r>
            <a:endParaRPr lang="en-US" altLang="zh-CN" sz="1600" i="0" dirty="0">
              <a:solidFill>
                <a:schemeClr val="folHlink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5239926" y="4977061"/>
            <a:ext cx="0" cy="490235"/>
          </a:xfrm>
          <a:prstGeom prst="line">
            <a:avLst/>
          </a:prstGeom>
          <a:noFill/>
          <a:ln w="38100" cap="sq" cmpd="sng" algn="ctr">
            <a:solidFill>
              <a:srgbClr val="00B0F0"/>
            </a:solidFill>
            <a:prstDash val="solid"/>
            <a:miter lim="800000"/>
            <a:headEnd type="stealth"/>
            <a:tailEnd type="none"/>
          </a:ln>
          <a:effectLst/>
        </p:spPr>
      </p:cxnSp>
      <p:grpSp>
        <p:nvGrpSpPr>
          <p:cNvPr id="102" name="组合 101"/>
          <p:cNvGrpSpPr>
            <a:grpSpLocks/>
          </p:cNvGrpSpPr>
          <p:nvPr/>
        </p:nvGrpSpPr>
        <p:grpSpPr bwMode="auto">
          <a:xfrm>
            <a:off x="4994101" y="2819891"/>
            <a:ext cx="3422650" cy="455612"/>
            <a:chOff x="1869480" y="2617202"/>
            <a:chExt cx="3422600" cy="456082"/>
          </a:xfrm>
        </p:grpSpPr>
        <p:sp>
          <p:nvSpPr>
            <p:cNvPr id="103" name="矩形 102"/>
            <p:cNvSpPr/>
            <p:nvPr/>
          </p:nvSpPr>
          <p:spPr>
            <a:xfrm>
              <a:off x="1869480" y="2617202"/>
              <a:ext cx="3422600" cy="456082"/>
            </a:xfrm>
            <a:prstGeom prst="rect">
              <a:avLst/>
            </a:prstGeom>
            <a:solidFill>
              <a:srgbClr val="B2B2B2">
                <a:lumMod val="60000"/>
                <a:lumOff val="40000"/>
              </a:srgbClr>
            </a:solidFill>
            <a:ln w="9525" cap="flat" cmpd="sng" algn="ctr">
              <a:solidFill>
                <a:srgbClr val="33333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5" name="TextBox 120"/>
            <p:cNvSpPr txBox="1">
              <a:spLocks noChangeArrowheads="1"/>
            </p:cNvSpPr>
            <p:nvPr/>
          </p:nvSpPr>
          <p:spPr bwMode="auto">
            <a:xfrm>
              <a:off x="4839320" y="2660577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1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charset="0"/>
                  <a:ea typeface="华文细黑" pitchFamily="2" charset="-122"/>
                </a:rPr>
                <a:t>L</a:t>
              </a:r>
              <a:r>
                <a:rPr kumimoji="0" lang="en-US" altLang="zh-CN" sz="1600" b="0" i="1" u="none" strike="noStrike" kern="0" cap="none" spc="0" normalizeH="0" baseline="-2500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charset="0"/>
                  <a:ea typeface="华文细黑" pitchFamily="2" charset="-122"/>
                </a:rPr>
                <a:t>1</a:t>
              </a:r>
              <a:endParaRPr kumimoji="0" lang="zh-CN" altLang="en-US" sz="1600" b="0" i="1" u="none" strike="noStrike" kern="0" cap="none" spc="0" normalizeH="0" baseline="-2500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charset="0"/>
                <a:ea typeface="华文细黑" pitchFamily="2" charset="-122"/>
              </a:endParaRPr>
            </a:p>
          </p:txBody>
        </p:sp>
      </p:grpSp>
      <p:grpSp>
        <p:nvGrpSpPr>
          <p:cNvPr id="106" name="组合 105"/>
          <p:cNvGrpSpPr>
            <a:grpSpLocks/>
          </p:cNvGrpSpPr>
          <p:nvPr/>
        </p:nvGrpSpPr>
        <p:grpSpPr bwMode="auto">
          <a:xfrm>
            <a:off x="4994101" y="2249978"/>
            <a:ext cx="3422650" cy="455613"/>
            <a:chOff x="1869480" y="2047168"/>
            <a:chExt cx="3422600" cy="456082"/>
          </a:xfrm>
        </p:grpSpPr>
        <p:sp>
          <p:nvSpPr>
            <p:cNvPr id="107" name="矩形 106"/>
            <p:cNvSpPr/>
            <p:nvPr/>
          </p:nvSpPr>
          <p:spPr>
            <a:xfrm>
              <a:off x="1869480" y="2047168"/>
              <a:ext cx="3422600" cy="456082"/>
            </a:xfrm>
            <a:prstGeom prst="rect">
              <a:avLst/>
            </a:prstGeom>
            <a:solidFill>
              <a:srgbClr val="B2B2B2">
                <a:lumMod val="60000"/>
                <a:lumOff val="40000"/>
              </a:srgbClr>
            </a:solidFill>
            <a:ln w="9525" cap="flat" cmpd="sng" algn="ctr">
              <a:solidFill>
                <a:srgbClr val="33333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8" name="TextBox 114"/>
            <p:cNvSpPr txBox="1">
              <a:spLocks noChangeArrowheads="1"/>
            </p:cNvSpPr>
            <p:nvPr/>
          </p:nvSpPr>
          <p:spPr bwMode="auto">
            <a:xfrm>
              <a:off x="4839320" y="2090543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1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charset="0"/>
                  <a:ea typeface="华文细黑" pitchFamily="2" charset="-122"/>
                </a:rPr>
                <a:t>L</a:t>
              </a:r>
              <a:r>
                <a:rPr kumimoji="0" lang="en-US" altLang="zh-CN" sz="1600" b="0" i="1" u="none" strike="noStrike" kern="0" cap="none" spc="0" normalizeH="0" baseline="-2500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charset="0"/>
                  <a:ea typeface="华文细黑" pitchFamily="2" charset="-122"/>
                </a:rPr>
                <a:t>0</a:t>
              </a:r>
              <a:endParaRPr kumimoji="0" lang="zh-CN" altLang="en-US" sz="1600" b="0" i="1" u="none" strike="noStrike" kern="0" cap="none" spc="0" normalizeH="0" baseline="-2500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charset="0"/>
                <a:ea typeface="华文细黑" pitchFamily="2" charset="-122"/>
              </a:endParaRPr>
            </a:p>
          </p:txBody>
        </p:sp>
      </p:grpSp>
      <p:grpSp>
        <p:nvGrpSpPr>
          <p:cNvPr id="109" name="组合 108"/>
          <p:cNvGrpSpPr>
            <a:grpSpLocks/>
          </p:cNvGrpSpPr>
          <p:nvPr/>
        </p:nvGrpSpPr>
        <p:grpSpPr bwMode="auto">
          <a:xfrm>
            <a:off x="4994101" y="3953366"/>
            <a:ext cx="3494088" cy="455612"/>
            <a:chOff x="1869480" y="3751572"/>
            <a:chExt cx="3494608" cy="456082"/>
          </a:xfrm>
        </p:grpSpPr>
        <p:sp>
          <p:nvSpPr>
            <p:cNvPr id="110" name="矩形 109"/>
            <p:cNvSpPr/>
            <p:nvPr/>
          </p:nvSpPr>
          <p:spPr>
            <a:xfrm>
              <a:off x="1869480" y="3751572"/>
              <a:ext cx="3423159" cy="456082"/>
            </a:xfrm>
            <a:prstGeom prst="rect">
              <a:avLst/>
            </a:prstGeom>
            <a:solidFill>
              <a:srgbClr val="B2B2B2">
                <a:lumMod val="60000"/>
                <a:lumOff val="40000"/>
              </a:srgbClr>
            </a:solidFill>
            <a:ln w="9525" cap="flat" cmpd="sng" algn="ctr">
              <a:solidFill>
                <a:srgbClr val="33333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11" name="TextBox 132"/>
            <p:cNvSpPr txBox="1">
              <a:spLocks noChangeArrowheads="1"/>
            </p:cNvSpPr>
            <p:nvPr/>
          </p:nvSpPr>
          <p:spPr bwMode="auto">
            <a:xfrm>
              <a:off x="4812320" y="3794947"/>
              <a:ext cx="55176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1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charset="0"/>
                  <a:ea typeface="华文细黑" pitchFamily="2" charset="-122"/>
                </a:rPr>
                <a:t>L</a:t>
              </a:r>
              <a:r>
                <a:rPr kumimoji="0" lang="en-US" altLang="zh-CN" sz="1600" b="0" i="1" u="none" strike="noStrike" kern="0" cap="none" spc="0" normalizeH="0" baseline="-2500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charset="0"/>
                  <a:ea typeface="华文细黑" pitchFamily="2" charset="-122"/>
                </a:rPr>
                <a:t>n-1</a:t>
              </a:r>
              <a:endParaRPr kumimoji="0" lang="zh-CN" altLang="en-US" sz="1600" b="0" i="1" u="none" strike="noStrike" kern="0" cap="none" spc="0" normalizeH="0" baseline="-2500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charset="0"/>
                <a:ea typeface="华文细黑" pitchFamily="2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6616526" y="2364278"/>
            <a:ext cx="1247775" cy="227013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en-US" altLang="zh-CN" sz="1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</a:t>
            </a:r>
            <a:endParaRPr kumimoji="0" lang="zh-CN" altLang="en-US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616526" y="2934191"/>
            <a:ext cx="1247775" cy="227012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en-US" altLang="zh-CN" sz="1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</a:t>
            </a:r>
            <a:endParaRPr kumimoji="0" lang="zh-CN" altLang="en-US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994101" y="3383453"/>
            <a:ext cx="3422650" cy="455613"/>
          </a:xfrm>
          <a:prstGeom prst="rect">
            <a:avLst/>
          </a:prstGeom>
          <a:solidFill>
            <a:srgbClr val="B2B2B2">
              <a:lumMod val="60000"/>
              <a:lumOff val="40000"/>
            </a:srgbClr>
          </a:solidFill>
          <a:ln w="9525" cap="flat" cmpd="sng" algn="ctr">
            <a:solidFill>
              <a:srgbClr val="33333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616526" y="3497753"/>
            <a:ext cx="1247775" cy="2286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…</a:t>
            </a:r>
            <a:endParaRPr kumimoji="0" lang="zh-CN" altLang="en-US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16" name="组合 115"/>
          <p:cNvGrpSpPr>
            <a:grpSpLocks/>
          </p:cNvGrpSpPr>
          <p:nvPr/>
        </p:nvGrpSpPr>
        <p:grpSpPr bwMode="auto">
          <a:xfrm>
            <a:off x="5895801" y="2364278"/>
            <a:ext cx="720725" cy="1931988"/>
            <a:chOff x="2771800" y="2161394"/>
            <a:chExt cx="720080" cy="1932171"/>
          </a:xfrm>
        </p:grpSpPr>
        <p:sp>
          <p:nvSpPr>
            <p:cNvPr id="117" name="矩形 116"/>
            <p:cNvSpPr/>
            <p:nvPr/>
          </p:nvSpPr>
          <p:spPr>
            <a:xfrm>
              <a:off x="2771800" y="2161394"/>
              <a:ext cx="720080" cy="227035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rush Script MT" pitchFamily="66" charset="0"/>
                  <a:ea typeface="微软雅黑"/>
                  <a:cs typeface="+mn-cs"/>
                </a:rPr>
                <a:t>Tag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rush Script MT" pitchFamily="66" charset="0"/>
                <a:ea typeface="微软雅黑"/>
                <a:cs typeface="+mn-cs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2771800" y="2731361"/>
              <a:ext cx="720080" cy="228622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rush Script MT" pitchFamily="66" charset="0"/>
                  <a:ea typeface="微软雅黑"/>
                  <a:cs typeface="+mn-cs"/>
                </a:rPr>
                <a:t>Tag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rush Script MT" pitchFamily="66" charset="0"/>
                <a:ea typeface="微软雅黑"/>
                <a:cs typeface="+mn-cs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771800" y="3294976"/>
              <a:ext cx="720080" cy="228622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rush Script MT" pitchFamily="66" charset="0"/>
                  <a:ea typeface="微软雅黑"/>
                  <a:cs typeface="+mn-cs"/>
                </a:rPr>
                <a:t>区地址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771800" y="3866530"/>
              <a:ext cx="720080" cy="227035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rush Script MT" pitchFamily="66" charset="0"/>
                  <a:ea typeface="微软雅黑"/>
                  <a:cs typeface="+mn-cs"/>
                </a:rPr>
                <a:t>区地址</a:t>
              </a:r>
            </a:p>
          </p:txBody>
        </p:sp>
      </p:grpSp>
      <p:grpSp>
        <p:nvGrpSpPr>
          <p:cNvPr id="121" name="组合 120"/>
          <p:cNvGrpSpPr>
            <a:grpSpLocks/>
          </p:cNvGrpSpPr>
          <p:nvPr/>
        </p:nvGrpSpPr>
        <p:grpSpPr bwMode="auto">
          <a:xfrm>
            <a:off x="5535439" y="2364278"/>
            <a:ext cx="360362" cy="1931988"/>
            <a:chOff x="2411760" y="2161394"/>
            <a:chExt cx="360040" cy="1932171"/>
          </a:xfrm>
        </p:grpSpPr>
        <p:sp>
          <p:nvSpPr>
            <p:cNvPr id="122" name="矩形 121"/>
            <p:cNvSpPr/>
            <p:nvPr/>
          </p:nvSpPr>
          <p:spPr>
            <a:xfrm>
              <a:off x="2411760" y="2161394"/>
              <a:ext cx="360040" cy="227035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rush Script MT" pitchFamily="66" charset="0"/>
                  <a:ea typeface="微软雅黑"/>
                  <a:cs typeface="+mn-cs"/>
                </a:rPr>
                <a:t>V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rush Script MT" pitchFamily="66" charset="0"/>
                <a:ea typeface="微软雅黑"/>
                <a:cs typeface="+mn-cs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2411760" y="2731361"/>
              <a:ext cx="360040" cy="228622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rush Script MT" pitchFamily="66" charset="0"/>
                  <a:ea typeface="微软雅黑"/>
                  <a:cs typeface="+mn-cs"/>
                </a:rPr>
                <a:t>V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rush Script MT" pitchFamily="66" charset="0"/>
                <a:ea typeface="微软雅黑"/>
                <a:cs typeface="+mn-cs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2411760" y="3294976"/>
              <a:ext cx="360040" cy="228622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rush Script MT" pitchFamily="66" charset="0"/>
                  <a:ea typeface="微软雅黑"/>
                  <a:cs typeface="+mn-cs"/>
                </a:rPr>
                <a:t>V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rush Script MT" pitchFamily="66" charset="0"/>
                <a:ea typeface="微软雅黑"/>
                <a:cs typeface="+mn-cs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2411760" y="3866530"/>
              <a:ext cx="360040" cy="227035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rush Script MT" pitchFamily="66" charset="0"/>
                  <a:ea typeface="微软雅黑"/>
                  <a:cs typeface="+mn-cs"/>
                </a:rPr>
                <a:t>V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rush Script MT" pitchFamily="66" charset="0"/>
                <a:ea typeface="微软雅黑"/>
                <a:cs typeface="+mn-cs"/>
              </a:endParaRPr>
            </a:p>
          </p:txBody>
        </p:sp>
      </p:grpSp>
      <p:grpSp>
        <p:nvGrpSpPr>
          <p:cNvPr id="126" name="组合 125"/>
          <p:cNvGrpSpPr>
            <a:grpSpLocks/>
          </p:cNvGrpSpPr>
          <p:nvPr/>
        </p:nvGrpSpPr>
        <p:grpSpPr bwMode="auto">
          <a:xfrm>
            <a:off x="5175076" y="2364278"/>
            <a:ext cx="360363" cy="1931988"/>
            <a:chOff x="2051720" y="2161394"/>
            <a:chExt cx="360040" cy="1932171"/>
          </a:xfrm>
        </p:grpSpPr>
        <p:sp>
          <p:nvSpPr>
            <p:cNvPr id="127" name="矩形 126"/>
            <p:cNvSpPr/>
            <p:nvPr/>
          </p:nvSpPr>
          <p:spPr>
            <a:xfrm>
              <a:off x="2051720" y="2161394"/>
              <a:ext cx="360040" cy="227035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rush Script MT" pitchFamily="66" charset="0"/>
                  <a:ea typeface="微软雅黑"/>
                  <a:cs typeface="+mn-cs"/>
                </a:rPr>
                <a:t>D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rush Script MT" pitchFamily="66" charset="0"/>
                <a:ea typeface="微软雅黑"/>
                <a:cs typeface="+mn-cs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051720" y="2731361"/>
              <a:ext cx="360040" cy="22862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rush Script MT" pitchFamily="66" charset="0"/>
                  <a:ea typeface="微软雅黑"/>
                  <a:cs typeface="+mn-cs"/>
                </a:rPr>
                <a:t>D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rush Script MT" pitchFamily="66" charset="0"/>
                <a:ea typeface="微软雅黑"/>
                <a:cs typeface="+mn-cs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2051720" y="3294976"/>
              <a:ext cx="360040" cy="22862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rush Script MT" pitchFamily="66" charset="0"/>
                  <a:ea typeface="微软雅黑"/>
                  <a:cs typeface="+mn-cs"/>
                </a:rPr>
                <a:t>D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rush Script MT" pitchFamily="66" charset="0"/>
                <a:ea typeface="微软雅黑"/>
                <a:cs typeface="+mn-cs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2051720" y="3866530"/>
              <a:ext cx="360040" cy="227035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rush Script MT" pitchFamily="66" charset="0"/>
                  <a:ea typeface="微软雅黑"/>
                  <a:cs typeface="+mn-cs"/>
                </a:rPr>
                <a:t>D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rush Script MT" pitchFamily="66" charset="0"/>
                <a:ea typeface="微软雅黑"/>
                <a:cs typeface="+mn-cs"/>
              </a:endParaRPr>
            </a:p>
          </p:txBody>
        </p:sp>
      </p:grpSp>
      <p:sp>
        <p:nvSpPr>
          <p:cNvPr id="131" name="矩形 130"/>
          <p:cNvSpPr/>
          <p:nvPr/>
        </p:nvSpPr>
        <p:spPr>
          <a:xfrm>
            <a:off x="6616526" y="4067666"/>
            <a:ext cx="1247775" cy="2286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en-US" altLang="zh-CN" sz="1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n-1</a:t>
            </a:r>
            <a:endParaRPr kumimoji="0" lang="zh-CN" altLang="en-US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2" name="Line 12"/>
          <p:cNvSpPr>
            <a:spLocks noChangeShapeType="1"/>
          </p:cNvSpPr>
          <p:nvPr/>
        </p:nvSpPr>
        <p:spPr bwMode="auto">
          <a:xfrm flipV="1">
            <a:off x="7864301" y="1792778"/>
            <a:ext cx="2205038" cy="1254125"/>
          </a:xfrm>
          <a:prstGeom prst="line">
            <a:avLst/>
          </a:prstGeom>
          <a:noFill/>
          <a:ln w="3175">
            <a:solidFill>
              <a:srgbClr val="00B0F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33" name="Line 14"/>
          <p:cNvSpPr>
            <a:spLocks noChangeShapeType="1"/>
          </p:cNvSpPr>
          <p:nvPr/>
        </p:nvSpPr>
        <p:spPr bwMode="auto">
          <a:xfrm flipV="1">
            <a:off x="7864301" y="2021378"/>
            <a:ext cx="2205038" cy="1597025"/>
          </a:xfrm>
          <a:prstGeom prst="line">
            <a:avLst/>
          </a:prstGeom>
          <a:noFill/>
          <a:ln w="3175">
            <a:solidFill>
              <a:srgbClr val="00B0F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34" name="Line 15"/>
          <p:cNvSpPr>
            <a:spLocks noChangeShapeType="1"/>
          </p:cNvSpPr>
          <p:nvPr/>
        </p:nvSpPr>
        <p:spPr bwMode="auto">
          <a:xfrm flipV="1">
            <a:off x="7864301" y="2249978"/>
            <a:ext cx="2205038" cy="1938338"/>
          </a:xfrm>
          <a:prstGeom prst="line">
            <a:avLst/>
          </a:prstGeom>
          <a:noFill/>
          <a:ln w="3175">
            <a:solidFill>
              <a:srgbClr val="00B0F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35" name="Line 16"/>
          <p:cNvSpPr>
            <a:spLocks noChangeShapeType="1"/>
          </p:cNvSpPr>
          <p:nvPr/>
        </p:nvSpPr>
        <p:spPr bwMode="auto">
          <a:xfrm flipV="1">
            <a:off x="7849830" y="1581084"/>
            <a:ext cx="2212353" cy="881863"/>
          </a:xfrm>
          <a:prstGeom prst="line">
            <a:avLst/>
          </a:prstGeom>
          <a:noFill/>
          <a:ln w="3175">
            <a:solidFill>
              <a:srgbClr val="00B0F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36" name="Line 16"/>
          <p:cNvSpPr>
            <a:spLocks noChangeShapeType="1"/>
          </p:cNvSpPr>
          <p:nvPr/>
        </p:nvSpPr>
        <p:spPr bwMode="auto">
          <a:xfrm flipV="1">
            <a:off x="7872191" y="2465174"/>
            <a:ext cx="2221273" cy="57405"/>
          </a:xfrm>
          <a:prstGeom prst="line">
            <a:avLst/>
          </a:prstGeom>
          <a:noFill/>
          <a:ln w="3175">
            <a:solidFill>
              <a:srgbClr val="FFC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37" name="Line 16"/>
          <p:cNvSpPr>
            <a:spLocks noChangeShapeType="1"/>
          </p:cNvSpPr>
          <p:nvPr/>
        </p:nvSpPr>
        <p:spPr bwMode="auto">
          <a:xfrm flipV="1">
            <a:off x="7864301" y="2705591"/>
            <a:ext cx="2205038" cy="341312"/>
          </a:xfrm>
          <a:prstGeom prst="line">
            <a:avLst/>
          </a:prstGeom>
          <a:noFill/>
          <a:ln w="3175">
            <a:solidFill>
              <a:srgbClr val="FFC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38" name="Line 16"/>
          <p:cNvSpPr>
            <a:spLocks noChangeShapeType="1"/>
          </p:cNvSpPr>
          <p:nvPr/>
        </p:nvSpPr>
        <p:spPr bwMode="auto">
          <a:xfrm flipV="1">
            <a:off x="7864301" y="2946891"/>
            <a:ext cx="2212975" cy="671512"/>
          </a:xfrm>
          <a:prstGeom prst="line">
            <a:avLst/>
          </a:prstGeom>
          <a:noFill/>
          <a:ln w="3175">
            <a:solidFill>
              <a:srgbClr val="FFC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39" name="Line 16"/>
          <p:cNvSpPr>
            <a:spLocks noChangeShapeType="1"/>
          </p:cNvSpPr>
          <p:nvPr/>
        </p:nvSpPr>
        <p:spPr bwMode="auto">
          <a:xfrm flipV="1">
            <a:off x="7864301" y="3200891"/>
            <a:ext cx="2212975" cy="987425"/>
          </a:xfrm>
          <a:prstGeom prst="line">
            <a:avLst/>
          </a:prstGeom>
          <a:noFill/>
          <a:ln w="3175">
            <a:solidFill>
              <a:srgbClr val="FFC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40" name="Line 16"/>
          <p:cNvSpPr>
            <a:spLocks noChangeShapeType="1"/>
          </p:cNvSpPr>
          <p:nvPr/>
        </p:nvSpPr>
        <p:spPr bwMode="auto">
          <a:xfrm>
            <a:off x="7864301" y="2505566"/>
            <a:ext cx="2212975" cy="2692400"/>
          </a:xfrm>
          <a:prstGeom prst="line">
            <a:avLst/>
          </a:prstGeom>
          <a:noFill/>
          <a:ln w="3175">
            <a:solidFill>
              <a:srgbClr val="00B0F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41" name="Line 16"/>
          <p:cNvSpPr>
            <a:spLocks noChangeShapeType="1"/>
          </p:cNvSpPr>
          <p:nvPr/>
        </p:nvSpPr>
        <p:spPr bwMode="auto">
          <a:xfrm>
            <a:off x="7935739" y="3046903"/>
            <a:ext cx="2133600" cy="2379663"/>
          </a:xfrm>
          <a:prstGeom prst="line">
            <a:avLst/>
          </a:prstGeom>
          <a:noFill/>
          <a:ln w="3175">
            <a:solidFill>
              <a:srgbClr val="00B0F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42" name="Line 16"/>
          <p:cNvSpPr>
            <a:spLocks noChangeShapeType="1"/>
          </p:cNvSpPr>
          <p:nvPr/>
        </p:nvSpPr>
        <p:spPr bwMode="auto">
          <a:xfrm>
            <a:off x="7864301" y="3618403"/>
            <a:ext cx="2212975" cy="2049463"/>
          </a:xfrm>
          <a:prstGeom prst="line">
            <a:avLst/>
          </a:prstGeom>
          <a:noFill/>
          <a:ln w="3175">
            <a:solidFill>
              <a:srgbClr val="00B0F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43" name="Line 16"/>
          <p:cNvSpPr>
            <a:spLocks noChangeShapeType="1"/>
          </p:cNvSpPr>
          <p:nvPr/>
        </p:nvSpPr>
        <p:spPr bwMode="auto">
          <a:xfrm>
            <a:off x="7864301" y="4181966"/>
            <a:ext cx="2212975" cy="1739900"/>
          </a:xfrm>
          <a:prstGeom prst="line">
            <a:avLst/>
          </a:prstGeom>
          <a:noFill/>
          <a:ln w="3175">
            <a:solidFill>
              <a:srgbClr val="00B0F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i="1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144" name="Text Box 51"/>
          <p:cNvSpPr txBox="1">
            <a:spLocks noChangeArrowheads="1"/>
          </p:cNvSpPr>
          <p:nvPr/>
        </p:nvSpPr>
        <p:spPr bwMode="auto">
          <a:xfrm>
            <a:off x="6198155" y="1882524"/>
            <a:ext cx="16661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  <a:ea typeface="宋体" charset="-122"/>
              </a:rPr>
              <a:t>Cache</a:t>
            </a:r>
            <a:r>
              <a:rPr lang="en-US" altLang="zh-CN" dirty="0">
                <a:solidFill>
                  <a:srgbClr val="000000"/>
                </a:solidFill>
                <a:latin typeface="Tahoma" pitchFamily="34" charset="0"/>
                <a:ea typeface="宋体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  <a:ea typeface="宋体" charset="-122"/>
              </a:rPr>
              <a:t>SRAM</a:t>
            </a:r>
          </a:p>
        </p:txBody>
      </p:sp>
      <p:grpSp>
        <p:nvGrpSpPr>
          <p:cNvPr id="145" name="组合 144"/>
          <p:cNvGrpSpPr>
            <a:grpSpLocks/>
          </p:cNvGrpSpPr>
          <p:nvPr/>
        </p:nvGrpSpPr>
        <p:grpSpPr bwMode="auto">
          <a:xfrm>
            <a:off x="4752801" y="5097953"/>
            <a:ext cx="3735388" cy="1157288"/>
            <a:chOff x="1105463" y="4896241"/>
            <a:chExt cx="3735153" cy="1157253"/>
          </a:xfrm>
        </p:grpSpPr>
        <p:grpSp>
          <p:nvGrpSpPr>
            <p:cNvPr id="146" name="组合 183"/>
            <p:cNvGrpSpPr>
              <a:grpSpLocks/>
            </p:cNvGrpSpPr>
            <p:nvPr/>
          </p:nvGrpSpPr>
          <p:grpSpPr bwMode="auto">
            <a:xfrm>
              <a:off x="1105463" y="5280381"/>
              <a:ext cx="3735153" cy="773113"/>
              <a:chOff x="1447800" y="5551488"/>
              <a:chExt cx="6705601" cy="1154112"/>
            </a:xfrm>
          </p:grpSpPr>
          <p:sp>
            <p:nvSpPr>
              <p:cNvPr id="148" name="Text Box 2"/>
              <p:cNvSpPr txBox="1">
                <a:spLocks noChangeArrowheads="1"/>
              </p:cNvSpPr>
              <p:nvPr/>
            </p:nvSpPr>
            <p:spPr bwMode="auto">
              <a:xfrm>
                <a:off x="4423000" y="6390420"/>
                <a:ext cx="917638" cy="31518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9" name="Text Box 3"/>
              <p:cNvSpPr txBox="1">
                <a:spLocks noChangeArrowheads="1"/>
              </p:cNvSpPr>
              <p:nvPr/>
            </p:nvSpPr>
            <p:spPr bwMode="auto">
              <a:xfrm>
                <a:off x="7093272" y="6390420"/>
                <a:ext cx="951836" cy="31518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AutoShape 5"/>
              <p:cNvSpPr>
                <a:spLocks/>
              </p:cNvSpPr>
              <p:nvPr/>
            </p:nvSpPr>
            <p:spPr bwMode="auto">
              <a:xfrm rot="-5400000">
                <a:off x="4701041" y="4701040"/>
                <a:ext cx="163514" cy="3083605"/>
              </a:xfrm>
              <a:prstGeom prst="leftBrace">
                <a:avLst>
                  <a:gd name="adj1" fmla="val 46884"/>
                  <a:gd name="adj2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1" name="AutoShape 6"/>
              <p:cNvSpPr>
                <a:spLocks/>
              </p:cNvSpPr>
              <p:nvPr/>
            </p:nvSpPr>
            <p:spPr bwMode="auto">
              <a:xfrm rot="-5400000">
                <a:off x="7200902" y="5360990"/>
                <a:ext cx="152401" cy="1752597"/>
              </a:xfrm>
              <a:prstGeom prst="leftBrace">
                <a:avLst>
                  <a:gd name="adj1" fmla="val 57712"/>
                  <a:gd name="adj2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Rectangle 9"/>
              <p:cNvSpPr>
                <a:spLocks noChangeArrowheads="1"/>
              </p:cNvSpPr>
              <p:nvPr/>
            </p:nvSpPr>
            <p:spPr bwMode="auto">
              <a:xfrm>
                <a:off x="1447800" y="5551488"/>
                <a:ext cx="1793200" cy="533399"/>
              </a:xfrm>
              <a:prstGeom prst="rect">
                <a:avLst/>
              </a:prstGeom>
              <a:solidFill>
                <a:srgbClr val="0066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区地址</a:t>
                </a:r>
              </a:p>
            </p:txBody>
          </p:sp>
          <p:sp>
            <p:nvSpPr>
              <p:cNvPr id="153" name="Rectangle 10"/>
              <p:cNvSpPr>
                <a:spLocks noChangeArrowheads="1"/>
              </p:cNvSpPr>
              <p:nvPr/>
            </p:nvSpPr>
            <p:spPr bwMode="auto">
              <a:xfrm>
                <a:off x="3240995" y="5551488"/>
                <a:ext cx="3231847" cy="533399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行地址（索引）</a:t>
                </a:r>
              </a:p>
            </p:txBody>
          </p:sp>
          <p:sp>
            <p:nvSpPr>
              <p:cNvPr id="154" name="Rectangle 11"/>
              <p:cNvSpPr>
                <a:spLocks noChangeArrowheads="1"/>
              </p:cNvSpPr>
              <p:nvPr/>
            </p:nvSpPr>
            <p:spPr bwMode="auto">
              <a:xfrm>
                <a:off x="6400800" y="5551488"/>
                <a:ext cx="1752600" cy="53340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字地址</a:t>
                </a:r>
              </a:p>
            </p:txBody>
          </p:sp>
          <p:sp>
            <p:nvSpPr>
              <p:cNvPr id="155" name="Text Box 13"/>
              <p:cNvSpPr txBox="1">
                <a:spLocks noChangeArrowheads="1"/>
              </p:cNvSpPr>
              <p:nvPr/>
            </p:nvSpPr>
            <p:spPr bwMode="auto">
              <a:xfrm>
                <a:off x="1903769" y="6390420"/>
                <a:ext cx="914790" cy="31518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AutoShape 14"/>
              <p:cNvSpPr>
                <a:spLocks/>
              </p:cNvSpPr>
              <p:nvPr/>
            </p:nvSpPr>
            <p:spPr bwMode="auto">
              <a:xfrm rot="-5400000">
                <a:off x="2268199" y="5340689"/>
                <a:ext cx="152400" cy="1793197"/>
              </a:xfrm>
              <a:prstGeom prst="leftBrace">
                <a:avLst>
                  <a:gd name="adj1" fmla="val 47229"/>
                  <a:gd name="adj2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7" name="Text Box 52"/>
            <p:cNvSpPr txBox="1">
              <a:spLocks noChangeArrowheads="1"/>
            </p:cNvSpPr>
            <p:nvPr/>
          </p:nvSpPr>
          <p:spPr bwMode="auto">
            <a:xfrm>
              <a:off x="2421190" y="4896241"/>
              <a:ext cx="12601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主存地址</a:t>
              </a:r>
            </a:p>
          </p:txBody>
        </p:sp>
      </p:grpSp>
      <p:cxnSp>
        <p:nvCxnSpPr>
          <p:cNvPr id="157" name="直接箭头连接符 156"/>
          <p:cNvCxnSpPr>
            <a:stCxn id="147" idx="2"/>
          </p:cNvCxnSpPr>
          <p:nvPr/>
        </p:nvCxnSpPr>
        <p:spPr>
          <a:xfrm flipV="1">
            <a:off x="6699076" y="4254991"/>
            <a:ext cx="1452563" cy="1212850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tailEnd type="stealth"/>
          </a:ln>
          <a:effectLst/>
        </p:spPr>
      </p:cxnSp>
      <p:grpSp>
        <p:nvGrpSpPr>
          <p:cNvPr id="158" name="组合 157"/>
          <p:cNvGrpSpPr/>
          <p:nvPr/>
        </p:nvGrpSpPr>
        <p:grpSpPr>
          <a:xfrm>
            <a:off x="3271557" y="2250264"/>
            <a:ext cx="5124481" cy="457072"/>
            <a:chOff x="487822" y="3242616"/>
            <a:chExt cx="5459966" cy="537594"/>
          </a:xfrm>
        </p:grpSpPr>
        <p:sp>
          <p:nvSpPr>
            <p:cNvPr id="159" name="矩形 158"/>
            <p:cNvSpPr/>
            <p:nvPr/>
          </p:nvSpPr>
          <p:spPr>
            <a:xfrm>
              <a:off x="496399" y="3270408"/>
              <a:ext cx="1265959" cy="50980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487822" y="3242616"/>
              <a:ext cx="5459966" cy="53759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文本框 103"/>
            <p:cNvSpPr txBox="1"/>
            <p:nvPr/>
          </p:nvSpPr>
          <p:spPr>
            <a:xfrm>
              <a:off x="526758" y="3316360"/>
              <a:ext cx="1106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槽</a:t>
              </a:r>
            </a:p>
          </p:txBody>
        </p:sp>
      </p:grpSp>
      <p:cxnSp>
        <p:nvCxnSpPr>
          <p:cNvPr id="162" name="直接连接符 161"/>
          <p:cNvCxnSpPr/>
          <p:nvPr/>
        </p:nvCxnSpPr>
        <p:spPr>
          <a:xfrm>
            <a:off x="5511396" y="4812669"/>
            <a:ext cx="760690" cy="0"/>
          </a:xfrm>
          <a:prstGeom prst="line">
            <a:avLst/>
          </a:prstGeom>
          <a:noFill/>
          <a:ln w="38100" cap="sq" cmpd="sng" algn="ctr">
            <a:solidFill>
              <a:srgbClr val="00B0F0"/>
            </a:solidFill>
            <a:prstDash val="solid"/>
            <a:miter lim="800000"/>
            <a:headEnd type="stealth"/>
            <a:tailEnd type="none"/>
          </a:ln>
          <a:effectLst/>
        </p:spPr>
      </p:cxnSp>
      <p:cxnSp>
        <p:nvCxnSpPr>
          <p:cNvPr id="163" name="直接连接符 162"/>
          <p:cNvCxnSpPr/>
          <p:nvPr/>
        </p:nvCxnSpPr>
        <p:spPr>
          <a:xfrm>
            <a:off x="6272086" y="4148513"/>
            <a:ext cx="0" cy="664156"/>
          </a:xfrm>
          <a:prstGeom prst="line">
            <a:avLst/>
          </a:prstGeom>
          <a:noFill/>
          <a:ln w="38100" cap="sq" cmpd="sng" algn="ctr">
            <a:solidFill>
              <a:srgbClr val="00B0F0"/>
            </a:solidFill>
            <a:prstDash val="solid"/>
            <a:miter lim="800000"/>
            <a:tailEnd type="none"/>
          </a:ln>
          <a:effectLst/>
        </p:spPr>
      </p:cxnSp>
      <p:grpSp>
        <p:nvGrpSpPr>
          <p:cNvPr id="164" name="组合 163"/>
          <p:cNvGrpSpPr/>
          <p:nvPr/>
        </p:nvGrpSpPr>
        <p:grpSpPr>
          <a:xfrm>
            <a:off x="3735432" y="4611217"/>
            <a:ext cx="1251257" cy="400050"/>
            <a:chOff x="1634454" y="4491289"/>
            <a:chExt cx="1251257" cy="400050"/>
          </a:xfrm>
        </p:grpSpPr>
        <p:cxnSp>
          <p:nvCxnSpPr>
            <p:cNvPr id="165" name="直接连接符 164"/>
            <p:cNvCxnSpPr/>
            <p:nvPr/>
          </p:nvCxnSpPr>
          <p:spPr>
            <a:xfrm>
              <a:off x="2332176" y="4700361"/>
              <a:ext cx="553535" cy="0"/>
            </a:xfrm>
            <a:prstGeom prst="line">
              <a:avLst/>
            </a:prstGeom>
            <a:noFill/>
            <a:ln w="25400" cap="sq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miter lim="800000"/>
              <a:headEnd type="stealth" w="lg" len="lg"/>
              <a:tailEnd type="none"/>
            </a:ln>
            <a:effectLst/>
          </p:spPr>
        </p:cxnSp>
        <p:sp>
          <p:nvSpPr>
            <p:cNvPr id="166" name="Text Box 66"/>
            <p:cNvSpPr txBox="1">
              <a:spLocks noChangeArrowheads="1"/>
            </p:cNvSpPr>
            <p:nvPr/>
          </p:nvSpPr>
          <p:spPr bwMode="auto">
            <a:xfrm>
              <a:off x="1634454" y="4491289"/>
              <a:ext cx="920381" cy="4000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Hit</a:t>
              </a:r>
              <a:endParaRPr kumimoji="1" lang="en-US" altLang="zh-CN" b="1" baseline="30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7" name="矩形 166"/>
          <p:cNvSpPr/>
          <p:nvPr/>
        </p:nvSpPr>
        <p:spPr>
          <a:xfrm>
            <a:off x="5001375" y="4666428"/>
            <a:ext cx="490278" cy="314888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=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？</a:t>
            </a:r>
          </a:p>
        </p:txBody>
      </p:sp>
      <p:sp>
        <p:nvSpPr>
          <p:cNvPr id="168" name="矩形 167"/>
          <p:cNvSpPr/>
          <p:nvPr/>
        </p:nvSpPr>
        <p:spPr>
          <a:xfrm>
            <a:off x="10077276" y="2362691"/>
            <a:ext cx="1247775" cy="2286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en-US" altLang="zh-CN" sz="1400" b="0" i="0" u="none" strike="noStrike" kern="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n</a:t>
            </a:r>
            <a:endParaRPr kumimoji="0" lang="zh-CN" altLang="en-US" sz="14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10077276" y="2591291"/>
            <a:ext cx="1247775" cy="228600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en-US" altLang="zh-CN" sz="1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n+1</a:t>
            </a:r>
            <a:endParaRPr kumimoji="0" lang="zh-CN" altLang="en-US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10077276" y="2819891"/>
            <a:ext cx="1247775" cy="22701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…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0077276" y="3046903"/>
            <a:ext cx="1247775" cy="2286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en-US" altLang="zh-CN" sz="1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2n-1</a:t>
            </a:r>
            <a:endParaRPr kumimoji="0" lang="zh-CN" altLang="en-US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10077276" y="5099541"/>
            <a:ext cx="1247775" cy="2286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W</a:t>
            </a:r>
            <a:r>
              <a:rPr kumimoji="0" lang="en-US" altLang="zh-CN" sz="1400" b="0" i="1" u="none" strike="noStrike" kern="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mn</a:t>
            </a:r>
            <a:endParaRPr kumimoji="0" lang="zh-CN" altLang="en-US" sz="14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10077276" y="5328141"/>
            <a:ext cx="1247775" cy="227012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W</a:t>
            </a:r>
            <a:r>
              <a:rPr kumimoji="0" lang="en-US" altLang="zh-CN" sz="1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mn+1</a:t>
            </a:r>
            <a:endParaRPr kumimoji="0" lang="zh-CN" altLang="en-US" sz="1400" b="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10077276" y="5555153"/>
            <a:ext cx="1247775" cy="227013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…</a:t>
            </a:r>
            <a:endParaRPr kumimoji="0" lang="zh-CN" altLang="en-US" sz="1400" b="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10077276" y="3275503"/>
            <a:ext cx="1247775" cy="2286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en-US" altLang="zh-CN" sz="14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2n</a:t>
            </a:r>
            <a:endParaRPr kumimoji="0" lang="zh-CN" altLang="en-US" sz="14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10077276" y="3504103"/>
            <a:ext cx="1247775" cy="227013"/>
          </a:xfrm>
          <a:prstGeom prst="rect">
            <a:avLst/>
          </a:prstGeom>
          <a:solidFill>
            <a:srgbClr val="99FF66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en-US" altLang="zh-CN" sz="1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2n+1</a:t>
            </a:r>
            <a:endParaRPr kumimoji="0" lang="zh-CN" altLang="en-US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10077276" y="3731116"/>
            <a:ext cx="1247775" cy="2286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…</a:t>
            </a:r>
            <a:endParaRPr kumimoji="0" lang="zh-CN" altLang="en-US" sz="16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10077276" y="3959716"/>
            <a:ext cx="1247775" cy="2286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en-US" altLang="zh-CN" sz="1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3n-1</a:t>
            </a:r>
            <a:endParaRPr kumimoji="0" lang="zh-CN" altLang="en-US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10077276" y="5782166"/>
            <a:ext cx="1247775" cy="2254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W</a:t>
            </a:r>
            <a:r>
              <a:rPr kumimoji="0" lang="en-US" altLang="zh-CN" sz="1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mn+n-1</a:t>
            </a:r>
            <a:endParaRPr kumimoji="0" lang="zh-CN" altLang="en-US" sz="1400" b="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10077276" y="1470516"/>
            <a:ext cx="1247775" cy="2286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en-US" altLang="zh-CN" sz="14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</a:t>
            </a:r>
            <a:endParaRPr kumimoji="0" lang="zh-CN" altLang="en-US" sz="14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10077276" y="1699116"/>
            <a:ext cx="1247775" cy="227012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en-US" altLang="zh-CN" sz="1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</a:t>
            </a:r>
            <a:endParaRPr kumimoji="0" lang="zh-CN" altLang="en-US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10077276" y="1927716"/>
            <a:ext cx="1247775" cy="22701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…</a:t>
            </a:r>
            <a:endParaRPr kumimoji="0" lang="zh-CN" altLang="en-US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0077276" y="2135678"/>
            <a:ext cx="1247775" cy="22701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</a:t>
            </a:r>
            <a:r>
              <a:rPr kumimoji="0" lang="en-US" altLang="zh-CN" sz="1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n-1</a:t>
            </a:r>
            <a:endParaRPr kumimoji="0" lang="zh-CN" altLang="en-US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0077276" y="4188316"/>
            <a:ext cx="1247775" cy="2270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tIns="0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…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10077276" y="4415328"/>
            <a:ext cx="1247775" cy="22860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tIns="0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…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10077276" y="4643928"/>
            <a:ext cx="1247775" cy="2270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tIns="0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…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10077276" y="4872528"/>
            <a:ext cx="1247775" cy="2270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333333"/>
            </a:solidFill>
            <a:prstDash val="solid"/>
          </a:ln>
          <a:effectLst/>
        </p:spPr>
        <p:txBody>
          <a:bodyPr tIns="0" anchorCtr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…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8" name="Text Box 52"/>
          <p:cNvSpPr txBox="1">
            <a:spLocks noChangeArrowheads="1"/>
          </p:cNvSpPr>
          <p:nvPr/>
        </p:nvSpPr>
        <p:spPr bwMode="auto">
          <a:xfrm>
            <a:off x="9818513" y="1084753"/>
            <a:ext cx="18672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主存</a:t>
            </a:r>
            <a:r>
              <a:rPr lang="en-US" altLang="zh-CN" b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DRAM</a:t>
            </a:r>
            <a:endParaRPr lang="zh-CN" altLang="en-US" b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189" name="组合 154"/>
          <p:cNvGrpSpPr>
            <a:grpSpLocks/>
          </p:cNvGrpSpPr>
          <p:nvPr/>
        </p:nvGrpSpPr>
        <p:grpSpPr bwMode="auto">
          <a:xfrm>
            <a:off x="11320289" y="1451466"/>
            <a:ext cx="733425" cy="909637"/>
            <a:chOff x="8196695" y="1249092"/>
            <a:chExt cx="732519" cy="909523"/>
          </a:xfrm>
        </p:grpSpPr>
        <p:sp>
          <p:nvSpPr>
            <p:cNvPr id="190" name="右大括号 189"/>
            <p:cNvSpPr/>
            <p:nvPr/>
          </p:nvSpPr>
          <p:spPr>
            <a:xfrm>
              <a:off x="8196695" y="1249092"/>
              <a:ext cx="149041" cy="909523"/>
            </a:xfrm>
            <a:prstGeom prst="rightBrace">
              <a:avLst>
                <a:gd name="adj1" fmla="val 35005"/>
                <a:gd name="adj2" fmla="val 50000"/>
              </a:avLst>
            </a:prstGeom>
            <a:noFill/>
            <a:ln w="9525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Text Box 39"/>
            <p:cNvSpPr txBox="1">
              <a:spLocks noChangeArrowheads="1"/>
            </p:cNvSpPr>
            <p:nvPr/>
          </p:nvSpPr>
          <p:spPr bwMode="auto">
            <a:xfrm>
              <a:off x="8316416" y="1537736"/>
              <a:ext cx="6127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charset="-122"/>
                  <a:ea typeface="微软雅黑" charset="-122"/>
                </a:rPr>
                <a:t>0</a:t>
              </a:r>
              <a:r>
                <a: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charset="-122"/>
                  <a:ea typeface="微软雅黑" charset="-122"/>
                </a:rPr>
                <a:t>区</a:t>
              </a:r>
            </a:p>
          </p:txBody>
        </p:sp>
      </p:grpSp>
      <p:grpSp>
        <p:nvGrpSpPr>
          <p:cNvPr id="192" name="组合 156"/>
          <p:cNvGrpSpPr>
            <a:grpSpLocks/>
          </p:cNvGrpSpPr>
          <p:nvPr/>
        </p:nvGrpSpPr>
        <p:grpSpPr bwMode="auto">
          <a:xfrm>
            <a:off x="11320289" y="2381741"/>
            <a:ext cx="733425" cy="909637"/>
            <a:chOff x="8196695" y="1249092"/>
            <a:chExt cx="732519" cy="909523"/>
          </a:xfrm>
        </p:grpSpPr>
        <p:sp>
          <p:nvSpPr>
            <p:cNvPr id="193" name="右大括号 192"/>
            <p:cNvSpPr/>
            <p:nvPr/>
          </p:nvSpPr>
          <p:spPr>
            <a:xfrm>
              <a:off x="8196695" y="1249092"/>
              <a:ext cx="149041" cy="909523"/>
            </a:xfrm>
            <a:prstGeom prst="rightBrace">
              <a:avLst>
                <a:gd name="adj1" fmla="val 35005"/>
                <a:gd name="adj2" fmla="val 50000"/>
              </a:avLst>
            </a:prstGeom>
            <a:noFill/>
            <a:ln w="9525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4" name="Text Box 39"/>
            <p:cNvSpPr txBox="1">
              <a:spLocks noChangeArrowheads="1"/>
            </p:cNvSpPr>
            <p:nvPr/>
          </p:nvSpPr>
          <p:spPr bwMode="auto">
            <a:xfrm>
              <a:off x="8316416" y="1537736"/>
              <a:ext cx="6127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charset="-122"/>
                  <a:ea typeface="微软雅黑" charset="-122"/>
                </a:rPr>
                <a:t>1</a:t>
              </a:r>
              <a:r>
                <a: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charset="-122"/>
                  <a:ea typeface="微软雅黑" charset="-122"/>
                </a:rPr>
                <a:t>区</a:t>
              </a:r>
            </a:p>
          </p:txBody>
        </p:sp>
      </p:grpSp>
      <p:grpSp>
        <p:nvGrpSpPr>
          <p:cNvPr id="195" name="组合 159"/>
          <p:cNvGrpSpPr>
            <a:grpSpLocks/>
          </p:cNvGrpSpPr>
          <p:nvPr/>
        </p:nvGrpSpPr>
        <p:grpSpPr bwMode="auto">
          <a:xfrm>
            <a:off x="11320289" y="3291378"/>
            <a:ext cx="733425" cy="909638"/>
            <a:chOff x="8196695" y="1249092"/>
            <a:chExt cx="732519" cy="909523"/>
          </a:xfrm>
        </p:grpSpPr>
        <p:sp>
          <p:nvSpPr>
            <p:cNvPr id="196" name="右大括号 195"/>
            <p:cNvSpPr/>
            <p:nvPr/>
          </p:nvSpPr>
          <p:spPr>
            <a:xfrm>
              <a:off x="8196695" y="1249092"/>
              <a:ext cx="149041" cy="909523"/>
            </a:xfrm>
            <a:prstGeom prst="rightBrace">
              <a:avLst>
                <a:gd name="adj1" fmla="val 35005"/>
                <a:gd name="adj2" fmla="val 50000"/>
              </a:avLst>
            </a:prstGeom>
            <a:noFill/>
            <a:ln w="9525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7" name="Text Box 39"/>
            <p:cNvSpPr txBox="1">
              <a:spLocks noChangeArrowheads="1"/>
            </p:cNvSpPr>
            <p:nvPr/>
          </p:nvSpPr>
          <p:spPr bwMode="auto">
            <a:xfrm>
              <a:off x="8316416" y="1537736"/>
              <a:ext cx="6127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charset="-122"/>
                  <a:ea typeface="微软雅黑" charset="-122"/>
                </a:rPr>
                <a:t>2</a:t>
              </a:r>
              <a:r>
                <a: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charset="-122"/>
                  <a:ea typeface="微软雅黑" charset="-122"/>
                </a:rPr>
                <a:t>区</a:t>
              </a:r>
            </a:p>
          </p:txBody>
        </p:sp>
      </p:grpSp>
      <p:grpSp>
        <p:nvGrpSpPr>
          <p:cNvPr id="198" name="组合 163"/>
          <p:cNvGrpSpPr>
            <a:grpSpLocks/>
          </p:cNvGrpSpPr>
          <p:nvPr/>
        </p:nvGrpSpPr>
        <p:grpSpPr bwMode="auto">
          <a:xfrm>
            <a:off x="11320289" y="5101128"/>
            <a:ext cx="839787" cy="909638"/>
            <a:chOff x="8196695" y="1249092"/>
            <a:chExt cx="839801" cy="909523"/>
          </a:xfrm>
        </p:grpSpPr>
        <p:sp>
          <p:nvSpPr>
            <p:cNvPr id="279" name="右大括号 278"/>
            <p:cNvSpPr/>
            <p:nvPr/>
          </p:nvSpPr>
          <p:spPr>
            <a:xfrm>
              <a:off x="8196695" y="1249092"/>
              <a:ext cx="149227" cy="909523"/>
            </a:xfrm>
            <a:prstGeom prst="rightBrace">
              <a:avLst>
                <a:gd name="adj1" fmla="val 35005"/>
                <a:gd name="adj2" fmla="val 50000"/>
              </a:avLst>
            </a:prstGeom>
            <a:noFill/>
            <a:ln w="9525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96" name="Text Box 39"/>
            <p:cNvSpPr txBox="1">
              <a:spLocks noChangeArrowheads="1"/>
            </p:cNvSpPr>
            <p:nvPr/>
          </p:nvSpPr>
          <p:spPr bwMode="auto">
            <a:xfrm>
              <a:off x="8316416" y="1537736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charset="-122"/>
                  <a:ea typeface="微软雅黑" charset="-122"/>
                </a:rPr>
                <a:t>m</a:t>
              </a:r>
              <a:r>
                <a: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charset="-122"/>
                  <a:ea typeface="微软雅黑" charset="-122"/>
                </a:rPr>
                <a:t>区</a:t>
              </a:r>
            </a:p>
          </p:txBody>
        </p:sp>
      </p:grpSp>
      <p:sp>
        <p:nvSpPr>
          <p:cNvPr id="297" name="Text Box 66"/>
          <p:cNvSpPr txBox="1">
            <a:spLocks noChangeArrowheads="1"/>
          </p:cNvSpPr>
          <p:nvPr/>
        </p:nvSpPr>
        <p:spPr bwMode="auto">
          <a:xfrm>
            <a:off x="9657805" y="6040905"/>
            <a:ext cx="2120900" cy="4000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n=2</a:t>
            </a:r>
            <a:r>
              <a:rPr kumimoji="1" lang="en-US" altLang="zh-CN" b="1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m=2</a:t>
            </a:r>
            <a:r>
              <a:rPr kumimoji="1" lang="en-US" altLang="zh-CN" b="1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</p:txBody>
      </p:sp>
      <p:sp>
        <p:nvSpPr>
          <p:cNvPr id="299" name="内容占位符 2"/>
          <p:cNvSpPr>
            <a:spLocks noGrp="1"/>
          </p:cNvSpPr>
          <p:nvPr>
            <p:ph idx="1"/>
          </p:nvPr>
        </p:nvSpPr>
        <p:spPr>
          <a:xfrm>
            <a:off x="87550" y="998975"/>
            <a:ext cx="2996118" cy="5637024"/>
          </a:xfrm>
        </p:spPr>
        <p:txBody>
          <a:bodyPr>
            <a:normAutofit/>
          </a:bodyPr>
          <a:lstStyle/>
          <a:p>
            <a:r>
              <a:rPr lang="zh-CN" altLang="en-US" sz="1400" dirty="0" smtClean="0"/>
              <a:t>主存分块，</a:t>
            </a:r>
            <a:r>
              <a:rPr lang="en-US" altLang="zh-CN" sz="1400" dirty="0" smtClean="0"/>
              <a:t>cache</a:t>
            </a:r>
            <a:r>
              <a:rPr lang="zh-CN" altLang="en-US" sz="1400" dirty="0" smtClean="0"/>
              <a:t>行，两者大小相同</a:t>
            </a:r>
            <a:endParaRPr lang="en-US" altLang="zh-CN" sz="1400" dirty="0" smtClean="0"/>
          </a:p>
          <a:p>
            <a:r>
              <a:rPr lang="zh-CN" altLang="en-US" sz="1400" dirty="0" smtClean="0"/>
              <a:t>主存分块后还将以</a:t>
            </a:r>
            <a:r>
              <a:rPr lang="en-US" altLang="zh-CN" sz="1400" dirty="0" smtClean="0"/>
              <a:t>cache</a:t>
            </a:r>
            <a:r>
              <a:rPr lang="zh-CN" altLang="en-US" sz="1400" dirty="0" smtClean="0"/>
              <a:t>行数为标准进行分区</a:t>
            </a:r>
            <a:endParaRPr lang="en-US" altLang="zh-CN" sz="1400" dirty="0" smtClean="0"/>
          </a:p>
          <a:p>
            <a:r>
              <a:rPr lang="zh-CN" altLang="en-US" sz="1400" b="1" u="sng" dirty="0" smtClean="0"/>
              <a:t>映射算法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Cache</a:t>
            </a:r>
            <a:r>
              <a:rPr lang="zh-CN" altLang="en-US" sz="1400" dirty="0" smtClean="0"/>
              <a:t>共</a:t>
            </a:r>
            <a:r>
              <a:rPr lang="en-US" altLang="zh-CN" sz="1400" dirty="0" smtClean="0"/>
              <a:t>n</a:t>
            </a:r>
            <a:r>
              <a:rPr lang="zh-CN" altLang="en-US" sz="1400" dirty="0" smtClean="0"/>
              <a:t>行，主存第</a:t>
            </a:r>
            <a:r>
              <a:rPr lang="en-US" altLang="zh-CN" sz="1400" dirty="0" smtClean="0"/>
              <a:t>j</a:t>
            </a:r>
            <a:r>
              <a:rPr lang="zh-CN" altLang="en-US" sz="1400" dirty="0" smtClean="0"/>
              <a:t>块号映射到</a:t>
            </a:r>
            <a:r>
              <a:rPr lang="en-US" altLang="zh-CN" sz="1400" dirty="0" smtClean="0"/>
              <a:t>cache</a:t>
            </a:r>
            <a:r>
              <a:rPr lang="zh-CN" altLang="en-US" sz="1400" dirty="0" smtClean="0"/>
              <a:t>的行</a:t>
            </a:r>
            <a:r>
              <a:rPr lang="zh-CN" altLang="en-US" sz="1400" dirty="0" smtClean="0"/>
              <a:t>号</a:t>
            </a:r>
            <a:r>
              <a:rPr lang="zh-CN" altLang="en-US" sz="1400" dirty="0" smtClean="0"/>
              <a:t>（</a:t>
            </a:r>
            <a:r>
              <a:rPr lang="zh-CN" altLang="en-US" sz="1400" dirty="0"/>
              <a:t>即主存的数据块映射到</a:t>
            </a:r>
            <a:r>
              <a:rPr lang="en-US" altLang="zh-CN" sz="1400" dirty="0"/>
              <a:t>cache</a:t>
            </a:r>
            <a:r>
              <a:rPr lang="zh-CN" altLang="en-US" sz="1400" dirty="0"/>
              <a:t>特定</a:t>
            </a:r>
            <a:r>
              <a:rPr lang="zh-CN" altLang="en-US" sz="1400" dirty="0" smtClean="0"/>
              <a:t>行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= j mod n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</a:rPr>
              <a:t>Cache</a:t>
            </a:r>
            <a:r>
              <a:rPr lang="zh-CN" altLang="en-US" sz="1400" dirty="0">
                <a:solidFill>
                  <a:srgbClr val="000000"/>
                </a:solidFill>
              </a:rPr>
              <a:t>每行包含四部分，是</a:t>
            </a:r>
            <a:r>
              <a:rPr lang="en-US" altLang="zh-CN" sz="1400" dirty="0">
                <a:solidFill>
                  <a:srgbClr val="000000"/>
                </a:solidFill>
              </a:rPr>
              <a:t>Cache</a:t>
            </a:r>
            <a:r>
              <a:rPr lang="zh-CN" altLang="en-US" sz="1400" dirty="0">
                <a:solidFill>
                  <a:srgbClr val="000000"/>
                </a:solidFill>
              </a:rPr>
              <a:t>要保存的信息。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lvl="1"/>
            <a:r>
              <a:rPr lang="en-US" altLang="zh-CN" sz="1100" dirty="0">
                <a:solidFill>
                  <a:srgbClr val="000000"/>
                </a:solidFill>
              </a:rPr>
              <a:t>Tag</a:t>
            </a:r>
            <a:r>
              <a:rPr lang="zh-CN" altLang="en-US" sz="1100" dirty="0">
                <a:solidFill>
                  <a:srgbClr val="000000"/>
                </a:solidFill>
              </a:rPr>
              <a:t>从</a:t>
            </a:r>
            <a:r>
              <a:rPr lang="en-US" altLang="zh-CN" sz="1100" dirty="0">
                <a:solidFill>
                  <a:srgbClr val="000000"/>
                </a:solidFill>
              </a:rPr>
              <a:t>CPU</a:t>
            </a:r>
            <a:r>
              <a:rPr lang="zh-CN" altLang="en-US" sz="1100" dirty="0">
                <a:solidFill>
                  <a:srgbClr val="000000"/>
                </a:solidFill>
              </a:rPr>
              <a:t>访问主存的地址中剥离</a:t>
            </a:r>
            <a:r>
              <a:rPr lang="zh-CN" altLang="en-US" sz="1100" dirty="0" smtClean="0">
                <a:solidFill>
                  <a:srgbClr val="000000"/>
                </a:solidFill>
              </a:rPr>
              <a:t>得</a:t>
            </a:r>
            <a:endParaRPr lang="en-US" altLang="zh-CN" sz="11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1100" dirty="0">
                <a:solidFill>
                  <a:srgbClr val="000000"/>
                </a:solidFill>
              </a:rPr>
              <a:t>Data</a:t>
            </a:r>
            <a:r>
              <a:rPr lang="zh-CN" altLang="en-US" sz="1100" dirty="0">
                <a:solidFill>
                  <a:srgbClr val="000000"/>
                </a:solidFill>
              </a:rPr>
              <a:t>与主存交换的数据块</a:t>
            </a:r>
            <a:endParaRPr lang="en-US" altLang="zh-CN" sz="1100" dirty="0">
              <a:solidFill>
                <a:srgbClr val="000000"/>
              </a:solidFill>
            </a:endParaRPr>
          </a:p>
          <a:p>
            <a:pPr lvl="1"/>
            <a:r>
              <a:rPr lang="en-US" altLang="zh-CN" sz="1100" dirty="0">
                <a:solidFill>
                  <a:srgbClr val="000000"/>
                </a:solidFill>
              </a:rPr>
              <a:t>Valid</a:t>
            </a:r>
            <a:r>
              <a:rPr lang="zh-CN" altLang="en-US" sz="1100" dirty="0">
                <a:solidFill>
                  <a:srgbClr val="000000"/>
                </a:solidFill>
              </a:rPr>
              <a:t>表示</a:t>
            </a:r>
            <a:r>
              <a:rPr lang="en-US" altLang="zh-CN" sz="1100" dirty="0">
                <a:solidFill>
                  <a:srgbClr val="000000"/>
                </a:solidFill>
              </a:rPr>
              <a:t>Cache</a:t>
            </a:r>
            <a:r>
              <a:rPr lang="zh-CN" altLang="en-US" sz="1100" dirty="0">
                <a:solidFill>
                  <a:srgbClr val="000000"/>
                </a:solidFill>
              </a:rPr>
              <a:t>中的数据是否有效</a:t>
            </a:r>
            <a:endParaRPr lang="en-US" altLang="zh-CN" sz="1100" dirty="0">
              <a:solidFill>
                <a:srgbClr val="000000"/>
              </a:solidFill>
            </a:endParaRPr>
          </a:p>
          <a:p>
            <a:pPr lvl="1"/>
            <a:r>
              <a:rPr lang="en-US" altLang="zh-CN" sz="1100" dirty="0">
                <a:solidFill>
                  <a:srgbClr val="000000"/>
                </a:solidFill>
              </a:rPr>
              <a:t>Dirty</a:t>
            </a:r>
            <a:r>
              <a:rPr lang="zh-CN" altLang="en-US" sz="1100" dirty="0">
                <a:solidFill>
                  <a:srgbClr val="000000"/>
                </a:solidFill>
              </a:rPr>
              <a:t>表示主存中的数据是最新 </a:t>
            </a:r>
          </a:p>
          <a:p>
            <a:pPr marL="0" indent="0">
              <a:buNone/>
            </a:pP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7323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1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2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2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12" grpId="0" animBg="1"/>
      <p:bldP spid="113" grpId="0" animBg="1"/>
      <p:bldP spid="114" grpId="0" animBg="1"/>
      <p:bldP spid="115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67" grpId="0" animBg="1"/>
      <p:bldP spid="168" grpId="0" animBg="1"/>
      <p:bldP spid="180" grpId="0" animBg="1"/>
      <p:bldP spid="181" grpId="0" animBg="1"/>
      <p:bldP spid="182" grpId="0" animBg="1"/>
      <p:bldP spid="1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直接相联映射逻辑实现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145766" y="1489938"/>
            <a:ext cx="0" cy="754006"/>
          </a:xfrm>
          <a:prstGeom prst="line">
            <a:avLst/>
          </a:prstGeom>
          <a:noFill/>
          <a:ln w="25400" cap="flat" cmpd="sng" algn="ctr">
            <a:solidFill>
              <a:srgbClr val="333333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" name="直接连接符 4"/>
          <p:cNvCxnSpPr/>
          <p:nvPr/>
        </p:nvCxnSpPr>
        <p:spPr>
          <a:xfrm>
            <a:off x="2341263" y="1489937"/>
            <a:ext cx="0" cy="448401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</a:ln>
          <a:effectLst/>
        </p:spPr>
      </p:cxnSp>
      <p:cxnSp>
        <p:nvCxnSpPr>
          <p:cNvPr id="6" name="直接连接符 5"/>
          <p:cNvCxnSpPr/>
          <p:nvPr/>
        </p:nvCxnSpPr>
        <p:spPr>
          <a:xfrm>
            <a:off x="2341028" y="5973947"/>
            <a:ext cx="2428615" cy="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</a:ln>
          <a:effectLst/>
        </p:spPr>
      </p:cxnSp>
      <p:sp>
        <p:nvSpPr>
          <p:cNvPr id="7" name="矩形 6"/>
          <p:cNvSpPr/>
          <p:nvPr/>
        </p:nvSpPr>
        <p:spPr>
          <a:xfrm>
            <a:off x="4118075" y="1813249"/>
            <a:ext cx="619784" cy="251737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rPr>
              <a:t>TAG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rial" pitchFamily="34" charset="0"/>
              <a:ea typeface="微软雅黑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5583" y="1804043"/>
            <a:ext cx="1852018" cy="251737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rPr>
              <a:t>数据块副本缓冲区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640108" y="3372794"/>
            <a:ext cx="5380046" cy="375270"/>
            <a:chOff x="2627784" y="1722436"/>
            <a:chExt cx="4851626" cy="338412"/>
          </a:xfrm>
          <a:solidFill>
            <a:srgbClr val="FFFFFF"/>
          </a:solidFill>
        </p:grpSpPr>
        <p:sp>
          <p:nvSpPr>
            <p:cNvPr id="10" name="矩形 9"/>
            <p:cNvSpPr/>
            <p:nvPr/>
          </p:nvSpPr>
          <p:spPr>
            <a:xfrm>
              <a:off x="2627784" y="1722436"/>
              <a:ext cx="4851626" cy="338412"/>
            </a:xfrm>
            <a:prstGeom prst="rect">
              <a:avLst/>
            </a:prstGeom>
            <a:solidFill>
              <a:srgbClr val="B2B2B2">
                <a:lumMod val="40000"/>
                <a:lumOff val="60000"/>
              </a:srgbClr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24510" y="1784350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179169" y="1786631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933829" y="1784350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88490" y="1786631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039145" y="1784697"/>
              <a:ext cx="555669" cy="228600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688724" y="1786631"/>
              <a:ext cx="227092" cy="228600"/>
            </a:xfrm>
            <a:prstGeom prst="rect">
              <a:avLst/>
            </a:prstGeom>
            <a:solidFill>
              <a:srgbClr val="FF660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40108" y="2079068"/>
            <a:ext cx="5376378" cy="375270"/>
            <a:chOff x="2627784" y="1722436"/>
            <a:chExt cx="4848318" cy="338412"/>
          </a:xfrm>
          <a:solidFill>
            <a:srgbClr val="FFFFFF"/>
          </a:solidFill>
        </p:grpSpPr>
        <p:sp>
          <p:nvSpPr>
            <p:cNvPr id="18" name="矩形 17"/>
            <p:cNvSpPr/>
            <p:nvPr/>
          </p:nvSpPr>
          <p:spPr>
            <a:xfrm>
              <a:off x="2627784" y="1722436"/>
              <a:ext cx="4848318" cy="338412"/>
            </a:xfrm>
            <a:prstGeom prst="rect">
              <a:avLst/>
            </a:prstGeom>
            <a:solidFill>
              <a:srgbClr val="B2B2B2">
                <a:lumMod val="40000"/>
                <a:lumOff val="60000"/>
              </a:srgbClr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418660" y="1784350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173319" y="1786631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30844" y="1784350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2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682639" y="1786631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3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032279" y="1784697"/>
              <a:ext cx="555669" cy="228600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00010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688724" y="1786631"/>
              <a:ext cx="227092" cy="228600"/>
            </a:xfrm>
            <a:prstGeom prst="rect">
              <a:avLst/>
            </a:prstGeom>
            <a:solidFill>
              <a:srgbClr val="FF660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640108" y="2516372"/>
            <a:ext cx="5376377" cy="375270"/>
            <a:chOff x="2627784" y="1722436"/>
            <a:chExt cx="4848317" cy="338412"/>
          </a:xfrm>
          <a:solidFill>
            <a:srgbClr val="FFFFFF"/>
          </a:solidFill>
        </p:grpSpPr>
        <p:sp>
          <p:nvSpPr>
            <p:cNvPr id="26" name="矩形 25"/>
            <p:cNvSpPr/>
            <p:nvPr/>
          </p:nvSpPr>
          <p:spPr>
            <a:xfrm>
              <a:off x="2627784" y="1722436"/>
              <a:ext cx="4848317" cy="338412"/>
            </a:xfrm>
            <a:prstGeom prst="rect">
              <a:avLst/>
            </a:prstGeom>
            <a:solidFill>
              <a:srgbClr val="B2B2B2">
                <a:lumMod val="40000"/>
                <a:lumOff val="60000"/>
              </a:srgbClr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415954" y="1777220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 smtClean="0">
                  <a:solidFill>
                    <a:srgbClr val="000000"/>
                  </a:solidFill>
                  <a:latin typeface="Arial" pitchFamily="34" charset="0"/>
                  <a:ea typeface="微软雅黑"/>
                  <a:cs typeface="Arial" pitchFamily="34" charset="0"/>
                </a:rPr>
                <a:t>4</a:t>
              </a:r>
              <a:endParaRPr lang="zh-CN" altLang="en-US" sz="1600" kern="0" dirty="0">
                <a:solidFill>
                  <a:srgbClr val="000000"/>
                </a:solidFill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171329" y="1779502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 smtClean="0">
                  <a:solidFill>
                    <a:srgbClr val="000000"/>
                  </a:solidFill>
                  <a:latin typeface="Arial" pitchFamily="34" charset="0"/>
                  <a:ea typeface="微软雅黑"/>
                  <a:cs typeface="Arial" pitchFamily="34" charset="0"/>
                </a:rPr>
                <a:t>5</a:t>
              </a:r>
              <a:endParaRPr lang="zh-CN" altLang="en-US" sz="1600" kern="0" dirty="0">
                <a:solidFill>
                  <a:srgbClr val="000000"/>
                </a:solidFill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923127" y="1777220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 smtClean="0">
                  <a:solidFill>
                    <a:srgbClr val="000000"/>
                  </a:solidFill>
                  <a:latin typeface="Arial" pitchFamily="34" charset="0"/>
                  <a:ea typeface="微软雅黑"/>
                  <a:cs typeface="Arial" pitchFamily="34" charset="0"/>
                </a:rPr>
                <a:t>6</a:t>
              </a:r>
              <a:endParaRPr lang="zh-CN" altLang="en-US" sz="1600" kern="0" dirty="0">
                <a:solidFill>
                  <a:srgbClr val="000000"/>
                </a:solidFill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80650" y="1779502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 smtClean="0">
                  <a:solidFill>
                    <a:srgbClr val="000000"/>
                  </a:solidFill>
                  <a:latin typeface="Arial" pitchFamily="34" charset="0"/>
                  <a:ea typeface="微软雅黑"/>
                  <a:cs typeface="Arial" pitchFamily="34" charset="0"/>
                </a:rPr>
                <a:t>7</a:t>
              </a:r>
              <a:endParaRPr lang="zh-CN" altLang="en-US" sz="1600" kern="0" dirty="0">
                <a:solidFill>
                  <a:srgbClr val="000000"/>
                </a:solidFill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031260" y="1784697"/>
              <a:ext cx="555669" cy="228600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kern="0" dirty="0" smtClean="0">
                  <a:solidFill>
                    <a:srgbClr val="000000"/>
                  </a:solidFill>
                  <a:latin typeface="Arial" pitchFamily="34" charset="0"/>
                  <a:ea typeface="微软雅黑"/>
                  <a:cs typeface="Arial" pitchFamily="34" charset="0"/>
                </a:rPr>
                <a:t>00011</a:t>
              </a:r>
              <a:endParaRPr lang="zh-CN" altLang="en-US" sz="1200" kern="0" dirty="0">
                <a:solidFill>
                  <a:srgbClr val="000000"/>
                </a:solidFill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688724" y="1786631"/>
              <a:ext cx="227092" cy="228600"/>
            </a:xfrm>
            <a:prstGeom prst="rect">
              <a:avLst/>
            </a:prstGeom>
            <a:solidFill>
              <a:srgbClr val="FF660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>
                  <a:solidFill>
                    <a:srgbClr val="000000"/>
                  </a:solidFill>
                  <a:latin typeface="Arial" pitchFamily="34" charset="0"/>
                  <a:ea typeface="微软雅黑"/>
                  <a:cs typeface="Arial" pitchFamily="34" charset="0"/>
                </a:rPr>
                <a:t>1</a:t>
              </a:r>
              <a:endParaRPr lang="zh-CN" altLang="en-US" sz="1600" kern="0" dirty="0">
                <a:solidFill>
                  <a:srgbClr val="000000"/>
                </a:solidFill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640107" y="2944580"/>
            <a:ext cx="5380047" cy="375270"/>
            <a:chOff x="2627783" y="1722436"/>
            <a:chExt cx="4851626" cy="338412"/>
          </a:xfrm>
          <a:solidFill>
            <a:srgbClr val="FFFFFF"/>
          </a:solidFill>
        </p:grpSpPr>
        <p:sp>
          <p:nvSpPr>
            <p:cNvPr id="34" name="矩形 33"/>
            <p:cNvSpPr/>
            <p:nvPr/>
          </p:nvSpPr>
          <p:spPr>
            <a:xfrm>
              <a:off x="2627783" y="1722436"/>
              <a:ext cx="4851626" cy="338412"/>
            </a:xfrm>
            <a:prstGeom prst="rect">
              <a:avLst/>
            </a:prstGeom>
            <a:solidFill>
              <a:srgbClr val="B2B2B2">
                <a:lumMod val="40000"/>
                <a:lumOff val="60000"/>
              </a:srgbClr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423863" y="1784857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178522" y="1787139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933182" y="1784857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687843" y="1787139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040064" y="1777602"/>
              <a:ext cx="555669" cy="228600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688724" y="1786631"/>
              <a:ext cx="227092" cy="228600"/>
            </a:xfrm>
            <a:prstGeom prst="rect">
              <a:avLst/>
            </a:prstGeom>
            <a:solidFill>
              <a:srgbClr val="FF660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640108" y="3801001"/>
            <a:ext cx="5380046" cy="375270"/>
            <a:chOff x="2627784" y="1722436"/>
            <a:chExt cx="4851626" cy="338412"/>
          </a:xfrm>
          <a:solidFill>
            <a:srgbClr val="FFFFFF"/>
          </a:solidFill>
        </p:grpSpPr>
        <p:sp>
          <p:nvSpPr>
            <p:cNvPr id="42" name="矩形 41"/>
            <p:cNvSpPr/>
            <p:nvPr/>
          </p:nvSpPr>
          <p:spPr>
            <a:xfrm>
              <a:off x="2627784" y="1722436"/>
              <a:ext cx="4851626" cy="338412"/>
            </a:xfrm>
            <a:prstGeom prst="rect">
              <a:avLst/>
            </a:prstGeom>
            <a:solidFill>
              <a:srgbClr val="B2B2B2">
                <a:lumMod val="40000"/>
                <a:lumOff val="60000"/>
              </a:srgbClr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422657" y="1777795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79465" y="1780076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934125" y="1777795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685922" y="1780076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039144" y="1784697"/>
              <a:ext cx="555669" cy="228600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688724" y="1786631"/>
              <a:ext cx="227092" cy="228600"/>
            </a:xfrm>
            <a:prstGeom prst="rect">
              <a:avLst/>
            </a:prstGeom>
            <a:solidFill>
              <a:srgbClr val="FF660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640108" y="4229212"/>
            <a:ext cx="5380046" cy="375270"/>
            <a:chOff x="2627784" y="1722436"/>
            <a:chExt cx="4851626" cy="338412"/>
          </a:xfrm>
          <a:solidFill>
            <a:srgbClr val="FFFFFF"/>
          </a:solidFill>
        </p:grpSpPr>
        <p:sp>
          <p:nvSpPr>
            <p:cNvPr id="50" name="矩形 49"/>
            <p:cNvSpPr/>
            <p:nvPr/>
          </p:nvSpPr>
          <p:spPr>
            <a:xfrm>
              <a:off x="2627784" y="1722436"/>
              <a:ext cx="4851626" cy="338412"/>
            </a:xfrm>
            <a:prstGeom prst="rect">
              <a:avLst/>
            </a:prstGeom>
            <a:solidFill>
              <a:srgbClr val="B2B2B2">
                <a:lumMod val="40000"/>
                <a:lumOff val="60000"/>
              </a:srgbClr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422264" y="1778113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178354" y="1780394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935877" y="1778113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687674" y="1780394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031174" y="1784697"/>
              <a:ext cx="555669" cy="228600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688724" y="1786631"/>
              <a:ext cx="227092" cy="228600"/>
            </a:xfrm>
            <a:prstGeom prst="rect">
              <a:avLst/>
            </a:prstGeom>
            <a:solidFill>
              <a:srgbClr val="FF660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640107" y="4657432"/>
            <a:ext cx="5376999" cy="375271"/>
            <a:chOff x="2627783" y="1722436"/>
            <a:chExt cx="4848878" cy="338412"/>
          </a:xfrm>
          <a:solidFill>
            <a:srgbClr val="FFFFFF"/>
          </a:solidFill>
        </p:grpSpPr>
        <p:sp>
          <p:nvSpPr>
            <p:cNvPr id="58" name="矩形 57"/>
            <p:cNvSpPr/>
            <p:nvPr/>
          </p:nvSpPr>
          <p:spPr>
            <a:xfrm>
              <a:off x="2627783" y="1722436"/>
              <a:ext cx="4848878" cy="338412"/>
            </a:xfrm>
            <a:prstGeom prst="rect">
              <a:avLst/>
            </a:prstGeom>
            <a:solidFill>
              <a:srgbClr val="B2B2B2">
                <a:lumMod val="40000"/>
                <a:lumOff val="60000"/>
              </a:srgbClr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422710" y="1777313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177369" y="1779594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934892" y="1777313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686690" y="1779594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039143" y="1784697"/>
              <a:ext cx="555669" cy="228600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688724" y="1786631"/>
              <a:ext cx="227092" cy="228600"/>
            </a:xfrm>
            <a:prstGeom prst="rect">
              <a:avLst/>
            </a:prstGeom>
            <a:solidFill>
              <a:srgbClr val="FF6600"/>
            </a:solidFill>
            <a:ln w="3175" cap="flat" cmpd="sng" algn="ctr">
              <a:solidFill>
                <a:srgbClr val="FF6600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640107" y="5085639"/>
            <a:ext cx="5376378" cy="375270"/>
            <a:chOff x="2627783" y="1722436"/>
            <a:chExt cx="4848319" cy="338412"/>
          </a:xfrm>
          <a:solidFill>
            <a:srgbClr val="FFFFFF"/>
          </a:solidFill>
        </p:grpSpPr>
        <p:sp>
          <p:nvSpPr>
            <p:cNvPr id="66" name="矩形 65"/>
            <p:cNvSpPr/>
            <p:nvPr/>
          </p:nvSpPr>
          <p:spPr>
            <a:xfrm>
              <a:off x="2627783" y="1722436"/>
              <a:ext cx="4848319" cy="338412"/>
            </a:xfrm>
            <a:prstGeom prst="rect">
              <a:avLst/>
            </a:prstGeom>
            <a:solidFill>
              <a:srgbClr val="B2B2B2">
                <a:lumMod val="40000"/>
                <a:lumOff val="60000"/>
              </a:srgbClr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24046" y="1771865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178702" y="1774147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933355" y="1771865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2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688017" y="1774147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3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039142" y="1784697"/>
              <a:ext cx="555669" cy="228600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688724" y="1786631"/>
              <a:ext cx="227092" cy="228600"/>
            </a:xfrm>
            <a:prstGeom prst="rect">
              <a:avLst/>
            </a:prstGeom>
            <a:solidFill>
              <a:srgbClr val="FF660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396409" y="1817739"/>
            <a:ext cx="877562" cy="241176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rPr>
              <a:t>有效位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4358269" y="1363188"/>
            <a:ext cx="6130641" cy="0"/>
          </a:xfrm>
          <a:prstGeom prst="line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</p:cxnSp>
      <p:cxnSp>
        <p:nvCxnSpPr>
          <p:cNvPr id="75" name="直接连接符 74"/>
          <p:cNvCxnSpPr/>
          <p:nvPr/>
        </p:nvCxnSpPr>
        <p:spPr>
          <a:xfrm>
            <a:off x="10488910" y="1363188"/>
            <a:ext cx="0" cy="1646765"/>
          </a:xfrm>
          <a:prstGeom prst="line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</p:cxnSp>
      <p:cxnSp>
        <p:nvCxnSpPr>
          <p:cNvPr id="76" name="直接连接符 75"/>
          <p:cNvCxnSpPr/>
          <p:nvPr/>
        </p:nvCxnSpPr>
        <p:spPr>
          <a:xfrm>
            <a:off x="5519949" y="5911056"/>
            <a:ext cx="4968961" cy="0"/>
          </a:xfrm>
          <a:prstGeom prst="line">
            <a:avLst/>
          </a:prstGeom>
          <a:noFill/>
          <a:ln w="25400" cap="sq" cmpd="sng" algn="ctr">
            <a:solidFill>
              <a:srgbClr val="333333">
                <a:shade val="95000"/>
                <a:satMod val="105000"/>
              </a:srgb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77" name="直接连接符 76"/>
          <p:cNvCxnSpPr>
            <a:stCxn id="255" idx="3"/>
          </p:cNvCxnSpPr>
          <p:nvPr/>
        </p:nvCxnSpPr>
        <p:spPr>
          <a:xfrm>
            <a:off x="10488910" y="4540537"/>
            <a:ext cx="0" cy="1370519"/>
          </a:xfrm>
          <a:prstGeom prst="line">
            <a:avLst/>
          </a:prstGeom>
          <a:noFill/>
          <a:ln w="25400" cap="sq" cmpd="sng" algn="ctr">
            <a:solidFill>
              <a:srgbClr val="333333">
                <a:shade val="95000"/>
                <a:satMod val="105000"/>
              </a:srgbClr>
            </a:solidFill>
            <a:prstDash val="solid"/>
            <a:miter lim="800000"/>
            <a:tailEnd type="none"/>
          </a:ln>
          <a:effectLst/>
        </p:spPr>
      </p:cxnSp>
      <p:grpSp>
        <p:nvGrpSpPr>
          <p:cNvPr id="78" name="组合 77"/>
          <p:cNvGrpSpPr/>
          <p:nvPr/>
        </p:nvGrpSpPr>
        <p:grpSpPr>
          <a:xfrm>
            <a:off x="1938542" y="937710"/>
            <a:ext cx="2419727" cy="552227"/>
            <a:chOff x="2043018" y="937710"/>
            <a:chExt cx="2419727" cy="552227"/>
          </a:xfrm>
        </p:grpSpPr>
        <p:sp>
          <p:nvSpPr>
            <p:cNvPr id="79" name="矩形 78"/>
            <p:cNvSpPr/>
            <p:nvPr/>
          </p:nvSpPr>
          <p:spPr>
            <a:xfrm>
              <a:off x="2748254" y="937710"/>
              <a:ext cx="1186945" cy="241176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主存地址</a:t>
              </a: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2043018" y="1236439"/>
              <a:ext cx="2419727" cy="253498"/>
              <a:chOff x="2861078" y="969828"/>
              <a:chExt cx="2182065" cy="228600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2861078" y="969828"/>
                <a:ext cx="720725" cy="228600"/>
              </a:xfrm>
              <a:prstGeom prst="rect">
                <a:avLst/>
              </a:prstGeom>
              <a:solidFill>
                <a:srgbClr val="00B0F0"/>
              </a:solidFill>
              <a:ln w="15875" cap="flat" cmpd="sng" algn="ctr">
                <a:solidFill>
                  <a:srgbClr val="333333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rPr>
                  <a:t>Tag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3581802" y="969828"/>
                <a:ext cx="730670" cy="228600"/>
              </a:xfrm>
              <a:prstGeom prst="rect">
                <a:avLst/>
              </a:prstGeom>
              <a:solidFill>
                <a:srgbClr val="CCFFCC"/>
              </a:solidFill>
              <a:ln w="15875" cap="flat" cmpd="sng" algn="ctr">
                <a:solidFill>
                  <a:srgbClr val="333333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rPr>
                  <a:t>index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4312473" y="969828"/>
                <a:ext cx="730670" cy="228600"/>
              </a:xfrm>
              <a:prstGeom prst="rect">
                <a:avLst/>
              </a:prstGeom>
              <a:solidFill>
                <a:srgbClr val="FFC000"/>
              </a:solidFill>
              <a:ln w="15875" cap="flat" cmpd="sng" algn="ctr">
                <a:solidFill>
                  <a:srgbClr val="333333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rPr>
                  <a:t>offset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</p:grpSp>
      </p:grpSp>
      <p:grpSp>
        <p:nvGrpSpPr>
          <p:cNvPr id="84" name="组合 83"/>
          <p:cNvGrpSpPr/>
          <p:nvPr/>
        </p:nvGrpSpPr>
        <p:grpSpPr>
          <a:xfrm>
            <a:off x="4448128" y="5611828"/>
            <a:ext cx="1063517" cy="464507"/>
            <a:chOff x="3501709" y="5603993"/>
            <a:chExt cx="1063517" cy="464507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4007483" y="5603993"/>
              <a:ext cx="0" cy="132989"/>
            </a:xfrm>
            <a:prstGeom prst="line">
              <a:avLst/>
            </a:prstGeom>
            <a:noFill/>
            <a:ln w="9525" cap="flat" cmpd="sng" algn="ctr">
              <a:solidFill>
                <a:srgbClr val="FF6600"/>
              </a:solidFill>
              <a:prstDash val="soli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>
            <a:xfrm>
              <a:off x="3516476" y="5864045"/>
              <a:ext cx="311495" cy="0"/>
            </a:xfrm>
            <a:prstGeom prst="line">
              <a:avLst/>
            </a:prstGeom>
            <a:noFill/>
            <a:ln w="9525" cap="flat" cmpd="sng" algn="ctr">
              <a:solidFill>
                <a:srgbClr val="FF6600"/>
              </a:solidFill>
              <a:prstDash val="solid"/>
            </a:ln>
            <a:effectLst/>
          </p:spPr>
        </p:cxnSp>
        <p:sp>
          <p:nvSpPr>
            <p:cNvPr id="87" name="文本框 294"/>
            <p:cNvSpPr txBox="1"/>
            <p:nvPr/>
          </p:nvSpPr>
          <p:spPr>
            <a:xfrm>
              <a:off x="3501709" y="561182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rPr>
                <a:t>1</a:t>
              </a:r>
              <a:endParaRPr lang="zh-CN" altLang="en-US" sz="1400" i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 flipH="1">
              <a:off x="4004203" y="5606901"/>
              <a:ext cx="408612" cy="0"/>
            </a:xfrm>
            <a:prstGeom prst="line">
              <a:avLst/>
            </a:prstGeom>
            <a:noFill/>
            <a:ln w="9525" cap="flat" cmpd="sng" algn="ctr">
              <a:solidFill>
                <a:srgbClr val="FF6600"/>
              </a:solidFill>
              <a:prstDash val="solid"/>
            </a:ln>
            <a:effectLst/>
          </p:spPr>
        </p:cxnSp>
        <p:sp>
          <p:nvSpPr>
            <p:cNvPr id="89" name="矩形 88"/>
            <p:cNvSpPr/>
            <p:nvPr/>
          </p:nvSpPr>
          <p:spPr>
            <a:xfrm>
              <a:off x="3833292" y="5753612"/>
              <a:ext cx="731934" cy="314888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=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？</a:t>
              </a: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325036" y="2045982"/>
            <a:ext cx="398239" cy="3245779"/>
            <a:chOff x="3426636" y="2045982"/>
            <a:chExt cx="398239" cy="3245779"/>
          </a:xfrm>
        </p:grpSpPr>
        <p:grpSp>
          <p:nvGrpSpPr>
            <p:cNvPr id="91" name="组合 90"/>
            <p:cNvGrpSpPr/>
            <p:nvPr/>
          </p:nvGrpSpPr>
          <p:grpSpPr>
            <a:xfrm>
              <a:off x="3426636" y="2045982"/>
              <a:ext cx="398239" cy="3245779"/>
              <a:chOff x="990407" y="2223239"/>
              <a:chExt cx="359125" cy="2926984"/>
            </a:xfrm>
          </p:grpSpPr>
          <p:sp>
            <p:nvSpPr>
              <p:cNvPr id="100" name="文本框 268"/>
              <p:cNvSpPr txBox="1"/>
              <p:nvPr/>
            </p:nvSpPr>
            <p:spPr>
              <a:xfrm>
                <a:off x="992525" y="2223239"/>
                <a:ext cx="345777" cy="277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rPr>
                  <a:t>L0</a:t>
                </a:r>
                <a:endParaRPr lang="zh-CN" altLang="en-US" sz="1400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01" name="文本框 269"/>
              <p:cNvSpPr txBox="1"/>
              <p:nvPr/>
            </p:nvSpPr>
            <p:spPr>
              <a:xfrm>
                <a:off x="992525" y="2566939"/>
                <a:ext cx="354451" cy="277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rPr>
                  <a:t>L1</a:t>
                </a:r>
                <a:endParaRPr lang="zh-CN" altLang="en-US" sz="1400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02" name="文本框 270"/>
              <p:cNvSpPr txBox="1"/>
              <p:nvPr/>
            </p:nvSpPr>
            <p:spPr>
              <a:xfrm>
                <a:off x="990407" y="2945817"/>
                <a:ext cx="345778" cy="277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rPr>
                  <a:t>L2</a:t>
                </a:r>
                <a:endParaRPr lang="zh-CN" altLang="en-US" sz="1400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03" name="文本框 271"/>
              <p:cNvSpPr txBox="1"/>
              <p:nvPr/>
            </p:nvSpPr>
            <p:spPr>
              <a:xfrm>
                <a:off x="994689" y="3356585"/>
                <a:ext cx="345778" cy="277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rPr>
                  <a:t>L3</a:t>
                </a:r>
                <a:endParaRPr lang="zh-CN" altLang="en-US" sz="1400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04" name="文本框 272"/>
              <p:cNvSpPr txBox="1"/>
              <p:nvPr/>
            </p:nvSpPr>
            <p:spPr>
              <a:xfrm>
                <a:off x="998881" y="3740967"/>
                <a:ext cx="345777" cy="277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rPr>
                  <a:t>L4</a:t>
                </a:r>
                <a:endParaRPr lang="zh-CN" altLang="en-US" sz="1400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05" name="文本框 273"/>
              <p:cNvSpPr txBox="1"/>
              <p:nvPr/>
            </p:nvSpPr>
            <p:spPr>
              <a:xfrm>
                <a:off x="1003755" y="4104745"/>
                <a:ext cx="345777" cy="277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rPr>
                  <a:t>L5</a:t>
                </a:r>
                <a:endParaRPr lang="zh-CN" altLang="en-US" sz="1400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06" name="文本框 274"/>
              <p:cNvSpPr txBox="1"/>
              <p:nvPr/>
            </p:nvSpPr>
            <p:spPr>
              <a:xfrm>
                <a:off x="998881" y="4498741"/>
                <a:ext cx="345778" cy="277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rPr>
                  <a:t>L6</a:t>
                </a:r>
                <a:endParaRPr lang="zh-CN" altLang="en-US" sz="1400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107" name="文本框 275"/>
              <p:cNvSpPr txBox="1"/>
              <p:nvPr/>
            </p:nvSpPr>
            <p:spPr>
              <a:xfrm>
                <a:off x="993227" y="4872675"/>
                <a:ext cx="345778" cy="277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rPr>
                  <a:t>L7</a:t>
                </a:r>
                <a:endParaRPr lang="zh-CN" altLang="en-US" sz="1400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</p:grpSp>
        <p:cxnSp>
          <p:nvCxnSpPr>
            <p:cNvPr id="92" name="直接连接符 91"/>
            <p:cNvCxnSpPr/>
            <p:nvPr/>
          </p:nvCxnSpPr>
          <p:spPr>
            <a:xfrm>
              <a:off x="3437521" y="2305776"/>
              <a:ext cx="304188" cy="0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>
            <a:xfrm>
              <a:off x="3430214" y="2705030"/>
              <a:ext cx="304188" cy="0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>
            <a:xfrm>
              <a:off x="3437521" y="3184135"/>
              <a:ext cx="304188" cy="0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>
            <a:xfrm>
              <a:off x="3437521" y="3583389"/>
              <a:ext cx="304188" cy="0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>
            <a:xfrm>
              <a:off x="3430214" y="3982643"/>
              <a:ext cx="304188" cy="0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>
            <a:xfrm>
              <a:off x="3430214" y="4410473"/>
              <a:ext cx="304188" cy="0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>
            <a:xfrm>
              <a:off x="3437521" y="4861002"/>
              <a:ext cx="304188" cy="0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>
            <a:xfrm>
              <a:off x="3437521" y="5260257"/>
              <a:ext cx="304188" cy="0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</p:cxnSp>
      </p:grpSp>
      <p:grpSp>
        <p:nvGrpSpPr>
          <p:cNvPr id="108" name="组合 107"/>
          <p:cNvGrpSpPr/>
          <p:nvPr/>
        </p:nvGrpSpPr>
        <p:grpSpPr>
          <a:xfrm>
            <a:off x="2202307" y="2507029"/>
            <a:ext cx="2285377" cy="2511840"/>
            <a:chOff x="1619681" y="2516278"/>
            <a:chExt cx="2060911" cy="2265131"/>
          </a:xfrm>
        </p:grpSpPr>
        <p:sp>
          <p:nvSpPr>
            <p:cNvPr id="109" name="斜纹 108"/>
            <p:cNvSpPr/>
            <p:nvPr/>
          </p:nvSpPr>
          <p:spPr>
            <a:xfrm rot="19064014">
              <a:off x="1619681" y="2516278"/>
              <a:ext cx="2060911" cy="2265131"/>
            </a:xfrm>
            <a:prstGeom prst="diagStripe">
              <a:avLst>
                <a:gd name="adj" fmla="val 78754"/>
              </a:avLst>
            </a:prstGeom>
            <a:solidFill>
              <a:srgbClr val="CCFFCC"/>
            </a:solidFill>
            <a:ln w="12700" cap="flat" cmpd="sng" algn="ctr">
              <a:solidFill>
                <a:srgbClr val="33333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10" name="文本框 398"/>
            <p:cNvSpPr txBox="1"/>
            <p:nvPr/>
          </p:nvSpPr>
          <p:spPr>
            <a:xfrm>
              <a:off x="2295119" y="2871235"/>
              <a:ext cx="295324" cy="14154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行索引译码器</a:t>
              </a: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9027707" y="1965334"/>
            <a:ext cx="1488472" cy="3418733"/>
            <a:chOff x="8453032" y="1965334"/>
            <a:chExt cx="1488472" cy="3418733"/>
          </a:xfrm>
        </p:grpSpPr>
        <p:grpSp>
          <p:nvGrpSpPr>
            <p:cNvPr id="112" name="组合 111"/>
            <p:cNvGrpSpPr/>
            <p:nvPr/>
          </p:nvGrpSpPr>
          <p:grpSpPr>
            <a:xfrm>
              <a:off x="8453032" y="1965334"/>
              <a:ext cx="974431" cy="3418733"/>
              <a:chOff x="8453032" y="1965334"/>
              <a:chExt cx="974431" cy="3418733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8453032" y="1965334"/>
                <a:ext cx="669619" cy="417176"/>
                <a:chOff x="6944101" y="2283225"/>
                <a:chExt cx="607552" cy="378508"/>
              </a:xfrm>
            </p:grpSpPr>
            <p:sp>
              <p:nvSpPr>
                <p:cNvPr id="159" name="等腰三角形 158"/>
                <p:cNvSpPr/>
                <p:nvPr/>
              </p:nvSpPr>
              <p:spPr>
                <a:xfrm rot="5400000" flipH="1">
                  <a:off x="7160855" y="2515786"/>
                  <a:ext cx="150880" cy="141013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792" i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160" name="直接连接符 159"/>
                <p:cNvCxnSpPr>
                  <a:endCxn id="159" idx="3"/>
                </p:cNvCxnSpPr>
                <p:nvPr/>
              </p:nvCxnSpPr>
              <p:spPr>
                <a:xfrm>
                  <a:off x="6944101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61" name="直接连接符 160"/>
                <p:cNvCxnSpPr>
                  <a:stCxn id="159" idx="5"/>
                </p:cNvCxnSpPr>
                <p:nvPr/>
              </p:nvCxnSpPr>
              <p:spPr>
                <a:xfrm flipV="1">
                  <a:off x="7236295" y="2386797"/>
                  <a:ext cx="0" cy="161776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7302642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sp>
              <p:nvSpPr>
                <p:cNvPr id="163" name="文本框 140"/>
                <p:cNvSpPr txBox="1"/>
                <p:nvPr/>
              </p:nvSpPr>
              <p:spPr>
                <a:xfrm>
                  <a:off x="7211495" y="2283225"/>
                  <a:ext cx="340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100" dirty="0">
                      <a:solidFill>
                        <a:srgbClr val="000000"/>
                      </a:solidFill>
                      <a:latin typeface="微软雅黑"/>
                      <a:ea typeface="微软雅黑"/>
                    </a:rPr>
                    <a:t>L0</a:t>
                  </a:r>
                  <a:endParaRPr lang="zh-CN" altLang="en-US" sz="1100" dirty="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8453032" y="2384493"/>
                <a:ext cx="646725" cy="413839"/>
                <a:chOff x="6944101" y="2286253"/>
                <a:chExt cx="586780" cy="375480"/>
              </a:xfrm>
            </p:grpSpPr>
            <p:sp>
              <p:nvSpPr>
                <p:cNvPr id="154" name="等腰三角形 153"/>
                <p:cNvSpPr/>
                <p:nvPr/>
              </p:nvSpPr>
              <p:spPr>
                <a:xfrm rot="5400000" flipH="1">
                  <a:off x="7160855" y="2515786"/>
                  <a:ext cx="150880" cy="141013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3792" i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155" name="直接连接符 154"/>
                <p:cNvCxnSpPr>
                  <a:endCxn id="154" idx="3"/>
                </p:cNvCxnSpPr>
                <p:nvPr/>
              </p:nvCxnSpPr>
              <p:spPr>
                <a:xfrm>
                  <a:off x="6944101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cxnSp>
              <p:nvCxnSpPr>
                <p:cNvPr id="156" name="直接连接符 155"/>
                <p:cNvCxnSpPr>
                  <a:stCxn id="154" idx="5"/>
                </p:cNvCxnSpPr>
                <p:nvPr/>
              </p:nvCxnSpPr>
              <p:spPr>
                <a:xfrm flipV="1">
                  <a:off x="7236295" y="2386797"/>
                  <a:ext cx="0" cy="161776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cxnSp>
              <p:nvCxnSpPr>
                <p:cNvPr id="157" name="直接连接符 156"/>
                <p:cNvCxnSpPr/>
                <p:nvPr/>
              </p:nvCxnSpPr>
              <p:spPr>
                <a:xfrm>
                  <a:off x="7302642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sp>
              <p:nvSpPr>
                <p:cNvPr id="158" name="文本框 148"/>
                <p:cNvSpPr txBox="1"/>
                <p:nvPr/>
              </p:nvSpPr>
              <p:spPr>
                <a:xfrm>
                  <a:off x="7214981" y="2286253"/>
                  <a:ext cx="315900" cy="237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100" dirty="0">
                      <a:solidFill>
                        <a:srgbClr val="000000"/>
                      </a:solidFill>
                      <a:latin typeface="微软雅黑"/>
                      <a:ea typeface="微软雅黑"/>
                    </a:rPr>
                    <a:t>L1</a:t>
                  </a:r>
                  <a:endParaRPr lang="zh-CN" altLang="en-US" sz="1100" dirty="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8453032" y="2811981"/>
                <a:ext cx="669619" cy="417176"/>
                <a:chOff x="6944101" y="2283225"/>
                <a:chExt cx="607552" cy="378508"/>
              </a:xfrm>
            </p:grpSpPr>
            <p:sp>
              <p:nvSpPr>
                <p:cNvPr id="149" name="等腰三角形 148"/>
                <p:cNvSpPr/>
                <p:nvPr/>
              </p:nvSpPr>
              <p:spPr>
                <a:xfrm rot="5400000" flipH="1">
                  <a:off x="7160855" y="2515786"/>
                  <a:ext cx="150880" cy="141013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792" i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150" name="直接连接符 149"/>
                <p:cNvCxnSpPr>
                  <a:endCxn id="149" idx="3"/>
                </p:cNvCxnSpPr>
                <p:nvPr/>
              </p:nvCxnSpPr>
              <p:spPr>
                <a:xfrm>
                  <a:off x="6944101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51" name="直接连接符 150"/>
                <p:cNvCxnSpPr>
                  <a:stCxn id="149" idx="5"/>
                </p:cNvCxnSpPr>
                <p:nvPr/>
              </p:nvCxnSpPr>
              <p:spPr>
                <a:xfrm flipV="1">
                  <a:off x="7236295" y="2386797"/>
                  <a:ext cx="0" cy="161776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52" name="直接连接符 151"/>
                <p:cNvCxnSpPr/>
                <p:nvPr/>
              </p:nvCxnSpPr>
              <p:spPr>
                <a:xfrm>
                  <a:off x="7302642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sp>
              <p:nvSpPr>
                <p:cNvPr id="153" name="文本框 154"/>
                <p:cNvSpPr txBox="1"/>
                <p:nvPr/>
              </p:nvSpPr>
              <p:spPr>
                <a:xfrm>
                  <a:off x="7211495" y="2283225"/>
                  <a:ext cx="340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100" dirty="0">
                      <a:solidFill>
                        <a:srgbClr val="000000"/>
                      </a:solidFill>
                      <a:latin typeface="微软雅黑"/>
                      <a:ea typeface="微软雅黑"/>
                    </a:rPr>
                    <a:t>L2</a:t>
                  </a:r>
                  <a:endParaRPr lang="zh-CN" altLang="en-US" sz="1100" dirty="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8453032" y="3248140"/>
                <a:ext cx="669619" cy="417176"/>
                <a:chOff x="6944101" y="2283225"/>
                <a:chExt cx="607552" cy="378508"/>
              </a:xfrm>
            </p:grpSpPr>
            <p:sp>
              <p:nvSpPr>
                <p:cNvPr id="144" name="等腰三角形 143"/>
                <p:cNvSpPr/>
                <p:nvPr/>
              </p:nvSpPr>
              <p:spPr>
                <a:xfrm rot="5400000" flipH="1">
                  <a:off x="7160855" y="2515786"/>
                  <a:ext cx="150880" cy="141013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792" i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145" name="直接连接符 144"/>
                <p:cNvCxnSpPr>
                  <a:endCxn id="144" idx="3"/>
                </p:cNvCxnSpPr>
                <p:nvPr/>
              </p:nvCxnSpPr>
              <p:spPr>
                <a:xfrm>
                  <a:off x="6944101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46" name="直接连接符 145"/>
                <p:cNvCxnSpPr>
                  <a:stCxn id="144" idx="5"/>
                </p:cNvCxnSpPr>
                <p:nvPr/>
              </p:nvCxnSpPr>
              <p:spPr>
                <a:xfrm flipV="1">
                  <a:off x="7236295" y="2386797"/>
                  <a:ext cx="0" cy="161776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7302642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sp>
              <p:nvSpPr>
                <p:cNvPr id="148" name="文本框 160"/>
                <p:cNvSpPr txBox="1"/>
                <p:nvPr/>
              </p:nvSpPr>
              <p:spPr>
                <a:xfrm>
                  <a:off x="7211495" y="2283225"/>
                  <a:ext cx="340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100" dirty="0">
                      <a:solidFill>
                        <a:srgbClr val="000000"/>
                      </a:solidFill>
                      <a:latin typeface="微软雅黑"/>
                      <a:ea typeface="微软雅黑"/>
                    </a:rPr>
                    <a:t>L3</a:t>
                  </a:r>
                  <a:endParaRPr lang="zh-CN" altLang="en-US" sz="1100" dirty="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8453034" y="3680004"/>
                <a:ext cx="669618" cy="417176"/>
                <a:chOff x="6944101" y="2283225"/>
                <a:chExt cx="607551" cy="378508"/>
              </a:xfrm>
            </p:grpSpPr>
            <p:sp>
              <p:nvSpPr>
                <p:cNvPr id="139" name="等腰三角形 138"/>
                <p:cNvSpPr/>
                <p:nvPr/>
              </p:nvSpPr>
              <p:spPr>
                <a:xfrm rot="5400000" flipH="1">
                  <a:off x="7160855" y="2515786"/>
                  <a:ext cx="150880" cy="141013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792" i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140" name="直接连接符 139"/>
                <p:cNvCxnSpPr>
                  <a:endCxn id="139" idx="3"/>
                </p:cNvCxnSpPr>
                <p:nvPr/>
              </p:nvCxnSpPr>
              <p:spPr>
                <a:xfrm>
                  <a:off x="6944101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41" name="直接连接符 140"/>
                <p:cNvCxnSpPr>
                  <a:stCxn id="139" idx="5"/>
                </p:cNvCxnSpPr>
                <p:nvPr/>
              </p:nvCxnSpPr>
              <p:spPr>
                <a:xfrm flipV="1">
                  <a:off x="7236295" y="2386797"/>
                  <a:ext cx="0" cy="161776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42" name="直接连接符 141"/>
                <p:cNvCxnSpPr/>
                <p:nvPr/>
              </p:nvCxnSpPr>
              <p:spPr>
                <a:xfrm>
                  <a:off x="7302642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sp>
              <p:nvSpPr>
                <p:cNvPr id="143" name="文本框 166"/>
                <p:cNvSpPr txBox="1"/>
                <p:nvPr/>
              </p:nvSpPr>
              <p:spPr>
                <a:xfrm>
                  <a:off x="7211494" y="2283225"/>
                  <a:ext cx="340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100" dirty="0">
                      <a:solidFill>
                        <a:srgbClr val="000000"/>
                      </a:solidFill>
                      <a:latin typeface="微软雅黑"/>
                      <a:ea typeface="微软雅黑"/>
                    </a:rPr>
                    <a:t>L4</a:t>
                  </a:r>
                  <a:endParaRPr lang="zh-CN" altLang="en-US" sz="1100" dirty="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8453032" y="4094798"/>
                <a:ext cx="669619" cy="417176"/>
                <a:chOff x="6944101" y="2283225"/>
                <a:chExt cx="607552" cy="378508"/>
              </a:xfrm>
            </p:grpSpPr>
            <p:sp>
              <p:nvSpPr>
                <p:cNvPr id="134" name="等腰三角形 133"/>
                <p:cNvSpPr/>
                <p:nvPr/>
              </p:nvSpPr>
              <p:spPr>
                <a:xfrm rot="5400000" flipH="1">
                  <a:off x="7160855" y="2515786"/>
                  <a:ext cx="150880" cy="141013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792" i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135" name="直接连接符 134"/>
                <p:cNvCxnSpPr>
                  <a:endCxn id="134" idx="3"/>
                </p:cNvCxnSpPr>
                <p:nvPr/>
              </p:nvCxnSpPr>
              <p:spPr>
                <a:xfrm>
                  <a:off x="6944101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36" name="直接连接符 135"/>
                <p:cNvCxnSpPr>
                  <a:stCxn id="134" idx="5"/>
                </p:cNvCxnSpPr>
                <p:nvPr/>
              </p:nvCxnSpPr>
              <p:spPr>
                <a:xfrm flipV="1">
                  <a:off x="7236295" y="2386797"/>
                  <a:ext cx="0" cy="161776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37" name="直接连接符 136"/>
                <p:cNvCxnSpPr/>
                <p:nvPr/>
              </p:nvCxnSpPr>
              <p:spPr>
                <a:xfrm>
                  <a:off x="7302642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sp>
              <p:nvSpPr>
                <p:cNvPr id="138" name="文本框 172"/>
                <p:cNvSpPr txBox="1"/>
                <p:nvPr/>
              </p:nvSpPr>
              <p:spPr>
                <a:xfrm>
                  <a:off x="7211495" y="2283225"/>
                  <a:ext cx="340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100" dirty="0">
                      <a:solidFill>
                        <a:srgbClr val="000000"/>
                      </a:solidFill>
                      <a:latin typeface="微软雅黑"/>
                      <a:ea typeface="微软雅黑"/>
                    </a:rPr>
                    <a:t>L5</a:t>
                  </a:r>
                  <a:endParaRPr lang="zh-CN" altLang="en-US" sz="1100" dirty="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8453032" y="4541149"/>
                <a:ext cx="669619" cy="417176"/>
                <a:chOff x="6944101" y="2283225"/>
                <a:chExt cx="607552" cy="378508"/>
              </a:xfrm>
            </p:grpSpPr>
            <p:sp>
              <p:nvSpPr>
                <p:cNvPr id="129" name="等腰三角形 128"/>
                <p:cNvSpPr/>
                <p:nvPr/>
              </p:nvSpPr>
              <p:spPr>
                <a:xfrm rot="5400000" flipH="1">
                  <a:off x="7160855" y="2515786"/>
                  <a:ext cx="150880" cy="141013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792" i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130" name="直接连接符 129"/>
                <p:cNvCxnSpPr>
                  <a:endCxn id="129" idx="3"/>
                </p:cNvCxnSpPr>
                <p:nvPr/>
              </p:nvCxnSpPr>
              <p:spPr>
                <a:xfrm>
                  <a:off x="6944101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31" name="直接连接符 130"/>
                <p:cNvCxnSpPr>
                  <a:stCxn id="129" idx="5"/>
                </p:cNvCxnSpPr>
                <p:nvPr/>
              </p:nvCxnSpPr>
              <p:spPr>
                <a:xfrm flipV="1">
                  <a:off x="7236295" y="2386797"/>
                  <a:ext cx="0" cy="161776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32" name="直接连接符 131"/>
                <p:cNvCxnSpPr/>
                <p:nvPr/>
              </p:nvCxnSpPr>
              <p:spPr>
                <a:xfrm>
                  <a:off x="7302642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sp>
              <p:nvSpPr>
                <p:cNvPr id="133" name="文本框 178"/>
                <p:cNvSpPr txBox="1"/>
                <p:nvPr/>
              </p:nvSpPr>
              <p:spPr>
                <a:xfrm>
                  <a:off x="7211495" y="2283225"/>
                  <a:ext cx="340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100" dirty="0">
                      <a:solidFill>
                        <a:srgbClr val="000000"/>
                      </a:solidFill>
                      <a:latin typeface="微软雅黑"/>
                      <a:ea typeface="微软雅黑"/>
                    </a:rPr>
                    <a:t>L6</a:t>
                  </a:r>
                  <a:endParaRPr lang="zh-CN" altLang="en-US" sz="1100" dirty="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8453032" y="4966891"/>
                <a:ext cx="669619" cy="417176"/>
                <a:chOff x="6944101" y="2283225"/>
                <a:chExt cx="607552" cy="378508"/>
              </a:xfrm>
            </p:grpSpPr>
            <p:sp>
              <p:nvSpPr>
                <p:cNvPr id="124" name="等腰三角形 123"/>
                <p:cNvSpPr/>
                <p:nvPr/>
              </p:nvSpPr>
              <p:spPr>
                <a:xfrm rot="5400000" flipH="1">
                  <a:off x="7160855" y="2515786"/>
                  <a:ext cx="150880" cy="141013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792" i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125" name="直接连接符 124"/>
                <p:cNvCxnSpPr>
                  <a:endCxn id="124" idx="3"/>
                </p:cNvCxnSpPr>
                <p:nvPr/>
              </p:nvCxnSpPr>
              <p:spPr>
                <a:xfrm>
                  <a:off x="6944101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26" name="直接连接符 125"/>
                <p:cNvCxnSpPr>
                  <a:stCxn id="124" idx="5"/>
                </p:cNvCxnSpPr>
                <p:nvPr/>
              </p:nvCxnSpPr>
              <p:spPr>
                <a:xfrm flipV="1">
                  <a:off x="7236295" y="2386797"/>
                  <a:ext cx="0" cy="161776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7302642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sp>
              <p:nvSpPr>
                <p:cNvPr id="128" name="文本框 184"/>
                <p:cNvSpPr txBox="1"/>
                <p:nvPr/>
              </p:nvSpPr>
              <p:spPr>
                <a:xfrm>
                  <a:off x="7211495" y="2283225"/>
                  <a:ext cx="340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100" dirty="0">
                      <a:solidFill>
                        <a:srgbClr val="000000"/>
                      </a:solidFill>
                      <a:latin typeface="微软雅黑"/>
                      <a:ea typeface="微软雅黑"/>
                    </a:rPr>
                    <a:t>L7</a:t>
                  </a:r>
                  <a:endParaRPr lang="zh-CN" altLang="en-US" sz="1100" dirty="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cxnSp>
            <p:nvCxnSpPr>
              <p:cNvPr id="122" name="直接连接符 121"/>
              <p:cNvCxnSpPr/>
              <p:nvPr/>
            </p:nvCxnSpPr>
            <p:spPr>
              <a:xfrm>
                <a:off x="9101736" y="2297233"/>
                <a:ext cx="0" cy="3001557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123" name="直接连接符 122"/>
              <p:cNvCxnSpPr/>
              <p:nvPr/>
            </p:nvCxnSpPr>
            <p:spPr>
              <a:xfrm flipH="1">
                <a:off x="9110925" y="3798009"/>
                <a:ext cx="316538" cy="0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</p:grpSp>
        <p:sp>
          <p:nvSpPr>
            <p:cNvPr id="113" name="矩形 112"/>
            <p:cNvSpPr/>
            <p:nvPr/>
          </p:nvSpPr>
          <p:spPr>
            <a:xfrm>
              <a:off x="8854081" y="4648042"/>
              <a:ext cx="1087423" cy="20477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itchFamily="34" charset="0"/>
                  <a:ea typeface="微软雅黑"/>
                  <a:cs typeface="Arial" pitchFamily="34" charset="0"/>
                </a:rPr>
                <a:t>SlotData</a:t>
              </a:r>
              <a:endParaRPr lang="zh-CN" alt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5671735" y="5913988"/>
            <a:ext cx="881973" cy="594715"/>
            <a:chOff x="4617197" y="5911056"/>
            <a:chExt cx="881973" cy="594715"/>
          </a:xfrm>
        </p:grpSpPr>
        <p:sp>
          <p:nvSpPr>
            <p:cNvPr id="165" name="文本框 295"/>
            <p:cNvSpPr txBox="1"/>
            <p:nvPr/>
          </p:nvSpPr>
          <p:spPr>
            <a:xfrm>
              <a:off x="4617197" y="6197994"/>
              <a:ext cx="881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rPr>
                <a:t>Hit/miss</a:t>
              </a:r>
              <a:endParaRPr lang="zh-CN" altLang="en-US" sz="1400" b="1" i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cxnSp>
          <p:nvCxnSpPr>
            <p:cNvPr id="166" name="直接连接符 165"/>
            <p:cNvCxnSpPr/>
            <p:nvPr/>
          </p:nvCxnSpPr>
          <p:spPr>
            <a:xfrm>
              <a:off x="4991651" y="5911056"/>
              <a:ext cx="0" cy="294169"/>
            </a:xfrm>
            <a:prstGeom prst="line">
              <a:avLst/>
            </a:prstGeom>
            <a:noFill/>
            <a:ln w="28575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cxnSp>
        <p:nvCxnSpPr>
          <p:cNvPr id="167" name="直接连接符 166"/>
          <p:cNvCxnSpPr/>
          <p:nvPr/>
        </p:nvCxnSpPr>
        <p:spPr>
          <a:xfrm>
            <a:off x="3145766" y="1489938"/>
            <a:ext cx="0" cy="754006"/>
          </a:xfrm>
          <a:prstGeom prst="line">
            <a:avLst/>
          </a:prstGeom>
          <a:noFill/>
          <a:ln w="38100" cap="flat" cmpd="sng" algn="ctr">
            <a:solidFill>
              <a:srgbClr val="1FB965"/>
            </a:solidFill>
            <a:prstDash val="solid"/>
          </a:ln>
          <a:effectLst/>
        </p:spPr>
      </p:cxnSp>
      <p:cxnSp>
        <p:nvCxnSpPr>
          <p:cNvPr id="168" name="直接连接符 167"/>
          <p:cNvCxnSpPr/>
          <p:nvPr/>
        </p:nvCxnSpPr>
        <p:spPr>
          <a:xfrm>
            <a:off x="2341263" y="1489937"/>
            <a:ext cx="0" cy="4484010"/>
          </a:xfrm>
          <a:prstGeom prst="line">
            <a:avLst/>
          </a:prstGeom>
          <a:noFill/>
          <a:ln w="38100" cap="sq" cmpd="sng" algn="ctr">
            <a:solidFill>
              <a:srgbClr val="1FB965"/>
            </a:solidFill>
            <a:prstDash val="solid"/>
            <a:miter lim="800000"/>
          </a:ln>
          <a:effectLst/>
        </p:spPr>
      </p:cxnSp>
      <p:cxnSp>
        <p:nvCxnSpPr>
          <p:cNvPr id="169" name="直接连接符 168"/>
          <p:cNvCxnSpPr/>
          <p:nvPr/>
        </p:nvCxnSpPr>
        <p:spPr>
          <a:xfrm>
            <a:off x="2341028" y="5973947"/>
            <a:ext cx="2396831" cy="0"/>
          </a:xfrm>
          <a:prstGeom prst="line">
            <a:avLst/>
          </a:prstGeom>
          <a:noFill/>
          <a:ln w="38100" cap="sq" cmpd="sng" algn="ctr">
            <a:solidFill>
              <a:srgbClr val="1FB965"/>
            </a:solidFill>
            <a:prstDash val="solid"/>
            <a:miter lim="800000"/>
          </a:ln>
          <a:effectLst/>
        </p:spPr>
      </p:cxnSp>
      <p:sp>
        <p:nvSpPr>
          <p:cNvPr id="170" name="矩形 169"/>
          <p:cNvSpPr/>
          <p:nvPr/>
        </p:nvSpPr>
        <p:spPr>
          <a:xfrm>
            <a:off x="7302924" y="2571786"/>
            <a:ext cx="799223" cy="2534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rPr>
              <a:t>6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"/>
              <a:cs typeface="Arial" pitchFamily="34" charset="0"/>
            </a:endParaRPr>
          </a:p>
        </p:txBody>
      </p:sp>
      <p:cxnSp>
        <p:nvCxnSpPr>
          <p:cNvPr id="171" name="直接连接符 170"/>
          <p:cNvCxnSpPr/>
          <p:nvPr/>
        </p:nvCxnSpPr>
        <p:spPr>
          <a:xfrm>
            <a:off x="4358269" y="1363188"/>
            <a:ext cx="6130641" cy="0"/>
          </a:xfrm>
          <a:prstGeom prst="line">
            <a:avLst/>
          </a:prstGeom>
          <a:noFill/>
          <a:ln w="38100" cap="flat" cmpd="sng" algn="ctr">
            <a:solidFill>
              <a:srgbClr val="1FB965"/>
            </a:solidFill>
            <a:prstDash val="solid"/>
          </a:ln>
          <a:effectLst/>
        </p:spPr>
      </p:cxnSp>
      <p:cxnSp>
        <p:nvCxnSpPr>
          <p:cNvPr id="172" name="直接连接符 171"/>
          <p:cNvCxnSpPr/>
          <p:nvPr/>
        </p:nvCxnSpPr>
        <p:spPr>
          <a:xfrm>
            <a:off x="10488910" y="1363188"/>
            <a:ext cx="0" cy="1646764"/>
          </a:xfrm>
          <a:prstGeom prst="line">
            <a:avLst/>
          </a:prstGeom>
          <a:noFill/>
          <a:ln w="38100" cap="sq" cmpd="sng" algn="ctr">
            <a:solidFill>
              <a:srgbClr val="1FB965"/>
            </a:solidFill>
            <a:prstDash val="solid"/>
            <a:miter lim="800000"/>
          </a:ln>
          <a:effectLst/>
        </p:spPr>
      </p:cxnSp>
      <p:cxnSp>
        <p:nvCxnSpPr>
          <p:cNvPr id="173" name="直接连接符 172"/>
          <p:cNvCxnSpPr>
            <a:stCxn id="273" idx="3"/>
          </p:cNvCxnSpPr>
          <p:nvPr/>
        </p:nvCxnSpPr>
        <p:spPr>
          <a:xfrm>
            <a:off x="10488910" y="4540537"/>
            <a:ext cx="0" cy="1354542"/>
          </a:xfrm>
          <a:prstGeom prst="line">
            <a:avLst/>
          </a:prstGeom>
          <a:noFill/>
          <a:ln w="38100" cap="sq" cmpd="sng" algn="ctr">
            <a:solidFill>
              <a:srgbClr val="1FB965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74" name="直接连接符 173"/>
          <p:cNvCxnSpPr/>
          <p:nvPr/>
        </p:nvCxnSpPr>
        <p:spPr>
          <a:xfrm>
            <a:off x="5539602" y="5902699"/>
            <a:ext cx="4949308" cy="0"/>
          </a:xfrm>
          <a:prstGeom prst="line">
            <a:avLst/>
          </a:prstGeom>
          <a:noFill/>
          <a:ln w="38100" cap="sq" cmpd="sng" algn="ctr">
            <a:solidFill>
              <a:srgbClr val="1FB965"/>
            </a:solidFill>
            <a:prstDash val="solid"/>
            <a:miter lim="800000"/>
          </a:ln>
          <a:effectLst/>
        </p:spPr>
      </p:cxnSp>
      <p:grpSp>
        <p:nvGrpSpPr>
          <p:cNvPr id="175" name="组合 174"/>
          <p:cNvGrpSpPr/>
          <p:nvPr/>
        </p:nvGrpSpPr>
        <p:grpSpPr>
          <a:xfrm>
            <a:off x="5671734" y="5918891"/>
            <a:ext cx="800881" cy="594715"/>
            <a:chOff x="4617196" y="5911056"/>
            <a:chExt cx="800881" cy="594715"/>
          </a:xfrm>
        </p:grpSpPr>
        <p:sp>
          <p:nvSpPr>
            <p:cNvPr id="176" name="文本框 248"/>
            <p:cNvSpPr txBox="1"/>
            <p:nvPr/>
          </p:nvSpPr>
          <p:spPr>
            <a:xfrm>
              <a:off x="4617196" y="6197994"/>
              <a:ext cx="800881" cy="307777"/>
            </a:xfrm>
            <a:prstGeom prst="rect">
              <a:avLst/>
            </a:prstGeom>
            <a:solidFill>
              <a:srgbClr val="FFFF00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rPr>
                <a:t>    </a:t>
              </a:r>
              <a:r>
                <a:rPr lang="en-US" altLang="zh-CN" sz="1400" b="1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rPr>
                <a:t>Hit</a:t>
              </a:r>
              <a:endParaRPr lang="zh-CN" altLang="en-US" sz="1400" b="1" i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cxnSp>
          <p:nvCxnSpPr>
            <p:cNvPr id="177" name="直接连接符 176"/>
            <p:cNvCxnSpPr/>
            <p:nvPr/>
          </p:nvCxnSpPr>
          <p:spPr>
            <a:xfrm>
              <a:off x="4991651" y="5911056"/>
              <a:ext cx="0" cy="294169"/>
            </a:xfrm>
            <a:prstGeom prst="line">
              <a:avLst/>
            </a:prstGeom>
            <a:noFill/>
            <a:ln w="38100" cap="flat" cmpd="sng" algn="ctr">
              <a:solidFill>
                <a:srgbClr val="1FB965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178" name="组合 177"/>
          <p:cNvGrpSpPr/>
          <p:nvPr/>
        </p:nvGrpSpPr>
        <p:grpSpPr>
          <a:xfrm>
            <a:off x="3327384" y="2427116"/>
            <a:ext cx="383439" cy="307777"/>
            <a:chOff x="3428984" y="2427116"/>
            <a:chExt cx="383439" cy="307777"/>
          </a:xfrm>
        </p:grpSpPr>
        <p:sp>
          <p:nvSpPr>
            <p:cNvPr id="179" name="文本框 257"/>
            <p:cNvSpPr txBox="1"/>
            <p:nvPr/>
          </p:nvSpPr>
          <p:spPr>
            <a:xfrm>
              <a:off x="3428984" y="2427116"/>
              <a:ext cx="383439" cy="3077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i="1" dirty="0">
                  <a:ln>
                    <a:solidFill>
                      <a:srgbClr val="00CC00"/>
                    </a:solidFill>
                  </a:ln>
                  <a:solidFill>
                    <a:srgbClr val="00CC00"/>
                  </a:solidFill>
                  <a:latin typeface="Arial" charset="0"/>
                  <a:ea typeface="华文细黑" pitchFamily="2" charset="-122"/>
                </a:rPr>
                <a:t>L1</a:t>
              </a:r>
              <a:endParaRPr lang="zh-CN" altLang="en-US" sz="1400" i="1" dirty="0">
                <a:ln>
                  <a:solidFill>
                    <a:srgbClr val="00CC00"/>
                  </a:solidFill>
                </a:ln>
                <a:solidFill>
                  <a:srgbClr val="00CC00"/>
                </a:solidFill>
                <a:latin typeface="Arial" charset="0"/>
                <a:ea typeface="华文细黑" pitchFamily="2" charset="-122"/>
              </a:endParaRPr>
            </a:p>
          </p:txBody>
        </p:sp>
        <p:cxnSp>
          <p:nvCxnSpPr>
            <p:cNvPr id="180" name="直接连接符 179"/>
            <p:cNvCxnSpPr/>
            <p:nvPr/>
          </p:nvCxnSpPr>
          <p:spPr>
            <a:xfrm>
              <a:off x="3430214" y="2705031"/>
              <a:ext cx="304188" cy="0"/>
            </a:xfrm>
            <a:prstGeom prst="line">
              <a:avLst/>
            </a:prstGeom>
            <a:noFill/>
            <a:ln w="38100" cap="flat" cmpd="sng" algn="ctr">
              <a:solidFill>
                <a:srgbClr val="00CC00"/>
              </a:solidFill>
              <a:prstDash val="solid"/>
            </a:ln>
            <a:effectLst/>
          </p:spPr>
        </p:cxnSp>
      </p:grpSp>
      <p:grpSp>
        <p:nvGrpSpPr>
          <p:cNvPr id="181" name="组合 180"/>
          <p:cNvGrpSpPr/>
          <p:nvPr/>
        </p:nvGrpSpPr>
        <p:grpSpPr>
          <a:xfrm>
            <a:off x="2202307" y="2507029"/>
            <a:ext cx="2285377" cy="2511840"/>
            <a:chOff x="1619681" y="2516278"/>
            <a:chExt cx="2060911" cy="2265131"/>
          </a:xfrm>
        </p:grpSpPr>
        <p:sp>
          <p:nvSpPr>
            <p:cNvPr id="182" name="斜纹 181"/>
            <p:cNvSpPr/>
            <p:nvPr/>
          </p:nvSpPr>
          <p:spPr>
            <a:xfrm rot="19064014">
              <a:off x="1619681" y="2516278"/>
              <a:ext cx="2060911" cy="2265131"/>
            </a:xfrm>
            <a:prstGeom prst="diagStripe">
              <a:avLst>
                <a:gd name="adj" fmla="val 78754"/>
              </a:avLst>
            </a:prstGeom>
            <a:solidFill>
              <a:srgbClr val="CCFFCC"/>
            </a:solidFill>
            <a:ln w="38100" cap="flat" cmpd="sng" algn="ctr">
              <a:solidFill>
                <a:srgbClr val="1FB96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文本框 261"/>
            <p:cNvSpPr txBox="1"/>
            <p:nvPr/>
          </p:nvSpPr>
          <p:spPr>
            <a:xfrm>
              <a:off x="2295119" y="2871235"/>
              <a:ext cx="295324" cy="141549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行索引译码器</a:t>
              </a: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9027707" y="2378699"/>
            <a:ext cx="639505" cy="419630"/>
            <a:chOff x="6944101" y="2280998"/>
            <a:chExt cx="580229" cy="380735"/>
          </a:xfrm>
        </p:grpSpPr>
        <p:sp>
          <p:nvSpPr>
            <p:cNvPr id="185" name="等腰三角形 184"/>
            <p:cNvSpPr/>
            <p:nvPr/>
          </p:nvSpPr>
          <p:spPr>
            <a:xfrm rot="5400000" flipH="1">
              <a:off x="7160855" y="2515786"/>
              <a:ext cx="150880" cy="141013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1FB965"/>
              </a:solidFill>
              <a:round/>
              <a:headEnd/>
              <a:tailEnd type="triangle" w="lg" len="lg"/>
            </a:ln>
          </p:spPr>
          <p:txBody>
            <a:bodyPr vert="horz" wrap="square" lIns="86699" tIns="43349" rIns="86699" bIns="4334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792" i="1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cxnSp>
          <p:nvCxnSpPr>
            <p:cNvPr id="186" name="直接连接符 185"/>
            <p:cNvCxnSpPr>
              <a:endCxn id="185" idx="3"/>
            </p:cNvCxnSpPr>
            <p:nvPr/>
          </p:nvCxnSpPr>
          <p:spPr>
            <a:xfrm>
              <a:off x="6944101" y="2584359"/>
              <a:ext cx="221688" cy="1934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1FB965"/>
              </a:solidFill>
              <a:round/>
              <a:headEnd/>
              <a:tailEnd type="none" w="lg" len="lg"/>
            </a:ln>
          </p:spPr>
        </p:cxnSp>
        <p:cxnSp>
          <p:nvCxnSpPr>
            <p:cNvPr id="187" name="直接连接符 186"/>
            <p:cNvCxnSpPr>
              <a:stCxn id="185" idx="5"/>
            </p:cNvCxnSpPr>
            <p:nvPr/>
          </p:nvCxnSpPr>
          <p:spPr>
            <a:xfrm flipV="1">
              <a:off x="7236295" y="2386797"/>
              <a:ext cx="0" cy="161776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1FB965"/>
              </a:solidFill>
              <a:round/>
              <a:headEnd/>
              <a:tailEnd type="none" w="lg" len="lg"/>
            </a:ln>
          </p:spPr>
        </p:cxnSp>
        <p:cxnSp>
          <p:nvCxnSpPr>
            <p:cNvPr id="188" name="直接连接符 187"/>
            <p:cNvCxnSpPr/>
            <p:nvPr/>
          </p:nvCxnSpPr>
          <p:spPr>
            <a:xfrm>
              <a:off x="7302642" y="2584359"/>
              <a:ext cx="221688" cy="1934"/>
            </a:xfrm>
            <a:prstGeom prst="line">
              <a:avLst/>
            </a:prstGeom>
            <a:solidFill>
              <a:schemeClr val="bg1"/>
            </a:solidFill>
            <a:ln w="28575" cap="sq">
              <a:solidFill>
                <a:srgbClr val="1FB965"/>
              </a:solidFill>
              <a:miter lim="800000"/>
              <a:headEnd/>
              <a:tailEnd type="none" w="lg" len="lg"/>
            </a:ln>
          </p:spPr>
        </p:cxnSp>
        <p:sp>
          <p:nvSpPr>
            <p:cNvPr id="189" name="文本框 276"/>
            <p:cNvSpPr txBox="1"/>
            <p:nvPr/>
          </p:nvSpPr>
          <p:spPr>
            <a:xfrm>
              <a:off x="7206595" y="2280998"/>
              <a:ext cx="315900" cy="237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b="1" dirty="0">
                  <a:solidFill>
                    <a:srgbClr val="1FB965"/>
                  </a:solidFill>
                  <a:latin typeface="微软雅黑"/>
                  <a:ea typeface="微软雅黑"/>
                </a:rPr>
                <a:t>L1</a:t>
              </a:r>
              <a:endParaRPr lang="zh-CN" altLang="en-US" sz="1100" b="1" dirty="0">
                <a:solidFill>
                  <a:srgbClr val="1FB965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1938542" y="1227602"/>
            <a:ext cx="2419727" cy="253498"/>
            <a:chOff x="5435309" y="683791"/>
            <a:chExt cx="2419727" cy="253498"/>
          </a:xfrm>
        </p:grpSpPr>
        <p:sp>
          <p:nvSpPr>
            <p:cNvPr id="191" name="矩形 190"/>
            <p:cNvSpPr/>
            <p:nvPr/>
          </p:nvSpPr>
          <p:spPr>
            <a:xfrm>
              <a:off x="5435309" y="683791"/>
              <a:ext cx="799224" cy="253498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 smtClean="0">
                  <a:solidFill>
                    <a:schemeClr val="bg1"/>
                  </a:solidFill>
                  <a:latin typeface="Arial" pitchFamily="34" charset="0"/>
                  <a:ea typeface="微软雅黑"/>
                  <a:cs typeface="Arial" pitchFamily="34" charset="0"/>
                </a:rPr>
                <a:t>00011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6234533" y="683791"/>
              <a:ext cx="810252" cy="253498"/>
            </a:xfrm>
            <a:prstGeom prst="rect">
              <a:avLst/>
            </a:prstGeom>
            <a:solidFill>
              <a:srgbClr val="CCFFCC"/>
            </a:solidFill>
            <a:ln w="285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001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7044784" y="683791"/>
              <a:ext cx="810252" cy="253498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 smtClean="0">
                  <a:solidFill>
                    <a:srgbClr val="000000"/>
                  </a:solidFill>
                  <a:latin typeface="Arial" pitchFamily="34" charset="0"/>
                  <a:ea typeface="微软雅黑"/>
                  <a:cs typeface="Arial" pitchFamily="34" charset="0"/>
                </a:rPr>
                <a:t>01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4706288" y="1955949"/>
            <a:ext cx="669620" cy="3788868"/>
            <a:chOff x="8453032" y="1965334"/>
            <a:chExt cx="669620" cy="3788868"/>
          </a:xfrm>
        </p:grpSpPr>
        <p:grpSp>
          <p:nvGrpSpPr>
            <p:cNvPr id="195" name="组合 194"/>
            <p:cNvGrpSpPr/>
            <p:nvPr/>
          </p:nvGrpSpPr>
          <p:grpSpPr>
            <a:xfrm>
              <a:off x="8453032" y="1965334"/>
              <a:ext cx="669619" cy="417176"/>
              <a:chOff x="6944101" y="2283225"/>
              <a:chExt cx="607552" cy="378508"/>
            </a:xfrm>
          </p:grpSpPr>
          <p:sp>
            <p:nvSpPr>
              <p:cNvPr id="239" name="等腰三角形 238"/>
              <p:cNvSpPr/>
              <p:nvPr/>
            </p:nvSpPr>
            <p:spPr>
              <a:xfrm rot="5400000" flipH="1">
                <a:off x="7160855" y="2515786"/>
                <a:ext cx="150880" cy="141013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triangle" w="lg" len="lg"/>
              </a:ln>
            </p:spPr>
            <p:txBody>
              <a:bodyPr vert="horz" wrap="square" lIns="86699" tIns="43349" rIns="86699" bIns="43349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792" i="1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cxnSp>
            <p:nvCxnSpPr>
              <p:cNvPr id="240" name="直接连接符 239"/>
              <p:cNvCxnSpPr>
                <a:endCxn id="239" idx="3"/>
              </p:cNvCxnSpPr>
              <p:nvPr/>
            </p:nvCxnSpPr>
            <p:spPr>
              <a:xfrm>
                <a:off x="6944101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41" name="直接连接符 240"/>
              <p:cNvCxnSpPr>
                <a:stCxn id="239" idx="5"/>
              </p:cNvCxnSpPr>
              <p:nvPr/>
            </p:nvCxnSpPr>
            <p:spPr>
              <a:xfrm flipV="1">
                <a:off x="7236295" y="2386797"/>
                <a:ext cx="0" cy="161776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42" name="直接连接符 241"/>
              <p:cNvCxnSpPr/>
              <p:nvPr/>
            </p:nvCxnSpPr>
            <p:spPr>
              <a:xfrm>
                <a:off x="7302642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sp>
            <p:nvSpPr>
              <p:cNvPr id="243" name="文本框 474"/>
              <p:cNvSpPr txBox="1"/>
              <p:nvPr/>
            </p:nvSpPr>
            <p:spPr>
              <a:xfrm>
                <a:off x="7211495" y="2283225"/>
                <a:ext cx="3401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L0</a:t>
                </a:r>
                <a:endParaRPr lang="zh-CN" altLang="en-US" sz="1100" dirty="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8453032" y="2384493"/>
              <a:ext cx="646725" cy="413839"/>
              <a:chOff x="6944101" y="2286253"/>
              <a:chExt cx="586780" cy="375480"/>
            </a:xfrm>
          </p:grpSpPr>
          <p:cxnSp>
            <p:nvCxnSpPr>
              <p:cNvPr id="234" name="直接连接符 233"/>
              <p:cNvCxnSpPr>
                <a:endCxn id="238" idx="3"/>
              </p:cNvCxnSpPr>
              <p:nvPr/>
            </p:nvCxnSpPr>
            <p:spPr>
              <a:xfrm>
                <a:off x="6944101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35" name="直接连接符 234"/>
              <p:cNvCxnSpPr>
                <a:stCxn id="238" idx="5"/>
              </p:cNvCxnSpPr>
              <p:nvPr/>
            </p:nvCxnSpPr>
            <p:spPr>
              <a:xfrm flipV="1">
                <a:off x="7236295" y="2386797"/>
                <a:ext cx="0" cy="161776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36" name="直接连接符 235"/>
              <p:cNvCxnSpPr/>
              <p:nvPr/>
            </p:nvCxnSpPr>
            <p:spPr>
              <a:xfrm>
                <a:off x="7302642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sp>
            <p:nvSpPr>
              <p:cNvPr id="237" name="文本框 469"/>
              <p:cNvSpPr txBox="1"/>
              <p:nvPr/>
            </p:nvSpPr>
            <p:spPr>
              <a:xfrm>
                <a:off x="7214981" y="2286253"/>
                <a:ext cx="315900" cy="237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L1</a:t>
                </a:r>
                <a:endParaRPr lang="zh-CN" altLang="en-US" sz="1100" dirty="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238" name="等腰三角形 237"/>
              <p:cNvSpPr/>
              <p:nvPr/>
            </p:nvSpPr>
            <p:spPr>
              <a:xfrm rot="5400000" flipH="1">
                <a:off x="7160855" y="2515786"/>
                <a:ext cx="150880" cy="141013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triangle" w="lg" len="lg"/>
              </a:ln>
            </p:spPr>
            <p:txBody>
              <a:bodyPr vert="horz" wrap="square" lIns="86699" tIns="43349" rIns="86699" bIns="43349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792" i="1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8453032" y="2811981"/>
              <a:ext cx="669619" cy="417176"/>
              <a:chOff x="6944101" y="2283225"/>
              <a:chExt cx="607552" cy="378508"/>
            </a:xfrm>
          </p:grpSpPr>
          <p:sp>
            <p:nvSpPr>
              <p:cNvPr id="229" name="等腰三角形 228"/>
              <p:cNvSpPr/>
              <p:nvPr/>
            </p:nvSpPr>
            <p:spPr>
              <a:xfrm rot="5400000" flipH="1">
                <a:off x="7160855" y="2515786"/>
                <a:ext cx="150880" cy="141013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triangle" w="lg" len="lg"/>
              </a:ln>
            </p:spPr>
            <p:txBody>
              <a:bodyPr vert="horz" wrap="square" lIns="86699" tIns="43349" rIns="86699" bIns="43349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792" i="1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cxnSp>
            <p:nvCxnSpPr>
              <p:cNvPr id="230" name="直接连接符 229"/>
              <p:cNvCxnSpPr>
                <a:endCxn id="229" idx="3"/>
              </p:cNvCxnSpPr>
              <p:nvPr/>
            </p:nvCxnSpPr>
            <p:spPr>
              <a:xfrm>
                <a:off x="6944101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31" name="直接连接符 230"/>
              <p:cNvCxnSpPr>
                <a:stCxn id="229" idx="5"/>
              </p:cNvCxnSpPr>
              <p:nvPr/>
            </p:nvCxnSpPr>
            <p:spPr>
              <a:xfrm flipV="1">
                <a:off x="7236295" y="2386797"/>
                <a:ext cx="0" cy="161776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32" name="直接连接符 231"/>
              <p:cNvCxnSpPr/>
              <p:nvPr/>
            </p:nvCxnSpPr>
            <p:spPr>
              <a:xfrm>
                <a:off x="7302642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sp>
            <p:nvSpPr>
              <p:cNvPr id="233" name="文本框 464"/>
              <p:cNvSpPr txBox="1"/>
              <p:nvPr/>
            </p:nvSpPr>
            <p:spPr>
              <a:xfrm>
                <a:off x="7211495" y="2283225"/>
                <a:ext cx="3401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L2</a:t>
                </a:r>
                <a:endParaRPr lang="zh-CN" altLang="en-US" sz="1100" dirty="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8453032" y="3248140"/>
              <a:ext cx="669619" cy="417176"/>
              <a:chOff x="6944101" y="2283225"/>
              <a:chExt cx="607552" cy="378508"/>
            </a:xfrm>
          </p:grpSpPr>
          <p:sp>
            <p:nvSpPr>
              <p:cNvPr id="224" name="等腰三角形 223"/>
              <p:cNvSpPr/>
              <p:nvPr/>
            </p:nvSpPr>
            <p:spPr>
              <a:xfrm rot="5400000" flipH="1">
                <a:off x="7160855" y="2515786"/>
                <a:ext cx="150880" cy="141013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triangle" w="lg" len="lg"/>
              </a:ln>
            </p:spPr>
            <p:txBody>
              <a:bodyPr vert="horz" wrap="square" lIns="86699" tIns="43349" rIns="86699" bIns="43349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792" i="1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cxnSp>
            <p:nvCxnSpPr>
              <p:cNvPr id="225" name="直接连接符 224"/>
              <p:cNvCxnSpPr>
                <a:endCxn id="224" idx="3"/>
              </p:cNvCxnSpPr>
              <p:nvPr/>
            </p:nvCxnSpPr>
            <p:spPr>
              <a:xfrm>
                <a:off x="6944101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26" name="直接连接符 225"/>
              <p:cNvCxnSpPr>
                <a:stCxn id="224" idx="5"/>
              </p:cNvCxnSpPr>
              <p:nvPr/>
            </p:nvCxnSpPr>
            <p:spPr>
              <a:xfrm flipV="1">
                <a:off x="7236295" y="2386797"/>
                <a:ext cx="0" cy="161776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27" name="直接连接符 226"/>
              <p:cNvCxnSpPr/>
              <p:nvPr/>
            </p:nvCxnSpPr>
            <p:spPr>
              <a:xfrm>
                <a:off x="7302642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sp>
            <p:nvSpPr>
              <p:cNvPr id="228" name="文本框 459"/>
              <p:cNvSpPr txBox="1"/>
              <p:nvPr/>
            </p:nvSpPr>
            <p:spPr>
              <a:xfrm>
                <a:off x="7211495" y="2283225"/>
                <a:ext cx="3401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L3</a:t>
                </a:r>
                <a:endParaRPr lang="zh-CN" altLang="en-US" sz="1100" dirty="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8453034" y="3680004"/>
              <a:ext cx="669618" cy="417176"/>
              <a:chOff x="6944101" y="2283225"/>
              <a:chExt cx="607551" cy="378508"/>
            </a:xfrm>
          </p:grpSpPr>
          <p:sp>
            <p:nvSpPr>
              <p:cNvPr id="219" name="等腰三角形 218"/>
              <p:cNvSpPr/>
              <p:nvPr/>
            </p:nvSpPr>
            <p:spPr>
              <a:xfrm rot="5400000" flipH="1">
                <a:off x="7160855" y="2515786"/>
                <a:ext cx="150880" cy="141013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triangle" w="lg" len="lg"/>
              </a:ln>
            </p:spPr>
            <p:txBody>
              <a:bodyPr vert="horz" wrap="square" lIns="86699" tIns="43349" rIns="86699" bIns="43349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792" i="1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cxnSp>
            <p:nvCxnSpPr>
              <p:cNvPr id="220" name="直接连接符 219"/>
              <p:cNvCxnSpPr>
                <a:endCxn id="219" idx="3"/>
              </p:cNvCxnSpPr>
              <p:nvPr/>
            </p:nvCxnSpPr>
            <p:spPr>
              <a:xfrm>
                <a:off x="6944101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21" name="直接连接符 220"/>
              <p:cNvCxnSpPr>
                <a:stCxn id="219" idx="5"/>
              </p:cNvCxnSpPr>
              <p:nvPr/>
            </p:nvCxnSpPr>
            <p:spPr>
              <a:xfrm flipV="1">
                <a:off x="7236295" y="2386797"/>
                <a:ext cx="0" cy="161776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22" name="直接连接符 221"/>
              <p:cNvCxnSpPr/>
              <p:nvPr/>
            </p:nvCxnSpPr>
            <p:spPr>
              <a:xfrm>
                <a:off x="7302642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sp>
            <p:nvSpPr>
              <p:cNvPr id="223" name="文本框 454"/>
              <p:cNvSpPr txBox="1"/>
              <p:nvPr/>
            </p:nvSpPr>
            <p:spPr>
              <a:xfrm>
                <a:off x="7211494" y="2283225"/>
                <a:ext cx="3401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L4</a:t>
                </a:r>
                <a:endParaRPr lang="zh-CN" altLang="en-US" sz="1100" dirty="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8453032" y="4094798"/>
              <a:ext cx="669619" cy="417176"/>
              <a:chOff x="6944101" y="2283225"/>
              <a:chExt cx="607552" cy="378508"/>
            </a:xfrm>
          </p:grpSpPr>
          <p:sp>
            <p:nvSpPr>
              <p:cNvPr id="214" name="等腰三角形 213"/>
              <p:cNvSpPr/>
              <p:nvPr/>
            </p:nvSpPr>
            <p:spPr>
              <a:xfrm rot="5400000" flipH="1">
                <a:off x="7160855" y="2515786"/>
                <a:ext cx="150880" cy="141013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triangle" w="lg" len="lg"/>
              </a:ln>
            </p:spPr>
            <p:txBody>
              <a:bodyPr vert="horz" wrap="square" lIns="86699" tIns="43349" rIns="86699" bIns="43349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792" i="1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cxnSp>
            <p:nvCxnSpPr>
              <p:cNvPr id="215" name="直接连接符 214"/>
              <p:cNvCxnSpPr>
                <a:endCxn id="214" idx="3"/>
              </p:cNvCxnSpPr>
              <p:nvPr/>
            </p:nvCxnSpPr>
            <p:spPr>
              <a:xfrm>
                <a:off x="6944101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16" name="直接连接符 215"/>
              <p:cNvCxnSpPr>
                <a:stCxn id="214" idx="5"/>
              </p:cNvCxnSpPr>
              <p:nvPr/>
            </p:nvCxnSpPr>
            <p:spPr>
              <a:xfrm flipV="1">
                <a:off x="7236295" y="2386797"/>
                <a:ext cx="0" cy="161776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17" name="直接连接符 216"/>
              <p:cNvCxnSpPr/>
              <p:nvPr/>
            </p:nvCxnSpPr>
            <p:spPr>
              <a:xfrm>
                <a:off x="7302642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sp>
            <p:nvSpPr>
              <p:cNvPr id="218" name="文本框 449"/>
              <p:cNvSpPr txBox="1"/>
              <p:nvPr/>
            </p:nvSpPr>
            <p:spPr>
              <a:xfrm>
                <a:off x="7211495" y="2283225"/>
                <a:ext cx="3401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L5</a:t>
                </a:r>
                <a:endParaRPr lang="zh-CN" altLang="en-US" sz="1100" dirty="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8453032" y="4541149"/>
              <a:ext cx="669619" cy="417176"/>
              <a:chOff x="6944101" y="2283225"/>
              <a:chExt cx="607552" cy="378508"/>
            </a:xfrm>
          </p:grpSpPr>
          <p:sp>
            <p:nvSpPr>
              <p:cNvPr id="209" name="等腰三角形 208"/>
              <p:cNvSpPr/>
              <p:nvPr/>
            </p:nvSpPr>
            <p:spPr>
              <a:xfrm rot="5400000" flipH="1">
                <a:off x="7160855" y="2515786"/>
                <a:ext cx="150880" cy="141013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triangle" w="lg" len="lg"/>
              </a:ln>
            </p:spPr>
            <p:txBody>
              <a:bodyPr vert="horz" wrap="square" lIns="86699" tIns="43349" rIns="86699" bIns="43349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792" i="1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cxnSp>
            <p:nvCxnSpPr>
              <p:cNvPr id="210" name="直接连接符 209"/>
              <p:cNvCxnSpPr>
                <a:endCxn id="209" idx="3"/>
              </p:cNvCxnSpPr>
              <p:nvPr/>
            </p:nvCxnSpPr>
            <p:spPr>
              <a:xfrm>
                <a:off x="6944101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11" name="直接连接符 210"/>
              <p:cNvCxnSpPr>
                <a:stCxn id="209" idx="5"/>
              </p:cNvCxnSpPr>
              <p:nvPr/>
            </p:nvCxnSpPr>
            <p:spPr>
              <a:xfrm flipV="1">
                <a:off x="7236295" y="2386797"/>
                <a:ext cx="0" cy="161776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7302642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sp>
            <p:nvSpPr>
              <p:cNvPr id="213" name="文本框 444"/>
              <p:cNvSpPr txBox="1"/>
              <p:nvPr/>
            </p:nvSpPr>
            <p:spPr>
              <a:xfrm>
                <a:off x="7211495" y="2283225"/>
                <a:ext cx="3401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L6</a:t>
                </a:r>
                <a:endParaRPr lang="zh-CN" altLang="en-US" sz="1100" dirty="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8453032" y="4966891"/>
              <a:ext cx="669619" cy="417176"/>
              <a:chOff x="6944101" y="2283225"/>
              <a:chExt cx="607552" cy="378508"/>
            </a:xfrm>
          </p:grpSpPr>
          <p:sp>
            <p:nvSpPr>
              <p:cNvPr id="204" name="等腰三角形 203"/>
              <p:cNvSpPr/>
              <p:nvPr/>
            </p:nvSpPr>
            <p:spPr>
              <a:xfrm rot="5400000" flipH="1">
                <a:off x="7160855" y="2515786"/>
                <a:ext cx="150880" cy="141013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triangle" w="lg" len="lg"/>
              </a:ln>
            </p:spPr>
            <p:txBody>
              <a:bodyPr vert="horz" wrap="square" lIns="86699" tIns="43349" rIns="86699" bIns="43349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792" i="1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cxnSp>
            <p:nvCxnSpPr>
              <p:cNvPr id="205" name="直接连接符 204"/>
              <p:cNvCxnSpPr>
                <a:endCxn id="204" idx="3"/>
              </p:cNvCxnSpPr>
              <p:nvPr/>
            </p:nvCxnSpPr>
            <p:spPr>
              <a:xfrm>
                <a:off x="6944101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06" name="直接连接符 205"/>
              <p:cNvCxnSpPr>
                <a:stCxn id="204" idx="5"/>
              </p:cNvCxnSpPr>
              <p:nvPr/>
            </p:nvCxnSpPr>
            <p:spPr>
              <a:xfrm flipV="1">
                <a:off x="7236295" y="2386797"/>
                <a:ext cx="0" cy="161776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07" name="直接连接符 206"/>
              <p:cNvCxnSpPr/>
              <p:nvPr/>
            </p:nvCxnSpPr>
            <p:spPr>
              <a:xfrm>
                <a:off x="7302642" y="2584359"/>
                <a:ext cx="221688" cy="1934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sp>
            <p:nvSpPr>
              <p:cNvPr id="208" name="文本框 439"/>
              <p:cNvSpPr txBox="1"/>
              <p:nvPr/>
            </p:nvSpPr>
            <p:spPr>
              <a:xfrm>
                <a:off x="7211495" y="2283225"/>
                <a:ext cx="3401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L7</a:t>
                </a:r>
                <a:endParaRPr lang="zh-CN" altLang="en-US" sz="1100" dirty="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203" name="直接连接符 202"/>
            <p:cNvCxnSpPr/>
            <p:nvPr/>
          </p:nvCxnSpPr>
          <p:spPr>
            <a:xfrm>
              <a:off x="9101736" y="2297233"/>
              <a:ext cx="0" cy="3456969"/>
            </a:xfrm>
            <a:prstGeom prst="line">
              <a:avLst/>
            </a:prstGeom>
            <a:solidFill>
              <a:schemeClr val="bg1"/>
            </a:solidFill>
            <a:ln w="19050" cap="sq">
              <a:solidFill>
                <a:schemeClr val="accent1"/>
              </a:solidFill>
              <a:miter lim="800000"/>
              <a:headEnd/>
              <a:tailEnd type="none" w="lg" len="lg"/>
            </a:ln>
          </p:spPr>
        </p:cxnSp>
      </p:grpSp>
      <p:grpSp>
        <p:nvGrpSpPr>
          <p:cNvPr id="244" name="组合 243"/>
          <p:cNvGrpSpPr/>
          <p:nvPr/>
        </p:nvGrpSpPr>
        <p:grpSpPr>
          <a:xfrm>
            <a:off x="9919829" y="2906184"/>
            <a:ext cx="1271030" cy="1748398"/>
            <a:chOff x="9345154" y="2906184"/>
            <a:chExt cx="1271030" cy="1748398"/>
          </a:xfrm>
        </p:grpSpPr>
        <p:sp>
          <p:nvSpPr>
            <p:cNvPr id="245" name="矩形 244"/>
            <p:cNvSpPr/>
            <p:nvPr/>
          </p:nvSpPr>
          <p:spPr>
            <a:xfrm>
              <a:off x="9354711" y="3398593"/>
              <a:ext cx="452586" cy="27480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dirty="0">
                  <a:solidFill>
                    <a:srgbClr val="000000"/>
                  </a:solidFill>
                  <a:latin typeface="微软雅黑"/>
                  <a:ea typeface="微软雅黑"/>
                </a:rPr>
                <a:t>W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微软雅黑"/>
                  <a:ea typeface="微软雅黑"/>
                </a:rPr>
                <a:t>1</a:t>
              </a:r>
            </a:p>
          </p:txBody>
        </p:sp>
        <p:sp>
          <p:nvSpPr>
            <p:cNvPr id="246" name="矩形 245"/>
            <p:cNvSpPr/>
            <p:nvPr/>
          </p:nvSpPr>
          <p:spPr>
            <a:xfrm>
              <a:off x="9345154" y="3053529"/>
              <a:ext cx="452586" cy="27480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dirty="0">
                  <a:solidFill>
                    <a:srgbClr val="000000"/>
                  </a:solidFill>
                  <a:latin typeface="微软雅黑"/>
                  <a:ea typeface="微软雅黑"/>
                </a:rPr>
                <a:t>W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微软雅黑"/>
                  <a:ea typeface="微软雅黑"/>
                </a:rPr>
                <a:t>0</a:t>
              </a:r>
            </a:p>
          </p:txBody>
        </p:sp>
        <p:sp>
          <p:nvSpPr>
            <p:cNvPr id="247" name="矩形 246"/>
            <p:cNvSpPr/>
            <p:nvPr/>
          </p:nvSpPr>
          <p:spPr>
            <a:xfrm>
              <a:off x="9356012" y="3724950"/>
              <a:ext cx="452586" cy="27480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dirty="0">
                  <a:solidFill>
                    <a:srgbClr val="000000"/>
                  </a:solidFill>
                  <a:latin typeface="微软雅黑"/>
                  <a:ea typeface="微软雅黑"/>
                </a:rPr>
                <a:t>W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微软雅黑"/>
                  <a:ea typeface="微软雅黑"/>
                </a:rPr>
                <a:t>2</a:t>
              </a:r>
            </a:p>
          </p:txBody>
        </p:sp>
        <p:sp>
          <p:nvSpPr>
            <p:cNvPr id="248" name="矩形 247"/>
            <p:cNvSpPr/>
            <p:nvPr/>
          </p:nvSpPr>
          <p:spPr>
            <a:xfrm>
              <a:off x="9356671" y="4049268"/>
              <a:ext cx="452586" cy="27480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dirty="0">
                  <a:solidFill>
                    <a:srgbClr val="000000"/>
                  </a:solidFill>
                  <a:latin typeface="微软雅黑"/>
                  <a:ea typeface="微软雅黑"/>
                </a:rPr>
                <a:t>W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微软雅黑"/>
                  <a:ea typeface="微软雅黑"/>
                </a:rPr>
                <a:t>3</a:t>
              </a:r>
            </a:p>
          </p:txBody>
        </p:sp>
        <p:grpSp>
          <p:nvGrpSpPr>
            <p:cNvPr id="249" name="组合 248"/>
            <p:cNvGrpSpPr/>
            <p:nvPr/>
          </p:nvGrpSpPr>
          <p:grpSpPr>
            <a:xfrm>
              <a:off x="9427463" y="2906184"/>
              <a:ext cx="1188721" cy="1748398"/>
              <a:chOff x="9427463" y="2906184"/>
              <a:chExt cx="1188721" cy="1748398"/>
            </a:xfrm>
          </p:grpSpPr>
          <p:cxnSp>
            <p:nvCxnSpPr>
              <p:cNvPr id="251" name="直接连接符 250"/>
              <p:cNvCxnSpPr/>
              <p:nvPr/>
            </p:nvCxnSpPr>
            <p:spPr>
              <a:xfrm rot="16200000">
                <a:off x="10182094" y="3653730"/>
                <a:ext cx="0" cy="292376"/>
              </a:xfrm>
              <a:prstGeom prst="line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2" name="组合 251"/>
              <p:cNvGrpSpPr/>
              <p:nvPr/>
            </p:nvGrpSpPr>
            <p:grpSpPr>
              <a:xfrm>
                <a:off x="9427463" y="3286052"/>
                <a:ext cx="330665" cy="995546"/>
                <a:chOff x="7766536" y="3451012"/>
                <a:chExt cx="300016" cy="903269"/>
              </a:xfrm>
            </p:grpSpPr>
            <p:cxnSp>
              <p:nvCxnSpPr>
                <p:cNvPr id="257" name="直接连接符 256"/>
                <p:cNvCxnSpPr/>
                <p:nvPr/>
              </p:nvCxnSpPr>
              <p:spPr>
                <a:xfrm>
                  <a:off x="7766536" y="3451012"/>
                  <a:ext cx="0" cy="903269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cxnSp>
              <p:nvCxnSpPr>
                <p:cNvPr id="258" name="直接连接符 257"/>
                <p:cNvCxnSpPr/>
                <p:nvPr/>
              </p:nvCxnSpPr>
              <p:spPr>
                <a:xfrm flipH="1">
                  <a:off x="7774273" y="3451012"/>
                  <a:ext cx="287198" cy="0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cxnSp>
              <p:nvCxnSpPr>
                <p:cNvPr id="259" name="直接连接符 258"/>
                <p:cNvCxnSpPr/>
                <p:nvPr/>
              </p:nvCxnSpPr>
              <p:spPr>
                <a:xfrm flipH="1">
                  <a:off x="7779354" y="3752884"/>
                  <a:ext cx="287198" cy="0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cxnSp>
              <p:nvCxnSpPr>
                <p:cNvPr id="260" name="直接连接符 259"/>
                <p:cNvCxnSpPr/>
                <p:nvPr/>
              </p:nvCxnSpPr>
              <p:spPr>
                <a:xfrm flipH="1">
                  <a:off x="7766536" y="4052868"/>
                  <a:ext cx="287198" cy="0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cxnSp>
              <p:nvCxnSpPr>
                <p:cNvPr id="261" name="直接连接符 260"/>
                <p:cNvCxnSpPr/>
                <p:nvPr/>
              </p:nvCxnSpPr>
              <p:spPr>
                <a:xfrm flipH="1">
                  <a:off x="7766536" y="4354281"/>
                  <a:ext cx="287198" cy="0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</p:grpSp>
          <p:sp>
            <p:nvSpPr>
              <p:cNvPr id="253" name="文本框 207"/>
              <p:cNvSpPr txBox="1"/>
              <p:nvPr/>
            </p:nvSpPr>
            <p:spPr>
              <a:xfrm rot="16200000">
                <a:off x="10098009" y="3708090"/>
                <a:ext cx="814125" cy="22222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字输出</a:t>
                </a:r>
              </a:p>
            </p:txBody>
          </p:sp>
          <p:grpSp>
            <p:nvGrpSpPr>
              <p:cNvPr id="254" name="组合 253"/>
              <p:cNvGrpSpPr/>
              <p:nvPr/>
            </p:nvGrpSpPr>
            <p:grpSpPr>
              <a:xfrm>
                <a:off x="9756169" y="2906184"/>
                <a:ext cx="407560" cy="1748398"/>
                <a:chOff x="8088601" y="3262692"/>
                <a:chExt cx="324657" cy="1288723"/>
              </a:xfrm>
            </p:grpSpPr>
            <p:sp>
              <p:nvSpPr>
                <p:cNvPr id="255" name="梯形 254"/>
                <p:cNvSpPr/>
                <p:nvPr/>
              </p:nvSpPr>
              <p:spPr>
                <a:xfrm rot="5400000">
                  <a:off x="7570153" y="3781140"/>
                  <a:ext cx="1288723" cy="251827"/>
                </a:xfrm>
                <a:prstGeom prst="trapezoid">
                  <a:avLst>
                    <a:gd name="adj" fmla="val 72150"/>
                  </a:avLst>
                </a:prstGeom>
                <a:solidFill>
                  <a:srgbClr val="FFC000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256" name="文本框 229"/>
                <p:cNvSpPr txBox="1"/>
                <p:nvPr/>
              </p:nvSpPr>
              <p:spPr>
                <a:xfrm rot="16200000">
                  <a:off x="7959329" y="3812431"/>
                  <a:ext cx="600082" cy="30777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zh-CN" altLang="en-US" sz="12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字选择</a:t>
                  </a:r>
                </a:p>
              </p:txBody>
            </p:sp>
          </p:grpSp>
        </p:grpSp>
        <p:sp>
          <p:nvSpPr>
            <p:cNvPr id="250" name="矩形 249"/>
            <p:cNvSpPr/>
            <p:nvPr/>
          </p:nvSpPr>
          <p:spPr>
            <a:xfrm>
              <a:off x="9607331" y="4245412"/>
              <a:ext cx="521057" cy="25020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itchFamily="34" charset="0"/>
                  <a:ea typeface="微软雅黑"/>
                  <a:cs typeface="Arial" pitchFamily="34" charset="0"/>
                </a:rPr>
                <a:t>OE</a:t>
              </a:r>
              <a:endParaRPr lang="zh-CN" alt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>
          <a:xfrm flipH="1">
            <a:off x="9685600" y="3798010"/>
            <a:ext cx="316538" cy="0"/>
          </a:xfrm>
          <a:prstGeom prst="line">
            <a:avLst/>
          </a:prstGeom>
          <a:solidFill>
            <a:schemeClr val="bg1"/>
          </a:solidFill>
          <a:ln w="28575" cap="sq">
            <a:solidFill>
              <a:srgbClr val="1FB965"/>
            </a:solidFill>
            <a:miter lim="800000"/>
            <a:headEnd/>
            <a:tailEnd type="none" w="lg" len="lg"/>
          </a:ln>
        </p:spPr>
      </p:cxnSp>
      <p:cxnSp>
        <p:nvCxnSpPr>
          <p:cNvPr id="263" name="直接连接符 262"/>
          <p:cNvCxnSpPr/>
          <p:nvPr/>
        </p:nvCxnSpPr>
        <p:spPr>
          <a:xfrm>
            <a:off x="9674714" y="2713053"/>
            <a:ext cx="0" cy="1088577"/>
          </a:xfrm>
          <a:prstGeom prst="line">
            <a:avLst/>
          </a:prstGeom>
          <a:solidFill>
            <a:schemeClr val="bg1"/>
          </a:solidFill>
          <a:ln w="28575" cap="sq">
            <a:solidFill>
              <a:srgbClr val="00B050"/>
            </a:solidFill>
            <a:miter lim="800000"/>
            <a:headEnd/>
            <a:tailEnd type="none" w="lg" len="lg"/>
          </a:ln>
        </p:spPr>
      </p:cxnSp>
      <p:grpSp>
        <p:nvGrpSpPr>
          <p:cNvPr id="264" name="组合 263"/>
          <p:cNvGrpSpPr/>
          <p:nvPr/>
        </p:nvGrpSpPr>
        <p:grpSpPr>
          <a:xfrm>
            <a:off x="10002138" y="2906184"/>
            <a:ext cx="1188721" cy="1748398"/>
            <a:chOff x="9427463" y="2906184"/>
            <a:chExt cx="1188721" cy="1748398"/>
          </a:xfrm>
        </p:grpSpPr>
        <p:cxnSp>
          <p:nvCxnSpPr>
            <p:cNvPr id="265" name="直接连接符 264"/>
            <p:cNvCxnSpPr/>
            <p:nvPr/>
          </p:nvCxnSpPr>
          <p:spPr>
            <a:xfrm rot="16200000">
              <a:off x="10182094" y="3653730"/>
              <a:ext cx="0" cy="292376"/>
            </a:xfrm>
            <a:prstGeom prst="line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10031235" y="3816249"/>
              <a:ext cx="333811" cy="0"/>
            </a:xfrm>
            <a:prstGeom prst="line">
              <a:avLst/>
            </a:prstGeom>
            <a:ln w="38100">
              <a:solidFill>
                <a:srgbClr val="3399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组合 266"/>
            <p:cNvGrpSpPr/>
            <p:nvPr/>
          </p:nvGrpSpPr>
          <p:grpSpPr>
            <a:xfrm>
              <a:off x="9427463" y="3286052"/>
              <a:ext cx="330665" cy="995546"/>
              <a:chOff x="7766536" y="3451012"/>
              <a:chExt cx="300016" cy="903269"/>
            </a:xfrm>
          </p:grpSpPr>
          <p:cxnSp>
            <p:nvCxnSpPr>
              <p:cNvPr id="285" name="直接连接符 284"/>
              <p:cNvCxnSpPr/>
              <p:nvPr/>
            </p:nvCxnSpPr>
            <p:spPr>
              <a:xfrm>
                <a:off x="7766536" y="3451012"/>
                <a:ext cx="0" cy="903269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86" name="直接连接符 285"/>
              <p:cNvCxnSpPr/>
              <p:nvPr/>
            </p:nvCxnSpPr>
            <p:spPr>
              <a:xfrm flipH="1">
                <a:off x="7774273" y="3451012"/>
                <a:ext cx="287198" cy="0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87" name="直接连接符 286"/>
              <p:cNvCxnSpPr/>
              <p:nvPr/>
            </p:nvCxnSpPr>
            <p:spPr>
              <a:xfrm flipH="1">
                <a:off x="7779354" y="3752884"/>
                <a:ext cx="287198" cy="0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88" name="直接连接符 287"/>
              <p:cNvCxnSpPr/>
              <p:nvPr/>
            </p:nvCxnSpPr>
            <p:spPr>
              <a:xfrm flipH="1">
                <a:off x="7766536" y="4052868"/>
                <a:ext cx="287198" cy="0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89" name="直接连接符 288"/>
              <p:cNvCxnSpPr/>
              <p:nvPr/>
            </p:nvCxnSpPr>
            <p:spPr>
              <a:xfrm flipH="1">
                <a:off x="7766536" y="4354281"/>
                <a:ext cx="287198" cy="0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</p:grpSp>
        <p:grpSp>
          <p:nvGrpSpPr>
            <p:cNvPr id="268" name="组合 267"/>
            <p:cNvGrpSpPr/>
            <p:nvPr/>
          </p:nvGrpSpPr>
          <p:grpSpPr>
            <a:xfrm>
              <a:off x="9434526" y="3286052"/>
              <a:ext cx="330665" cy="995546"/>
              <a:chOff x="7766536" y="3451012"/>
              <a:chExt cx="300016" cy="903269"/>
            </a:xfrm>
          </p:grpSpPr>
          <p:cxnSp>
            <p:nvCxnSpPr>
              <p:cNvPr id="280" name="直接连接符 279"/>
              <p:cNvCxnSpPr/>
              <p:nvPr/>
            </p:nvCxnSpPr>
            <p:spPr>
              <a:xfrm>
                <a:off x="7766536" y="3451012"/>
                <a:ext cx="0" cy="903269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rgbClr val="00B050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81" name="直接连接符 280"/>
              <p:cNvCxnSpPr/>
              <p:nvPr/>
            </p:nvCxnSpPr>
            <p:spPr>
              <a:xfrm flipH="1">
                <a:off x="7774273" y="3451012"/>
                <a:ext cx="287198" cy="0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rgbClr val="00B050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82" name="直接连接符 281"/>
              <p:cNvCxnSpPr/>
              <p:nvPr/>
            </p:nvCxnSpPr>
            <p:spPr>
              <a:xfrm flipH="1">
                <a:off x="7779354" y="3752884"/>
                <a:ext cx="287198" cy="0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rgbClr val="00B050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83" name="直接连接符 282"/>
              <p:cNvCxnSpPr/>
              <p:nvPr/>
            </p:nvCxnSpPr>
            <p:spPr>
              <a:xfrm flipH="1">
                <a:off x="7766536" y="4052868"/>
                <a:ext cx="287198" cy="0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rgbClr val="00B050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84" name="直接连接符 283"/>
              <p:cNvCxnSpPr/>
              <p:nvPr/>
            </p:nvCxnSpPr>
            <p:spPr>
              <a:xfrm flipH="1">
                <a:off x="7766536" y="4354281"/>
                <a:ext cx="287198" cy="0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rgbClr val="00B050"/>
                </a:solidFill>
                <a:miter lim="800000"/>
                <a:headEnd/>
                <a:tailEnd type="none" w="lg" len="lg"/>
              </a:ln>
            </p:spPr>
          </p:cxnSp>
        </p:grpSp>
        <p:sp>
          <p:nvSpPr>
            <p:cNvPr id="269" name="文本框 387"/>
            <p:cNvSpPr txBox="1"/>
            <p:nvPr/>
          </p:nvSpPr>
          <p:spPr>
            <a:xfrm rot="16200000">
              <a:off x="10098009" y="3708090"/>
              <a:ext cx="814125" cy="22222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字输出</a:t>
              </a:r>
            </a:p>
          </p:txBody>
        </p:sp>
        <p:grpSp>
          <p:nvGrpSpPr>
            <p:cNvPr id="270" name="组合 269"/>
            <p:cNvGrpSpPr/>
            <p:nvPr/>
          </p:nvGrpSpPr>
          <p:grpSpPr>
            <a:xfrm>
              <a:off x="9433553" y="3280147"/>
              <a:ext cx="330665" cy="995546"/>
              <a:chOff x="7766536" y="3451012"/>
              <a:chExt cx="300016" cy="903269"/>
            </a:xfrm>
          </p:grpSpPr>
          <p:cxnSp>
            <p:nvCxnSpPr>
              <p:cNvPr id="275" name="直接连接符 274"/>
              <p:cNvCxnSpPr/>
              <p:nvPr/>
            </p:nvCxnSpPr>
            <p:spPr>
              <a:xfrm>
                <a:off x="7766536" y="3451012"/>
                <a:ext cx="0" cy="903269"/>
              </a:xfrm>
              <a:prstGeom prst="line">
                <a:avLst/>
              </a:prstGeom>
              <a:solidFill>
                <a:schemeClr val="bg1"/>
              </a:solidFill>
              <a:ln w="28575" cap="sq">
                <a:solidFill>
                  <a:srgbClr val="00B050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76" name="直接连接符 275"/>
              <p:cNvCxnSpPr/>
              <p:nvPr/>
            </p:nvCxnSpPr>
            <p:spPr>
              <a:xfrm flipH="1">
                <a:off x="7774273" y="3451012"/>
                <a:ext cx="287198" cy="0"/>
              </a:xfrm>
              <a:prstGeom prst="line">
                <a:avLst/>
              </a:prstGeom>
              <a:solidFill>
                <a:schemeClr val="bg1"/>
              </a:solidFill>
              <a:ln w="28575" cap="sq">
                <a:solidFill>
                  <a:srgbClr val="00B050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77" name="直接连接符 276"/>
              <p:cNvCxnSpPr/>
              <p:nvPr/>
            </p:nvCxnSpPr>
            <p:spPr>
              <a:xfrm flipH="1">
                <a:off x="7779354" y="3752884"/>
                <a:ext cx="287198" cy="0"/>
              </a:xfrm>
              <a:prstGeom prst="line">
                <a:avLst/>
              </a:prstGeom>
              <a:solidFill>
                <a:schemeClr val="bg1"/>
              </a:solidFill>
              <a:ln w="28575" cap="sq">
                <a:solidFill>
                  <a:srgbClr val="00B050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78" name="直接连接符 277"/>
              <p:cNvCxnSpPr/>
              <p:nvPr/>
            </p:nvCxnSpPr>
            <p:spPr>
              <a:xfrm flipH="1">
                <a:off x="7766536" y="4052868"/>
                <a:ext cx="287198" cy="0"/>
              </a:xfrm>
              <a:prstGeom prst="line">
                <a:avLst/>
              </a:prstGeom>
              <a:solidFill>
                <a:schemeClr val="bg1"/>
              </a:solidFill>
              <a:ln w="28575" cap="sq">
                <a:solidFill>
                  <a:srgbClr val="00B050"/>
                </a:solidFill>
                <a:miter lim="800000"/>
                <a:headEnd/>
                <a:tailEnd type="none" w="lg" len="lg"/>
              </a:ln>
            </p:spPr>
          </p:cxnSp>
          <p:cxnSp>
            <p:nvCxnSpPr>
              <p:cNvPr id="279" name="直接连接符 278"/>
              <p:cNvCxnSpPr/>
              <p:nvPr/>
            </p:nvCxnSpPr>
            <p:spPr>
              <a:xfrm flipH="1">
                <a:off x="7766536" y="4354281"/>
                <a:ext cx="287198" cy="0"/>
              </a:xfrm>
              <a:prstGeom prst="line">
                <a:avLst/>
              </a:prstGeom>
              <a:solidFill>
                <a:schemeClr val="bg1"/>
              </a:solidFill>
              <a:ln w="28575" cap="sq">
                <a:solidFill>
                  <a:srgbClr val="00B050"/>
                </a:solidFill>
                <a:miter lim="800000"/>
                <a:headEnd/>
                <a:tailEnd type="none" w="lg" len="lg"/>
              </a:ln>
            </p:spPr>
          </p:cxnSp>
        </p:grpSp>
        <p:grpSp>
          <p:nvGrpSpPr>
            <p:cNvPr id="271" name="组合 270"/>
            <p:cNvGrpSpPr/>
            <p:nvPr/>
          </p:nvGrpSpPr>
          <p:grpSpPr>
            <a:xfrm>
              <a:off x="9756169" y="2906184"/>
              <a:ext cx="407560" cy="1748398"/>
              <a:chOff x="8088601" y="3262692"/>
              <a:chExt cx="324657" cy="1288723"/>
            </a:xfrm>
          </p:grpSpPr>
          <p:sp>
            <p:nvSpPr>
              <p:cNvPr id="273" name="梯形 272"/>
              <p:cNvSpPr/>
              <p:nvPr/>
            </p:nvSpPr>
            <p:spPr>
              <a:xfrm rot="5400000">
                <a:off x="7570153" y="3781140"/>
                <a:ext cx="1288723" cy="251827"/>
              </a:xfrm>
              <a:prstGeom prst="trapezoid">
                <a:avLst>
                  <a:gd name="adj" fmla="val 7215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38100" cap="sq">
                <a:solidFill>
                  <a:srgbClr val="1FB965"/>
                </a:solidFill>
                <a:miter lim="800000"/>
                <a:headEnd/>
                <a:tailEnd type="none" w="lg" len="lg"/>
              </a:ln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sp>
            <p:nvSpPr>
              <p:cNvPr id="274" name="文本框 404"/>
              <p:cNvSpPr txBox="1"/>
              <p:nvPr/>
            </p:nvSpPr>
            <p:spPr>
              <a:xfrm rot="16200000">
                <a:off x="7959329" y="3812431"/>
                <a:ext cx="600082" cy="30777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字选择</a:t>
                </a:r>
              </a:p>
            </p:txBody>
          </p:sp>
        </p:grpSp>
        <p:sp>
          <p:nvSpPr>
            <p:cNvPr id="272" name="矩形 271"/>
            <p:cNvSpPr/>
            <p:nvPr/>
          </p:nvSpPr>
          <p:spPr>
            <a:xfrm>
              <a:off x="9607331" y="4245412"/>
              <a:ext cx="521057" cy="25020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itchFamily="34" charset="0"/>
                  <a:ea typeface="微软雅黑"/>
                  <a:cs typeface="Arial" pitchFamily="34" charset="0"/>
                </a:rPr>
                <a:t>OE</a:t>
              </a:r>
              <a:endParaRPr lang="zh-CN" altLang="en-US" sz="12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sp>
        <p:nvSpPr>
          <p:cNvPr id="290" name="矩形 289"/>
          <p:cNvSpPr/>
          <p:nvPr/>
        </p:nvSpPr>
        <p:spPr>
          <a:xfrm>
            <a:off x="4828455" y="5508998"/>
            <a:ext cx="1533792" cy="251737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rPr>
              <a:t>有效位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rPr>
              <a:t>+TAG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0099FF"/>
              </a:solidFill>
              <a:effectLst/>
              <a:uLnTx/>
              <a:uFillTx/>
              <a:latin typeface="Arial" pitchFamily="34" charset="0"/>
              <a:ea typeface="微软雅黑"/>
              <a:cs typeface="Arial" pitchFamily="34" charset="0"/>
            </a:endParaRPr>
          </a:p>
        </p:txBody>
      </p:sp>
      <p:grpSp>
        <p:nvGrpSpPr>
          <p:cNvPr id="291" name="组合 290"/>
          <p:cNvGrpSpPr/>
          <p:nvPr/>
        </p:nvGrpSpPr>
        <p:grpSpPr>
          <a:xfrm>
            <a:off x="4703834" y="2372326"/>
            <a:ext cx="646725" cy="413839"/>
            <a:chOff x="6944101" y="2286253"/>
            <a:chExt cx="586780" cy="375480"/>
          </a:xfrm>
        </p:grpSpPr>
        <p:cxnSp>
          <p:nvCxnSpPr>
            <p:cNvPr id="292" name="直接连接符 291"/>
            <p:cNvCxnSpPr>
              <a:endCxn id="296" idx="3"/>
            </p:cNvCxnSpPr>
            <p:nvPr/>
          </p:nvCxnSpPr>
          <p:spPr>
            <a:xfrm>
              <a:off x="6944101" y="2584359"/>
              <a:ext cx="221688" cy="1934"/>
            </a:xfrm>
            <a:prstGeom prst="line">
              <a:avLst/>
            </a:prstGeom>
            <a:solidFill>
              <a:schemeClr val="bg1"/>
            </a:solidFill>
            <a:ln w="28575" cap="sq">
              <a:solidFill>
                <a:srgbClr val="00B050"/>
              </a:solidFill>
              <a:miter lim="800000"/>
              <a:headEnd/>
              <a:tailEnd type="none" w="lg" len="lg"/>
            </a:ln>
          </p:spPr>
        </p:cxnSp>
        <p:cxnSp>
          <p:nvCxnSpPr>
            <p:cNvPr id="293" name="直接连接符 292"/>
            <p:cNvCxnSpPr>
              <a:stCxn id="296" idx="5"/>
            </p:cNvCxnSpPr>
            <p:nvPr/>
          </p:nvCxnSpPr>
          <p:spPr>
            <a:xfrm flipV="1">
              <a:off x="7236295" y="2386797"/>
              <a:ext cx="0" cy="161776"/>
            </a:xfrm>
            <a:prstGeom prst="line">
              <a:avLst/>
            </a:prstGeom>
            <a:solidFill>
              <a:schemeClr val="bg1"/>
            </a:solidFill>
            <a:ln w="28575" cap="sq">
              <a:solidFill>
                <a:srgbClr val="00B050"/>
              </a:solidFill>
              <a:miter lim="800000"/>
              <a:headEnd/>
              <a:tailEnd type="none" w="lg" len="lg"/>
            </a:ln>
          </p:spPr>
        </p:cxnSp>
        <p:cxnSp>
          <p:nvCxnSpPr>
            <p:cNvPr id="294" name="直接连接符 293"/>
            <p:cNvCxnSpPr/>
            <p:nvPr/>
          </p:nvCxnSpPr>
          <p:spPr>
            <a:xfrm>
              <a:off x="7302642" y="2584359"/>
              <a:ext cx="221688" cy="1934"/>
            </a:xfrm>
            <a:prstGeom prst="line">
              <a:avLst/>
            </a:prstGeom>
            <a:solidFill>
              <a:schemeClr val="bg1"/>
            </a:solidFill>
            <a:ln w="28575" cap="sq">
              <a:solidFill>
                <a:srgbClr val="00B050"/>
              </a:solidFill>
              <a:miter lim="800000"/>
              <a:headEnd/>
              <a:tailEnd type="none" w="lg" len="lg"/>
            </a:ln>
          </p:spPr>
        </p:cxnSp>
        <p:sp>
          <p:nvSpPr>
            <p:cNvPr id="295" name="文本框 550"/>
            <p:cNvSpPr txBox="1"/>
            <p:nvPr/>
          </p:nvSpPr>
          <p:spPr>
            <a:xfrm>
              <a:off x="7214981" y="2286253"/>
              <a:ext cx="315900" cy="23736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b="1" dirty="0">
                  <a:solidFill>
                    <a:srgbClr val="00B050"/>
                  </a:solidFill>
                  <a:latin typeface="微软雅黑"/>
                  <a:ea typeface="微软雅黑"/>
                </a:rPr>
                <a:t>L1</a:t>
              </a:r>
              <a:endParaRPr lang="zh-CN" altLang="en-US" sz="1100" b="1" dirty="0">
                <a:solidFill>
                  <a:srgbClr val="00B05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96" name="等腰三角形 295"/>
            <p:cNvSpPr/>
            <p:nvPr/>
          </p:nvSpPr>
          <p:spPr>
            <a:xfrm rot="5400000" flipH="1">
              <a:off x="7160855" y="2515786"/>
              <a:ext cx="150880" cy="141013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  <a:round/>
              <a:headEnd/>
              <a:tailEnd type="triangle" w="lg" len="lg"/>
            </a:ln>
          </p:spPr>
          <p:txBody>
            <a:bodyPr vert="horz" wrap="square" lIns="86699" tIns="43349" rIns="86699" bIns="4334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792" i="1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</p:grpSp>
      <p:cxnSp>
        <p:nvCxnSpPr>
          <p:cNvPr id="297" name="直接连接符 296"/>
          <p:cNvCxnSpPr/>
          <p:nvPr/>
        </p:nvCxnSpPr>
        <p:spPr>
          <a:xfrm>
            <a:off x="5359234" y="2712222"/>
            <a:ext cx="0" cy="3032595"/>
          </a:xfrm>
          <a:prstGeom prst="line">
            <a:avLst/>
          </a:prstGeom>
          <a:solidFill>
            <a:schemeClr val="bg1"/>
          </a:solidFill>
          <a:ln w="38100" cap="sq">
            <a:solidFill>
              <a:srgbClr val="00B050"/>
            </a:solidFill>
            <a:miter lim="800000"/>
            <a:headEnd/>
            <a:tailEnd type="none" w="lg" len="lg"/>
          </a:ln>
        </p:spPr>
      </p:cxnSp>
      <p:sp>
        <p:nvSpPr>
          <p:cNvPr id="298" name="矩形 297"/>
          <p:cNvSpPr/>
          <p:nvPr/>
        </p:nvSpPr>
        <p:spPr>
          <a:xfrm>
            <a:off x="4774964" y="5764545"/>
            <a:ext cx="731934" cy="3148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=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？</a:t>
            </a:r>
          </a:p>
        </p:txBody>
      </p:sp>
      <p:grpSp>
        <p:nvGrpSpPr>
          <p:cNvPr id="299" name="组合 298"/>
          <p:cNvGrpSpPr/>
          <p:nvPr/>
        </p:nvGrpSpPr>
        <p:grpSpPr>
          <a:xfrm>
            <a:off x="3707685" y="2579051"/>
            <a:ext cx="1005797" cy="262006"/>
            <a:chOff x="3809285" y="2579051"/>
            <a:chExt cx="1005797" cy="262006"/>
          </a:xfrm>
        </p:grpSpPr>
        <p:sp>
          <p:nvSpPr>
            <p:cNvPr id="300" name="矩形 299"/>
            <p:cNvSpPr/>
            <p:nvPr/>
          </p:nvSpPr>
          <p:spPr>
            <a:xfrm>
              <a:off x="3809285" y="2587559"/>
              <a:ext cx="251826" cy="253498"/>
            </a:xfrm>
            <a:prstGeom prst="rect">
              <a:avLst/>
            </a:prstGeom>
            <a:solidFill>
              <a:srgbClr val="FF6600"/>
            </a:solidFill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>
              <a:off x="4198892" y="2579051"/>
              <a:ext cx="616190" cy="253498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kern="0" noProof="0" dirty="0" smtClean="0">
                  <a:solidFill>
                    <a:schemeClr val="bg1"/>
                  </a:solidFill>
                  <a:latin typeface="Arial" pitchFamily="34" charset="0"/>
                  <a:ea typeface="微软雅黑"/>
                  <a:cs typeface="Arial" pitchFamily="34" charset="0"/>
                </a:rPr>
                <a:t>00011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sp>
        <p:nvSpPr>
          <p:cNvPr id="302" name="内容占位符 2"/>
          <p:cNvSpPr>
            <a:spLocks noGrp="1"/>
          </p:cNvSpPr>
          <p:nvPr>
            <p:ph idx="1"/>
          </p:nvPr>
        </p:nvSpPr>
        <p:spPr>
          <a:xfrm>
            <a:off x="4948168" y="324433"/>
            <a:ext cx="7079183" cy="733865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/>
              <a:t>假设每块</a:t>
            </a:r>
            <a:r>
              <a:rPr lang="en-US" altLang="zh-CN" sz="1400" dirty="0"/>
              <a:t>4</a:t>
            </a:r>
            <a:r>
              <a:rPr lang="zh-CN" altLang="en-US" sz="1400" dirty="0"/>
              <a:t>个</a:t>
            </a:r>
            <a:r>
              <a:rPr lang="zh-CN" altLang="en-US" sz="1400" dirty="0" smtClean="0"/>
              <a:t>字节，</a:t>
            </a:r>
            <a:r>
              <a:rPr lang="zh-CN" altLang="en-US" sz="1400" dirty="0"/>
              <a:t>主存大小为</a:t>
            </a:r>
            <a:r>
              <a:rPr lang="en-US" altLang="zh-CN" sz="1400" dirty="0"/>
              <a:t>1024</a:t>
            </a:r>
            <a:r>
              <a:rPr lang="zh-CN" altLang="en-US" sz="1400" dirty="0"/>
              <a:t>个字节，</a:t>
            </a:r>
            <a:r>
              <a:rPr lang="en-US" altLang="zh-CN" sz="1400" dirty="0"/>
              <a:t>cache</a:t>
            </a:r>
            <a:r>
              <a:rPr lang="zh-CN" altLang="en-US" sz="1400" dirty="0" smtClean="0"/>
              <a:t>分为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行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第</a:t>
            </a:r>
            <a:r>
              <a:rPr lang="en-US" altLang="zh-CN" sz="1400" dirty="0" smtClean="0"/>
              <a:t>101</a:t>
            </a:r>
            <a:r>
              <a:rPr lang="zh-CN" altLang="en-US" sz="1400" dirty="0" smtClean="0"/>
              <a:t>个</a:t>
            </a:r>
            <a:r>
              <a:rPr lang="zh-CN" altLang="en-US" sz="1400" dirty="0"/>
              <a:t>字的主存地址为：</a:t>
            </a:r>
            <a:endParaRPr lang="en-US" altLang="zh-CN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	</a:t>
            </a:r>
            <a:r>
              <a:rPr lang="en-US" altLang="zh-CN" sz="1400" dirty="0" smtClean="0">
                <a:solidFill>
                  <a:srgbClr val="FF0000"/>
                </a:solidFill>
              </a:rPr>
              <a:t>00011 </a:t>
            </a:r>
            <a:r>
              <a:rPr lang="en-US" altLang="zh-CN" sz="1400" dirty="0" smtClean="0">
                <a:solidFill>
                  <a:srgbClr val="FF0000"/>
                </a:solidFill>
              </a:rPr>
              <a:t>	</a:t>
            </a:r>
            <a:r>
              <a:rPr lang="en-US" altLang="zh-CN" sz="1400" dirty="0" smtClean="0">
                <a:solidFill>
                  <a:srgbClr val="00B0F0"/>
                </a:solidFill>
              </a:rPr>
              <a:t> </a:t>
            </a:r>
            <a:r>
              <a:rPr lang="en-US" altLang="zh-CN" sz="1400" dirty="0" smtClean="0">
                <a:solidFill>
                  <a:srgbClr val="00B0F0"/>
                </a:solidFill>
              </a:rPr>
              <a:t>001  </a:t>
            </a:r>
            <a:r>
              <a:rPr lang="en-US" altLang="zh-CN" sz="1400" dirty="0" smtClean="0">
                <a:solidFill>
                  <a:srgbClr val="00B0F0"/>
                </a:solidFill>
              </a:rPr>
              <a:t>	 </a:t>
            </a:r>
            <a:r>
              <a:rPr lang="en-US" altLang="zh-CN" sz="1400" dirty="0" smtClean="0"/>
              <a:t>01</a:t>
            </a:r>
            <a:endParaRPr lang="en-US" altLang="zh-CN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  	 tag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index</a:t>
            </a:r>
            <a:r>
              <a:rPr lang="en-US" altLang="zh-CN" sz="1400" dirty="0" smtClean="0"/>
              <a:t>	</a:t>
            </a:r>
            <a:r>
              <a:rPr lang="en-US" altLang="zh-CN" sz="1400" dirty="0"/>
              <a:t>offset</a:t>
            </a:r>
            <a:endParaRPr lang="zh-CN" altLang="en-US" sz="1400" dirty="0">
              <a:latin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10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290" grpId="0"/>
      <p:bldP spid="29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直接相联映射载入过程</a:t>
            </a:r>
            <a:endParaRPr lang="zh-CN" altLang="en-US" dirty="0"/>
          </a:p>
        </p:txBody>
      </p:sp>
      <p:grpSp>
        <p:nvGrpSpPr>
          <p:cNvPr id="234" name="组合 233"/>
          <p:cNvGrpSpPr/>
          <p:nvPr/>
        </p:nvGrpSpPr>
        <p:grpSpPr>
          <a:xfrm>
            <a:off x="2250605" y="993652"/>
            <a:ext cx="8317118" cy="4620664"/>
            <a:chOff x="1941418" y="1185360"/>
            <a:chExt cx="9249440" cy="5138625"/>
          </a:xfrm>
        </p:grpSpPr>
        <p:cxnSp>
          <p:nvCxnSpPr>
            <p:cNvPr id="235" name="直接连接符 234"/>
            <p:cNvCxnSpPr/>
            <p:nvPr/>
          </p:nvCxnSpPr>
          <p:spPr>
            <a:xfrm>
              <a:off x="3145766" y="1737588"/>
              <a:ext cx="0" cy="754006"/>
            </a:xfrm>
            <a:prstGeom prst="line">
              <a:avLst/>
            </a:prstGeom>
            <a:noFill/>
            <a:ln w="25400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36" name="直接连接符 235"/>
            <p:cNvCxnSpPr/>
            <p:nvPr/>
          </p:nvCxnSpPr>
          <p:spPr>
            <a:xfrm>
              <a:off x="2341263" y="1737587"/>
              <a:ext cx="0" cy="4484010"/>
            </a:xfrm>
            <a:prstGeom prst="line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</a:ln>
            <a:effectLst/>
          </p:spPr>
        </p:cxnSp>
        <p:cxnSp>
          <p:nvCxnSpPr>
            <p:cNvPr id="237" name="直接连接符 236"/>
            <p:cNvCxnSpPr/>
            <p:nvPr/>
          </p:nvCxnSpPr>
          <p:spPr>
            <a:xfrm>
              <a:off x="2341028" y="6221597"/>
              <a:ext cx="2428615" cy="0"/>
            </a:xfrm>
            <a:prstGeom prst="line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</a:ln>
            <a:effectLst/>
          </p:spPr>
        </p:cxnSp>
        <p:sp>
          <p:nvSpPr>
            <p:cNvPr id="238" name="矩形 237"/>
            <p:cNvSpPr/>
            <p:nvPr/>
          </p:nvSpPr>
          <p:spPr>
            <a:xfrm>
              <a:off x="3887999" y="2051686"/>
              <a:ext cx="812200" cy="251738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TAG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6328655" y="2043395"/>
              <a:ext cx="1852018" cy="251738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数据块副本缓冲区</a:t>
              </a:r>
            </a:p>
          </p:txBody>
        </p:sp>
        <p:grpSp>
          <p:nvGrpSpPr>
            <p:cNvPr id="240" name="组合 239"/>
            <p:cNvGrpSpPr/>
            <p:nvPr/>
          </p:nvGrpSpPr>
          <p:grpSpPr>
            <a:xfrm>
              <a:off x="3640108" y="3620444"/>
              <a:ext cx="5380046" cy="375270"/>
              <a:chOff x="2627784" y="1722436"/>
              <a:chExt cx="4851626" cy="338412"/>
            </a:xfrm>
            <a:solidFill>
              <a:srgbClr val="FFFFFF"/>
            </a:solidFill>
          </p:grpSpPr>
          <p:sp>
            <p:nvSpPr>
              <p:cNvPr id="458" name="矩形 457"/>
              <p:cNvSpPr/>
              <p:nvPr/>
            </p:nvSpPr>
            <p:spPr>
              <a:xfrm>
                <a:off x="2627784" y="1722436"/>
                <a:ext cx="4851626" cy="338412"/>
              </a:xfrm>
              <a:prstGeom prst="rect">
                <a:avLst/>
              </a:prstGeom>
              <a:solidFill>
                <a:srgbClr val="B2B2B2">
                  <a:lumMod val="40000"/>
                  <a:lumOff val="60000"/>
                </a:srgbClr>
              </a:solidFill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59" name="矩形 458"/>
              <p:cNvSpPr/>
              <p:nvPr/>
            </p:nvSpPr>
            <p:spPr>
              <a:xfrm>
                <a:off x="4424510" y="1784350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60" name="矩形 459"/>
              <p:cNvSpPr/>
              <p:nvPr/>
            </p:nvSpPr>
            <p:spPr>
              <a:xfrm>
                <a:off x="5179169" y="1786631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61" name="矩形 460"/>
              <p:cNvSpPr/>
              <p:nvPr/>
            </p:nvSpPr>
            <p:spPr>
              <a:xfrm>
                <a:off x="5933829" y="1784350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62" name="矩形 461"/>
              <p:cNvSpPr/>
              <p:nvPr/>
            </p:nvSpPr>
            <p:spPr>
              <a:xfrm>
                <a:off x="6688490" y="1786631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63" name="矩形 462"/>
              <p:cNvSpPr/>
              <p:nvPr/>
            </p:nvSpPr>
            <p:spPr>
              <a:xfrm>
                <a:off x="3039145" y="1784697"/>
                <a:ext cx="555669" cy="228600"/>
              </a:xfrm>
              <a:prstGeom prst="rect">
                <a:avLst/>
              </a:prstGeom>
              <a:solidFill>
                <a:srgbClr val="00B0F0"/>
              </a:solidFill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64" name="矩形 463"/>
              <p:cNvSpPr/>
              <p:nvPr/>
            </p:nvSpPr>
            <p:spPr>
              <a:xfrm>
                <a:off x="2688724" y="1786631"/>
                <a:ext cx="227092" cy="228600"/>
              </a:xfrm>
              <a:prstGeom prst="rect">
                <a:avLst/>
              </a:prstGeom>
              <a:solidFill>
                <a:srgbClr val="FF6600"/>
              </a:solidFill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</p:grpSp>
        <p:grpSp>
          <p:nvGrpSpPr>
            <p:cNvPr id="241" name="组合 240"/>
            <p:cNvGrpSpPr/>
            <p:nvPr/>
          </p:nvGrpSpPr>
          <p:grpSpPr>
            <a:xfrm>
              <a:off x="3640108" y="2326718"/>
              <a:ext cx="5376378" cy="375270"/>
              <a:chOff x="2627784" y="1722436"/>
              <a:chExt cx="4848318" cy="338412"/>
            </a:xfrm>
            <a:solidFill>
              <a:srgbClr val="FFFFFF"/>
            </a:solidFill>
          </p:grpSpPr>
          <p:sp>
            <p:nvSpPr>
              <p:cNvPr id="451" name="矩形 450"/>
              <p:cNvSpPr/>
              <p:nvPr/>
            </p:nvSpPr>
            <p:spPr>
              <a:xfrm>
                <a:off x="2627784" y="1722436"/>
                <a:ext cx="4848318" cy="338412"/>
              </a:xfrm>
              <a:prstGeom prst="rect">
                <a:avLst/>
              </a:prstGeom>
              <a:solidFill>
                <a:srgbClr val="B2B2B2">
                  <a:lumMod val="40000"/>
                  <a:lumOff val="60000"/>
                </a:srgbClr>
              </a:solidFill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52" name="矩形 451"/>
              <p:cNvSpPr/>
              <p:nvPr/>
            </p:nvSpPr>
            <p:spPr>
              <a:xfrm>
                <a:off x="4418660" y="1784350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rPr>
                  <a:t>0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53" name="矩形 452"/>
              <p:cNvSpPr/>
              <p:nvPr/>
            </p:nvSpPr>
            <p:spPr>
              <a:xfrm>
                <a:off x="5173319" y="1786631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rPr>
                  <a:t>1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5930844" y="1784350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rPr>
                  <a:t>2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55" name="矩形 454"/>
              <p:cNvSpPr/>
              <p:nvPr/>
            </p:nvSpPr>
            <p:spPr>
              <a:xfrm>
                <a:off x="6682639" y="1786631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rPr>
                  <a:t>3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56" name="矩形 455"/>
              <p:cNvSpPr/>
              <p:nvPr/>
            </p:nvSpPr>
            <p:spPr>
              <a:xfrm>
                <a:off x="3032279" y="1784697"/>
                <a:ext cx="555669" cy="228600"/>
              </a:xfrm>
              <a:prstGeom prst="rect">
                <a:avLst/>
              </a:prstGeom>
              <a:solidFill>
                <a:srgbClr val="00B0F0"/>
              </a:solidFill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57" name="矩形 456"/>
              <p:cNvSpPr/>
              <p:nvPr/>
            </p:nvSpPr>
            <p:spPr>
              <a:xfrm>
                <a:off x="2688724" y="1786631"/>
                <a:ext cx="227092" cy="228600"/>
              </a:xfrm>
              <a:prstGeom prst="rect">
                <a:avLst/>
              </a:prstGeom>
              <a:solidFill>
                <a:srgbClr val="FF6600"/>
              </a:solidFill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</p:grpSp>
        <p:grpSp>
          <p:nvGrpSpPr>
            <p:cNvPr id="242" name="组合 241"/>
            <p:cNvGrpSpPr/>
            <p:nvPr/>
          </p:nvGrpSpPr>
          <p:grpSpPr>
            <a:xfrm>
              <a:off x="3640108" y="2764022"/>
              <a:ext cx="5376377" cy="375270"/>
              <a:chOff x="2627784" y="1722436"/>
              <a:chExt cx="4848317" cy="338412"/>
            </a:xfrm>
            <a:solidFill>
              <a:srgbClr val="FFFFFF"/>
            </a:solidFill>
          </p:grpSpPr>
          <p:sp>
            <p:nvSpPr>
              <p:cNvPr id="444" name="矩形 443"/>
              <p:cNvSpPr/>
              <p:nvPr/>
            </p:nvSpPr>
            <p:spPr>
              <a:xfrm>
                <a:off x="2627784" y="1722436"/>
                <a:ext cx="4848317" cy="338412"/>
              </a:xfrm>
              <a:prstGeom prst="rect">
                <a:avLst/>
              </a:prstGeom>
              <a:solidFill>
                <a:srgbClr val="B2B2B2">
                  <a:lumMod val="40000"/>
                  <a:lumOff val="60000"/>
                </a:srgbClr>
              </a:solidFill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45" name="矩形 444"/>
              <p:cNvSpPr/>
              <p:nvPr/>
            </p:nvSpPr>
            <p:spPr>
              <a:xfrm>
                <a:off x="4415954" y="1777220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kern="0" dirty="0">
                  <a:solidFill>
                    <a:srgbClr val="000000"/>
                  </a:solidFill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46" name="矩形 445"/>
              <p:cNvSpPr/>
              <p:nvPr/>
            </p:nvSpPr>
            <p:spPr>
              <a:xfrm>
                <a:off x="5171329" y="1779502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kern="0" dirty="0">
                  <a:solidFill>
                    <a:srgbClr val="000000"/>
                  </a:solidFill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47" name="矩形 446"/>
              <p:cNvSpPr/>
              <p:nvPr/>
            </p:nvSpPr>
            <p:spPr>
              <a:xfrm>
                <a:off x="5923127" y="1777220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kern="0" dirty="0">
                  <a:solidFill>
                    <a:srgbClr val="000000"/>
                  </a:solidFill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48" name="矩形 447"/>
              <p:cNvSpPr/>
              <p:nvPr/>
            </p:nvSpPr>
            <p:spPr>
              <a:xfrm>
                <a:off x="6680650" y="1779502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kern="0" dirty="0">
                  <a:solidFill>
                    <a:srgbClr val="000000"/>
                  </a:solidFill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49" name="矩形 448"/>
              <p:cNvSpPr/>
              <p:nvPr/>
            </p:nvSpPr>
            <p:spPr>
              <a:xfrm>
                <a:off x="3031260" y="1784697"/>
                <a:ext cx="555669" cy="228600"/>
              </a:xfrm>
              <a:prstGeom prst="rect">
                <a:avLst/>
              </a:prstGeom>
              <a:solidFill>
                <a:srgbClr val="00B0F0"/>
              </a:solidFill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kern="0" dirty="0">
                  <a:solidFill>
                    <a:srgbClr val="000000"/>
                  </a:solidFill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50" name="矩形 449"/>
              <p:cNvSpPr/>
              <p:nvPr/>
            </p:nvSpPr>
            <p:spPr>
              <a:xfrm>
                <a:off x="2688724" y="1786631"/>
                <a:ext cx="227092" cy="228600"/>
              </a:xfrm>
              <a:prstGeom prst="rect">
                <a:avLst/>
              </a:prstGeom>
              <a:solidFill>
                <a:srgbClr val="FF6600"/>
              </a:solidFill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400" kern="0" dirty="0">
                  <a:solidFill>
                    <a:srgbClr val="000000"/>
                  </a:solidFill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3640107" y="3192230"/>
              <a:ext cx="5380047" cy="375270"/>
              <a:chOff x="2627783" y="1722436"/>
              <a:chExt cx="4851626" cy="338412"/>
            </a:xfrm>
            <a:solidFill>
              <a:srgbClr val="FFFFFF"/>
            </a:solidFill>
          </p:grpSpPr>
          <p:sp>
            <p:nvSpPr>
              <p:cNvPr id="437" name="矩形 436"/>
              <p:cNvSpPr/>
              <p:nvPr/>
            </p:nvSpPr>
            <p:spPr>
              <a:xfrm>
                <a:off x="2627783" y="1722436"/>
                <a:ext cx="4851626" cy="338412"/>
              </a:xfrm>
              <a:prstGeom prst="rect">
                <a:avLst/>
              </a:prstGeom>
              <a:solidFill>
                <a:srgbClr val="B2B2B2">
                  <a:lumMod val="40000"/>
                  <a:lumOff val="60000"/>
                </a:srgbClr>
              </a:solidFill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38" name="矩形 437"/>
              <p:cNvSpPr/>
              <p:nvPr/>
            </p:nvSpPr>
            <p:spPr>
              <a:xfrm>
                <a:off x="4423863" y="1784857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39" name="矩形 438"/>
              <p:cNvSpPr/>
              <p:nvPr/>
            </p:nvSpPr>
            <p:spPr>
              <a:xfrm>
                <a:off x="5178522" y="1787139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40" name="矩形 439"/>
              <p:cNvSpPr/>
              <p:nvPr/>
            </p:nvSpPr>
            <p:spPr>
              <a:xfrm>
                <a:off x="5933182" y="1784857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41" name="矩形 440"/>
              <p:cNvSpPr/>
              <p:nvPr/>
            </p:nvSpPr>
            <p:spPr>
              <a:xfrm>
                <a:off x="6687843" y="1787139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42" name="矩形 441"/>
              <p:cNvSpPr/>
              <p:nvPr/>
            </p:nvSpPr>
            <p:spPr>
              <a:xfrm>
                <a:off x="3040064" y="1777602"/>
                <a:ext cx="555669" cy="228600"/>
              </a:xfrm>
              <a:prstGeom prst="rect">
                <a:avLst/>
              </a:prstGeom>
              <a:solidFill>
                <a:srgbClr val="00B0F0"/>
              </a:solidFill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43" name="矩形 442"/>
              <p:cNvSpPr/>
              <p:nvPr/>
            </p:nvSpPr>
            <p:spPr>
              <a:xfrm>
                <a:off x="2688724" y="1786631"/>
                <a:ext cx="227092" cy="228600"/>
              </a:xfrm>
              <a:prstGeom prst="rect">
                <a:avLst/>
              </a:prstGeom>
              <a:solidFill>
                <a:srgbClr val="FF6600"/>
              </a:solidFill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3640108" y="4048651"/>
              <a:ext cx="5380046" cy="375270"/>
              <a:chOff x="2627784" y="1722436"/>
              <a:chExt cx="4851626" cy="338412"/>
            </a:xfrm>
            <a:solidFill>
              <a:srgbClr val="FFFFFF"/>
            </a:solidFill>
          </p:grpSpPr>
          <p:sp>
            <p:nvSpPr>
              <p:cNvPr id="430" name="矩形 429"/>
              <p:cNvSpPr/>
              <p:nvPr/>
            </p:nvSpPr>
            <p:spPr>
              <a:xfrm>
                <a:off x="2627784" y="1722436"/>
                <a:ext cx="4851626" cy="338412"/>
              </a:xfrm>
              <a:prstGeom prst="rect">
                <a:avLst/>
              </a:prstGeom>
              <a:solidFill>
                <a:srgbClr val="B2B2B2">
                  <a:lumMod val="40000"/>
                  <a:lumOff val="60000"/>
                </a:srgbClr>
              </a:solidFill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31" name="矩形 430"/>
              <p:cNvSpPr/>
              <p:nvPr/>
            </p:nvSpPr>
            <p:spPr>
              <a:xfrm>
                <a:off x="4422657" y="1777795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32" name="矩形 431"/>
              <p:cNvSpPr/>
              <p:nvPr/>
            </p:nvSpPr>
            <p:spPr>
              <a:xfrm>
                <a:off x="5179465" y="1780076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33" name="矩形 432"/>
              <p:cNvSpPr/>
              <p:nvPr/>
            </p:nvSpPr>
            <p:spPr>
              <a:xfrm>
                <a:off x="5934125" y="1777795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34" name="矩形 433"/>
              <p:cNvSpPr/>
              <p:nvPr/>
            </p:nvSpPr>
            <p:spPr>
              <a:xfrm>
                <a:off x="6685922" y="1780076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35" name="矩形 434"/>
              <p:cNvSpPr/>
              <p:nvPr/>
            </p:nvSpPr>
            <p:spPr>
              <a:xfrm>
                <a:off x="3039144" y="1784697"/>
                <a:ext cx="555669" cy="228600"/>
              </a:xfrm>
              <a:prstGeom prst="rect">
                <a:avLst/>
              </a:prstGeom>
              <a:solidFill>
                <a:srgbClr val="00B0F0"/>
              </a:solidFill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36" name="矩形 435"/>
              <p:cNvSpPr/>
              <p:nvPr/>
            </p:nvSpPr>
            <p:spPr>
              <a:xfrm>
                <a:off x="2688724" y="1786631"/>
                <a:ext cx="227092" cy="228600"/>
              </a:xfrm>
              <a:prstGeom prst="rect">
                <a:avLst/>
              </a:prstGeom>
              <a:solidFill>
                <a:srgbClr val="FF6600"/>
              </a:solidFill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</p:grpSp>
        <p:grpSp>
          <p:nvGrpSpPr>
            <p:cNvPr id="245" name="组合 244"/>
            <p:cNvGrpSpPr/>
            <p:nvPr/>
          </p:nvGrpSpPr>
          <p:grpSpPr>
            <a:xfrm>
              <a:off x="3640108" y="4476862"/>
              <a:ext cx="5380046" cy="375270"/>
              <a:chOff x="2627784" y="1722436"/>
              <a:chExt cx="4851626" cy="338412"/>
            </a:xfrm>
            <a:solidFill>
              <a:srgbClr val="FFFFFF"/>
            </a:solidFill>
          </p:grpSpPr>
          <p:sp>
            <p:nvSpPr>
              <p:cNvPr id="423" name="矩形 422"/>
              <p:cNvSpPr/>
              <p:nvPr/>
            </p:nvSpPr>
            <p:spPr>
              <a:xfrm>
                <a:off x="2627784" y="1722436"/>
                <a:ext cx="4851626" cy="338412"/>
              </a:xfrm>
              <a:prstGeom prst="rect">
                <a:avLst/>
              </a:prstGeom>
              <a:solidFill>
                <a:srgbClr val="B2B2B2">
                  <a:lumMod val="40000"/>
                  <a:lumOff val="60000"/>
                </a:srgbClr>
              </a:solidFill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24" name="矩形 423"/>
              <p:cNvSpPr/>
              <p:nvPr/>
            </p:nvSpPr>
            <p:spPr>
              <a:xfrm>
                <a:off x="4422264" y="1778113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25" name="矩形 424"/>
              <p:cNvSpPr/>
              <p:nvPr/>
            </p:nvSpPr>
            <p:spPr>
              <a:xfrm>
                <a:off x="5178354" y="1780394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26" name="矩形 425"/>
              <p:cNvSpPr/>
              <p:nvPr/>
            </p:nvSpPr>
            <p:spPr>
              <a:xfrm>
                <a:off x="5935877" y="1778113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27" name="矩形 426"/>
              <p:cNvSpPr/>
              <p:nvPr/>
            </p:nvSpPr>
            <p:spPr>
              <a:xfrm>
                <a:off x="6687674" y="1780394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28" name="矩形 427"/>
              <p:cNvSpPr/>
              <p:nvPr/>
            </p:nvSpPr>
            <p:spPr>
              <a:xfrm>
                <a:off x="3031174" y="1784697"/>
                <a:ext cx="555669" cy="228600"/>
              </a:xfrm>
              <a:prstGeom prst="rect">
                <a:avLst/>
              </a:prstGeom>
              <a:solidFill>
                <a:srgbClr val="00B0F0"/>
              </a:solidFill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29" name="矩形 428"/>
              <p:cNvSpPr/>
              <p:nvPr/>
            </p:nvSpPr>
            <p:spPr>
              <a:xfrm>
                <a:off x="2688724" y="1786631"/>
                <a:ext cx="227092" cy="228600"/>
              </a:xfrm>
              <a:prstGeom prst="rect">
                <a:avLst/>
              </a:prstGeom>
              <a:solidFill>
                <a:srgbClr val="FF6600"/>
              </a:solidFill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</p:grpSp>
        <p:grpSp>
          <p:nvGrpSpPr>
            <p:cNvPr id="246" name="组合 245"/>
            <p:cNvGrpSpPr/>
            <p:nvPr/>
          </p:nvGrpSpPr>
          <p:grpSpPr>
            <a:xfrm>
              <a:off x="3640107" y="4905082"/>
              <a:ext cx="5376999" cy="375271"/>
              <a:chOff x="2627783" y="1722436"/>
              <a:chExt cx="4848878" cy="338412"/>
            </a:xfrm>
            <a:solidFill>
              <a:srgbClr val="FFFFFF"/>
            </a:solidFill>
          </p:grpSpPr>
          <p:sp>
            <p:nvSpPr>
              <p:cNvPr id="416" name="矩形 415"/>
              <p:cNvSpPr/>
              <p:nvPr/>
            </p:nvSpPr>
            <p:spPr>
              <a:xfrm>
                <a:off x="2627783" y="1722436"/>
                <a:ext cx="4848878" cy="338412"/>
              </a:xfrm>
              <a:prstGeom prst="rect">
                <a:avLst/>
              </a:prstGeom>
              <a:solidFill>
                <a:srgbClr val="B2B2B2">
                  <a:lumMod val="40000"/>
                  <a:lumOff val="60000"/>
                </a:srgbClr>
              </a:solidFill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17" name="矩形 416"/>
              <p:cNvSpPr/>
              <p:nvPr/>
            </p:nvSpPr>
            <p:spPr>
              <a:xfrm>
                <a:off x="4422710" y="1777313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18" name="矩形 417"/>
              <p:cNvSpPr/>
              <p:nvPr/>
            </p:nvSpPr>
            <p:spPr>
              <a:xfrm>
                <a:off x="5177369" y="1779594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19" name="矩形 418"/>
              <p:cNvSpPr/>
              <p:nvPr/>
            </p:nvSpPr>
            <p:spPr>
              <a:xfrm>
                <a:off x="5934892" y="1777313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20" name="矩形 419"/>
              <p:cNvSpPr/>
              <p:nvPr/>
            </p:nvSpPr>
            <p:spPr>
              <a:xfrm>
                <a:off x="6686690" y="1779594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21" name="矩形 420"/>
              <p:cNvSpPr/>
              <p:nvPr/>
            </p:nvSpPr>
            <p:spPr>
              <a:xfrm>
                <a:off x="3039143" y="1784697"/>
                <a:ext cx="555669" cy="228600"/>
              </a:xfrm>
              <a:prstGeom prst="rect">
                <a:avLst/>
              </a:prstGeom>
              <a:solidFill>
                <a:srgbClr val="00B0F0"/>
              </a:solidFill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22" name="矩形 421"/>
              <p:cNvSpPr/>
              <p:nvPr/>
            </p:nvSpPr>
            <p:spPr>
              <a:xfrm>
                <a:off x="2688724" y="1786631"/>
                <a:ext cx="227092" cy="228600"/>
              </a:xfrm>
              <a:prstGeom prst="rect">
                <a:avLst/>
              </a:prstGeom>
              <a:solidFill>
                <a:srgbClr val="FF6600"/>
              </a:solidFill>
              <a:ln w="3175" cap="flat" cmpd="sng" algn="ctr">
                <a:solidFill>
                  <a:srgbClr val="FF6600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</p:grpSp>
        <p:grpSp>
          <p:nvGrpSpPr>
            <p:cNvPr id="247" name="组合 246"/>
            <p:cNvGrpSpPr/>
            <p:nvPr/>
          </p:nvGrpSpPr>
          <p:grpSpPr>
            <a:xfrm>
              <a:off x="3640107" y="5333289"/>
              <a:ext cx="5376378" cy="375270"/>
              <a:chOff x="2627783" y="1722436"/>
              <a:chExt cx="4848319" cy="338412"/>
            </a:xfrm>
            <a:solidFill>
              <a:srgbClr val="FFFFFF"/>
            </a:solidFill>
          </p:grpSpPr>
          <p:sp>
            <p:nvSpPr>
              <p:cNvPr id="409" name="矩形 408"/>
              <p:cNvSpPr/>
              <p:nvPr/>
            </p:nvSpPr>
            <p:spPr>
              <a:xfrm>
                <a:off x="2627783" y="1722436"/>
                <a:ext cx="4848319" cy="338412"/>
              </a:xfrm>
              <a:prstGeom prst="rect">
                <a:avLst/>
              </a:prstGeom>
              <a:solidFill>
                <a:srgbClr val="B2B2B2">
                  <a:lumMod val="40000"/>
                  <a:lumOff val="60000"/>
                </a:srgbClr>
              </a:solidFill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10" name="矩形 409"/>
              <p:cNvSpPr/>
              <p:nvPr/>
            </p:nvSpPr>
            <p:spPr>
              <a:xfrm>
                <a:off x="4424046" y="1771865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rPr>
                  <a:t>0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11" name="矩形 410"/>
              <p:cNvSpPr/>
              <p:nvPr/>
            </p:nvSpPr>
            <p:spPr>
              <a:xfrm>
                <a:off x="5178702" y="1774147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rPr>
                  <a:t>1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12" name="矩形 411"/>
              <p:cNvSpPr/>
              <p:nvPr/>
            </p:nvSpPr>
            <p:spPr>
              <a:xfrm>
                <a:off x="5933355" y="1771865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rPr>
                  <a:t>2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13" name="矩形 412"/>
              <p:cNvSpPr/>
              <p:nvPr/>
            </p:nvSpPr>
            <p:spPr>
              <a:xfrm>
                <a:off x="6688017" y="1774147"/>
                <a:ext cx="720725" cy="228600"/>
              </a:xfrm>
              <a:prstGeom prst="rect">
                <a:avLst/>
              </a:prstGeom>
              <a:grpFill/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rPr>
                  <a:t>3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14" name="矩形 413"/>
              <p:cNvSpPr/>
              <p:nvPr/>
            </p:nvSpPr>
            <p:spPr>
              <a:xfrm>
                <a:off x="3039142" y="1784697"/>
                <a:ext cx="555669" cy="228600"/>
              </a:xfrm>
              <a:prstGeom prst="rect">
                <a:avLst/>
              </a:prstGeom>
              <a:solidFill>
                <a:srgbClr val="00B0F0"/>
              </a:solidFill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15" name="矩形 414"/>
              <p:cNvSpPr/>
              <p:nvPr/>
            </p:nvSpPr>
            <p:spPr>
              <a:xfrm>
                <a:off x="2688724" y="1786631"/>
                <a:ext cx="227092" cy="228600"/>
              </a:xfrm>
              <a:prstGeom prst="rect">
                <a:avLst/>
              </a:prstGeom>
              <a:solidFill>
                <a:srgbClr val="FF6600"/>
              </a:solidFill>
              <a:ln w="3175" cap="flat" cmpd="sng" algn="ctr">
                <a:solidFill>
                  <a:srgbClr val="333333"/>
                </a:solidFill>
                <a:prstDash val="sysDot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</p:grpSp>
        <p:sp>
          <p:nvSpPr>
            <p:cNvPr id="248" name="矩形 247"/>
            <p:cNvSpPr/>
            <p:nvPr/>
          </p:nvSpPr>
          <p:spPr>
            <a:xfrm>
              <a:off x="3396409" y="2065389"/>
              <a:ext cx="877562" cy="241176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有效位</a:t>
              </a:r>
            </a:p>
          </p:txBody>
        </p:sp>
        <p:cxnSp>
          <p:nvCxnSpPr>
            <p:cNvPr id="249" name="直接连接符 248"/>
            <p:cNvCxnSpPr/>
            <p:nvPr/>
          </p:nvCxnSpPr>
          <p:spPr>
            <a:xfrm>
              <a:off x="4358269" y="1610838"/>
              <a:ext cx="6130641" cy="0"/>
            </a:xfrm>
            <a:prstGeom prst="line">
              <a:avLst/>
            </a:prstGeom>
            <a:noFill/>
            <a:ln w="25400" cap="flat" cmpd="sng" algn="ctr">
              <a:solidFill>
                <a:srgbClr val="FFC000"/>
              </a:solidFill>
              <a:prstDash val="solid"/>
            </a:ln>
            <a:effectLst/>
          </p:spPr>
        </p:cxnSp>
        <p:cxnSp>
          <p:nvCxnSpPr>
            <p:cNvPr id="250" name="直接连接符 249"/>
            <p:cNvCxnSpPr/>
            <p:nvPr/>
          </p:nvCxnSpPr>
          <p:spPr>
            <a:xfrm>
              <a:off x="10488910" y="1610838"/>
              <a:ext cx="0" cy="1646765"/>
            </a:xfrm>
            <a:prstGeom prst="line">
              <a:avLst/>
            </a:prstGeom>
            <a:noFill/>
            <a:ln w="25400" cap="flat" cmpd="sng" algn="ctr">
              <a:solidFill>
                <a:srgbClr val="FFC000"/>
              </a:solidFill>
              <a:prstDash val="solid"/>
            </a:ln>
            <a:effectLst/>
          </p:spPr>
        </p:cxnSp>
        <p:cxnSp>
          <p:nvCxnSpPr>
            <p:cNvPr id="251" name="直接连接符 250"/>
            <p:cNvCxnSpPr/>
            <p:nvPr/>
          </p:nvCxnSpPr>
          <p:spPr>
            <a:xfrm>
              <a:off x="5519949" y="6158706"/>
              <a:ext cx="4968961" cy="0"/>
            </a:xfrm>
            <a:prstGeom prst="line">
              <a:avLst/>
            </a:prstGeom>
            <a:noFill/>
            <a:ln w="25400" cap="sq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52" name="直接连接符 251"/>
            <p:cNvCxnSpPr>
              <a:stCxn id="272" idx="3"/>
            </p:cNvCxnSpPr>
            <p:nvPr/>
          </p:nvCxnSpPr>
          <p:spPr>
            <a:xfrm>
              <a:off x="10488910" y="4788187"/>
              <a:ext cx="0" cy="1370519"/>
            </a:xfrm>
            <a:prstGeom prst="line">
              <a:avLst/>
            </a:prstGeom>
            <a:noFill/>
            <a:ln w="25400" cap="sq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miter lim="800000"/>
              <a:tailEnd type="none"/>
            </a:ln>
            <a:effectLst/>
          </p:spPr>
        </p:cxnSp>
        <p:grpSp>
          <p:nvGrpSpPr>
            <p:cNvPr id="253" name="组合 252"/>
            <p:cNvGrpSpPr/>
            <p:nvPr/>
          </p:nvGrpSpPr>
          <p:grpSpPr>
            <a:xfrm>
              <a:off x="1941418" y="1185360"/>
              <a:ext cx="2419727" cy="552227"/>
              <a:chOff x="2043018" y="937710"/>
              <a:chExt cx="2419727" cy="552227"/>
            </a:xfrm>
          </p:grpSpPr>
          <p:sp>
            <p:nvSpPr>
              <p:cNvPr id="404" name="矩形 403"/>
              <p:cNvSpPr/>
              <p:nvPr/>
            </p:nvSpPr>
            <p:spPr>
              <a:xfrm>
                <a:off x="2748254" y="937710"/>
                <a:ext cx="1186945" cy="241176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rPr>
                  <a:t>主存地址</a:t>
                </a:r>
              </a:p>
            </p:txBody>
          </p:sp>
          <p:grpSp>
            <p:nvGrpSpPr>
              <p:cNvPr id="405" name="组合 404"/>
              <p:cNvGrpSpPr/>
              <p:nvPr/>
            </p:nvGrpSpPr>
            <p:grpSpPr>
              <a:xfrm>
                <a:off x="2043018" y="1236439"/>
                <a:ext cx="2419727" cy="253498"/>
                <a:chOff x="2861077" y="969828"/>
                <a:chExt cx="2182065" cy="228600"/>
              </a:xfrm>
            </p:grpSpPr>
            <p:sp>
              <p:nvSpPr>
                <p:cNvPr id="406" name="矩形 405"/>
                <p:cNvSpPr/>
                <p:nvPr/>
              </p:nvSpPr>
              <p:spPr>
                <a:xfrm>
                  <a:off x="2861077" y="969828"/>
                  <a:ext cx="720725" cy="228600"/>
                </a:xfrm>
                <a:prstGeom prst="rect">
                  <a:avLst/>
                </a:prstGeom>
                <a:solidFill>
                  <a:srgbClr val="00B0F0"/>
                </a:solidFill>
                <a:ln w="15875" cap="flat" cmpd="sng" algn="ctr">
                  <a:solidFill>
                    <a:srgbClr val="333333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微软雅黑"/>
                      <a:cs typeface="Arial" pitchFamily="34" charset="0"/>
                    </a:rPr>
                    <a:t>Tag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407" name="矩形 406"/>
                <p:cNvSpPr/>
                <p:nvPr/>
              </p:nvSpPr>
              <p:spPr>
                <a:xfrm>
                  <a:off x="3581802" y="969828"/>
                  <a:ext cx="730670" cy="228600"/>
                </a:xfrm>
                <a:prstGeom prst="rect">
                  <a:avLst/>
                </a:prstGeom>
                <a:solidFill>
                  <a:srgbClr val="CCFFCC"/>
                </a:solidFill>
                <a:ln w="15875" cap="flat" cmpd="sng" algn="ctr">
                  <a:solidFill>
                    <a:srgbClr val="333333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微软雅黑"/>
                      <a:cs typeface="Arial" pitchFamily="34" charset="0"/>
                    </a:rPr>
                    <a:t>index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  <p:sp>
              <p:nvSpPr>
                <p:cNvPr id="408" name="矩形 407"/>
                <p:cNvSpPr/>
                <p:nvPr/>
              </p:nvSpPr>
              <p:spPr>
                <a:xfrm>
                  <a:off x="4312472" y="969828"/>
                  <a:ext cx="730670" cy="228600"/>
                </a:xfrm>
                <a:prstGeom prst="rect">
                  <a:avLst/>
                </a:prstGeom>
                <a:solidFill>
                  <a:srgbClr val="FFC000"/>
                </a:solidFill>
                <a:ln w="15875" cap="flat" cmpd="sng" algn="ctr">
                  <a:solidFill>
                    <a:srgbClr val="333333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微软雅黑"/>
                      <a:cs typeface="Arial" pitchFamily="34" charset="0"/>
                    </a:rPr>
                    <a:t>offset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54" name="组合 253"/>
            <p:cNvGrpSpPr/>
            <p:nvPr/>
          </p:nvGrpSpPr>
          <p:grpSpPr>
            <a:xfrm>
              <a:off x="4448128" y="5859478"/>
              <a:ext cx="1063517" cy="464507"/>
              <a:chOff x="3501709" y="5603993"/>
              <a:chExt cx="1063517" cy="464507"/>
            </a:xfrm>
          </p:grpSpPr>
          <p:cxnSp>
            <p:nvCxnSpPr>
              <p:cNvPr id="399" name="直接连接符 398"/>
              <p:cNvCxnSpPr/>
              <p:nvPr/>
            </p:nvCxnSpPr>
            <p:spPr>
              <a:xfrm>
                <a:off x="4007483" y="5603993"/>
                <a:ext cx="0" cy="132989"/>
              </a:xfrm>
              <a:prstGeom prst="line">
                <a:avLst/>
              </a:prstGeom>
              <a:noFill/>
              <a:ln w="9525" cap="flat" cmpd="sng" algn="ctr">
                <a:solidFill>
                  <a:srgbClr val="FF6600"/>
                </a:solidFill>
                <a:prstDash val="solid"/>
              </a:ln>
              <a:effectLst/>
            </p:spPr>
          </p:cxnSp>
          <p:cxnSp>
            <p:nvCxnSpPr>
              <p:cNvPr id="400" name="直接连接符 399"/>
              <p:cNvCxnSpPr/>
              <p:nvPr/>
            </p:nvCxnSpPr>
            <p:spPr>
              <a:xfrm>
                <a:off x="3516476" y="5864045"/>
                <a:ext cx="311495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FF6600"/>
                </a:solidFill>
                <a:prstDash val="solid"/>
              </a:ln>
              <a:effectLst/>
            </p:spPr>
          </p:cxnSp>
          <p:sp>
            <p:nvSpPr>
              <p:cNvPr id="401" name="文本框 294"/>
              <p:cNvSpPr txBox="1"/>
              <p:nvPr/>
            </p:nvSpPr>
            <p:spPr>
              <a:xfrm>
                <a:off x="3501709" y="5611828"/>
                <a:ext cx="295161" cy="303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rPr>
                  <a:t>1</a:t>
                </a:r>
                <a:endParaRPr lang="zh-CN" altLang="en-US" sz="1200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endParaRPr>
              </a:p>
            </p:txBody>
          </p:sp>
          <p:cxnSp>
            <p:nvCxnSpPr>
              <p:cNvPr id="402" name="直接连接符 401"/>
              <p:cNvCxnSpPr/>
              <p:nvPr/>
            </p:nvCxnSpPr>
            <p:spPr>
              <a:xfrm flipH="1">
                <a:off x="4004203" y="5606901"/>
                <a:ext cx="408612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FF6600"/>
                </a:solidFill>
                <a:prstDash val="solid"/>
              </a:ln>
              <a:effectLst/>
            </p:spPr>
          </p:cxnSp>
          <p:sp>
            <p:nvSpPr>
              <p:cNvPr id="403" name="矩形 402"/>
              <p:cNvSpPr/>
              <p:nvPr/>
            </p:nvSpPr>
            <p:spPr>
              <a:xfrm>
                <a:off x="3833292" y="5753612"/>
                <a:ext cx="731934" cy="314888"/>
              </a:xfrm>
              <a:prstGeom prst="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333333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=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？</a:t>
                </a:r>
              </a:p>
            </p:txBody>
          </p:sp>
        </p:grpSp>
        <p:grpSp>
          <p:nvGrpSpPr>
            <p:cNvPr id="255" name="组合 254"/>
            <p:cNvGrpSpPr/>
            <p:nvPr/>
          </p:nvGrpSpPr>
          <p:grpSpPr>
            <a:xfrm>
              <a:off x="3325035" y="2293632"/>
              <a:ext cx="402967" cy="3241235"/>
              <a:chOff x="3426635" y="2045982"/>
              <a:chExt cx="402967" cy="3241235"/>
            </a:xfrm>
          </p:grpSpPr>
          <p:grpSp>
            <p:nvGrpSpPr>
              <p:cNvPr id="382" name="组合 381"/>
              <p:cNvGrpSpPr/>
              <p:nvPr/>
            </p:nvGrpSpPr>
            <p:grpSpPr>
              <a:xfrm>
                <a:off x="3426635" y="2045982"/>
                <a:ext cx="402967" cy="3241235"/>
                <a:chOff x="990407" y="2223239"/>
                <a:chExt cx="363389" cy="2922886"/>
              </a:xfrm>
            </p:grpSpPr>
            <p:sp>
              <p:nvSpPr>
                <p:cNvPr id="391" name="文本框 268"/>
                <p:cNvSpPr txBox="1"/>
                <p:nvPr/>
              </p:nvSpPr>
              <p:spPr>
                <a:xfrm>
                  <a:off x="992525" y="2223239"/>
                  <a:ext cx="350041" cy="273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200" i="1" dirty="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rPr>
                    <a:t>L0</a:t>
                  </a:r>
                  <a:endParaRPr lang="zh-CN" altLang="en-US" sz="12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392" name="文本框 269"/>
                <p:cNvSpPr txBox="1"/>
                <p:nvPr/>
              </p:nvSpPr>
              <p:spPr>
                <a:xfrm>
                  <a:off x="992525" y="2566939"/>
                  <a:ext cx="354451" cy="2775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200" i="1" dirty="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rPr>
                    <a:t>L1</a:t>
                  </a:r>
                  <a:endParaRPr lang="zh-CN" altLang="en-US" sz="12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393" name="文本框 270"/>
                <p:cNvSpPr txBox="1"/>
                <p:nvPr/>
              </p:nvSpPr>
              <p:spPr>
                <a:xfrm>
                  <a:off x="990407" y="2945817"/>
                  <a:ext cx="350041" cy="273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200" i="1" dirty="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rPr>
                    <a:t>L2</a:t>
                  </a:r>
                  <a:endParaRPr lang="zh-CN" altLang="en-US" sz="12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394" name="文本框 271"/>
                <p:cNvSpPr txBox="1"/>
                <p:nvPr/>
              </p:nvSpPr>
              <p:spPr>
                <a:xfrm>
                  <a:off x="994689" y="3356585"/>
                  <a:ext cx="350041" cy="273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200" i="1" dirty="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rPr>
                    <a:t>L3</a:t>
                  </a:r>
                  <a:endParaRPr lang="zh-CN" altLang="en-US" sz="12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395" name="文本框 272"/>
                <p:cNvSpPr txBox="1"/>
                <p:nvPr/>
              </p:nvSpPr>
              <p:spPr>
                <a:xfrm>
                  <a:off x="998881" y="3740967"/>
                  <a:ext cx="350041" cy="273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200" i="1" dirty="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rPr>
                    <a:t>L4</a:t>
                  </a:r>
                  <a:endParaRPr lang="zh-CN" altLang="en-US" sz="12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396" name="文本框 273"/>
                <p:cNvSpPr txBox="1"/>
                <p:nvPr/>
              </p:nvSpPr>
              <p:spPr>
                <a:xfrm>
                  <a:off x="1003755" y="4104745"/>
                  <a:ext cx="350041" cy="273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200" i="1" dirty="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rPr>
                    <a:t>L5</a:t>
                  </a:r>
                  <a:endParaRPr lang="zh-CN" altLang="en-US" sz="12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397" name="文本框 274"/>
                <p:cNvSpPr txBox="1"/>
                <p:nvPr/>
              </p:nvSpPr>
              <p:spPr>
                <a:xfrm>
                  <a:off x="998881" y="4498741"/>
                  <a:ext cx="350041" cy="273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200" i="1" dirty="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rPr>
                    <a:t>L6</a:t>
                  </a:r>
                  <a:endParaRPr lang="zh-CN" altLang="en-US" sz="12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sp>
              <p:nvSpPr>
                <p:cNvPr id="398" name="文本框 275"/>
                <p:cNvSpPr txBox="1"/>
                <p:nvPr/>
              </p:nvSpPr>
              <p:spPr>
                <a:xfrm>
                  <a:off x="993227" y="4872675"/>
                  <a:ext cx="350041" cy="273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200" i="1" dirty="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rPr>
                    <a:t>L7</a:t>
                  </a:r>
                  <a:endParaRPr lang="zh-CN" altLang="en-US" sz="1200" i="1" dirty="0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</p:grpSp>
          <p:cxnSp>
            <p:nvCxnSpPr>
              <p:cNvPr id="383" name="直接连接符 382"/>
              <p:cNvCxnSpPr/>
              <p:nvPr/>
            </p:nvCxnSpPr>
            <p:spPr>
              <a:xfrm>
                <a:off x="3437521" y="2305776"/>
                <a:ext cx="30418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384" name="直接连接符 383"/>
              <p:cNvCxnSpPr/>
              <p:nvPr/>
            </p:nvCxnSpPr>
            <p:spPr>
              <a:xfrm>
                <a:off x="3430214" y="2705030"/>
                <a:ext cx="30418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385" name="直接连接符 384"/>
              <p:cNvCxnSpPr/>
              <p:nvPr/>
            </p:nvCxnSpPr>
            <p:spPr>
              <a:xfrm>
                <a:off x="3437521" y="3184135"/>
                <a:ext cx="30418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386" name="直接连接符 385"/>
              <p:cNvCxnSpPr/>
              <p:nvPr/>
            </p:nvCxnSpPr>
            <p:spPr>
              <a:xfrm>
                <a:off x="3437521" y="3583389"/>
                <a:ext cx="30418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387" name="直接连接符 386"/>
              <p:cNvCxnSpPr/>
              <p:nvPr/>
            </p:nvCxnSpPr>
            <p:spPr>
              <a:xfrm>
                <a:off x="3430214" y="3982643"/>
                <a:ext cx="30418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388" name="直接连接符 387"/>
              <p:cNvCxnSpPr/>
              <p:nvPr/>
            </p:nvCxnSpPr>
            <p:spPr>
              <a:xfrm>
                <a:off x="3430214" y="4410473"/>
                <a:ext cx="30418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389" name="直接连接符 388"/>
              <p:cNvCxnSpPr/>
              <p:nvPr/>
            </p:nvCxnSpPr>
            <p:spPr>
              <a:xfrm>
                <a:off x="3437521" y="4861002"/>
                <a:ext cx="30418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390" name="直接连接符 389"/>
              <p:cNvCxnSpPr/>
              <p:nvPr/>
            </p:nvCxnSpPr>
            <p:spPr>
              <a:xfrm>
                <a:off x="3437521" y="5260257"/>
                <a:ext cx="30418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  <p:grpSp>
          <p:nvGrpSpPr>
            <p:cNvPr id="256" name="组合 255"/>
            <p:cNvGrpSpPr/>
            <p:nvPr/>
          </p:nvGrpSpPr>
          <p:grpSpPr>
            <a:xfrm>
              <a:off x="2202307" y="2754679"/>
              <a:ext cx="2285377" cy="2511840"/>
              <a:chOff x="1619681" y="2516278"/>
              <a:chExt cx="2060911" cy="2265131"/>
            </a:xfrm>
          </p:grpSpPr>
          <p:sp>
            <p:nvSpPr>
              <p:cNvPr id="380" name="斜纹 379"/>
              <p:cNvSpPr/>
              <p:nvPr/>
            </p:nvSpPr>
            <p:spPr>
              <a:xfrm rot="19064014">
                <a:off x="1619681" y="2516278"/>
                <a:ext cx="2060911" cy="2265131"/>
              </a:xfrm>
              <a:prstGeom prst="diagStripe">
                <a:avLst>
                  <a:gd name="adj" fmla="val 78754"/>
                </a:avLst>
              </a:prstGeom>
              <a:solidFill>
                <a:srgbClr val="CCFFCC"/>
              </a:solidFill>
              <a:ln w="12700" cap="flat" cmpd="sng" algn="ctr">
                <a:solidFill>
                  <a:srgbClr val="33333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81" name="文本框 398"/>
              <p:cNvSpPr txBox="1"/>
              <p:nvPr/>
            </p:nvSpPr>
            <p:spPr>
              <a:xfrm>
                <a:off x="2295119" y="2871235"/>
                <a:ext cx="295324" cy="14154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行索引译码器</a:t>
                </a:r>
              </a:p>
            </p:txBody>
          </p:sp>
        </p:grpSp>
        <p:grpSp>
          <p:nvGrpSpPr>
            <p:cNvPr id="257" name="组合 256"/>
            <p:cNvGrpSpPr/>
            <p:nvPr/>
          </p:nvGrpSpPr>
          <p:grpSpPr>
            <a:xfrm>
              <a:off x="9027707" y="2212984"/>
              <a:ext cx="1461203" cy="3418733"/>
              <a:chOff x="8453032" y="1965334"/>
              <a:chExt cx="1461203" cy="3418733"/>
            </a:xfrm>
          </p:grpSpPr>
          <p:grpSp>
            <p:nvGrpSpPr>
              <p:cNvPr id="328" name="组合 327"/>
              <p:cNvGrpSpPr/>
              <p:nvPr/>
            </p:nvGrpSpPr>
            <p:grpSpPr>
              <a:xfrm>
                <a:off x="8453032" y="1965334"/>
                <a:ext cx="974431" cy="3418733"/>
                <a:chOff x="8453032" y="1965334"/>
                <a:chExt cx="974431" cy="3418733"/>
              </a:xfrm>
            </p:grpSpPr>
            <p:grpSp>
              <p:nvGrpSpPr>
                <p:cNvPr id="330" name="组合 329"/>
                <p:cNvGrpSpPr/>
                <p:nvPr/>
              </p:nvGrpSpPr>
              <p:grpSpPr>
                <a:xfrm>
                  <a:off x="8453032" y="1965334"/>
                  <a:ext cx="669619" cy="417176"/>
                  <a:chOff x="6944101" y="2283225"/>
                  <a:chExt cx="607552" cy="378508"/>
                </a:xfrm>
              </p:grpSpPr>
              <p:sp>
                <p:nvSpPr>
                  <p:cNvPr id="375" name="等腰三角形 374"/>
                  <p:cNvSpPr/>
                  <p:nvPr/>
                </p:nvSpPr>
                <p:spPr>
                  <a:xfrm rot="5400000" flipH="1">
                    <a:off x="7160855" y="2515786"/>
                    <a:ext cx="150880" cy="141013"/>
                  </a:xfrm>
                  <a:prstGeom prst="triangl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  <a:round/>
                    <a:headEnd/>
                    <a:tailEnd type="triangle" w="lg" len="lg"/>
                  </a:ln>
                </p:spPr>
                <p:txBody>
                  <a:bodyPr vert="horz" wrap="square" lIns="86699" tIns="43349" rIns="86699" bIns="4334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3600" i="1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endParaRPr>
                  </a:p>
                </p:txBody>
              </p:sp>
              <p:cxnSp>
                <p:nvCxnSpPr>
                  <p:cNvPr id="376" name="直接连接符 375"/>
                  <p:cNvCxnSpPr>
                    <a:endCxn id="375" idx="3"/>
                  </p:cNvCxnSpPr>
                  <p:nvPr/>
                </p:nvCxnSpPr>
                <p:spPr>
                  <a:xfrm>
                    <a:off x="6944101" y="2584359"/>
                    <a:ext cx="221688" cy="1934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  <a:round/>
                    <a:headEnd/>
                    <a:tailEnd type="none" w="lg" len="lg"/>
                  </a:ln>
                </p:spPr>
              </p:cxnSp>
              <p:cxnSp>
                <p:nvCxnSpPr>
                  <p:cNvPr id="377" name="直接连接符 376"/>
                  <p:cNvCxnSpPr>
                    <a:stCxn id="375" idx="5"/>
                  </p:cNvCxnSpPr>
                  <p:nvPr/>
                </p:nvCxnSpPr>
                <p:spPr>
                  <a:xfrm flipV="1">
                    <a:off x="7236295" y="2386797"/>
                    <a:ext cx="0" cy="161776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  <a:round/>
                    <a:headEnd/>
                    <a:tailEnd type="none" w="lg" len="lg"/>
                  </a:ln>
                </p:spPr>
              </p:cxnSp>
              <p:cxnSp>
                <p:nvCxnSpPr>
                  <p:cNvPr id="378" name="直接连接符 377"/>
                  <p:cNvCxnSpPr/>
                  <p:nvPr/>
                </p:nvCxnSpPr>
                <p:spPr>
                  <a:xfrm>
                    <a:off x="7302642" y="2584359"/>
                    <a:ext cx="221688" cy="1934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sq">
                    <a:solidFill>
                      <a:schemeClr val="accent1"/>
                    </a:solidFill>
                    <a:miter lim="800000"/>
                    <a:headEnd/>
                    <a:tailEnd type="none" w="lg" len="lg"/>
                  </a:ln>
                </p:spPr>
              </p:cxnSp>
              <p:sp>
                <p:nvSpPr>
                  <p:cNvPr id="379" name="文本框 140"/>
                  <p:cNvSpPr txBox="1"/>
                  <p:nvPr/>
                </p:nvSpPr>
                <p:spPr>
                  <a:xfrm>
                    <a:off x="7211495" y="2283225"/>
                    <a:ext cx="3401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altLang="zh-CN" sz="105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</a:rPr>
                      <a:t>L0</a:t>
                    </a:r>
                    <a:endParaRPr lang="zh-CN" altLang="en-US" sz="1050" dirty="0">
                      <a:solidFill>
                        <a:srgbClr val="000000"/>
                      </a:solidFill>
                      <a:latin typeface="微软雅黑"/>
                      <a:ea typeface="微软雅黑"/>
                    </a:endParaRPr>
                  </a:p>
                </p:txBody>
              </p:sp>
            </p:grpSp>
            <p:grpSp>
              <p:nvGrpSpPr>
                <p:cNvPr id="331" name="组合 330"/>
                <p:cNvGrpSpPr/>
                <p:nvPr/>
              </p:nvGrpSpPr>
              <p:grpSpPr>
                <a:xfrm>
                  <a:off x="8453034" y="2384493"/>
                  <a:ext cx="662151" cy="413839"/>
                  <a:chOff x="6944101" y="2286253"/>
                  <a:chExt cx="600776" cy="375480"/>
                </a:xfrm>
              </p:grpSpPr>
              <p:sp>
                <p:nvSpPr>
                  <p:cNvPr id="370" name="等腰三角形 369"/>
                  <p:cNvSpPr/>
                  <p:nvPr/>
                </p:nvSpPr>
                <p:spPr>
                  <a:xfrm rot="5400000" flipH="1">
                    <a:off x="7160855" y="2515786"/>
                    <a:ext cx="150880" cy="141013"/>
                  </a:xfrm>
                  <a:prstGeom prst="triangl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  <a:round/>
                    <a:headEnd/>
                    <a:tailEnd type="triangle" w="lg" len="lg"/>
                  </a:ln>
                </p:spPr>
                <p:txBody>
                  <a:bodyPr vert="horz" wrap="square" lIns="86699" tIns="43349" rIns="86699" bIns="4334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3600" i="1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endParaRPr>
                  </a:p>
                </p:txBody>
              </p:sp>
              <p:cxnSp>
                <p:nvCxnSpPr>
                  <p:cNvPr id="371" name="直接连接符 370"/>
                  <p:cNvCxnSpPr>
                    <a:endCxn id="370" idx="3"/>
                  </p:cNvCxnSpPr>
                  <p:nvPr/>
                </p:nvCxnSpPr>
                <p:spPr>
                  <a:xfrm>
                    <a:off x="6944101" y="2584359"/>
                    <a:ext cx="221688" cy="1934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sq">
                    <a:solidFill>
                      <a:schemeClr val="accent1"/>
                    </a:solidFill>
                    <a:miter lim="800000"/>
                    <a:headEnd/>
                    <a:tailEnd type="none" w="lg" len="lg"/>
                  </a:ln>
                </p:spPr>
              </p:cxnSp>
              <p:cxnSp>
                <p:nvCxnSpPr>
                  <p:cNvPr id="372" name="直接连接符 371"/>
                  <p:cNvCxnSpPr>
                    <a:stCxn id="370" idx="5"/>
                  </p:cNvCxnSpPr>
                  <p:nvPr/>
                </p:nvCxnSpPr>
                <p:spPr>
                  <a:xfrm flipV="1">
                    <a:off x="7236295" y="2386797"/>
                    <a:ext cx="0" cy="161776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sq">
                    <a:solidFill>
                      <a:schemeClr val="accent1"/>
                    </a:solidFill>
                    <a:miter lim="800000"/>
                    <a:headEnd/>
                    <a:tailEnd type="none" w="lg" len="lg"/>
                  </a:ln>
                </p:spPr>
              </p:cxnSp>
              <p:cxnSp>
                <p:nvCxnSpPr>
                  <p:cNvPr id="373" name="直接连接符 372"/>
                  <p:cNvCxnSpPr/>
                  <p:nvPr/>
                </p:nvCxnSpPr>
                <p:spPr>
                  <a:xfrm>
                    <a:off x="7302642" y="2584359"/>
                    <a:ext cx="221688" cy="1934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sq">
                    <a:solidFill>
                      <a:schemeClr val="accent1"/>
                    </a:solidFill>
                    <a:miter lim="800000"/>
                    <a:headEnd/>
                    <a:tailEnd type="none" w="lg" len="lg"/>
                  </a:ln>
                </p:spPr>
              </p:cxnSp>
              <p:sp>
                <p:nvSpPr>
                  <p:cNvPr id="374" name="文本框 148"/>
                  <p:cNvSpPr txBox="1"/>
                  <p:nvPr/>
                </p:nvSpPr>
                <p:spPr>
                  <a:xfrm>
                    <a:off x="7214981" y="2286253"/>
                    <a:ext cx="329896" cy="2521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altLang="zh-CN" sz="105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</a:rPr>
                      <a:t>L1</a:t>
                    </a:r>
                    <a:endParaRPr lang="zh-CN" altLang="en-US" sz="1050" dirty="0">
                      <a:solidFill>
                        <a:srgbClr val="000000"/>
                      </a:solidFill>
                      <a:latin typeface="微软雅黑"/>
                      <a:ea typeface="微软雅黑"/>
                    </a:endParaRPr>
                  </a:p>
                </p:txBody>
              </p:sp>
            </p:grpSp>
            <p:grpSp>
              <p:nvGrpSpPr>
                <p:cNvPr id="332" name="组合 331"/>
                <p:cNvGrpSpPr/>
                <p:nvPr/>
              </p:nvGrpSpPr>
              <p:grpSpPr>
                <a:xfrm>
                  <a:off x="8453032" y="2811981"/>
                  <a:ext cx="669619" cy="417176"/>
                  <a:chOff x="6944101" y="2283225"/>
                  <a:chExt cx="607552" cy="378508"/>
                </a:xfrm>
              </p:grpSpPr>
              <p:sp>
                <p:nvSpPr>
                  <p:cNvPr id="365" name="等腰三角形 364"/>
                  <p:cNvSpPr/>
                  <p:nvPr/>
                </p:nvSpPr>
                <p:spPr>
                  <a:xfrm rot="5400000" flipH="1">
                    <a:off x="7160855" y="2515786"/>
                    <a:ext cx="150880" cy="141013"/>
                  </a:xfrm>
                  <a:prstGeom prst="triangl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  <a:round/>
                    <a:headEnd/>
                    <a:tailEnd type="triangle" w="lg" len="lg"/>
                  </a:ln>
                </p:spPr>
                <p:txBody>
                  <a:bodyPr vert="horz" wrap="square" lIns="86699" tIns="43349" rIns="86699" bIns="4334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3600" i="1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endParaRPr>
                  </a:p>
                </p:txBody>
              </p:sp>
              <p:cxnSp>
                <p:nvCxnSpPr>
                  <p:cNvPr id="366" name="直接连接符 365"/>
                  <p:cNvCxnSpPr>
                    <a:endCxn id="365" idx="3"/>
                  </p:cNvCxnSpPr>
                  <p:nvPr/>
                </p:nvCxnSpPr>
                <p:spPr>
                  <a:xfrm>
                    <a:off x="6944101" y="2584359"/>
                    <a:ext cx="221688" cy="1934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  <a:round/>
                    <a:headEnd/>
                    <a:tailEnd type="none" w="lg" len="lg"/>
                  </a:ln>
                </p:spPr>
              </p:cxnSp>
              <p:cxnSp>
                <p:nvCxnSpPr>
                  <p:cNvPr id="367" name="直接连接符 366"/>
                  <p:cNvCxnSpPr>
                    <a:stCxn id="365" idx="5"/>
                  </p:cNvCxnSpPr>
                  <p:nvPr/>
                </p:nvCxnSpPr>
                <p:spPr>
                  <a:xfrm flipV="1">
                    <a:off x="7236295" y="2386797"/>
                    <a:ext cx="0" cy="161776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  <a:round/>
                    <a:headEnd/>
                    <a:tailEnd type="none" w="lg" len="lg"/>
                  </a:ln>
                </p:spPr>
              </p:cxnSp>
              <p:cxnSp>
                <p:nvCxnSpPr>
                  <p:cNvPr id="368" name="直接连接符 367"/>
                  <p:cNvCxnSpPr/>
                  <p:nvPr/>
                </p:nvCxnSpPr>
                <p:spPr>
                  <a:xfrm>
                    <a:off x="7302642" y="2584359"/>
                    <a:ext cx="221688" cy="1934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sq">
                    <a:solidFill>
                      <a:schemeClr val="accent1"/>
                    </a:solidFill>
                    <a:miter lim="800000"/>
                    <a:headEnd/>
                    <a:tailEnd type="none" w="lg" len="lg"/>
                  </a:ln>
                </p:spPr>
              </p:cxnSp>
              <p:sp>
                <p:nvSpPr>
                  <p:cNvPr id="369" name="文本框 154"/>
                  <p:cNvSpPr txBox="1"/>
                  <p:nvPr/>
                </p:nvSpPr>
                <p:spPr>
                  <a:xfrm>
                    <a:off x="7211495" y="2283225"/>
                    <a:ext cx="3401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altLang="zh-CN" sz="105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</a:rPr>
                      <a:t>L2</a:t>
                    </a:r>
                    <a:endParaRPr lang="zh-CN" altLang="en-US" sz="1050" dirty="0">
                      <a:solidFill>
                        <a:srgbClr val="000000"/>
                      </a:solidFill>
                      <a:latin typeface="微软雅黑"/>
                      <a:ea typeface="微软雅黑"/>
                    </a:endParaRPr>
                  </a:p>
                </p:txBody>
              </p:sp>
            </p:grpSp>
            <p:grpSp>
              <p:nvGrpSpPr>
                <p:cNvPr id="333" name="组合 332"/>
                <p:cNvGrpSpPr/>
                <p:nvPr/>
              </p:nvGrpSpPr>
              <p:grpSpPr>
                <a:xfrm>
                  <a:off x="8453032" y="3248140"/>
                  <a:ext cx="669619" cy="417176"/>
                  <a:chOff x="6944101" y="2283225"/>
                  <a:chExt cx="607552" cy="378508"/>
                </a:xfrm>
              </p:grpSpPr>
              <p:sp>
                <p:nvSpPr>
                  <p:cNvPr id="360" name="等腰三角形 359"/>
                  <p:cNvSpPr/>
                  <p:nvPr/>
                </p:nvSpPr>
                <p:spPr>
                  <a:xfrm rot="5400000" flipH="1">
                    <a:off x="7160855" y="2515786"/>
                    <a:ext cx="150880" cy="141013"/>
                  </a:xfrm>
                  <a:prstGeom prst="triangl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  <a:round/>
                    <a:headEnd/>
                    <a:tailEnd type="triangle" w="lg" len="lg"/>
                  </a:ln>
                </p:spPr>
                <p:txBody>
                  <a:bodyPr vert="horz" wrap="square" lIns="86699" tIns="43349" rIns="86699" bIns="4334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3600" i="1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endParaRPr>
                  </a:p>
                </p:txBody>
              </p:sp>
              <p:cxnSp>
                <p:nvCxnSpPr>
                  <p:cNvPr id="361" name="直接连接符 360"/>
                  <p:cNvCxnSpPr>
                    <a:endCxn id="360" idx="3"/>
                  </p:cNvCxnSpPr>
                  <p:nvPr/>
                </p:nvCxnSpPr>
                <p:spPr>
                  <a:xfrm>
                    <a:off x="6944101" y="2584359"/>
                    <a:ext cx="221688" cy="1934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  <a:round/>
                    <a:headEnd/>
                    <a:tailEnd type="none" w="lg" len="lg"/>
                  </a:ln>
                </p:spPr>
              </p:cxnSp>
              <p:cxnSp>
                <p:nvCxnSpPr>
                  <p:cNvPr id="362" name="直接连接符 361"/>
                  <p:cNvCxnSpPr>
                    <a:stCxn id="360" idx="5"/>
                  </p:cNvCxnSpPr>
                  <p:nvPr/>
                </p:nvCxnSpPr>
                <p:spPr>
                  <a:xfrm flipV="1">
                    <a:off x="7236295" y="2386797"/>
                    <a:ext cx="0" cy="161776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  <a:round/>
                    <a:headEnd/>
                    <a:tailEnd type="none" w="lg" len="lg"/>
                  </a:ln>
                </p:spPr>
              </p:cxnSp>
              <p:cxnSp>
                <p:nvCxnSpPr>
                  <p:cNvPr id="363" name="直接连接符 362"/>
                  <p:cNvCxnSpPr/>
                  <p:nvPr/>
                </p:nvCxnSpPr>
                <p:spPr>
                  <a:xfrm>
                    <a:off x="7302642" y="2584359"/>
                    <a:ext cx="221688" cy="1934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sq">
                    <a:solidFill>
                      <a:schemeClr val="accent1"/>
                    </a:solidFill>
                    <a:miter lim="800000"/>
                    <a:headEnd/>
                    <a:tailEnd type="none" w="lg" len="lg"/>
                  </a:ln>
                </p:spPr>
              </p:cxnSp>
              <p:sp>
                <p:nvSpPr>
                  <p:cNvPr id="364" name="文本框 160"/>
                  <p:cNvSpPr txBox="1"/>
                  <p:nvPr/>
                </p:nvSpPr>
                <p:spPr>
                  <a:xfrm>
                    <a:off x="7211495" y="2283225"/>
                    <a:ext cx="3401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altLang="zh-CN" sz="105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</a:rPr>
                      <a:t>L3</a:t>
                    </a:r>
                    <a:endParaRPr lang="zh-CN" altLang="en-US" sz="1050" dirty="0">
                      <a:solidFill>
                        <a:srgbClr val="000000"/>
                      </a:solidFill>
                      <a:latin typeface="微软雅黑"/>
                      <a:ea typeface="微软雅黑"/>
                    </a:endParaRPr>
                  </a:p>
                </p:txBody>
              </p:sp>
            </p:grpSp>
            <p:grpSp>
              <p:nvGrpSpPr>
                <p:cNvPr id="334" name="组合 333"/>
                <p:cNvGrpSpPr/>
                <p:nvPr/>
              </p:nvGrpSpPr>
              <p:grpSpPr>
                <a:xfrm>
                  <a:off x="8453034" y="3680004"/>
                  <a:ext cx="669618" cy="417176"/>
                  <a:chOff x="6944101" y="2283225"/>
                  <a:chExt cx="607551" cy="378508"/>
                </a:xfrm>
              </p:grpSpPr>
              <p:sp>
                <p:nvSpPr>
                  <p:cNvPr id="355" name="等腰三角形 354"/>
                  <p:cNvSpPr/>
                  <p:nvPr/>
                </p:nvSpPr>
                <p:spPr>
                  <a:xfrm rot="5400000" flipH="1">
                    <a:off x="7160855" y="2515786"/>
                    <a:ext cx="150880" cy="141013"/>
                  </a:xfrm>
                  <a:prstGeom prst="triangl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  <a:round/>
                    <a:headEnd/>
                    <a:tailEnd type="triangle" w="lg" len="lg"/>
                  </a:ln>
                </p:spPr>
                <p:txBody>
                  <a:bodyPr vert="horz" wrap="square" lIns="86699" tIns="43349" rIns="86699" bIns="4334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3600" i="1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endParaRPr>
                  </a:p>
                </p:txBody>
              </p:sp>
              <p:cxnSp>
                <p:nvCxnSpPr>
                  <p:cNvPr id="356" name="直接连接符 355"/>
                  <p:cNvCxnSpPr>
                    <a:endCxn id="355" idx="3"/>
                  </p:cNvCxnSpPr>
                  <p:nvPr/>
                </p:nvCxnSpPr>
                <p:spPr>
                  <a:xfrm>
                    <a:off x="6944101" y="2584359"/>
                    <a:ext cx="221688" cy="1934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  <a:round/>
                    <a:headEnd/>
                    <a:tailEnd type="none" w="lg" len="lg"/>
                  </a:ln>
                </p:spPr>
              </p:cxnSp>
              <p:cxnSp>
                <p:nvCxnSpPr>
                  <p:cNvPr id="357" name="直接连接符 356"/>
                  <p:cNvCxnSpPr>
                    <a:stCxn id="355" idx="5"/>
                  </p:cNvCxnSpPr>
                  <p:nvPr/>
                </p:nvCxnSpPr>
                <p:spPr>
                  <a:xfrm flipV="1">
                    <a:off x="7236295" y="2386797"/>
                    <a:ext cx="0" cy="161776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  <a:round/>
                    <a:headEnd/>
                    <a:tailEnd type="none" w="lg" len="lg"/>
                  </a:ln>
                </p:spPr>
              </p:cxnSp>
              <p:cxnSp>
                <p:nvCxnSpPr>
                  <p:cNvPr id="358" name="直接连接符 357"/>
                  <p:cNvCxnSpPr/>
                  <p:nvPr/>
                </p:nvCxnSpPr>
                <p:spPr>
                  <a:xfrm>
                    <a:off x="7302642" y="2584359"/>
                    <a:ext cx="221688" cy="1934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sq">
                    <a:solidFill>
                      <a:schemeClr val="accent1"/>
                    </a:solidFill>
                    <a:miter lim="800000"/>
                    <a:headEnd/>
                    <a:tailEnd type="none" w="lg" len="lg"/>
                  </a:ln>
                </p:spPr>
              </p:cxnSp>
              <p:sp>
                <p:nvSpPr>
                  <p:cNvPr id="359" name="文本框 166"/>
                  <p:cNvSpPr txBox="1"/>
                  <p:nvPr/>
                </p:nvSpPr>
                <p:spPr>
                  <a:xfrm>
                    <a:off x="7211494" y="2283225"/>
                    <a:ext cx="3401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altLang="zh-CN" sz="105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</a:rPr>
                      <a:t>L4</a:t>
                    </a:r>
                    <a:endParaRPr lang="zh-CN" altLang="en-US" sz="1050" dirty="0">
                      <a:solidFill>
                        <a:srgbClr val="000000"/>
                      </a:solidFill>
                      <a:latin typeface="微软雅黑"/>
                      <a:ea typeface="微软雅黑"/>
                    </a:endParaRPr>
                  </a:p>
                </p:txBody>
              </p:sp>
            </p:grpSp>
            <p:grpSp>
              <p:nvGrpSpPr>
                <p:cNvPr id="335" name="组合 334"/>
                <p:cNvGrpSpPr/>
                <p:nvPr/>
              </p:nvGrpSpPr>
              <p:grpSpPr>
                <a:xfrm>
                  <a:off x="8453032" y="4094798"/>
                  <a:ext cx="669619" cy="417176"/>
                  <a:chOff x="6944101" y="2283225"/>
                  <a:chExt cx="607552" cy="378508"/>
                </a:xfrm>
              </p:grpSpPr>
              <p:sp>
                <p:nvSpPr>
                  <p:cNvPr id="350" name="等腰三角形 349"/>
                  <p:cNvSpPr/>
                  <p:nvPr/>
                </p:nvSpPr>
                <p:spPr>
                  <a:xfrm rot="5400000" flipH="1">
                    <a:off x="7160855" y="2515786"/>
                    <a:ext cx="150880" cy="141013"/>
                  </a:xfrm>
                  <a:prstGeom prst="triangl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  <a:round/>
                    <a:headEnd/>
                    <a:tailEnd type="triangle" w="lg" len="lg"/>
                  </a:ln>
                </p:spPr>
                <p:txBody>
                  <a:bodyPr vert="horz" wrap="square" lIns="86699" tIns="43349" rIns="86699" bIns="4334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3600" i="1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endParaRPr>
                  </a:p>
                </p:txBody>
              </p:sp>
              <p:cxnSp>
                <p:nvCxnSpPr>
                  <p:cNvPr id="351" name="直接连接符 350"/>
                  <p:cNvCxnSpPr>
                    <a:endCxn id="350" idx="3"/>
                  </p:cNvCxnSpPr>
                  <p:nvPr/>
                </p:nvCxnSpPr>
                <p:spPr>
                  <a:xfrm>
                    <a:off x="6944101" y="2584359"/>
                    <a:ext cx="221688" cy="1934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  <a:round/>
                    <a:headEnd/>
                    <a:tailEnd type="none" w="lg" len="lg"/>
                  </a:ln>
                </p:spPr>
              </p:cxnSp>
              <p:cxnSp>
                <p:nvCxnSpPr>
                  <p:cNvPr id="352" name="直接连接符 351"/>
                  <p:cNvCxnSpPr>
                    <a:stCxn id="350" idx="5"/>
                  </p:cNvCxnSpPr>
                  <p:nvPr/>
                </p:nvCxnSpPr>
                <p:spPr>
                  <a:xfrm flipV="1">
                    <a:off x="7236295" y="2386797"/>
                    <a:ext cx="0" cy="161776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  <a:round/>
                    <a:headEnd/>
                    <a:tailEnd type="none" w="lg" len="lg"/>
                  </a:ln>
                </p:spPr>
              </p:cxnSp>
              <p:cxnSp>
                <p:nvCxnSpPr>
                  <p:cNvPr id="353" name="直接连接符 352"/>
                  <p:cNvCxnSpPr/>
                  <p:nvPr/>
                </p:nvCxnSpPr>
                <p:spPr>
                  <a:xfrm>
                    <a:off x="7302642" y="2584359"/>
                    <a:ext cx="221688" cy="1934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sq">
                    <a:solidFill>
                      <a:schemeClr val="accent1"/>
                    </a:solidFill>
                    <a:miter lim="800000"/>
                    <a:headEnd/>
                    <a:tailEnd type="none" w="lg" len="lg"/>
                  </a:ln>
                </p:spPr>
              </p:cxnSp>
              <p:sp>
                <p:nvSpPr>
                  <p:cNvPr id="354" name="文本框 172"/>
                  <p:cNvSpPr txBox="1"/>
                  <p:nvPr/>
                </p:nvSpPr>
                <p:spPr>
                  <a:xfrm>
                    <a:off x="7211495" y="2283225"/>
                    <a:ext cx="3401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altLang="zh-CN" sz="105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</a:rPr>
                      <a:t>L5</a:t>
                    </a:r>
                    <a:endParaRPr lang="zh-CN" altLang="en-US" sz="1050" dirty="0">
                      <a:solidFill>
                        <a:srgbClr val="000000"/>
                      </a:solidFill>
                      <a:latin typeface="微软雅黑"/>
                      <a:ea typeface="微软雅黑"/>
                    </a:endParaRPr>
                  </a:p>
                </p:txBody>
              </p:sp>
            </p:grpSp>
            <p:grpSp>
              <p:nvGrpSpPr>
                <p:cNvPr id="336" name="组合 335"/>
                <p:cNvGrpSpPr/>
                <p:nvPr/>
              </p:nvGrpSpPr>
              <p:grpSpPr>
                <a:xfrm>
                  <a:off x="8453032" y="4541149"/>
                  <a:ext cx="669619" cy="417176"/>
                  <a:chOff x="6944101" y="2283225"/>
                  <a:chExt cx="607552" cy="378508"/>
                </a:xfrm>
              </p:grpSpPr>
              <p:sp>
                <p:nvSpPr>
                  <p:cNvPr id="345" name="等腰三角形 344"/>
                  <p:cNvSpPr/>
                  <p:nvPr/>
                </p:nvSpPr>
                <p:spPr>
                  <a:xfrm rot="5400000" flipH="1">
                    <a:off x="7160855" y="2515786"/>
                    <a:ext cx="150880" cy="141013"/>
                  </a:xfrm>
                  <a:prstGeom prst="triangl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  <a:round/>
                    <a:headEnd/>
                    <a:tailEnd type="triangle" w="lg" len="lg"/>
                  </a:ln>
                </p:spPr>
                <p:txBody>
                  <a:bodyPr vert="horz" wrap="square" lIns="86699" tIns="43349" rIns="86699" bIns="4334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3600" i="1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endParaRPr>
                  </a:p>
                </p:txBody>
              </p:sp>
              <p:cxnSp>
                <p:nvCxnSpPr>
                  <p:cNvPr id="346" name="直接连接符 345"/>
                  <p:cNvCxnSpPr>
                    <a:endCxn id="345" idx="3"/>
                  </p:cNvCxnSpPr>
                  <p:nvPr/>
                </p:nvCxnSpPr>
                <p:spPr>
                  <a:xfrm>
                    <a:off x="6944101" y="2584359"/>
                    <a:ext cx="221688" cy="1934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  <a:round/>
                    <a:headEnd/>
                    <a:tailEnd type="none" w="lg" len="lg"/>
                  </a:ln>
                </p:spPr>
              </p:cxnSp>
              <p:cxnSp>
                <p:nvCxnSpPr>
                  <p:cNvPr id="347" name="直接连接符 346"/>
                  <p:cNvCxnSpPr>
                    <a:stCxn id="345" idx="5"/>
                  </p:cNvCxnSpPr>
                  <p:nvPr/>
                </p:nvCxnSpPr>
                <p:spPr>
                  <a:xfrm flipV="1">
                    <a:off x="7236295" y="2386797"/>
                    <a:ext cx="0" cy="161776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  <a:round/>
                    <a:headEnd/>
                    <a:tailEnd type="none" w="lg" len="lg"/>
                  </a:ln>
                </p:spPr>
              </p:cxnSp>
              <p:cxnSp>
                <p:nvCxnSpPr>
                  <p:cNvPr id="348" name="直接连接符 347"/>
                  <p:cNvCxnSpPr/>
                  <p:nvPr/>
                </p:nvCxnSpPr>
                <p:spPr>
                  <a:xfrm>
                    <a:off x="7302642" y="2584359"/>
                    <a:ext cx="221688" cy="1934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sq">
                    <a:solidFill>
                      <a:schemeClr val="accent1"/>
                    </a:solidFill>
                    <a:miter lim="800000"/>
                    <a:headEnd/>
                    <a:tailEnd type="none" w="lg" len="lg"/>
                  </a:ln>
                </p:spPr>
              </p:cxnSp>
              <p:sp>
                <p:nvSpPr>
                  <p:cNvPr id="349" name="文本框 178"/>
                  <p:cNvSpPr txBox="1"/>
                  <p:nvPr/>
                </p:nvSpPr>
                <p:spPr>
                  <a:xfrm>
                    <a:off x="7211495" y="2283225"/>
                    <a:ext cx="3401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altLang="zh-CN" sz="105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</a:rPr>
                      <a:t>L6</a:t>
                    </a:r>
                    <a:endParaRPr lang="zh-CN" altLang="en-US" sz="1050" dirty="0">
                      <a:solidFill>
                        <a:srgbClr val="000000"/>
                      </a:solidFill>
                      <a:latin typeface="微软雅黑"/>
                      <a:ea typeface="微软雅黑"/>
                    </a:endParaRPr>
                  </a:p>
                </p:txBody>
              </p:sp>
            </p:grpSp>
            <p:grpSp>
              <p:nvGrpSpPr>
                <p:cNvPr id="337" name="组合 336"/>
                <p:cNvGrpSpPr/>
                <p:nvPr/>
              </p:nvGrpSpPr>
              <p:grpSpPr>
                <a:xfrm>
                  <a:off x="8453032" y="4966891"/>
                  <a:ext cx="669619" cy="417176"/>
                  <a:chOff x="6944101" y="2283225"/>
                  <a:chExt cx="607552" cy="378508"/>
                </a:xfrm>
              </p:grpSpPr>
              <p:sp>
                <p:nvSpPr>
                  <p:cNvPr id="340" name="等腰三角形 339"/>
                  <p:cNvSpPr/>
                  <p:nvPr/>
                </p:nvSpPr>
                <p:spPr>
                  <a:xfrm rot="5400000" flipH="1">
                    <a:off x="7160855" y="2515786"/>
                    <a:ext cx="150880" cy="141013"/>
                  </a:xfrm>
                  <a:prstGeom prst="triangl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  <a:round/>
                    <a:headEnd/>
                    <a:tailEnd type="triangle" w="lg" len="lg"/>
                  </a:ln>
                </p:spPr>
                <p:txBody>
                  <a:bodyPr vert="horz" wrap="square" lIns="86699" tIns="43349" rIns="86699" bIns="4334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3600" i="1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endParaRPr>
                  </a:p>
                </p:txBody>
              </p:sp>
              <p:cxnSp>
                <p:nvCxnSpPr>
                  <p:cNvPr id="341" name="直接连接符 340"/>
                  <p:cNvCxnSpPr>
                    <a:endCxn id="340" idx="3"/>
                  </p:cNvCxnSpPr>
                  <p:nvPr/>
                </p:nvCxnSpPr>
                <p:spPr>
                  <a:xfrm>
                    <a:off x="6944101" y="2584359"/>
                    <a:ext cx="221688" cy="1934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  <a:round/>
                    <a:headEnd/>
                    <a:tailEnd type="none" w="lg" len="lg"/>
                  </a:ln>
                </p:spPr>
              </p:cxnSp>
              <p:cxnSp>
                <p:nvCxnSpPr>
                  <p:cNvPr id="342" name="直接连接符 341"/>
                  <p:cNvCxnSpPr>
                    <a:stCxn id="340" idx="5"/>
                  </p:cNvCxnSpPr>
                  <p:nvPr/>
                </p:nvCxnSpPr>
                <p:spPr>
                  <a:xfrm flipV="1">
                    <a:off x="7236295" y="2386797"/>
                    <a:ext cx="0" cy="161776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/>
                    </a:solidFill>
                    <a:round/>
                    <a:headEnd/>
                    <a:tailEnd type="none" w="lg" len="lg"/>
                  </a:ln>
                </p:spPr>
              </p:cxnSp>
              <p:cxnSp>
                <p:nvCxnSpPr>
                  <p:cNvPr id="343" name="直接连接符 342"/>
                  <p:cNvCxnSpPr/>
                  <p:nvPr/>
                </p:nvCxnSpPr>
                <p:spPr>
                  <a:xfrm>
                    <a:off x="7302642" y="2584359"/>
                    <a:ext cx="221688" cy="1934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sq">
                    <a:solidFill>
                      <a:schemeClr val="accent1"/>
                    </a:solidFill>
                    <a:miter lim="800000"/>
                    <a:headEnd/>
                    <a:tailEnd type="none" w="lg" len="lg"/>
                  </a:ln>
                </p:spPr>
              </p:cxnSp>
              <p:sp>
                <p:nvSpPr>
                  <p:cNvPr id="344" name="文本框 184"/>
                  <p:cNvSpPr txBox="1"/>
                  <p:nvPr/>
                </p:nvSpPr>
                <p:spPr>
                  <a:xfrm>
                    <a:off x="7211495" y="2283225"/>
                    <a:ext cx="3401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altLang="zh-CN" sz="105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</a:rPr>
                      <a:t>L7</a:t>
                    </a:r>
                    <a:endParaRPr lang="zh-CN" altLang="en-US" sz="1050" dirty="0">
                      <a:solidFill>
                        <a:srgbClr val="000000"/>
                      </a:solidFill>
                      <a:latin typeface="微软雅黑"/>
                      <a:ea typeface="微软雅黑"/>
                    </a:endParaRPr>
                  </a:p>
                </p:txBody>
              </p:sp>
            </p:grpSp>
            <p:cxnSp>
              <p:nvCxnSpPr>
                <p:cNvPr id="338" name="直接连接符 337"/>
                <p:cNvCxnSpPr/>
                <p:nvPr/>
              </p:nvCxnSpPr>
              <p:spPr>
                <a:xfrm>
                  <a:off x="9101736" y="2297233"/>
                  <a:ext cx="0" cy="3001557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cxnSp>
              <p:nvCxnSpPr>
                <p:cNvPr id="339" name="直接连接符 338"/>
                <p:cNvCxnSpPr/>
                <p:nvPr/>
              </p:nvCxnSpPr>
              <p:spPr>
                <a:xfrm flipH="1">
                  <a:off x="9110925" y="3798009"/>
                  <a:ext cx="316538" cy="0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</p:grpSp>
          <p:sp>
            <p:nvSpPr>
              <p:cNvPr id="329" name="矩形 328"/>
              <p:cNvSpPr/>
              <p:nvPr/>
            </p:nvSpPr>
            <p:spPr>
              <a:xfrm>
                <a:off x="8826812" y="4686523"/>
                <a:ext cx="1087423" cy="204777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100" b="1" dirty="0" err="1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Arial" pitchFamily="34" charset="0"/>
                    <a:ea typeface="微软雅黑"/>
                    <a:cs typeface="Arial" pitchFamily="34" charset="0"/>
                  </a:rPr>
                  <a:t>SlotData</a:t>
                </a:r>
                <a:endParaRPr lang="zh-CN" altLang="en-US" sz="11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</p:grpSp>
        <p:sp>
          <p:nvSpPr>
            <p:cNvPr id="258" name="文本框 295"/>
            <p:cNvSpPr txBox="1"/>
            <p:nvPr/>
          </p:nvSpPr>
          <p:spPr>
            <a:xfrm>
              <a:off x="9606484" y="5826323"/>
              <a:ext cx="881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i="1" dirty="0">
                  <a:solidFill>
                    <a:srgbClr val="000000"/>
                  </a:solidFill>
                  <a:latin typeface="Arial" charset="0"/>
                  <a:ea typeface="华文细黑" pitchFamily="2" charset="-122"/>
                </a:rPr>
                <a:t>Hit/miss</a:t>
              </a:r>
              <a:endParaRPr lang="zh-CN" altLang="en-US" sz="1200" b="1" i="1" dirty="0">
                <a:solidFill>
                  <a:srgbClr val="000000"/>
                </a:solidFill>
                <a:latin typeface="Arial" charset="0"/>
                <a:ea typeface="华文细黑" pitchFamily="2" charset="-122"/>
              </a:endParaRPr>
            </a:p>
          </p:txBody>
        </p:sp>
        <p:grpSp>
          <p:nvGrpSpPr>
            <p:cNvPr id="259" name="组合 258"/>
            <p:cNvGrpSpPr/>
            <p:nvPr/>
          </p:nvGrpSpPr>
          <p:grpSpPr>
            <a:xfrm>
              <a:off x="4706288" y="2203599"/>
              <a:ext cx="669620" cy="3788868"/>
              <a:chOff x="8453032" y="1965334"/>
              <a:chExt cx="669620" cy="3788868"/>
            </a:xfrm>
          </p:grpSpPr>
          <p:grpSp>
            <p:nvGrpSpPr>
              <p:cNvPr id="279" name="组合 278"/>
              <p:cNvGrpSpPr/>
              <p:nvPr/>
            </p:nvGrpSpPr>
            <p:grpSpPr>
              <a:xfrm>
                <a:off x="8453032" y="1965334"/>
                <a:ext cx="669619" cy="417176"/>
                <a:chOff x="6944101" y="2283225"/>
                <a:chExt cx="607552" cy="378508"/>
              </a:xfrm>
            </p:grpSpPr>
            <p:sp>
              <p:nvSpPr>
                <p:cNvPr id="323" name="等腰三角形 322"/>
                <p:cNvSpPr/>
                <p:nvPr/>
              </p:nvSpPr>
              <p:spPr>
                <a:xfrm rot="5400000" flipH="1">
                  <a:off x="7160855" y="2515786"/>
                  <a:ext cx="150880" cy="141013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600" i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324" name="直接连接符 323"/>
                <p:cNvCxnSpPr>
                  <a:endCxn id="323" idx="3"/>
                </p:cNvCxnSpPr>
                <p:nvPr/>
              </p:nvCxnSpPr>
              <p:spPr>
                <a:xfrm>
                  <a:off x="6944101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325" name="直接连接符 324"/>
                <p:cNvCxnSpPr>
                  <a:stCxn id="323" idx="5"/>
                </p:cNvCxnSpPr>
                <p:nvPr/>
              </p:nvCxnSpPr>
              <p:spPr>
                <a:xfrm flipV="1">
                  <a:off x="7236295" y="2386797"/>
                  <a:ext cx="0" cy="161776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326" name="直接连接符 325"/>
                <p:cNvCxnSpPr/>
                <p:nvPr/>
              </p:nvCxnSpPr>
              <p:spPr>
                <a:xfrm>
                  <a:off x="7302642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sp>
              <p:nvSpPr>
                <p:cNvPr id="327" name="文本框 474"/>
                <p:cNvSpPr txBox="1"/>
                <p:nvPr/>
              </p:nvSpPr>
              <p:spPr>
                <a:xfrm>
                  <a:off x="7211495" y="2283225"/>
                  <a:ext cx="340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050" dirty="0">
                      <a:solidFill>
                        <a:srgbClr val="000000"/>
                      </a:solidFill>
                      <a:latin typeface="微软雅黑"/>
                      <a:ea typeface="微软雅黑"/>
                    </a:rPr>
                    <a:t>L0</a:t>
                  </a:r>
                  <a:endParaRPr lang="zh-CN" altLang="en-US" sz="1050" dirty="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280" name="组合 279"/>
              <p:cNvGrpSpPr/>
              <p:nvPr/>
            </p:nvGrpSpPr>
            <p:grpSpPr>
              <a:xfrm>
                <a:off x="8453034" y="2384493"/>
                <a:ext cx="662151" cy="413839"/>
                <a:chOff x="6944101" y="2286253"/>
                <a:chExt cx="600776" cy="375480"/>
              </a:xfrm>
            </p:grpSpPr>
            <p:cxnSp>
              <p:nvCxnSpPr>
                <p:cNvPr id="318" name="直接连接符 317"/>
                <p:cNvCxnSpPr>
                  <a:endCxn id="322" idx="3"/>
                </p:cNvCxnSpPr>
                <p:nvPr/>
              </p:nvCxnSpPr>
              <p:spPr>
                <a:xfrm>
                  <a:off x="6944101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cxnSp>
              <p:nvCxnSpPr>
                <p:cNvPr id="319" name="直接连接符 318"/>
                <p:cNvCxnSpPr>
                  <a:stCxn id="322" idx="5"/>
                </p:cNvCxnSpPr>
                <p:nvPr/>
              </p:nvCxnSpPr>
              <p:spPr>
                <a:xfrm flipV="1">
                  <a:off x="7236295" y="2386797"/>
                  <a:ext cx="0" cy="161776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cxnSp>
              <p:nvCxnSpPr>
                <p:cNvPr id="320" name="直接连接符 319"/>
                <p:cNvCxnSpPr/>
                <p:nvPr/>
              </p:nvCxnSpPr>
              <p:spPr>
                <a:xfrm>
                  <a:off x="7302642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sp>
              <p:nvSpPr>
                <p:cNvPr id="321" name="文本框 469"/>
                <p:cNvSpPr txBox="1"/>
                <p:nvPr/>
              </p:nvSpPr>
              <p:spPr>
                <a:xfrm>
                  <a:off x="7214981" y="2286253"/>
                  <a:ext cx="329896" cy="2521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050" dirty="0">
                      <a:solidFill>
                        <a:srgbClr val="000000"/>
                      </a:solidFill>
                      <a:latin typeface="微软雅黑"/>
                      <a:ea typeface="微软雅黑"/>
                    </a:rPr>
                    <a:t>L1</a:t>
                  </a:r>
                  <a:endParaRPr lang="zh-CN" altLang="en-US" sz="1050" dirty="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322" name="等腰三角形 321"/>
                <p:cNvSpPr/>
                <p:nvPr/>
              </p:nvSpPr>
              <p:spPr>
                <a:xfrm rot="5400000" flipH="1">
                  <a:off x="7160855" y="2515786"/>
                  <a:ext cx="150880" cy="141013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3600" i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</p:grpSp>
          <p:grpSp>
            <p:nvGrpSpPr>
              <p:cNvPr id="281" name="组合 280"/>
              <p:cNvGrpSpPr/>
              <p:nvPr/>
            </p:nvGrpSpPr>
            <p:grpSpPr>
              <a:xfrm>
                <a:off x="8453032" y="2811981"/>
                <a:ext cx="669619" cy="417176"/>
                <a:chOff x="6944101" y="2283225"/>
                <a:chExt cx="607552" cy="378508"/>
              </a:xfrm>
            </p:grpSpPr>
            <p:sp>
              <p:nvSpPr>
                <p:cNvPr id="313" name="等腰三角形 312"/>
                <p:cNvSpPr/>
                <p:nvPr/>
              </p:nvSpPr>
              <p:spPr>
                <a:xfrm rot="5400000" flipH="1">
                  <a:off x="7160855" y="2515786"/>
                  <a:ext cx="150880" cy="141013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600" i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314" name="直接连接符 313"/>
                <p:cNvCxnSpPr>
                  <a:endCxn id="313" idx="3"/>
                </p:cNvCxnSpPr>
                <p:nvPr/>
              </p:nvCxnSpPr>
              <p:spPr>
                <a:xfrm>
                  <a:off x="6944101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315" name="直接连接符 314"/>
                <p:cNvCxnSpPr>
                  <a:stCxn id="313" idx="5"/>
                </p:cNvCxnSpPr>
                <p:nvPr/>
              </p:nvCxnSpPr>
              <p:spPr>
                <a:xfrm flipV="1">
                  <a:off x="7236295" y="2386797"/>
                  <a:ext cx="0" cy="161776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316" name="直接连接符 315"/>
                <p:cNvCxnSpPr/>
                <p:nvPr/>
              </p:nvCxnSpPr>
              <p:spPr>
                <a:xfrm>
                  <a:off x="7302642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sp>
              <p:nvSpPr>
                <p:cNvPr id="317" name="文本框 464"/>
                <p:cNvSpPr txBox="1"/>
                <p:nvPr/>
              </p:nvSpPr>
              <p:spPr>
                <a:xfrm>
                  <a:off x="7211495" y="2283225"/>
                  <a:ext cx="340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050" dirty="0">
                      <a:solidFill>
                        <a:srgbClr val="000000"/>
                      </a:solidFill>
                      <a:latin typeface="微软雅黑"/>
                      <a:ea typeface="微软雅黑"/>
                    </a:rPr>
                    <a:t>L2</a:t>
                  </a:r>
                  <a:endParaRPr lang="zh-CN" altLang="en-US" sz="1050" dirty="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282" name="组合 281"/>
              <p:cNvGrpSpPr/>
              <p:nvPr/>
            </p:nvGrpSpPr>
            <p:grpSpPr>
              <a:xfrm>
                <a:off x="8453032" y="3248140"/>
                <a:ext cx="669619" cy="417176"/>
                <a:chOff x="6944101" y="2283225"/>
                <a:chExt cx="607552" cy="378508"/>
              </a:xfrm>
            </p:grpSpPr>
            <p:sp>
              <p:nvSpPr>
                <p:cNvPr id="308" name="等腰三角形 307"/>
                <p:cNvSpPr/>
                <p:nvPr/>
              </p:nvSpPr>
              <p:spPr>
                <a:xfrm rot="5400000" flipH="1">
                  <a:off x="7160855" y="2515786"/>
                  <a:ext cx="150880" cy="141013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600" i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309" name="直接连接符 308"/>
                <p:cNvCxnSpPr>
                  <a:endCxn id="308" idx="3"/>
                </p:cNvCxnSpPr>
                <p:nvPr/>
              </p:nvCxnSpPr>
              <p:spPr>
                <a:xfrm>
                  <a:off x="6944101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310" name="直接连接符 309"/>
                <p:cNvCxnSpPr>
                  <a:stCxn id="308" idx="5"/>
                </p:cNvCxnSpPr>
                <p:nvPr/>
              </p:nvCxnSpPr>
              <p:spPr>
                <a:xfrm flipV="1">
                  <a:off x="7236295" y="2386797"/>
                  <a:ext cx="0" cy="161776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311" name="直接连接符 310"/>
                <p:cNvCxnSpPr/>
                <p:nvPr/>
              </p:nvCxnSpPr>
              <p:spPr>
                <a:xfrm>
                  <a:off x="7302642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sp>
              <p:nvSpPr>
                <p:cNvPr id="312" name="文本框 459"/>
                <p:cNvSpPr txBox="1"/>
                <p:nvPr/>
              </p:nvSpPr>
              <p:spPr>
                <a:xfrm>
                  <a:off x="7211495" y="2283225"/>
                  <a:ext cx="340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050" dirty="0">
                      <a:solidFill>
                        <a:srgbClr val="000000"/>
                      </a:solidFill>
                      <a:latin typeface="微软雅黑"/>
                      <a:ea typeface="微软雅黑"/>
                    </a:rPr>
                    <a:t>L3</a:t>
                  </a:r>
                  <a:endParaRPr lang="zh-CN" altLang="en-US" sz="1050" dirty="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283" name="组合 282"/>
              <p:cNvGrpSpPr/>
              <p:nvPr/>
            </p:nvGrpSpPr>
            <p:grpSpPr>
              <a:xfrm>
                <a:off x="8453034" y="3680004"/>
                <a:ext cx="669618" cy="417176"/>
                <a:chOff x="6944101" y="2283225"/>
                <a:chExt cx="607551" cy="378508"/>
              </a:xfrm>
            </p:grpSpPr>
            <p:sp>
              <p:nvSpPr>
                <p:cNvPr id="303" name="等腰三角形 302"/>
                <p:cNvSpPr/>
                <p:nvPr/>
              </p:nvSpPr>
              <p:spPr>
                <a:xfrm rot="5400000" flipH="1">
                  <a:off x="7160855" y="2515786"/>
                  <a:ext cx="150880" cy="141013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600" i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304" name="直接连接符 303"/>
                <p:cNvCxnSpPr>
                  <a:endCxn id="303" idx="3"/>
                </p:cNvCxnSpPr>
                <p:nvPr/>
              </p:nvCxnSpPr>
              <p:spPr>
                <a:xfrm>
                  <a:off x="6944101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305" name="直接连接符 304"/>
                <p:cNvCxnSpPr>
                  <a:stCxn id="303" idx="5"/>
                </p:cNvCxnSpPr>
                <p:nvPr/>
              </p:nvCxnSpPr>
              <p:spPr>
                <a:xfrm flipV="1">
                  <a:off x="7236295" y="2386797"/>
                  <a:ext cx="0" cy="161776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306" name="直接连接符 305"/>
                <p:cNvCxnSpPr/>
                <p:nvPr/>
              </p:nvCxnSpPr>
              <p:spPr>
                <a:xfrm>
                  <a:off x="7302642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sp>
              <p:nvSpPr>
                <p:cNvPr id="307" name="文本框 454"/>
                <p:cNvSpPr txBox="1"/>
                <p:nvPr/>
              </p:nvSpPr>
              <p:spPr>
                <a:xfrm>
                  <a:off x="7211494" y="2283225"/>
                  <a:ext cx="340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050" dirty="0">
                      <a:solidFill>
                        <a:srgbClr val="000000"/>
                      </a:solidFill>
                      <a:latin typeface="微软雅黑"/>
                      <a:ea typeface="微软雅黑"/>
                    </a:rPr>
                    <a:t>L4</a:t>
                  </a:r>
                  <a:endParaRPr lang="zh-CN" altLang="en-US" sz="1050" dirty="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284" name="组合 283"/>
              <p:cNvGrpSpPr/>
              <p:nvPr/>
            </p:nvGrpSpPr>
            <p:grpSpPr>
              <a:xfrm>
                <a:off x="8453032" y="4094798"/>
                <a:ext cx="669619" cy="417176"/>
                <a:chOff x="6944101" y="2283225"/>
                <a:chExt cx="607552" cy="378508"/>
              </a:xfrm>
            </p:grpSpPr>
            <p:sp>
              <p:nvSpPr>
                <p:cNvPr id="298" name="等腰三角形 297"/>
                <p:cNvSpPr/>
                <p:nvPr/>
              </p:nvSpPr>
              <p:spPr>
                <a:xfrm rot="5400000" flipH="1">
                  <a:off x="7160855" y="2515786"/>
                  <a:ext cx="150880" cy="141013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600" i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299" name="直接连接符 298"/>
                <p:cNvCxnSpPr>
                  <a:endCxn id="298" idx="3"/>
                </p:cNvCxnSpPr>
                <p:nvPr/>
              </p:nvCxnSpPr>
              <p:spPr>
                <a:xfrm>
                  <a:off x="6944101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300" name="直接连接符 299"/>
                <p:cNvCxnSpPr>
                  <a:stCxn id="298" idx="5"/>
                </p:cNvCxnSpPr>
                <p:nvPr/>
              </p:nvCxnSpPr>
              <p:spPr>
                <a:xfrm flipV="1">
                  <a:off x="7236295" y="2386797"/>
                  <a:ext cx="0" cy="161776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301" name="直接连接符 300"/>
                <p:cNvCxnSpPr/>
                <p:nvPr/>
              </p:nvCxnSpPr>
              <p:spPr>
                <a:xfrm>
                  <a:off x="7302642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sp>
              <p:nvSpPr>
                <p:cNvPr id="302" name="文本框 449"/>
                <p:cNvSpPr txBox="1"/>
                <p:nvPr/>
              </p:nvSpPr>
              <p:spPr>
                <a:xfrm>
                  <a:off x="7211495" y="2283225"/>
                  <a:ext cx="340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050" dirty="0">
                      <a:solidFill>
                        <a:srgbClr val="000000"/>
                      </a:solidFill>
                      <a:latin typeface="微软雅黑"/>
                      <a:ea typeface="微软雅黑"/>
                    </a:rPr>
                    <a:t>L5</a:t>
                  </a:r>
                  <a:endParaRPr lang="zh-CN" altLang="en-US" sz="1050" dirty="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285" name="组合 284"/>
              <p:cNvGrpSpPr/>
              <p:nvPr/>
            </p:nvGrpSpPr>
            <p:grpSpPr>
              <a:xfrm>
                <a:off x="8453032" y="4541149"/>
                <a:ext cx="669619" cy="417176"/>
                <a:chOff x="6944101" y="2283225"/>
                <a:chExt cx="607552" cy="378508"/>
              </a:xfrm>
            </p:grpSpPr>
            <p:sp>
              <p:nvSpPr>
                <p:cNvPr id="293" name="等腰三角形 292"/>
                <p:cNvSpPr/>
                <p:nvPr/>
              </p:nvSpPr>
              <p:spPr>
                <a:xfrm rot="5400000" flipH="1">
                  <a:off x="7160855" y="2515786"/>
                  <a:ext cx="150880" cy="141013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600" i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294" name="直接连接符 293"/>
                <p:cNvCxnSpPr>
                  <a:endCxn id="293" idx="3"/>
                </p:cNvCxnSpPr>
                <p:nvPr/>
              </p:nvCxnSpPr>
              <p:spPr>
                <a:xfrm>
                  <a:off x="6944101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295" name="直接连接符 294"/>
                <p:cNvCxnSpPr>
                  <a:stCxn id="293" idx="5"/>
                </p:cNvCxnSpPr>
                <p:nvPr/>
              </p:nvCxnSpPr>
              <p:spPr>
                <a:xfrm flipV="1">
                  <a:off x="7236295" y="2386797"/>
                  <a:ext cx="0" cy="161776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296" name="直接连接符 295"/>
                <p:cNvCxnSpPr/>
                <p:nvPr/>
              </p:nvCxnSpPr>
              <p:spPr>
                <a:xfrm>
                  <a:off x="7302642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sp>
              <p:nvSpPr>
                <p:cNvPr id="297" name="文本框 444"/>
                <p:cNvSpPr txBox="1"/>
                <p:nvPr/>
              </p:nvSpPr>
              <p:spPr>
                <a:xfrm>
                  <a:off x="7211495" y="2283225"/>
                  <a:ext cx="340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050" dirty="0">
                      <a:solidFill>
                        <a:srgbClr val="000000"/>
                      </a:solidFill>
                      <a:latin typeface="微软雅黑"/>
                      <a:ea typeface="微软雅黑"/>
                    </a:rPr>
                    <a:t>L6</a:t>
                  </a:r>
                  <a:endParaRPr lang="zh-CN" altLang="en-US" sz="1050" dirty="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286" name="组合 285"/>
              <p:cNvGrpSpPr/>
              <p:nvPr/>
            </p:nvGrpSpPr>
            <p:grpSpPr>
              <a:xfrm>
                <a:off x="8453032" y="4966891"/>
                <a:ext cx="669619" cy="417176"/>
                <a:chOff x="6944101" y="2283225"/>
                <a:chExt cx="607552" cy="378508"/>
              </a:xfrm>
            </p:grpSpPr>
            <p:sp>
              <p:nvSpPr>
                <p:cNvPr id="288" name="等腰三角形 287"/>
                <p:cNvSpPr/>
                <p:nvPr/>
              </p:nvSpPr>
              <p:spPr>
                <a:xfrm rot="5400000" flipH="1">
                  <a:off x="7160855" y="2515786"/>
                  <a:ext cx="150880" cy="141013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600" i="1">
                    <a:solidFill>
                      <a:srgbClr val="000000"/>
                    </a:solidFill>
                    <a:latin typeface="Arial" charset="0"/>
                    <a:ea typeface="华文细黑" pitchFamily="2" charset="-122"/>
                  </a:endParaRPr>
                </a:p>
              </p:txBody>
            </p:sp>
            <p:cxnSp>
              <p:nvCxnSpPr>
                <p:cNvPr id="289" name="直接连接符 288"/>
                <p:cNvCxnSpPr>
                  <a:endCxn id="288" idx="3"/>
                </p:cNvCxnSpPr>
                <p:nvPr/>
              </p:nvCxnSpPr>
              <p:spPr>
                <a:xfrm>
                  <a:off x="6944101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290" name="直接连接符 289"/>
                <p:cNvCxnSpPr>
                  <a:stCxn id="288" idx="5"/>
                </p:cNvCxnSpPr>
                <p:nvPr/>
              </p:nvCxnSpPr>
              <p:spPr>
                <a:xfrm flipV="1">
                  <a:off x="7236295" y="2386797"/>
                  <a:ext cx="0" cy="161776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291" name="直接连接符 290"/>
                <p:cNvCxnSpPr/>
                <p:nvPr/>
              </p:nvCxnSpPr>
              <p:spPr>
                <a:xfrm>
                  <a:off x="7302642" y="2584359"/>
                  <a:ext cx="221688" cy="1934"/>
                </a:xfrm>
                <a:prstGeom prst="line">
                  <a:avLst/>
                </a:prstGeom>
                <a:solidFill>
                  <a:schemeClr val="bg1"/>
                </a:solidFill>
                <a:ln w="19050" cap="sq">
                  <a:solidFill>
                    <a:schemeClr val="accent1"/>
                  </a:solidFill>
                  <a:miter lim="800000"/>
                  <a:headEnd/>
                  <a:tailEnd type="none" w="lg" len="lg"/>
                </a:ln>
              </p:spPr>
            </p:cxnSp>
            <p:sp>
              <p:nvSpPr>
                <p:cNvPr id="292" name="文本框 439"/>
                <p:cNvSpPr txBox="1"/>
                <p:nvPr/>
              </p:nvSpPr>
              <p:spPr>
                <a:xfrm>
                  <a:off x="7211495" y="2283225"/>
                  <a:ext cx="340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1050" dirty="0">
                      <a:solidFill>
                        <a:srgbClr val="000000"/>
                      </a:solidFill>
                      <a:latin typeface="微软雅黑"/>
                      <a:ea typeface="微软雅黑"/>
                    </a:rPr>
                    <a:t>L7</a:t>
                  </a:r>
                  <a:endParaRPr lang="zh-CN" altLang="en-US" sz="1050" dirty="0">
                    <a:solidFill>
                      <a:srgbClr val="000000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cxnSp>
            <p:nvCxnSpPr>
              <p:cNvPr id="287" name="直接连接符 286"/>
              <p:cNvCxnSpPr/>
              <p:nvPr/>
            </p:nvCxnSpPr>
            <p:spPr>
              <a:xfrm>
                <a:off x="9101736" y="2297233"/>
                <a:ext cx="0" cy="3456969"/>
              </a:xfrm>
              <a:prstGeom prst="line">
                <a:avLst/>
              </a:prstGeom>
              <a:solidFill>
                <a:schemeClr val="bg1"/>
              </a:solidFill>
              <a:ln w="19050" cap="sq">
                <a:solidFill>
                  <a:schemeClr val="accent1"/>
                </a:solidFill>
                <a:miter lim="800000"/>
                <a:headEnd/>
                <a:tailEnd type="none" w="lg" len="lg"/>
              </a:ln>
            </p:spPr>
          </p:cxnSp>
        </p:grpSp>
        <p:grpSp>
          <p:nvGrpSpPr>
            <p:cNvPr id="260" name="组合 259"/>
            <p:cNvGrpSpPr/>
            <p:nvPr/>
          </p:nvGrpSpPr>
          <p:grpSpPr>
            <a:xfrm>
              <a:off x="9919829" y="3153834"/>
              <a:ext cx="1271029" cy="1748398"/>
              <a:chOff x="9345154" y="2906184"/>
              <a:chExt cx="1271029" cy="1748398"/>
            </a:xfrm>
          </p:grpSpPr>
          <p:sp>
            <p:nvSpPr>
              <p:cNvPr id="262" name="矩形 261"/>
              <p:cNvSpPr/>
              <p:nvPr/>
            </p:nvSpPr>
            <p:spPr>
              <a:xfrm>
                <a:off x="9354711" y="3398593"/>
                <a:ext cx="452586" cy="27480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05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W</a:t>
                </a:r>
                <a:r>
                  <a:rPr lang="en-US" altLang="zh-CN" sz="1050" baseline="-250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1</a:t>
                </a:r>
              </a:p>
            </p:txBody>
          </p:sp>
          <p:sp>
            <p:nvSpPr>
              <p:cNvPr id="263" name="矩形 262"/>
              <p:cNvSpPr/>
              <p:nvPr/>
            </p:nvSpPr>
            <p:spPr>
              <a:xfrm>
                <a:off x="9345154" y="3053529"/>
                <a:ext cx="452586" cy="27480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05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W</a:t>
                </a:r>
                <a:r>
                  <a:rPr lang="en-US" altLang="zh-CN" sz="1050" baseline="-250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0</a:t>
                </a:r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9356012" y="3724950"/>
                <a:ext cx="452586" cy="27480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05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W</a:t>
                </a:r>
                <a:r>
                  <a:rPr lang="en-US" altLang="zh-CN" sz="1050" baseline="-250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2</a:t>
                </a:r>
              </a:p>
            </p:txBody>
          </p:sp>
          <p:sp>
            <p:nvSpPr>
              <p:cNvPr id="265" name="矩形 264"/>
              <p:cNvSpPr/>
              <p:nvPr/>
            </p:nvSpPr>
            <p:spPr>
              <a:xfrm>
                <a:off x="9356671" y="4049268"/>
                <a:ext cx="452586" cy="27480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05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W</a:t>
                </a:r>
                <a:r>
                  <a:rPr lang="en-US" altLang="zh-CN" sz="1050" baseline="-250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3</a:t>
                </a:r>
              </a:p>
            </p:txBody>
          </p:sp>
          <p:grpSp>
            <p:nvGrpSpPr>
              <p:cNvPr id="266" name="组合 265"/>
              <p:cNvGrpSpPr/>
              <p:nvPr/>
            </p:nvGrpSpPr>
            <p:grpSpPr>
              <a:xfrm>
                <a:off x="9427463" y="2906184"/>
                <a:ext cx="1188720" cy="1748398"/>
                <a:chOff x="9427463" y="2906184"/>
                <a:chExt cx="1188720" cy="1748398"/>
              </a:xfrm>
            </p:grpSpPr>
            <p:cxnSp>
              <p:nvCxnSpPr>
                <p:cNvPr id="268" name="直接连接符 267"/>
                <p:cNvCxnSpPr/>
                <p:nvPr/>
              </p:nvCxnSpPr>
              <p:spPr>
                <a:xfrm rot="16200000">
                  <a:off x="10182094" y="3653730"/>
                  <a:ext cx="0" cy="292376"/>
                </a:xfrm>
                <a:prstGeom prst="line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9" name="组合 268"/>
                <p:cNvGrpSpPr/>
                <p:nvPr/>
              </p:nvGrpSpPr>
              <p:grpSpPr>
                <a:xfrm>
                  <a:off x="9427463" y="3286052"/>
                  <a:ext cx="330665" cy="995546"/>
                  <a:chOff x="7766536" y="3451012"/>
                  <a:chExt cx="300016" cy="903269"/>
                </a:xfrm>
              </p:grpSpPr>
              <p:cxnSp>
                <p:nvCxnSpPr>
                  <p:cNvPr id="274" name="直接连接符 273"/>
                  <p:cNvCxnSpPr/>
                  <p:nvPr/>
                </p:nvCxnSpPr>
                <p:spPr>
                  <a:xfrm>
                    <a:off x="7766536" y="3451012"/>
                    <a:ext cx="0" cy="903269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sq">
                    <a:solidFill>
                      <a:schemeClr val="accent1"/>
                    </a:solidFill>
                    <a:miter lim="800000"/>
                    <a:headEnd/>
                    <a:tailEnd type="none" w="lg" len="lg"/>
                  </a:ln>
                </p:spPr>
              </p:cxnSp>
              <p:cxnSp>
                <p:nvCxnSpPr>
                  <p:cNvPr id="275" name="直接连接符 274"/>
                  <p:cNvCxnSpPr/>
                  <p:nvPr/>
                </p:nvCxnSpPr>
                <p:spPr>
                  <a:xfrm flipH="1">
                    <a:off x="7774273" y="3451012"/>
                    <a:ext cx="287198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sq">
                    <a:solidFill>
                      <a:schemeClr val="accent1"/>
                    </a:solidFill>
                    <a:miter lim="800000"/>
                    <a:headEnd/>
                    <a:tailEnd type="none" w="lg" len="lg"/>
                  </a:ln>
                </p:spPr>
              </p:cxnSp>
              <p:cxnSp>
                <p:nvCxnSpPr>
                  <p:cNvPr id="276" name="直接连接符 275"/>
                  <p:cNvCxnSpPr/>
                  <p:nvPr/>
                </p:nvCxnSpPr>
                <p:spPr>
                  <a:xfrm flipH="1">
                    <a:off x="7779354" y="3752884"/>
                    <a:ext cx="287198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sq">
                    <a:solidFill>
                      <a:schemeClr val="accent1"/>
                    </a:solidFill>
                    <a:miter lim="800000"/>
                    <a:headEnd/>
                    <a:tailEnd type="none" w="lg" len="lg"/>
                  </a:ln>
                </p:spPr>
              </p:cxnSp>
              <p:cxnSp>
                <p:nvCxnSpPr>
                  <p:cNvPr id="277" name="直接连接符 276"/>
                  <p:cNvCxnSpPr/>
                  <p:nvPr/>
                </p:nvCxnSpPr>
                <p:spPr>
                  <a:xfrm flipH="1">
                    <a:off x="7766536" y="4052868"/>
                    <a:ext cx="287198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sq">
                    <a:solidFill>
                      <a:schemeClr val="accent1"/>
                    </a:solidFill>
                    <a:miter lim="800000"/>
                    <a:headEnd/>
                    <a:tailEnd type="none" w="lg" len="lg"/>
                  </a:ln>
                </p:spPr>
              </p:cxnSp>
              <p:cxnSp>
                <p:nvCxnSpPr>
                  <p:cNvPr id="278" name="直接连接符 277"/>
                  <p:cNvCxnSpPr/>
                  <p:nvPr/>
                </p:nvCxnSpPr>
                <p:spPr>
                  <a:xfrm flipH="1">
                    <a:off x="7766536" y="4354281"/>
                    <a:ext cx="287198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sq">
                    <a:solidFill>
                      <a:schemeClr val="accent1"/>
                    </a:solidFill>
                    <a:miter lim="800000"/>
                    <a:headEnd/>
                    <a:tailEnd type="none" w="lg" len="lg"/>
                  </a:ln>
                </p:spPr>
              </p:cxnSp>
            </p:grpSp>
            <p:sp>
              <p:nvSpPr>
                <p:cNvPr id="270" name="文本框 207"/>
                <p:cNvSpPr txBox="1"/>
                <p:nvPr/>
              </p:nvSpPr>
              <p:spPr>
                <a:xfrm rot="16200000">
                  <a:off x="10126030" y="3708090"/>
                  <a:ext cx="758081" cy="222225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zh-CN" altLang="en-US" sz="1100" b="1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字输出</a:t>
                  </a:r>
                </a:p>
              </p:txBody>
            </p:sp>
            <p:grpSp>
              <p:nvGrpSpPr>
                <p:cNvPr id="271" name="组合 270"/>
                <p:cNvGrpSpPr/>
                <p:nvPr/>
              </p:nvGrpSpPr>
              <p:grpSpPr>
                <a:xfrm>
                  <a:off x="9756163" y="2906184"/>
                  <a:ext cx="407561" cy="1748398"/>
                  <a:chOff x="8088601" y="3262692"/>
                  <a:chExt cx="324658" cy="1288723"/>
                </a:xfrm>
              </p:grpSpPr>
              <p:sp>
                <p:nvSpPr>
                  <p:cNvPr id="272" name="梯形 271"/>
                  <p:cNvSpPr/>
                  <p:nvPr/>
                </p:nvSpPr>
                <p:spPr>
                  <a:xfrm rot="5400000">
                    <a:off x="7570153" y="3781140"/>
                    <a:ext cx="1288723" cy="251827"/>
                  </a:xfrm>
                  <a:prstGeom prst="trapezoid">
                    <a:avLst>
                      <a:gd name="adj" fmla="val 72150"/>
                    </a:avLst>
                  </a:prstGeom>
                  <a:solidFill>
                    <a:srgbClr val="FFC000"/>
                  </a:solidFill>
                  <a:ln w="19050" cap="sq">
                    <a:solidFill>
                      <a:schemeClr val="accent1"/>
                    </a:solidFill>
                    <a:miter lim="800000"/>
                    <a:headEnd/>
                    <a:tailEnd type="none" w="lg" len="lg"/>
                  </a:ln>
                </p:spPr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1600" dirty="0">
                      <a:solidFill>
                        <a:srgbClr val="000000"/>
                      </a:solidFill>
                      <a:latin typeface="Arial" charset="0"/>
                      <a:ea typeface="华文细黑" pitchFamily="2" charset="-122"/>
                    </a:endParaRPr>
                  </a:p>
                </p:txBody>
              </p:sp>
              <p:sp>
                <p:nvSpPr>
                  <p:cNvPr id="273" name="文本框 229"/>
                  <p:cNvSpPr txBox="1"/>
                  <p:nvPr/>
                </p:nvSpPr>
                <p:spPr>
                  <a:xfrm rot="16200000">
                    <a:off x="7979984" y="3812431"/>
                    <a:ext cx="558773" cy="307777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zh-CN" altLang="en-US" sz="11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字选择</a:t>
                    </a:r>
                  </a:p>
                </p:txBody>
              </p:sp>
            </p:grpSp>
          </p:grpSp>
          <p:sp>
            <p:nvSpPr>
              <p:cNvPr id="267" name="矩形 266"/>
              <p:cNvSpPr/>
              <p:nvPr/>
            </p:nvSpPr>
            <p:spPr>
              <a:xfrm>
                <a:off x="9607331" y="4245412"/>
                <a:ext cx="521057" cy="250203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100" b="1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Arial" pitchFamily="34" charset="0"/>
                    <a:ea typeface="微软雅黑"/>
                    <a:cs typeface="Arial" pitchFamily="34" charset="0"/>
                  </a:rPr>
                  <a:t>OE</a:t>
                </a:r>
                <a:endParaRPr lang="zh-CN" altLang="en-US" sz="11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</p:grpSp>
        <p:sp>
          <p:nvSpPr>
            <p:cNvPr id="261" name="矩形 260"/>
            <p:cNvSpPr/>
            <p:nvPr/>
          </p:nvSpPr>
          <p:spPr>
            <a:xfrm>
              <a:off x="4828455" y="5756648"/>
              <a:ext cx="1533792" cy="251737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99FF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有效位</a:t>
              </a: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99FF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+TAG</a:t>
              </a: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sp>
        <p:nvSpPr>
          <p:cNvPr id="465" name="文本框 895"/>
          <p:cNvSpPr txBox="1"/>
          <p:nvPr/>
        </p:nvSpPr>
        <p:spPr>
          <a:xfrm>
            <a:off x="5730355" y="5740664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i="1" dirty="0">
                <a:solidFill>
                  <a:srgbClr val="000000"/>
                </a:solidFill>
                <a:latin typeface="Arial" charset="0"/>
                <a:ea typeface="华文细黑" pitchFamily="2" charset="-122"/>
              </a:rPr>
              <a:t>Hit/miss</a:t>
            </a:r>
            <a:endParaRPr lang="zh-CN" altLang="en-US" sz="1200" i="1" dirty="0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697" name="文本框 896"/>
          <p:cNvSpPr txBox="1"/>
          <p:nvPr/>
        </p:nvSpPr>
        <p:spPr>
          <a:xfrm>
            <a:off x="5730355" y="5740664"/>
            <a:ext cx="731290" cy="276999"/>
          </a:xfrm>
          <a:prstGeom prst="rect">
            <a:avLst/>
          </a:prstGeom>
          <a:solidFill>
            <a:srgbClr val="333333">
              <a:lumMod val="40000"/>
              <a:lumOff val="6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华文细黑" pitchFamily="2" charset="-122"/>
              </a:rPr>
              <a:t>miss</a:t>
            </a: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华文细黑" pitchFamily="2" charset="-122"/>
            </a:endParaRPr>
          </a:p>
        </p:txBody>
      </p:sp>
      <p:sp>
        <p:nvSpPr>
          <p:cNvPr id="698" name="文本框 897"/>
          <p:cNvSpPr txBox="1"/>
          <p:nvPr/>
        </p:nvSpPr>
        <p:spPr>
          <a:xfrm>
            <a:off x="5730355" y="5740664"/>
            <a:ext cx="73129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i="1" dirty="0">
                <a:solidFill>
                  <a:srgbClr val="000000"/>
                </a:solidFill>
                <a:latin typeface="Arial" charset="0"/>
                <a:ea typeface="华文细黑" pitchFamily="2" charset="-122"/>
              </a:rPr>
              <a:t>Hit</a:t>
            </a:r>
            <a:endParaRPr lang="zh-CN" altLang="en-US" sz="1200" i="1" dirty="0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cxnSp>
        <p:nvCxnSpPr>
          <p:cNvPr id="699" name="直接连接符 698"/>
          <p:cNvCxnSpPr/>
          <p:nvPr/>
        </p:nvCxnSpPr>
        <p:spPr>
          <a:xfrm>
            <a:off x="6084610" y="5481678"/>
            <a:ext cx="0" cy="265276"/>
          </a:xfrm>
          <a:prstGeom prst="line">
            <a:avLst/>
          </a:prstGeom>
          <a:noFill/>
          <a:ln w="12700" cap="flat" cmpd="sng" algn="ctr">
            <a:solidFill>
              <a:srgbClr val="333333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700" name="矩形 699"/>
          <p:cNvSpPr/>
          <p:nvPr/>
        </p:nvSpPr>
        <p:spPr>
          <a:xfrm>
            <a:off x="795159" y="3644818"/>
            <a:ext cx="819785" cy="265801"/>
          </a:xfrm>
          <a:prstGeom prst="rect">
            <a:avLst/>
          </a:prstGeom>
          <a:solidFill>
            <a:srgbClr val="1FB965"/>
          </a:solidFill>
          <a:ln w="635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1F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01" name="矩形 700"/>
          <p:cNvSpPr/>
          <p:nvPr/>
        </p:nvSpPr>
        <p:spPr>
          <a:xfrm>
            <a:off x="795159" y="3910619"/>
            <a:ext cx="819785" cy="265801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20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02" name="矩形 701"/>
          <p:cNvSpPr/>
          <p:nvPr/>
        </p:nvSpPr>
        <p:spPr>
          <a:xfrm>
            <a:off x="795159" y="4176420"/>
            <a:ext cx="819785" cy="265801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24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03" name="矩形 702"/>
          <p:cNvSpPr/>
          <p:nvPr/>
        </p:nvSpPr>
        <p:spPr>
          <a:xfrm>
            <a:off x="795159" y="4442221"/>
            <a:ext cx="819785" cy="225575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1E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04" name="矩形 703"/>
          <p:cNvSpPr/>
          <p:nvPr/>
        </p:nvSpPr>
        <p:spPr>
          <a:xfrm>
            <a:off x="795159" y="4667796"/>
            <a:ext cx="819785" cy="265801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48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05" name="矩形 704"/>
          <p:cNvSpPr/>
          <p:nvPr/>
        </p:nvSpPr>
        <p:spPr>
          <a:xfrm>
            <a:off x="795159" y="4906051"/>
            <a:ext cx="819785" cy="265801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54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06" name="矩形 705"/>
          <p:cNvSpPr/>
          <p:nvPr/>
        </p:nvSpPr>
        <p:spPr>
          <a:xfrm>
            <a:off x="795159" y="5171852"/>
            <a:ext cx="819785" cy="265801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33333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107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07" name="矩形 706"/>
          <p:cNvSpPr/>
          <p:nvPr/>
        </p:nvSpPr>
        <p:spPr>
          <a:xfrm>
            <a:off x="653337" y="3356875"/>
            <a:ext cx="1070365" cy="217488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访问序列</a:t>
            </a:r>
          </a:p>
        </p:txBody>
      </p:sp>
      <p:grpSp>
        <p:nvGrpSpPr>
          <p:cNvPr id="708" name="组合 707"/>
          <p:cNvGrpSpPr/>
          <p:nvPr/>
        </p:nvGrpSpPr>
        <p:grpSpPr>
          <a:xfrm>
            <a:off x="2241868" y="1262608"/>
            <a:ext cx="2182065" cy="228600"/>
            <a:chOff x="2861077" y="969828"/>
            <a:chExt cx="2182065" cy="228600"/>
          </a:xfrm>
        </p:grpSpPr>
        <p:sp>
          <p:nvSpPr>
            <p:cNvPr id="709" name="矩形 708"/>
            <p:cNvSpPr/>
            <p:nvPr/>
          </p:nvSpPr>
          <p:spPr>
            <a:xfrm>
              <a:off x="2861077" y="969828"/>
              <a:ext cx="720725" cy="228600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Tag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10" name="矩形 709"/>
            <p:cNvSpPr/>
            <p:nvPr/>
          </p:nvSpPr>
          <p:spPr>
            <a:xfrm>
              <a:off x="3581802" y="969828"/>
              <a:ext cx="730670" cy="228600"/>
            </a:xfrm>
            <a:prstGeom prst="rect">
              <a:avLst/>
            </a:prstGeom>
            <a:solidFill>
              <a:srgbClr val="CCFFCC"/>
            </a:solidFill>
            <a:ln w="158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index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11" name="矩形 710"/>
            <p:cNvSpPr/>
            <p:nvPr/>
          </p:nvSpPr>
          <p:spPr>
            <a:xfrm>
              <a:off x="4312472" y="969828"/>
              <a:ext cx="730670" cy="228600"/>
            </a:xfrm>
            <a:prstGeom prst="rect">
              <a:avLst/>
            </a:prstGeom>
            <a:solidFill>
              <a:srgbClr val="FFC000"/>
            </a:solidFill>
            <a:ln w="158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offset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cxnSp>
        <p:nvCxnSpPr>
          <p:cNvPr id="712" name="直接连接符 711"/>
          <p:cNvCxnSpPr/>
          <p:nvPr/>
        </p:nvCxnSpPr>
        <p:spPr>
          <a:xfrm>
            <a:off x="653337" y="3667622"/>
            <a:ext cx="0" cy="1803193"/>
          </a:xfrm>
          <a:prstGeom prst="line">
            <a:avLst/>
          </a:prstGeom>
          <a:noFill/>
          <a:ln w="12700" cap="flat" cmpd="sng" algn="ctr">
            <a:solidFill>
              <a:srgbClr val="333333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grpSp>
        <p:nvGrpSpPr>
          <p:cNvPr id="713" name="组合 712"/>
          <p:cNvGrpSpPr/>
          <p:nvPr/>
        </p:nvGrpSpPr>
        <p:grpSpPr>
          <a:xfrm>
            <a:off x="3833128" y="4790567"/>
            <a:ext cx="907753" cy="230534"/>
            <a:chOff x="3909010" y="1043086"/>
            <a:chExt cx="907753" cy="230534"/>
          </a:xfrm>
        </p:grpSpPr>
        <p:sp>
          <p:nvSpPr>
            <p:cNvPr id="714" name="矩形 713"/>
            <p:cNvSpPr/>
            <p:nvPr/>
          </p:nvSpPr>
          <p:spPr>
            <a:xfrm>
              <a:off x="4261094" y="1043086"/>
              <a:ext cx="555669" cy="228600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0000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15" name="矩形 714"/>
            <p:cNvSpPr/>
            <p:nvPr/>
          </p:nvSpPr>
          <p:spPr>
            <a:xfrm>
              <a:off x="3909010" y="1045020"/>
              <a:ext cx="227092" cy="228600"/>
            </a:xfrm>
            <a:prstGeom prst="rect">
              <a:avLst/>
            </a:prstGeom>
            <a:solidFill>
              <a:srgbClr val="FF660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716" name="组合 715"/>
          <p:cNvGrpSpPr/>
          <p:nvPr/>
        </p:nvGrpSpPr>
        <p:grpSpPr>
          <a:xfrm>
            <a:off x="3831483" y="4015564"/>
            <a:ext cx="899939" cy="229056"/>
            <a:chOff x="3917539" y="1044564"/>
            <a:chExt cx="899939" cy="229056"/>
          </a:xfrm>
        </p:grpSpPr>
        <p:sp>
          <p:nvSpPr>
            <p:cNvPr id="717" name="矩形 716"/>
            <p:cNvSpPr/>
            <p:nvPr/>
          </p:nvSpPr>
          <p:spPr>
            <a:xfrm>
              <a:off x="4261809" y="1044564"/>
              <a:ext cx="555669" cy="228600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0010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18" name="矩形 717"/>
            <p:cNvSpPr/>
            <p:nvPr/>
          </p:nvSpPr>
          <p:spPr>
            <a:xfrm>
              <a:off x="3917539" y="1045020"/>
              <a:ext cx="227092" cy="228600"/>
            </a:xfrm>
            <a:prstGeom prst="rect">
              <a:avLst/>
            </a:prstGeom>
            <a:solidFill>
              <a:srgbClr val="FF660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719" name="组合 718"/>
          <p:cNvGrpSpPr/>
          <p:nvPr/>
        </p:nvGrpSpPr>
        <p:grpSpPr>
          <a:xfrm>
            <a:off x="3839283" y="2853403"/>
            <a:ext cx="901139" cy="238945"/>
            <a:chOff x="3924083" y="1034568"/>
            <a:chExt cx="901139" cy="238945"/>
          </a:xfrm>
        </p:grpSpPr>
        <p:sp>
          <p:nvSpPr>
            <p:cNvPr id="720" name="矩形 719"/>
            <p:cNvSpPr/>
            <p:nvPr/>
          </p:nvSpPr>
          <p:spPr>
            <a:xfrm>
              <a:off x="4269553" y="1034568"/>
              <a:ext cx="555669" cy="228600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0010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21" name="矩形 720"/>
            <p:cNvSpPr/>
            <p:nvPr/>
          </p:nvSpPr>
          <p:spPr>
            <a:xfrm>
              <a:off x="3924083" y="1044913"/>
              <a:ext cx="227092" cy="228600"/>
            </a:xfrm>
            <a:prstGeom prst="rect">
              <a:avLst/>
            </a:prstGeom>
            <a:solidFill>
              <a:srgbClr val="FF660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722" name="组合 721"/>
          <p:cNvGrpSpPr/>
          <p:nvPr/>
        </p:nvGrpSpPr>
        <p:grpSpPr>
          <a:xfrm>
            <a:off x="3832499" y="2467389"/>
            <a:ext cx="899224" cy="230534"/>
            <a:chOff x="3917539" y="1043086"/>
            <a:chExt cx="899224" cy="230534"/>
          </a:xfrm>
        </p:grpSpPr>
        <p:sp>
          <p:nvSpPr>
            <p:cNvPr id="723" name="矩形 722"/>
            <p:cNvSpPr/>
            <p:nvPr/>
          </p:nvSpPr>
          <p:spPr>
            <a:xfrm>
              <a:off x="4261094" y="1043086"/>
              <a:ext cx="555669" cy="228600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0001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24" name="矩形 723"/>
            <p:cNvSpPr/>
            <p:nvPr/>
          </p:nvSpPr>
          <p:spPr>
            <a:xfrm>
              <a:off x="3917539" y="1045020"/>
              <a:ext cx="227092" cy="228600"/>
            </a:xfrm>
            <a:prstGeom prst="rect">
              <a:avLst/>
            </a:prstGeom>
            <a:solidFill>
              <a:srgbClr val="FF660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725" name="组合 724"/>
          <p:cNvGrpSpPr/>
          <p:nvPr/>
        </p:nvGrpSpPr>
        <p:grpSpPr>
          <a:xfrm>
            <a:off x="3837353" y="2073789"/>
            <a:ext cx="895690" cy="239234"/>
            <a:chOff x="3930239" y="1045020"/>
            <a:chExt cx="895690" cy="239234"/>
          </a:xfrm>
        </p:grpSpPr>
        <p:sp>
          <p:nvSpPr>
            <p:cNvPr id="726" name="矩形 725"/>
            <p:cNvSpPr/>
            <p:nvPr/>
          </p:nvSpPr>
          <p:spPr>
            <a:xfrm>
              <a:off x="4270260" y="1055654"/>
              <a:ext cx="555669" cy="228600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0001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27" name="矩形 726"/>
            <p:cNvSpPr/>
            <p:nvPr/>
          </p:nvSpPr>
          <p:spPr>
            <a:xfrm>
              <a:off x="3930239" y="1045020"/>
              <a:ext cx="227092" cy="228600"/>
            </a:xfrm>
            <a:prstGeom prst="rect">
              <a:avLst/>
            </a:prstGeom>
            <a:solidFill>
              <a:srgbClr val="FF660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728" name="组合 727"/>
          <p:cNvGrpSpPr/>
          <p:nvPr/>
        </p:nvGrpSpPr>
        <p:grpSpPr>
          <a:xfrm>
            <a:off x="5552904" y="2086489"/>
            <a:ext cx="2984705" cy="228600"/>
            <a:chOff x="5112580" y="1043086"/>
            <a:chExt cx="2984705" cy="228600"/>
          </a:xfrm>
          <a:solidFill>
            <a:srgbClr val="99FF66"/>
          </a:solidFill>
        </p:grpSpPr>
        <p:sp>
          <p:nvSpPr>
            <p:cNvPr id="729" name="矩形 728"/>
            <p:cNvSpPr/>
            <p:nvPr/>
          </p:nvSpPr>
          <p:spPr>
            <a:xfrm>
              <a:off x="5112580" y="1043086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20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30" name="矩形 729"/>
            <p:cNvSpPr/>
            <p:nvPr/>
          </p:nvSpPr>
          <p:spPr>
            <a:xfrm>
              <a:off x="5867240" y="1043086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21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31" name="矩形 730"/>
            <p:cNvSpPr/>
            <p:nvPr/>
          </p:nvSpPr>
          <p:spPr>
            <a:xfrm>
              <a:off x="6621900" y="1043086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22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32" name="矩形 731"/>
            <p:cNvSpPr/>
            <p:nvPr/>
          </p:nvSpPr>
          <p:spPr>
            <a:xfrm>
              <a:off x="7376560" y="1043086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23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733" name="组合 732"/>
          <p:cNvGrpSpPr/>
          <p:nvPr/>
        </p:nvGrpSpPr>
        <p:grpSpPr>
          <a:xfrm>
            <a:off x="5560757" y="2467389"/>
            <a:ext cx="2984705" cy="228600"/>
            <a:chOff x="5112580" y="1043086"/>
            <a:chExt cx="2984705" cy="228600"/>
          </a:xfrm>
          <a:solidFill>
            <a:srgbClr val="99FF66"/>
          </a:solidFill>
        </p:grpSpPr>
        <p:sp>
          <p:nvSpPr>
            <p:cNvPr id="734" name="矩形 733"/>
            <p:cNvSpPr/>
            <p:nvPr/>
          </p:nvSpPr>
          <p:spPr>
            <a:xfrm>
              <a:off x="5112580" y="1043086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24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35" name="矩形 734"/>
            <p:cNvSpPr/>
            <p:nvPr/>
          </p:nvSpPr>
          <p:spPr>
            <a:xfrm>
              <a:off x="5867240" y="1043086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25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36" name="矩形 735"/>
            <p:cNvSpPr/>
            <p:nvPr/>
          </p:nvSpPr>
          <p:spPr>
            <a:xfrm>
              <a:off x="6621900" y="1043086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26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37" name="矩形 736"/>
            <p:cNvSpPr/>
            <p:nvPr/>
          </p:nvSpPr>
          <p:spPr>
            <a:xfrm>
              <a:off x="7376560" y="1043086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27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738" name="组合 737"/>
          <p:cNvGrpSpPr/>
          <p:nvPr/>
        </p:nvGrpSpPr>
        <p:grpSpPr>
          <a:xfrm>
            <a:off x="5562952" y="2861643"/>
            <a:ext cx="2984705" cy="228600"/>
            <a:chOff x="5112580" y="1043086"/>
            <a:chExt cx="2984705" cy="228600"/>
          </a:xfrm>
        </p:grpSpPr>
        <p:sp>
          <p:nvSpPr>
            <p:cNvPr id="739" name="矩形 738"/>
            <p:cNvSpPr/>
            <p:nvPr/>
          </p:nvSpPr>
          <p:spPr>
            <a:xfrm>
              <a:off x="5112580" y="1043086"/>
              <a:ext cx="720725" cy="228600"/>
            </a:xfrm>
            <a:prstGeom prst="rect">
              <a:avLst/>
            </a:prstGeom>
            <a:solidFill>
              <a:srgbClr val="99FF66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48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40" name="矩形 739"/>
            <p:cNvSpPr/>
            <p:nvPr/>
          </p:nvSpPr>
          <p:spPr>
            <a:xfrm>
              <a:off x="5867240" y="1043086"/>
              <a:ext cx="720725" cy="228600"/>
            </a:xfrm>
            <a:prstGeom prst="rect">
              <a:avLst/>
            </a:prstGeom>
            <a:solidFill>
              <a:srgbClr val="99FF66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49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41" name="矩形 740"/>
            <p:cNvSpPr/>
            <p:nvPr/>
          </p:nvSpPr>
          <p:spPr>
            <a:xfrm>
              <a:off x="6621900" y="1043086"/>
              <a:ext cx="720725" cy="228600"/>
            </a:xfrm>
            <a:prstGeom prst="rect">
              <a:avLst/>
            </a:prstGeom>
            <a:solidFill>
              <a:srgbClr val="99FF66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4A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42" name="矩形 741"/>
            <p:cNvSpPr/>
            <p:nvPr/>
          </p:nvSpPr>
          <p:spPr>
            <a:xfrm>
              <a:off x="7376560" y="1043086"/>
              <a:ext cx="720725" cy="228600"/>
            </a:xfrm>
            <a:prstGeom prst="rect">
              <a:avLst/>
            </a:prstGeom>
            <a:solidFill>
              <a:srgbClr val="99FF66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4B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743" name="组合 742"/>
          <p:cNvGrpSpPr/>
          <p:nvPr/>
        </p:nvGrpSpPr>
        <p:grpSpPr>
          <a:xfrm>
            <a:off x="5565604" y="2467389"/>
            <a:ext cx="2984705" cy="228829"/>
            <a:chOff x="5112580" y="1042857"/>
            <a:chExt cx="2984705" cy="228829"/>
          </a:xfrm>
          <a:solidFill>
            <a:srgbClr val="FF0000"/>
          </a:solidFill>
        </p:grpSpPr>
        <p:sp>
          <p:nvSpPr>
            <p:cNvPr id="744" name="矩形 743"/>
            <p:cNvSpPr/>
            <p:nvPr/>
          </p:nvSpPr>
          <p:spPr>
            <a:xfrm>
              <a:off x="5112580" y="1043086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104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45" name="矩形 744"/>
            <p:cNvSpPr/>
            <p:nvPr/>
          </p:nvSpPr>
          <p:spPr>
            <a:xfrm>
              <a:off x="5867240" y="1043086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105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46" name="矩形 745"/>
            <p:cNvSpPr/>
            <p:nvPr/>
          </p:nvSpPr>
          <p:spPr>
            <a:xfrm>
              <a:off x="6621900" y="1043086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106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47" name="矩形 746"/>
            <p:cNvSpPr/>
            <p:nvPr/>
          </p:nvSpPr>
          <p:spPr>
            <a:xfrm>
              <a:off x="7376560" y="1042857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107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748" name="组合 747"/>
          <p:cNvGrpSpPr/>
          <p:nvPr/>
        </p:nvGrpSpPr>
        <p:grpSpPr>
          <a:xfrm>
            <a:off x="5573457" y="4008025"/>
            <a:ext cx="2984705" cy="228600"/>
            <a:chOff x="5112580" y="1043086"/>
            <a:chExt cx="2984705" cy="228600"/>
          </a:xfrm>
          <a:solidFill>
            <a:srgbClr val="99FF66"/>
          </a:solidFill>
        </p:grpSpPr>
        <p:sp>
          <p:nvSpPr>
            <p:cNvPr id="749" name="矩形 748"/>
            <p:cNvSpPr/>
            <p:nvPr/>
          </p:nvSpPr>
          <p:spPr>
            <a:xfrm>
              <a:off x="5112580" y="1043086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54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50" name="矩形 749"/>
            <p:cNvSpPr/>
            <p:nvPr/>
          </p:nvSpPr>
          <p:spPr>
            <a:xfrm>
              <a:off x="5867240" y="1043086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55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51" name="矩形 750"/>
            <p:cNvSpPr/>
            <p:nvPr/>
          </p:nvSpPr>
          <p:spPr>
            <a:xfrm>
              <a:off x="6621900" y="1043086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56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52" name="矩形 751"/>
            <p:cNvSpPr/>
            <p:nvPr/>
          </p:nvSpPr>
          <p:spPr>
            <a:xfrm>
              <a:off x="7376560" y="1043086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57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753" name="组合 752"/>
          <p:cNvGrpSpPr/>
          <p:nvPr/>
        </p:nvGrpSpPr>
        <p:grpSpPr>
          <a:xfrm>
            <a:off x="5563164" y="4775240"/>
            <a:ext cx="2984705" cy="228600"/>
            <a:chOff x="5112580" y="1043086"/>
            <a:chExt cx="2984705" cy="228600"/>
          </a:xfrm>
          <a:solidFill>
            <a:srgbClr val="99FF66"/>
          </a:solidFill>
        </p:grpSpPr>
        <p:sp>
          <p:nvSpPr>
            <p:cNvPr id="754" name="矩形 753"/>
            <p:cNvSpPr/>
            <p:nvPr/>
          </p:nvSpPr>
          <p:spPr>
            <a:xfrm>
              <a:off x="5112580" y="1043086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1C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55" name="矩形 754"/>
            <p:cNvSpPr/>
            <p:nvPr/>
          </p:nvSpPr>
          <p:spPr>
            <a:xfrm>
              <a:off x="5867240" y="1043086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1D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56" name="矩形 755"/>
            <p:cNvSpPr/>
            <p:nvPr/>
          </p:nvSpPr>
          <p:spPr>
            <a:xfrm>
              <a:off x="6621900" y="1043086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1E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57" name="矩形 756"/>
            <p:cNvSpPr/>
            <p:nvPr/>
          </p:nvSpPr>
          <p:spPr>
            <a:xfrm>
              <a:off x="7376560" y="1043086"/>
              <a:ext cx="720725" cy="228600"/>
            </a:xfrm>
            <a:prstGeom prst="rect">
              <a:avLst/>
            </a:prstGeom>
            <a:grpFill/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1F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758" name="组合 757"/>
          <p:cNvGrpSpPr/>
          <p:nvPr/>
        </p:nvGrpSpPr>
        <p:grpSpPr>
          <a:xfrm>
            <a:off x="2241868" y="1262608"/>
            <a:ext cx="2182065" cy="228600"/>
            <a:chOff x="2861077" y="969828"/>
            <a:chExt cx="2182065" cy="228600"/>
          </a:xfrm>
        </p:grpSpPr>
        <p:sp>
          <p:nvSpPr>
            <p:cNvPr id="759" name="矩形 758"/>
            <p:cNvSpPr/>
            <p:nvPr/>
          </p:nvSpPr>
          <p:spPr>
            <a:xfrm>
              <a:off x="2861077" y="969828"/>
              <a:ext cx="720725" cy="228600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0000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60" name="矩形 759"/>
            <p:cNvSpPr/>
            <p:nvPr/>
          </p:nvSpPr>
          <p:spPr>
            <a:xfrm>
              <a:off x="3581802" y="969828"/>
              <a:ext cx="730670" cy="228600"/>
            </a:xfrm>
            <a:prstGeom prst="rect">
              <a:avLst/>
            </a:prstGeom>
            <a:solidFill>
              <a:srgbClr val="CCFFCC"/>
            </a:solidFill>
            <a:ln w="158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111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61" name="矩形 760"/>
            <p:cNvSpPr/>
            <p:nvPr/>
          </p:nvSpPr>
          <p:spPr>
            <a:xfrm>
              <a:off x="4312472" y="969828"/>
              <a:ext cx="730670" cy="228600"/>
            </a:xfrm>
            <a:prstGeom prst="rect">
              <a:avLst/>
            </a:prstGeom>
            <a:solidFill>
              <a:srgbClr val="FFC000"/>
            </a:solidFill>
            <a:ln w="158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11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762" name="组合 761"/>
          <p:cNvGrpSpPr/>
          <p:nvPr/>
        </p:nvGrpSpPr>
        <p:grpSpPr>
          <a:xfrm>
            <a:off x="2241868" y="1262608"/>
            <a:ext cx="2182065" cy="228600"/>
            <a:chOff x="2861077" y="969828"/>
            <a:chExt cx="2182065" cy="228600"/>
          </a:xfrm>
        </p:grpSpPr>
        <p:sp>
          <p:nvSpPr>
            <p:cNvPr id="763" name="矩形 762"/>
            <p:cNvSpPr/>
            <p:nvPr/>
          </p:nvSpPr>
          <p:spPr>
            <a:xfrm>
              <a:off x="2861077" y="969828"/>
              <a:ext cx="720725" cy="228600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0001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64" name="矩形 763"/>
            <p:cNvSpPr/>
            <p:nvPr/>
          </p:nvSpPr>
          <p:spPr>
            <a:xfrm>
              <a:off x="3581802" y="969828"/>
              <a:ext cx="730670" cy="228600"/>
            </a:xfrm>
            <a:prstGeom prst="rect">
              <a:avLst/>
            </a:prstGeom>
            <a:solidFill>
              <a:srgbClr val="CCFFCC"/>
            </a:solidFill>
            <a:ln w="158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000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65" name="矩形 764"/>
            <p:cNvSpPr/>
            <p:nvPr/>
          </p:nvSpPr>
          <p:spPr>
            <a:xfrm>
              <a:off x="4312472" y="969828"/>
              <a:ext cx="730670" cy="228600"/>
            </a:xfrm>
            <a:prstGeom prst="rect">
              <a:avLst/>
            </a:prstGeom>
            <a:solidFill>
              <a:srgbClr val="FFC000"/>
            </a:solidFill>
            <a:ln w="158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766" name="组合 765"/>
          <p:cNvGrpSpPr/>
          <p:nvPr/>
        </p:nvGrpSpPr>
        <p:grpSpPr>
          <a:xfrm>
            <a:off x="2241868" y="1262608"/>
            <a:ext cx="2182065" cy="228600"/>
            <a:chOff x="2861077" y="969828"/>
            <a:chExt cx="2182065" cy="228600"/>
          </a:xfrm>
        </p:grpSpPr>
        <p:sp>
          <p:nvSpPr>
            <p:cNvPr id="767" name="矩形 766"/>
            <p:cNvSpPr/>
            <p:nvPr/>
          </p:nvSpPr>
          <p:spPr>
            <a:xfrm>
              <a:off x="2861077" y="969828"/>
              <a:ext cx="720725" cy="228600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0001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68" name="矩形 767"/>
            <p:cNvSpPr/>
            <p:nvPr/>
          </p:nvSpPr>
          <p:spPr>
            <a:xfrm>
              <a:off x="3581802" y="969828"/>
              <a:ext cx="730670" cy="228600"/>
            </a:xfrm>
            <a:prstGeom prst="rect">
              <a:avLst/>
            </a:prstGeom>
            <a:solidFill>
              <a:srgbClr val="CCFFCC"/>
            </a:solidFill>
            <a:ln w="158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001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69" name="矩形 768"/>
            <p:cNvSpPr/>
            <p:nvPr/>
          </p:nvSpPr>
          <p:spPr>
            <a:xfrm>
              <a:off x="4312472" y="969828"/>
              <a:ext cx="730670" cy="228600"/>
            </a:xfrm>
            <a:prstGeom prst="rect">
              <a:avLst/>
            </a:prstGeom>
            <a:solidFill>
              <a:srgbClr val="FFC000"/>
            </a:solidFill>
            <a:ln w="158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770" name="组合 769"/>
          <p:cNvGrpSpPr/>
          <p:nvPr/>
        </p:nvGrpSpPr>
        <p:grpSpPr>
          <a:xfrm>
            <a:off x="2241868" y="1262608"/>
            <a:ext cx="2182065" cy="228600"/>
            <a:chOff x="2861077" y="969828"/>
            <a:chExt cx="2182065" cy="228600"/>
          </a:xfrm>
        </p:grpSpPr>
        <p:sp>
          <p:nvSpPr>
            <p:cNvPr id="771" name="矩形 770"/>
            <p:cNvSpPr/>
            <p:nvPr/>
          </p:nvSpPr>
          <p:spPr>
            <a:xfrm>
              <a:off x="2861077" y="969828"/>
              <a:ext cx="720725" cy="228600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0000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72" name="矩形 771"/>
            <p:cNvSpPr/>
            <p:nvPr/>
          </p:nvSpPr>
          <p:spPr>
            <a:xfrm>
              <a:off x="3581802" y="969828"/>
              <a:ext cx="730670" cy="228600"/>
            </a:xfrm>
            <a:prstGeom prst="rect">
              <a:avLst/>
            </a:prstGeom>
            <a:solidFill>
              <a:srgbClr val="CCFFCC"/>
            </a:solidFill>
            <a:ln w="158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111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73" name="矩形 772"/>
            <p:cNvSpPr/>
            <p:nvPr/>
          </p:nvSpPr>
          <p:spPr>
            <a:xfrm>
              <a:off x="4312472" y="969828"/>
              <a:ext cx="730670" cy="228600"/>
            </a:xfrm>
            <a:prstGeom prst="rect">
              <a:avLst/>
            </a:prstGeom>
            <a:solidFill>
              <a:srgbClr val="FFC000"/>
            </a:solidFill>
            <a:ln w="158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774" name="组合 773"/>
          <p:cNvGrpSpPr/>
          <p:nvPr/>
        </p:nvGrpSpPr>
        <p:grpSpPr>
          <a:xfrm>
            <a:off x="2241868" y="1262608"/>
            <a:ext cx="2182065" cy="228600"/>
            <a:chOff x="2861077" y="969828"/>
            <a:chExt cx="2182065" cy="228600"/>
          </a:xfrm>
        </p:grpSpPr>
        <p:sp>
          <p:nvSpPr>
            <p:cNvPr id="775" name="矩形 774"/>
            <p:cNvSpPr/>
            <p:nvPr/>
          </p:nvSpPr>
          <p:spPr>
            <a:xfrm>
              <a:off x="2861077" y="969828"/>
              <a:ext cx="720725" cy="228600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0010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76" name="矩形 775"/>
            <p:cNvSpPr/>
            <p:nvPr/>
          </p:nvSpPr>
          <p:spPr>
            <a:xfrm>
              <a:off x="3581802" y="969828"/>
              <a:ext cx="730670" cy="228600"/>
            </a:xfrm>
            <a:prstGeom prst="rect">
              <a:avLst/>
            </a:prstGeom>
            <a:solidFill>
              <a:srgbClr val="CCFFCC"/>
            </a:solidFill>
            <a:ln w="158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010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77" name="矩形 776"/>
            <p:cNvSpPr/>
            <p:nvPr/>
          </p:nvSpPr>
          <p:spPr>
            <a:xfrm>
              <a:off x="4312472" y="969828"/>
              <a:ext cx="730670" cy="228600"/>
            </a:xfrm>
            <a:prstGeom prst="rect">
              <a:avLst/>
            </a:prstGeom>
            <a:solidFill>
              <a:srgbClr val="FFC000"/>
            </a:solidFill>
            <a:ln w="158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778" name="组合 777"/>
          <p:cNvGrpSpPr/>
          <p:nvPr/>
        </p:nvGrpSpPr>
        <p:grpSpPr>
          <a:xfrm>
            <a:off x="2241868" y="1262608"/>
            <a:ext cx="2182065" cy="228600"/>
            <a:chOff x="2861077" y="969828"/>
            <a:chExt cx="2182065" cy="228600"/>
          </a:xfrm>
        </p:grpSpPr>
        <p:sp>
          <p:nvSpPr>
            <p:cNvPr id="779" name="矩形 778"/>
            <p:cNvSpPr/>
            <p:nvPr/>
          </p:nvSpPr>
          <p:spPr>
            <a:xfrm>
              <a:off x="2861077" y="969828"/>
              <a:ext cx="720725" cy="228600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0010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80" name="矩形 779"/>
            <p:cNvSpPr/>
            <p:nvPr/>
          </p:nvSpPr>
          <p:spPr>
            <a:xfrm>
              <a:off x="3581802" y="969828"/>
              <a:ext cx="730670" cy="228600"/>
            </a:xfrm>
            <a:prstGeom prst="rect">
              <a:avLst/>
            </a:prstGeom>
            <a:solidFill>
              <a:srgbClr val="CCFFCC"/>
            </a:solidFill>
            <a:ln w="158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101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81" name="矩形 780"/>
            <p:cNvSpPr/>
            <p:nvPr/>
          </p:nvSpPr>
          <p:spPr>
            <a:xfrm>
              <a:off x="4312472" y="969828"/>
              <a:ext cx="730670" cy="228600"/>
            </a:xfrm>
            <a:prstGeom prst="rect">
              <a:avLst/>
            </a:prstGeom>
            <a:solidFill>
              <a:srgbClr val="FFC000"/>
            </a:solidFill>
            <a:ln w="158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782" name="组合 781"/>
          <p:cNvGrpSpPr/>
          <p:nvPr/>
        </p:nvGrpSpPr>
        <p:grpSpPr>
          <a:xfrm>
            <a:off x="3835184" y="2467389"/>
            <a:ext cx="896123" cy="230803"/>
            <a:chOff x="3921240" y="1034510"/>
            <a:chExt cx="896123" cy="230803"/>
          </a:xfrm>
        </p:grpSpPr>
        <p:sp>
          <p:nvSpPr>
            <p:cNvPr id="783" name="矩形 782"/>
            <p:cNvSpPr/>
            <p:nvPr/>
          </p:nvSpPr>
          <p:spPr>
            <a:xfrm>
              <a:off x="4261694" y="1034510"/>
              <a:ext cx="555669" cy="228600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1000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84" name="矩形 783"/>
            <p:cNvSpPr/>
            <p:nvPr/>
          </p:nvSpPr>
          <p:spPr>
            <a:xfrm>
              <a:off x="3921240" y="1036713"/>
              <a:ext cx="215157" cy="228600"/>
            </a:xfrm>
            <a:prstGeom prst="rect">
              <a:avLst/>
            </a:prstGeom>
            <a:solidFill>
              <a:srgbClr val="FF6600"/>
            </a:solidFill>
            <a:ln w="3175" cap="flat" cmpd="sng" algn="ctr">
              <a:solidFill>
                <a:srgbClr val="333333"/>
              </a:solidFill>
              <a:prstDash val="sysDot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sp>
        <p:nvSpPr>
          <p:cNvPr id="785" name="文本框 986"/>
          <p:cNvSpPr txBox="1"/>
          <p:nvPr/>
        </p:nvSpPr>
        <p:spPr>
          <a:xfrm>
            <a:off x="5730355" y="5740664"/>
            <a:ext cx="73129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i="1" dirty="0">
                <a:solidFill>
                  <a:srgbClr val="000000"/>
                </a:solidFill>
                <a:latin typeface="Arial" charset="0"/>
                <a:ea typeface="华文细黑" pitchFamily="2" charset="-122"/>
              </a:rPr>
              <a:t>Hit</a:t>
            </a:r>
            <a:endParaRPr lang="zh-CN" altLang="en-US" sz="1200" i="1" dirty="0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sp>
        <p:nvSpPr>
          <p:cNvPr id="786" name="文本框 987"/>
          <p:cNvSpPr txBox="1"/>
          <p:nvPr/>
        </p:nvSpPr>
        <p:spPr>
          <a:xfrm>
            <a:off x="5730355" y="5740664"/>
            <a:ext cx="731290" cy="276999"/>
          </a:xfrm>
          <a:prstGeom prst="rect">
            <a:avLst/>
          </a:prstGeom>
          <a:solidFill>
            <a:srgbClr val="333333">
              <a:lumMod val="40000"/>
              <a:lumOff val="6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华文细黑" pitchFamily="2" charset="-122"/>
              </a:rPr>
              <a:t>miss</a:t>
            </a: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华文细黑" pitchFamily="2" charset="-122"/>
            </a:endParaRPr>
          </a:p>
        </p:txBody>
      </p:sp>
      <p:grpSp>
        <p:nvGrpSpPr>
          <p:cNvPr id="787" name="组合 786"/>
          <p:cNvGrpSpPr/>
          <p:nvPr/>
        </p:nvGrpSpPr>
        <p:grpSpPr>
          <a:xfrm>
            <a:off x="2241868" y="1262608"/>
            <a:ext cx="2182065" cy="228600"/>
            <a:chOff x="2861077" y="969828"/>
            <a:chExt cx="2182065" cy="228600"/>
          </a:xfrm>
        </p:grpSpPr>
        <p:sp>
          <p:nvSpPr>
            <p:cNvPr id="788" name="矩形 787"/>
            <p:cNvSpPr/>
            <p:nvPr/>
          </p:nvSpPr>
          <p:spPr>
            <a:xfrm>
              <a:off x="2861077" y="969828"/>
              <a:ext cx="720725" cy="228600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1000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89" name="矩形 788"/>
            <p:cNvSpPr/>
            <p:nvPr/>
          </p:nvSpPr>
          <p:spPr>
            <a:xfrm>
              <a:off x="3581802" y="969828"/>
              <a:ext cx="730670" cy="228600"/>
            </a:xfrm>
            <a:prstGeom prst="rect">
              <a:avLst/>
            </a:prstGeom>
            <a:solidFill>
              <a:srgbClr val="CCFFCC"/>
            </a:solidFill>
            <a:ln w="158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001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90" name="矩形 789"/>
            <p:cNvSpPr/>
            <p:nvPr/>
          </p:nvSpPr>
          <p:spPr>
            <a:xfrm>
              <a:off x="4312472" y="969828"/>
              <a:ext cx="730670" cy="228600"/>
            </a:xfrm>
            <a:prstGeom prst="rect">
              <a:avLst/>
            </a:prstGeom>
            <a:solidFill>
              <a:srgbClr val="FFC000"/>
            </a:solidFill>
            <a:ln w="15875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/>
                  <a:cs typeface="Arial" pitchFamily="34" charset="0"/>
                </a:rPr>
                <a:t>11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95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1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10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" grpId="0" animBg="1"/>
      <p:bldP spid="698" grpId="0" animBg="1"/>
      <p:bldP spid="698" grpId="1" animBg="1"/>
      <p:bldP spid="785" grpId="0" animBg="1"/>
      <p:bldP spid="78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942764"/>
            <a:ext cx="10469987" cy="5637024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zh-CN" altLang="en-US" sz="2000" dirty="0" smtClean="0"/>
              <a:t>实现只读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模块，该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模块共包括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行，每个数据块</a:t>
            </a:r>
            <a:r>
              <a:rPr lang="zh-CN" altLang="en-US" sz="2000" dirty="0" smtClean="0"/>
              <a:t>包含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个</a:t>
            </a:r>
            <a:r>
              <a:rPr lang="zh-CN" altLang="en-US" sz="2000" dirty="0" smtClean="0"/>
              <a:t>字节</a:t>
            </a:r>
            <a:r>
              <a:rPr lang="zh-CN" altLang="en-US" sz="2000" dirty="0" smtClean="0"/>
              <a:t>共</a:t>
            </a:r>
            <a:r>
              <a:rPr lang="en-US" altLang="zh-CN" sz="2000" dirty="0" smtClean="0"/>
              <a:t>128</a:t>
            </a:r>
            <a:r>
              <a:rPr lang="zh-CN" altLang="en-US" sz="2000" dirty="0" smtClean="0"/>
              <a:t>位数据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algn="just">
              <a:lnSpc>
                <a:spcPct val="150000"/>
              </a:lnSpc>
              <a:buClr>
                <a:srgbClr val="0066FF"/>
              </a:buClr>
              <a:buFont typeface="+mj-lt"/>
              <a:buAutoNum type="arabicPeriod"/>
            </a:pPr>
            <a:r>
              <a:rPr lang="zh-CN" altLang="en-US" sz="2000" dirty="0"/>
              <a:t>完成</a:t>
            </a:r>
            <a:r>
              <a:rPr lang="en-US" altLang="zh-CN" sz="2000" dirty="0"/>
              <a:t>Cache</a:t>
            </a:r>
            <a:r>
              <a:rPr lang="zh-CN" altLang="en-US" sz="2000" dirty="0"/>
              <a:t>行</a:t>
            </a:r>
            <a:r>
              <a:rPr lang="zh-CN" altLang="en-US" sz="2000" dirty="0" smtClean="0"/>
              <a:t>设计</a:t>
            </a:r>
            <a:endParaRPr lang="en-US" altLang="zh-CN" sz="2000" kern="100" dirty="0" smtClean="0"/>
          </a:p>
          <a:p>
            <a:pPr lvl="0" algn="just">
              <a:lnSpc>
                <a:spcPct val="150000"/>
              </a:lnSpc>
              <a:buClr>
                <a:srgbClr val="0066FF"/>
              </a:buClr>
              <a:buFont typeface="+mj-lt"/>
              <a:buAutoNum type="arabicPeriod"/>
            </a:pPr>
            <a:r>
              <a:rPr lang="zh-CN" altLang="zh-CN" sz="2000" dirty="0"/>
              <a:t>完成</a:t>
            </a:r>
            <a:r>
              <a:rPr lang="zh-CN" altLang="zh-CN" sz="2000" dirty="0"/>
              <a:t>行</a:t>
            </a:r>
            <a:r>
              <a:rPr lang="zh-CN" altLang="zh-CN" sz="2000" dirty="0" smtClean="0"/>
              <a:t>索引译码器</a:t>
            </a:r>
            <a:r>
              <a:rPr lang="zh-CN" altLang="zh-CN" sz="2000" dirty="0"/>
              <a:t>子电路</a:t>
            </a:r>
          </a:p>
          <a:p>
            <a:pPr lvl="0" algn="just">
              <a:lnSpc>
                <a:spcPct val="150000"/>
              </a:lnSpc>
              <a:buClr>
                <a:srgbClr val="0066FF"/>
              </a:buClr>
              <a:buFont typeface="+mj-lt"/>
              <a:buAutoNum type="arabicPeriod"/>
            </a:pPr>
            <a:r>
              <a:rPr lang="zh-CN" altLang="zh-CN" sz="2000" dirty="0"/>
              <a:t>完成</a:t>
            </a:r>
            <a:r>
              <a:rPr lang="en-US" altLang="zh-CN" sz="2000" dirty="0"/>
              <a:t>tag</a:t>
            </a:r>
            <a:r>
              <a:rPr lang="zh-CN" altLang="zh-CN" sz="2000" dirty="0"/>
              <a:t>比较子电路</a:t>
            </a:r>
          </a:p>
          <a:p>
            <a:pPr lvl="0" algn="just">
              <a:lnSpc>
                <a:spcPct val="150000"/>
              </a:lnSpc>
              <a:buClr>
                <a:srgbClr val="0066FF"/>
              </a:buClr>
              <a:buFont typeface="+mj-lt"/>
              <a:buAutoNum type="arabicPeriod"/>
            </a:pPr>
            <a:r>
              <a:rPr lang="zh-CN" altLang="zh-CN" sz="2000" dirty="0"/>
              <a:t>完成字选择输出子</a:t>
            </a:r>
            <a:r>
              <a:rPr lang="zh-CN" altLang="zh-CN" sz="2000" dirty="0"/>
              <a:t>电路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63" y="4936631"/>
            <a:ext cx="10589164" cy="1268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769" y="2208707"/>
            <a:ext cx="6191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564;g5d1628faa7_0_174"/>
          <p:cNvSpPr txBox="1"/>
          <p:nvPr/>
        </p:nvSpPr>
        <p:spPr>
          <a:xfrm>
            <a:off x="4305538" y="3842110"/>
            <a:ext cx="2809793" cy="702600"/>
          </a:xfrm>
          <a:prstGeom prst="rect">
            <a:avLst/>
          </a:prstGeom>
          <a:noFill/>
          <a:ln w="19050" cap="flat" cmpd="sng">
            <a:solidFill>
              <a:srgbClr val="8520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00" b="1" dirty="0" smtClean="0"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700" b="1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7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altLang="zh-CN" sz="1700" dirty="0" smtClean="0">
                <a:latin typeface="Calibri"/>
                <a:ea typeface="Calibri"/>
                <a:cs typeface="Calibri"/>
                <a:sym typeface="Calibri"/>
              </a:rPr>
              <a:t>identifies which output is 1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565;g5d1628faa7_0_174"/>
          <p:cNvCxnSpPr/>
          <p:nvPr/>
        </p:nvCxnSpPr>
        <p:spPr>
          <a:xfrm flipV="1">
            <a:off x="6310859" y="3380283"/>
            <a:ext cx="689548" cy="59211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" name="Google Shape;557;g5d1628faa7_0_174"/>
          <p:cNvGrpSpPr/>
          <p:nvPr/>
        </p:nvGrpSpPr>
        <p:grpSpPr>
          <a:xfrm>
            <a:off x="7424894" y="1945532"/>
            <a:ext cx="1884476" cy="747212"/>
            <a:chOff x="4988725" y="3322388"/>
            <a:chExt cx="1884476" cy="747212"/>
          </a:xfrm>
        </p:grpSpPr>
        <p:sp>
          <p:nvSpPr>
            <p:cNvPr id="15" name="Google Shape;558;g5d1628faa7_0_174"/>
            <p:cNvSpPr txBox="1"/>
            <p:nvPr/>
          </p:nvSpPr>
          <p:spPr>
            <a:xfrm>
              <a:off x="5831675" y="3322388"/>
              <a:ext cx="1041526" cy="481737"/>
            </a:xfrm>
            <a:prstGeom prst="rect">
              <a:avLst/>
            </a:prstGeom>
            <a:noFill/>
            <a:ln w="19050" cap="flat" cmpd="sng">
              <a:solidFill>
                <a:srgbClr val="8520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altLang="zh-CN" sz="1700" b="1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lang="en-US" altLang="zh-CN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" name="Google Shape;559;g5d1628faa7_0_174"/>
            <p:cNvCxnSpPr/>
            <p:nvPr/>
          </p:nvCxnSpPr>
          <p:spPr>
            <a:xfrm flipH="1">
              <a:off x="4988725" y="3713800"/>
              <a:ext cx="933300" cy="355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717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模块引脚分布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6660" y="1673053"/>
            <a:ext cx="5871939" cy="4708697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87822" y="942764"/>
            <a:ext cx="8930497" cy="357437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addr</a:t>
            </a:r>
            <a:r>
              <a:rPr lang="en-US" altLang="zh-CN" dirty="0" smtClean="0"/>
              <a:t>  </a:t>
            </a:r>
            <a:r>
              <a:rPr lang="zh-CN" altLang="en-US" dirty="0" smtClean="0"/>
              <a:t>字节地址输入    </a:t>
            </a:r>
            <a:r>
              <a:rPr lang="en-US" altLang="zh-CN" dirty="0" smtClean="0"/>
              <a:t>data  </a:t>
            </a:r>
            <a:r>
              <a:rPr lang="zh-CN" altLang="en-US" dirty="0" smtClean="0"/>
              <a:t>字节数据输出</a:t>
            </a:r>
            <a:endParaRPr lang="en-US" altLang="zh-CN" dirty="0" smtClean="0"/>
          </a:p>
          <a:p>
            <a:r>
              <a:rPr lang="en-US" altLang="zh-CN" dirty="0" smtClean="0"/>
              <a:t>miss  </a:t>
            </a:r>
            <a:r>
              <a:rPr lang="zh-CN" altLang="en-US" dirty="0" smtClean="0"/>
              <a:t>缺失  高电平有效</a:t>
            </a:r>
            <a:endParaRPr lang="en-US" altLang="zh-CN" dirty="0" smtClean="0"/>
          </a:p>
          <a:p>
            <a:r>
              <a:rPr lang="en-US" altLang="zh-CN" dirty="0" err="1"/>
              <a:t>BlkReady</a:t>
            </a:r>
            <a:r>
              <a:rPr lang="en-US" altLang="zh-CN" dirty="0"/>
              <a:t>  </a:t>
            </a:r>
            <a:r>
              <a:rPr lang="zh-CN" altLang="en-US" dirty="0"/>
              <a:t>数据块就绪 </a:t>
            </a:r>
            <a:r>
              <a:rPr lang="zh-CN" altLang="en-US" dirty="0" smtClean="0"/>
              <a:t>   </a:t>
            </a:r>
            <a:r>
              <a:rPr lang="zh-CN" altLang="en-US" dirty="0"/>
              <a:t>高电平有效</a:t>
            </a:r>
            <a:endParaRPr lang="en-US" altLang="zh-CN" dirty="0" smtClean="0"/>
          </a:p>
          <a:p>
            <a:r>
              <a:rPr lang="en-US" altLang="zh-CN" dirty="0" err="1" smtClean="0"/>
              <a:t>BlkDIn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数据块输入</a:t>
            </a:r>
            <a:endParaRPr lang="en-US" altLang="zh-CN" dirty="0" smtClean="0"/>
          </a:p>
          <a:p>
            <a:r>
              <a:rPr lang="en-US" altLang="zh-CN" dirty="0" smtClean="0"/>
              <a:t>Enable  </a:t>
            </a:r>
            <a:r>
              <a:rPr lang="zh-CN" altLang="en-US" dirty="0" smtClean="0"/>
              <a:t>使能信号，高电平有效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为零时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输出高阻态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4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SoC</a:t>
            </a:r>
            <a:r>
              <a:rPr lang="zh-CN" altLang="en-US" dirty="0" smtClean="0"/>
              <a:t>地址空间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|- 0xffff f000 - 0xffff </a:t>
            </a:r>
            <a:r>
              <a:rPr lang="en-US" altLang="zh-CN" dirty="0" err="1"/>
              <a:t>ffff</a:t>
            </a:r>
            <a:r>
              <a:rPr lang="en-US" altLang="zh-CN" dirty="0"/>
              <a:t> </a:t>
            </a:r>
            <a:r>
              <a:rPr lang="zh-CN" altLang="en-US" dirty="0"/>
              <a:t>： 外设地址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|- </a:t>
            </a:r>
            <a:r>
              <a:rPr lang="en-US" altLang="zh-CN" dirty="0"/>
              <a:t>0xffff f000 : 7-Segment </a:t>
            </a:r>
            <a:r>
              <a:rPr lang="zh-CN" altLang="en-US" dirty="0"/>
              <a:t>地址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|- </a:t>
            </a:r>
            <a:r>
              <a:rPr lang="en-US" altLang="zh-CN" dirty="0"/>
              <a:t>0xffff f004 : </a:t>
            </a:r>
            <a:r>
              <a:rPr lang="zh-CN" altLang="en-US" dirty="0"/>
              <a:t>键盘地址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|- </a:t>
            </a:r>
            <a:r>
              <a:rPr lang="en-US" altLang="zh-CN" dirty="0"/>
              <a:t>0xffff f008 </a:t>
            </a:r>
            <a:r>
              <a:rPr lang="zh-CN" altLang="en-US" dirty="0"/>
              <a:t>：</a:t>
            </a:r>
            <a:r>
              <a:rPr lang="en-US" altLang="zh-CN" dirty="0"/>
              <a:t>TTY</a:t>
            </a:r>
            <a:r>
              <a:rPr lang="zh-CN" altLang="en-US" dirty="0"/>
              <a:t>终端地址 </a:t>
            </a:r>
            <a:endParaRPr lang="en-US" altLang="zh-CN" dirty="0"/>
          </a:p>
          <a:p>
            <a:pPr marL="342900" lvl="1" indent="-3429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</a:rPr>
              <a:t>|- </a:t>
            </a:r>
            <a:r>
              <a:rPr lang="en-US" altLang="zh-CN" sz="2400" dirty="0">
                <a:solidFill>
                  <a:schemeClr val="tx1"/>
                </a:solidFill>
              </a:rPr>
              <a:t>0x8000 0000 - 0x8fff </a:t>
            </a:r>
            <a:r>
              <a:rPr lang="en-US" altLang="zh-CN" sz="2400" dirty="0" err="1">
                <a:solidFill>
                  <a:schemeClr val="tx1"/>
                </a:solidFill>
              </a:rPr>
              <a:t>ffff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： </a:t>
            </a:r>
            <a:r>
              <a:rPr lang="en-US" altLang="zh-CN" sz="2400" dirty="0">
                <a:solidFill>
                  <a:schemeClr val="tx1"/>
                </a:solidFill>
              </a:rPr>
              <a:t>ROM </a:t>
            </a:r>
            <a:r>
              <a:rPr lang="zh-CN" altLang="en-US" sz="2400" dirty="0">
                <a:solidFill>
                  <a:schemeClr val="tx1"/>
                </a:solidFill>
              </a:rPr>
              <a:t>只读存储器地址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lvl="1" indent="-342900"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</a:rPr>
              <a:t>|- </a:t>
            </a:r>
            <a:r>
              <a:rPr lang="en-US" altLang="zh-CN" sz="2400" dirty="0">
                <a:solidFill>
                  <a:schemeClr val="tx1"/>
                </a:solidFill>
              </a:rPr>
              <a:t>0x0000 0000 - 0x7fff </a:t>
            </a:r>
            <a:r>
              <a:rPr lang="en-US" altLang="zh-CN" sz="2400" dirty="0" err="1">
                <a:solidFill>
                  <a:schemeClr val="tx1"/>
                </a:solidFill>
              </a:rPr>
              <a:t>ffff</a:t>
            </a:r>
            <a:r>
              <a:rPr lang="en-US" altLang="zh-CN" sz="2400" dirty="0">
                <a:solidFill>
                  <a:schemeClr val="tx1"/>
                </a:solidFill>
              </a:rPr>
              <a:t> : RAM </a:t>
            </a:r>
            <a:r>
              <a:rPr lang="zh-CN" altLang="en-US" sz="2400" dirty="0">
                <a:solidFill>
                  <a:schemeClr val="tx1"/>
                </a:solidFill>
              </a:rPr>
              <a:t>可读可写存储器地址</a:t>
            </a:r>
          </a:p>
        </p:txBody>
      </p:sp>
      <p:sp>
        <p:nvSpPr>
          <p:cNvPr id="4" name="矩形 3"/>
          <p:cNvSpPr/>
          <p:nvPr/>
        </p:nvSpPr>
        <p:spPr>
          <a:xfrm>
            <a:off x="1857984" y="4331240"/>
            <a:ext cx="1507788" cy="19990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581728" y="5194771"/>
            <a:ext cx="758757" cy="4669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Cache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5875506" y="5705472"/>
            <a:ext cx="1556426" cy="668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75506" y="5150997"/>
            <a:ext cx="1556426" cy="5544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ROM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75505" y="4271543"/>
            <a:ext cx="1556426" cy="456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9" name="上下箭头 8"/>
          <p:cNvSpPr/>
          <p:nvPr/>
        </p:nvSpPr>
        <p:spPr>
          <a:xfrm>
            <a:off x="3881335" y="4202349"/>
            <a:ext cx="252919" cy="2256817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65771" y="5209159"/>
            <a:ext cx="578793" cy="1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1"/>
          </p:cNvCxnSpPr>
          <p:nvPr/>
        </p:nvCxnSpPr>
        <p:spPr>
          <a:xfrm flipH="1">
            <a:off x="5340485" y="5428235"/>
            <a:ext cx="535021" cy="0"/>
          </a:xfrm>
          <a:prstGeom prst="straightConnector1">
            <a:avLst/>
          </a:prstGeom>
          <a:ln w="317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4046707" y="5411345"/>
            <a:ext cx="535021" cy="0"/>
          </a:xfrm>
          <a:prstGeom prst="straightConnector1">
            <a:avLst/>
          </a:prstGeom>
          <a:ln w="317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1"/>
          </p:cNvCxnSpPr>
          <p:nvPr/>
        </p:nvCxnSpPr>
        <p:spPr>
          <a:xfrm flipH="1">
            <a:off x="4046707" y="4499593"/>
            <a:ext cx="1828798" cy="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1"/>
          </p:cNvCxnSpPr>
          <p:nvPr/>
        </p:nvCxnSpPr>
        <p:spPr>
          <a:xfrm flipH="1">
            <a:off x="4046707" y="6039759"/>
            <a:ext cx="1828799" cy="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431932" y="4086877"/>
            <a:ext cx="1121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0xffff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ffff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31931" y="4499592"/>
            <a:ext cx="124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0xffff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f000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875506" y="4727642"/>
            <a:ext cx="1556426" cy="42335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未定义</a:t>
            </a:r>
          </a:p>
        </p:txBody>
      </p:sp>
      <p:sp>
        <p:nvSpPr>
          <p:cNvPr id="35" name="矩形 34"/>
          <p:cNvSpPr/>
          <p:nvPr/>
        </p:nvSpPr>
        <p:spPr>
          <a:xfrm>
            <a:off x="7439947" y="4961424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0x8fff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ffff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439947" y="5411345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0x8000 0000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439947" y="5745556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0x7fff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ffff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439947" y="6114888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0x0000 0000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2361" y="1002725"/>
            <a:ext cx="8331438" cy="56370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时间截点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15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日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之前提交，</a:t>
            </a:r>
            <a:r>
              <a:rPr lang="zh-CN" altLang="en-US" b="1" dirty="0" smtClean="0"/>
              <a:t>否则</a:t>
            </a:r>
            <a:r>
              <a:rPr lang="zh-CN" altLang="en-US" b="1" dirty="0"/>
              <a:t>视为未</a:t>
            </a:r>
            <a:r>
              <a:rPr lang="zh-CN" altLang="en-US" b="1" dirty="0" smtClean="0"/>
              <a:t>提交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需提交的内容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CN" altLang="en-US" dirty="0" smtClean="0"/>
              <a:t>电路</a:t>
            </a:r>
            <a:r>
              <a:rPr lang="zh-CN" altLang="en-US" dirty="0"/>
              <a:t>文件</a:t>
            </a:r>
          </a:p>
          <a:p>
            <a:pPr lvl="1"/>
            <a:r>
              <a:rPr lang="zh-CN" altLang="en-US" dirty="0"/>
              <a:t>运行结果截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/>
              <a:t>把设计思路写到实验报告中，实验报告格式不限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342900" lvl="1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提交邮箱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hitsz_arch2020@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163.com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2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2095500" y="2097088"/>
            <a:ext cx="863600" cy="4318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1683657" y="2097088"/>
            <a:ext cx="1186543" cy="431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Part A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40087" y="1982788"/>
            <a:ext cx="684734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lvl="0" defTabSz="685800">
              <a:buClr>
                <a:srgbClr val="34C8DB"/>
              </a:buClr>
              <a:buSzPct val="70000"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的地址映射机制，实现直接相联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电路</a:t>
            </a:r>
            <a:endParaRPr lang="zh-CN" altLang="en-US" dirty="0" smtClean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MH_Other_3"/>
          <p:cNvSpPr/>
          <p:nvPr>
            <p:custDataLst>
              <p:tags r:id="rId4"/>
            </p:custDataLst>
          </p:nvPr>
        </p:nvSpPr>
        <p:spPr>
          <a:xfrm>
            <a:off x="2095500" y="3024188"/>
            <a:ext cx="863600" cy="4318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Other_4"/>
          <p:cNvSpPr/>
          <p:nvPr>
            <p:custDataLst>
              <p:tags r:id="rId5"/>
            </p:custDataLst>
          </p:nvPr>
        </p:nvSpPr>
        <p:spPr>
          <a:xfrm>
            <a:off x="1683657" y="3024188"/>
            <a:ext cx="1186543" cy="431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Part B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MH_SubTitle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40088" y="2909888"/>
            <a:ext cx="636773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理解不同访问序列对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性能的影响</a:t>
            </a:r>
            <a:endParaRPr lang="zh-CN" altLang="en-US" dirty="0" smtClean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4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9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431" y="900723"/>
            <a:ext cx="9144000" cy="5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96;p8"/>
          <p:cNvSpPr/>
          <p:nvPr/>
        </p:nvSpPr>
        <p:spPr>
          <a:xfrm>
            <a:off x="5966881" y="1824123"/>
            <a:ext cx="891300" cy="261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97;p8"/>
          <p:cNvCxnSpPr/>
          <p:nvPr/>
        </p:nvCxnSpPr>
        <p:spPr>
          <a:xfrm>
            <a:off x="5923381" y="2020023"/>
            <a:ext cx="934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98;p8"/>
          <p:cNvCxnSpPr/>
          <p:nvPr/>
        </p:nvCxnSpPr>
        <p:spPr>
          <a:xfrm>
            <a:off x="5923381" y="3097948"/>
            <a:ext cx="934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99;p8"/>
          <p:cNvCxnSpPr/>
          <p:nvPr/>
        </p:nvCxnSpPr>
        <p:spPr>
          <a:xfrm>
            <a:off x="5901181" y="4035023"/>
            <a:ext cx="970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200;p8"/>
          <p:cNvCxnSpPr/>
          <p:nvPr/>
        </p:nvCxnSpPr>
        <p:spPr>
          <a:xfrm>
            <a:off x="5817981" y="4263623"/>
            <a:ext cx="1094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471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Processor-Memory Gap</a:t>
            </a:r>
            <a:endParaRPr sz="44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1710265" y="1281272"/>
            <a:ext cx="768209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1989 first Intel CPU with cache on chip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1998 Pentium III has two cache levels on chip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7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5983" y="1924201"/>
            <a:ext cx="7823200" cy="51704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78;p7"/>
          <p:cNvSpPr/>
          <p:nvPr/>
        </p:nvSpPr>
        <p:spPr>
          <a:xfrm>
            <a:off x="3809516" y="3948615"/>
            <a:ext cx="2034340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“Moore’s Law”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179;p7"/>
          <p:cNvGrpSpPr/>
          <p:nvPr/>
        </p:nvGrpSpPr>
        <p:grpSpPr>
          <a:xfrm>
            <a:off x="7709827" y="3070904"/>
            <a:ext cx="2566153" cy="1805097"/>
            <a:chOff x="5616226" y="3011313"/>
            <a:chExt cx="2566153" cy="1805097"/>
          </a:xfrm>
        </p:grpSpPr>
        <p:cxnSp>
          <p:nvCxnSpPr>
            <p:cNvPr id="21" name="Google Shape;180;p7"/>
            <p:cNvCxnSpPr/>
            <p:nvPr/>
          </p:nvCxnSpPr>
          <p:spPr>
            <a:xfrm>
              <a:off x="5616226" y="3079050"/>
              <a:ext cx="0" cy="1737360"/>
            </a:xfrm>
            <a:prstGeom prst="straightConnector1">
              <a:avLst/>
            </a:prstGeom>
            <a:noFill/>
            <a:ln w="25400" cap="flat" cmpd="sng">
              <a:solidFill>
                <a:srgbClr val="FC0128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2" name="Google Shape;181;p7"/>
            <p:cNvSpPr/>
            <p:nvPr/>
          </p:nvSpPr>
          <p:spPr>
            <a:xfrm>
              <a:off x="5616226" y="3011313"/>
              <a:ext cx="2566153" cy="11977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Processor-Memory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Performance Gap</a:t>
              </a:r>
              <a:br>
                <a:rPr lang="en-US" sz="2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(grows 50%/year)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183;p7"/>
          <p:cNvGrpSpPr/>
          <p:nvPr/>
        </p:nvGrpSpPr>
        <p:grpSpPr>
          <a:xfrm>
            <a:off x="8991113" y="1815016"/>
            <a:ext cx="2007484" cy="1196975"/>
            <a:chOff x="6897512" y="1755425"/>
            <a:chExt cx="2007484" cy="1196975"/>
          </a:xfrm>
        </p:grpSpPr>
        <p:sp>
          <p:nvSpPr>
            <p:cNvPr id="25" name="Google Shape;184;p7"/>
            <p:cNvSpPr/>
            <p:nvPr/>
          </p:nvSpPr>
          <p:spPr>
            <a:xfrm>
              <a:off x="7441321" y="1755425"/>
              <a:ext cx="1463675" cy="119697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µProc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55%/year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(2X/1.5yr)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5;p7"/>
            <p:cNvSpPr/>
            <p:nvPr/>
          </p:nvSpPr>
          <p:spPr>
            <a:xfrm rot="10800000">
              <a:off x="6897512" y="2020711"/>
              <a:ext cx="1083733" cy="632178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" name="Google Shape;186;p7"/>
          <p:cNvGrpSpPr/>
          <p:nvPr/>
        </p:nvGrpSpPr>
        <p:grpSpPr>
          <a:xfrm>
            <a:off x="8962891" y="4603367"/>
            <a:ext cx="2008714" cy="1253588"/>
            <a:chOff x="6869290" y="4543776"/>
            <a:chExt cx="2008714" cy="1253588"/>
          </a:xfrm>
        </p:grpSpPr>
        <p:sp>
          <p:nvSpPr>
            <p:cNvPr id="28" name="Google Shape;187;p7"/>
            <p:cNvSpPr/>
            <p:nvPr/>
          </p:nvSpPr>
          <p:spPr>
            <a:xfrm>
              <a:off x="7414329" y="4600227"/>
              <a:ext cx="1463675" cy="119713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DRAM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7%/year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(2X/10yrs)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8;p7"/>
            <p:cNvSpPr/>
            <p:nvPr/>
          </p:nvSpPr>
          <p:spPr>
            <a:xfrm rot="10800000">
              <a:off x="6869290" y="4543776"/>
              <a:ext cx="1083733" cy="632178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02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9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431" y="900723"/>
            <a:ext cx="9144000" cy="5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96;p8"/>
          <p:cNvSpPr/>
          <p:nvPr/>
        </p:nvSpPr>
        <p:spPr>
          <a:xfrm>
            <a:off x="5966881" y="1824123"/>
            <a:ext cx="891300" cy="261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97;p8"/>
          <p:cNvCxnSpPr/>
          <p:nvPr/>
        </p:nvCxnSpPr>
        <p:spPr>
          <a:xfrm>
            <a:off x="5923381" y="2020023"/>
            <a:ext cx="934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98;p8"/>
          <p:cNvCxnSpPr/>
          <p:nvPr/>
        </p:nvCxnSpPr>
        <p:spPr>
          <a:xfrm>
            <a:off x="5923381" y="3097948"/>
            <a:ext cx="934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99;p8"/>
          <p:cNvCxnSpPr/>
          <p:nvPr/>
        </p:nvCxnSpPr>
        <p:spPr>
          <a:xfrm>
            <a:off x="5901181" y="4035023"/>
            <a:ext cx="970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200;p8"/>
          <p:cNvCxnSpPr/>
          <p:nvPr/>
        </p:nvCxnSpPr>
        <p:spPr>
          <a:xfrm>
            <a:off x="5817981" y="4263623"/>
            <a:ext cx="1094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7698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存储器层次结构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915416"/>
            <a:ext cx="916305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实验原理 </a:t>
            </a:r>
            <a:r>
              <a:rPr lang="en-US" altLang="zh-CN" dirty="0"/>
              <a:t>—— </a:t>
            </a:r>
            <a:r>
              <a:rPr lang="zh-CN" altLang="en-US" dirty="0" smtClean="0"/>
              <a:t>缓存在现代计算机系统中无处不在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659803"/>
              </p:ext>
            </p:extLst>
          </p:nvPr>
        </p:nvGraphicFramePr>
        <p:xfrm>
          <a:off x="742196" y="1032915"/>
          <a:ext cx="10755260" cy="515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211"/>
                <a:gridCol w="2053652"/>
                <a:gridCol w="2713293"/>
                <a:gridCol w="2151052"/>
                <a:gridCol w="2151052"/>
              </a:tblGrid>
              <a:tr h="4298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缓存什么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被缓存在何处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延迟（周期数）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由谁管理</a:t>
                      </a:r>
                      <a:endParaRPr lang="zh-CN" altLang="en-US" dirty="0"/>
                    </a:p>
                  </a:txBody>
                  <a:tcPr/>
                </a:tc>
              </a:tr>
              <a:tr h="4298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寄存器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字节或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芯片上的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寄存器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编译器</a:t>
                      </a:r>
                      <a:endParaRPr lang="zh-CN" altLang="en-US" dirty="0"/>
                    </a:p>
                  </a:txBody>
                  <a:tcPr/>
                </a:tc>
              </a:tr>
              <a:tr h="4298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TLB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地址翻译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芯片上的</a:t>
                      </a:r>
                      <a:r>
                        <a:rPr lang="en-US" altLang="zh-CN" dirty="0" smtClean="0"/>
                        <a:t>TLB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硬件</a:t>
                      </a:r>
                      <a:r>
                        <a:rPr lang="en-US" altLang="zh-CN" dirty="0" smtClean="0"/>
                        <a:t>MMU</a:t>
                      </a:r>
                      <a:endParaRPr lang="zh-CN" altLang="en-US" dirty="0"/>
                    </a:p>
                  </a:txBody>
                  <a:tcPr/>
                </a:tc>
              </a:tr>
              <a:tr h="4298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L1</a:t>
                      </a:r>
                      <a:r>
                        <a:rPr lang="zh-CN" altLang="en-US" dirty="0" smtClean="0"/>
                        <a:t>高速缓存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r>
                        <a:rPr lang="zh-CN" altLang="en-US" dirty="0" smtClean="0"/>
                        <a:t>字节块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芯片上的</a:t>
                      </a:r>
                      <a:r>
                        <a:rPr lang="en-US" altLang="zh-CN" dirty="0" smtClean="0"/>
                        <a:t>L1</a:t>
                      </a:r>
                      <a:r>
                        <a:rPr lang="zh-CN" altLang="en-US" dirty="0" smtClean="0"/>
                        <a:t>高速缓存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硬件</a:t>
                      </a:r>
                      <a:endParaRPr lang="zh-CN" altLang="en-US" dirty="0"/>
                    </a:p>
                  </a:txBody>
                  <a:tcPr/>
                </a:tc>
              </a:tr>
              <a:tr h="4298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L2</a:t>
                      </a:r>
                      <a:r>
                        <a:rPr lang="zh-CN" altLang="en-US" dirty="0" smtClean="0"/>
                        <a:t>高速缓存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r>
                        <a:rPr lang="zh-CN" altLang="en-US" dirty="0" smtClean="0"/>
                        <a:t>字节块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芯片上的</a:t>
                      </a:r>
                      <a:r>
                        <a:rPr lang="en-US" altLang="zh-CN" dirty="0" smtClean="0"/>
                        <a:t>L2</a:t>
                      </a:r>
                      <a:r>
                        <a:rPr lang="zh-CN" altLang="en-US" dirty="0" smtClean="0"/>
                        <a:t>高速缓存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硬件</a:t>
                      </a:r>
                      <a:endParaRPr lang="zh-CN" altLang="en-US" dirty="0"/>
                    </a:p>
                  </a:txBody>
                  <a:tcPr/>
                </a:tc>
              </a:tr>
              <a:tr h="4298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L3</a:t>
                      </a:r>
                      <a:r>
                        <a:rPr lang="zh-CN" altLang="en-US" dirty="0" smtClean="0"/>
                        <a:t>高速缓存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r>
                        <a:rPr lang="zh-CN" altLang="en-US" dirty="0" smtClean="0"/>
                        <a:t>字节块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芯片上的</a:t>
                      </a:r>
                      <a:r>
                        <a:rPr lang="en-US" altLang="zh-CN" dirty="0" smtClean="0"/>
                        <a:t>L3</a:t>
                      </a:r>
                      <a:r>
                        <a:rPr lang="zh-CN" altLang="en-US" dirty="0" smtClean="0"/>
                        <a:t>高速缓存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硬件</a:t>
                      </a:r>
                      <a:endParaRPr lang="zh-CN" altLang="en-US" dirty="0"/>
                    </a:p>
                  </a:txBody>
                  <a:tcPr/>
                </a:tc>
              </a:tr>
              <a:tr h="4298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虚拟内存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4KB</a:t>
                      </a:r>
                      <a:r>
                        <a:rPr lang="zh-CN" altLang="en-US" dirty="0" smtClean="0"/>
                        <a:t>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硬件</a:t>
                      </a:r>
                      <a:r>
                        <a:rPr lang="en-US" altLang="zh-CN" dirty="0" smtClean="0"/>
                        <a:t>+OS</a:t>
                      </a:r>
                      <a:endParaRPr lang="zh-CN" altLang="en-US" dirty="0"/>
                    </a:p>
                  </a:txBody>
                  <a:tcPr/>
                </a:tc>
              </a:tr>
              <a:tr h="4298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缓冲区缓存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部分文件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OS</a:t>
                      </a:r>
                      <a:endParaRPr lang="zh-CN" altLang="en-US" dirty="0"/>
                    </a:p>
                  </a:txBody>
                  <a:tcPr/>
                </a:tc>
              </a:tr>
              <a:tr h="4298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磁盘缓存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磁盘扇区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磁盘控制器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en-US" altLang="zh-CN" baseline="0" dirty="0" smtClean="0"/>
                        <a:t>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控制器固件</a:t>
                      </a:r>
                      <a:endParaRPr lang="zh-CN" altLang="en-US" dirty="0"/>
                    </a:p>
                  </a:txBody>
                  <a:tcPr/>
                </a:tc>
              </a:tr>
              <a:tr h="4298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网络缓存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部分文件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本地磁盘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10 000 000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NFS</a:t>
                      </a:r>
                      <a:r>
                        <a:rPr lang="zh-CN" altLang="en-US" dirty="0" smtClean="0"/>
                        <a:t>客户</a:t>
                      </a:r>
                      <a:endParaRPr lang="zh-CN" altLang="en-US" dirty="0"/>
                    </a:p>
                  </a:txBody>
                  <a:tcPr/>
                </a:tc>
              </a:tr>
              <a:tr h="4298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浏览器缓存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Web</a:t>
                      </a:r>
                      <a:r>
                        <a:rPr lang="zh-CN" altLang="en-US" dirty="0" smtClean="0"/>
                        <a:t>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本地磁盘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10 000 000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Web</a:t>
                      </a:r>
                      <a:r>
                        <a:rPr lang="zh-CN" altLang="en-US" dirty="0" smtClean="0"/>
                        <a:t>浏览器</a:t>
                      </a:r>
                      <a:endParaRPr lang="zh-CN" altLang="en-US" dirty="0"/>
                    </a:p>
                  </a:txBody>
                  <a:tcPr/>
                </a:tc>
              </a:tr>
              <a:tr h="4298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Web</a:t>
                      </a:r>
                      <a:r>
                        <a:rPr lang="zh-CN" altLang="en-US" dirty="0" smtClean="0"/>
                        <a:t>缓存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Web</a:t>
                      </a:r>
                      <a:r>
                        <a:rPr lang="zh-CN" altLang="en-US" dirty="0" smtClean="0"/>
                        <a:t>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远程服务器磁盘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1 000 000 000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Web</a:t>
                      </a:r>
                      <a:r>
                        <a:rPr lang="zh-CN" altLang="en-US" dirty="0" smtClean="0"/>
                        <a:t>代理服务器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1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154" y="858682"/>
            <a:ext cx="5904351" cy="5637024"/>
          </a:xfrm>
        </p:spPr>
        <p:txBody>
          <a:bodyPr>
            <a:noAutofit/>
          </a:bodyPr>
          <a:lstStyle/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lang="zh-CN" altLang="en-US" sz="1800" u="sng" dirty="0"/>
              <a:t>主存地址如何放置到</a:t>
            </a:r>
            <a:r>
              <a:rPr lang="en-US" altLang="zh-CN" sz="1800" u="sng" dirty="0"/>
              <a:t>Cache</a:t>
            </a:r>
            <a:r>
              <a:rPr lang="zh-CN" altLang="en-US" sz="1800" u="sng" dirty="0"/>
              <a:t>行</a:t>
            </a:r>
            <a:r>
              <a:rPr lang="en-US" altLang="zh-CN" sz="1800" u="sng" dirty="0"/>
              <a:t>/</a:t>
            </a:r>
            <a:r>
              <a:rPr lang="zh-CN" altLang="en-US" sz="1800" u="sng" dirty="0"/>
              <a:t>槽中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</a:rPr>
              <a:t>地址映射    </a:t>
            </a:r>
            <a:r>
              <a:rPr lang="en-US" altLang="zh-CN" sz="1600" dirty="0">
                <a:solidFill>
                  <a:schemeClr val="tx1"/>
                </a:solidFill>
              </a:rPr>
              <a:t>Address </a:t>
            </a:r>
            <a:r>
              <a:rPr lang="en-US" altLang="zh-CN" sz="1600" dirty="0" smtClean="0">
                <a:solidFill>
                  <a:schemeClr val="tx1"/>
                </a:solidFill>
              </a:rPr>
              <a:t>Mapping</a:t>
            </a:r>
          </a:p>
          <a:p>
            <a:pPr marL="914400" lvl="2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直接相联 </a:t>
            </a:r>
            <a:r>
              <a:rPr lang="en-US" altLang="zh-CN" sz="1600" dirty="0">
                <a:solidFill>
                  <a:srgbClr val="FF0000"/>
                </a:solidFill>
              </a:rPr>
              <a:t>(direct mapped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endParaRPr lang="en-US" altLang="zh-CN" sz="1600" dirty="0" smtClean="0">
              <a:solidFill>
                <a:schemeClr val="accent2"/>
              </a:solidFill>
            </a:endParaRPr>
          </a:p>
          <a:p>
            <a:pPr marL="914400" lvl="2" indent="0">
              <a:buNone/>
            </a:pPr>
            <a:r>
              <a:rPr lang="zh-CN" altLang="en-US" sz="1600" dirty="0" smtClean="0"/>
              <a:t>全相联   </a:t>
            </a:r>
            <a:r>
              <a:rPr lang="en-US" altLang="zh-CN" sz="1600" dirty="0"/>
              <a:t>(fully-associated</a:t>
            </a:r>
            <a:r>
              <a:rPr lang="en-US" altLang="zh-CN" sz="1600" dirty="0" smtClean="0"/>
              <a:t>)</a:t>
            </a:r>
            <a:endParaRPr lang="en-US" altLang="zh-CN" sz="1600" dirty="0" smtClean="0"/>
          </a:p>
          <a:p>
            <a:pPr marL="914400" lvl="2" indent="0">
              <a:buNone/>
            </a:pPr>
            <a:r>
              <a:rPr lang="zh-CN" altLang="en-US" sz="1600" dirty="0" smtClean="0"/>
              <a:t>组</a:t>
            </a:r>
            <a:r>
              <a:rPr lang="zh-CN" altLang="en-US" sz="1600" dirty="0"/>
              <a:t>相联   </a:t>
            </a:r>
            <a:r>
              <a:rPr lang="en-US" altLang="zh-CN" sz="1600" dirty="0"/>
              <a:t>(set-associated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lang="en-US" altLang="zh-CN" sz="1800" u="sng" dirty="0"/>
              <a:t>Cache</a:t>
            </a:r>
            <a:r>
              <a:rPr lang="zh-CN" altLang="en-US" sz="1800" u="sng" dirty="0"/>
              <a:t>满了以后如何处理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</a:rPr>
              <a:t>替换策略    </a:t>
            </a:r>
            <a:r>
              <a:rPr lang="en-US" altLang="zh-CN" sz="1600" dirty="0">
                <a:solidFill>
                  <a:schemeClr val="tx1"/>
                </a:solidFill>
              </a:rPr>
              <a:t>Placement </a:t>
            </a:r>
            <a:r>
              <a:rPr lang="en-US" altLang="zh-CN" sz="1600" dirty="0" smtClean="0">
                <a:solidFill>
                  <a:schemeClr val="tx1"/>
                </a:solidFill>
              </a:rPr>
              <a:t>Policy</a:t>
            </a:r>
            <a:r>
              <a:rPr lang="zh-CN" altLang="en-US" sz="1600" dirty="0" smtClean="0">
                <a:solidFill>
                  <a:schemeClr val="tx1"/>
                </a:solidFill>
              </a:rPr>
              <a:t>：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1600" dirty="0" smtClean="0">
                <a:solidFill>
                  <a:schemeClr val="tx1"/>
                </a:solidFill>
              </a:rPr>
              <a:t>FIFO</a:t>
            </a:r>
            <a:r>
              <a:rPr lang="zh-CN" altLang="en-US" sz="1600" dirty="0" smtClean="0">
                <a:solidFill>
                  <a:schemeClr val="tx1"/>
                </a:solidFill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</a:rPr>
              <a:t>First In First Out</a:t>
            </a:r>
            <a:r>
              <a:rPr lang="zh-CN" altLang="en-US" sz="1600" dirty="0" smtClean="0">
                <a:solidFill>
                  <a:schemeClr val="tx1"/>
                </a:solidFill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1600" dirty="0" smtClean="0">
                <a:solidFill>
                  <a:schemeClr val="tx1"/>
                </a:solidFill>
              </a:rPr>
              <a:t>LFU</a:t>
            </a:r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Least Frequently Used</a:t>
            </a:r>
            <a:r>
              <a:rPr lang="zh-CN" altLang="en-US" sz="1600" dirty="0" smtClean="0">
                <a:solidFill>
                  <a:schemeClr val="tx1"/>
                </a:solidFill>
              </a:rPr>
              <a:t>）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LRU</a:t>
            </a:r>
            <a:r>
              <a:rPr lang="zh-CN" altLang="en-US" sz="1600" dirty="0" smtClean="0">
                <a:solidFill>
                  <a:srgbClr val="FF0000"/>
                </a:solidFill>
              </a:rPr>
              <a:t>（</a:t>
            </a:r>
            <a:r>
              <a:rPr lang="en-US" altLang="zh-CN" sz="1600" dirty="0" smtClean="0">
                <a:solidFill>
                  <a:srgbClr val="FF0000"/>
                </a:solidFill>
              </a:rPr>
              <a:t>Least Recently Used</a:t>
            </a:r>
            <a:r>
              <a:rPr lang="zh-CN" altLang="en-US" sz="1600" dirty="0" smtClean="0">
                <a:solidFill>
                  <a:srgbClr val="FF0000"/>
                </a:solidFill>
              </a:rPr>
              <a:t>）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1600" dirty="0" smtClean="0">
                <a:solidFill>
                  <a:schemeClr val="tx1"/>
                </a:solidFill>
              </a:rPr>
              <a:t>随机替换（</a:t>
            </a:r>
            <a:r>
              <a:rPr lang="en-US" altLang="zh-CN" sz="1600" dirty="0" smtClean="0">
                <a:solidFill>
                  <a:schemeClr val="tx1"/>
                </a:solidFill>
              </a:rPr>
              <a:t>Random Replacement</a:t>
            </a:r>
            <a:r>
              <a:rPr lang="zh-CN" altLang="en-US" sz="1600" dirty="0" smtClean="0">
                <a:solidFill>
                  <a:schemeClr val="tx1"/>
                </a:solidFill>
              </a:rPr>
              <a:t>）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lang="zh-CN" altLang="en-US" sz="1800" u="sng" dirty="0"/>
              <a:t>如何保证</a:t>
            </a:r>
            <a:r>
              <a:rPr lang="en-US" altLang="zh-CN" sz="1800" u="sng" dirty="0"/>
              <a:t>cache</a:t>
            </a:r>
            <a:r>
              <a:rPr lang="zh-CN" altLang="en-US" sz="1800" u="sng" dirty="0"/>
              <a:t>与</a:t>
            </a:r>
            <a:r>
              <a:rPr lang="en-US" altLang="zh-CN" sz="1800" u="sng" dirty="0"/>
              <a:t>memory</a:t>
            </a:r>
            <a:r>
              <a:rPr lang="zh-CN" altLang="en-US" sz="1800" u="sng" dirty="0"/>
              <a:t>的一致性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chemeClr val="tx1"/>
                </a:solidFill>
              </a:rPr>
              <a:t>写回策略   </a:t>
            </a:r>
            <a:r>
              <a:rPr lang="en-US" altLang="zh-CN" sz="1600" dirty="0" smtClean="0">
                <a:solidFill>
                  <a:schemeClr val="tx1"/>
                </a:solidFill>
              </a:rPr>
              <a:t>Write-Back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chemeClr val="tx1"/>
                </a:solidFill>
              </a:rPr>
              <a:t>写穿策略   </a:t>
            </a:r>
            <a:r>
              <a:rPr lang="en-US" altLang="zh-CN" sz="1600" dirty="0" smtClean="0">
                <a:solidFill>
                  <a:schemeClr val="tx1"/>
                </a:solidFill>
              </a:rPr>
              <a:t>Write-Through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1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读操作流程</a:t>
            </a:r>
            <a:endParaRPr lang="zh-CN" altLang="en-US" dirty="0"/>
          </a:p>
        </p:txBody>
      </p:sp>
      <p:sp>
        <p:nvSpPr>
          <p:cNvPr id="479" name="AutoShape 2"/>
          <p:cNvSpPr>
            <a:spLocks noChangeArrowheads="1"/>
          </p:cNvSpPr>
          <p:nvPr/>
        </p:nvSpPr>
        <p:spPr bwMode="auto">
          <a:xfrm>
            <a:off x="2500314" y="1392238"/>
            <a:ext cx="7051675" cy="1955800"/>
          </a:xfrm>
          <a:prstGeom prst="roundRect">
            <a:avLst>
              <a:gd name="adj" fmla="val 9931"/>
            </a:avLst>
          </a:prstGeom>
          <a:solidFill>
            <a:schemeClr val="bg1"/>
          </a:solidFill>
          <a:ln w="12700" algn="ctr">
            <a:solidFill>
              <a:srgbClr val="000814"/>
            </a:solidFill>
            <a:prstDash val="dash"/>
            <a:round/>
            <a:headEnd/>
            <a:tailEnd/>
          </a:ln>
        </p:spPr>
        <p:txBody>
          <a:bodyPr wrap="none" lIns="0" tIns="0" rIns="0" bIns="0" anchor="ctr"/>
          <a:lstStyle/>
          <a:p>
            <a:pPr algn="r"/>
            <a:endParaRPr lang="zh-CN" altLang="zh-CN">
              <a:latin typeface="+mn-ea"/>
            </a:endParaRPr>
          </a:p>
        </p:txBody>
      </p:sp>
      <p:sp>
        <p:nvSpPr>
          <p:cNvPr id="480" name="AutoShape 3"/>
          <p:cNvSpPr>
            <a:spLocks noChangeArrowheads="1"/>
          </p:cNvSpPr>
          <p:nvPr/>
        </p:nvSpPr>
        <p:spPr bwMode="auto">
          <a:xfrm>
            <a:off x="2449514" y="4007241"/>
            <a:ext cx="7140575" cy="1981200"/>
          </a:xfrm>
          <a:prstGeom prst="roundRect">
            <a:avLst>
              <a:gd name="adj" fmla="val 9931"/>
            </a:avLst>
          </a:prstGeom>
          <a:solidFill>
            <a:schemeClr val="bg1"/>
          </a:solidFill>
          <a:ln w="12700" algn="ctr">
            <a:solidFill>
              <a:srgbClr val="000814"/>
            </a:solidFill>
            <a:prstDash val="dash"/>
            <a:round/>
            <a:headEnd/>
            <a:tailEnd/>
          </a:ln>
        </p:spPr>
        <p:txBody>
          <a:bodyPr wrap="none" lIns="0" tIns="0" rIns="0" bIns="0" anchor="ctr"/>
          <a:lstStyle/>
          <a:p>
            <a:pPr algn="r"/>
            <a:endParaRPr lang="zh-CN" altLang="zh-CN">
              <a:latin typeface="+mn-ea"/>
            </a:endParaRPr>
          </a:p>
        </p:txBody>
      </p:sp>
      <p:sp>
        <p:nvSpPr>
          <p:cNvPr id="481" name="Line 4"/>
          <p:cNvSpPr>
            <a:spLocks noChangeShapeType="1"/>
          </p:cNvSpPr>
          <p:nvPr/>
        </p:nvSpPr>
        <p:spPr bwMode="auto">
          <a:xfrm>
            <a:off x="3795714" y="5124841"/>
            <a:ext cx="4440237" cy="0"/>
          </a:xfrm>
          <a:prstGeom prst="line">
            <a:avLst/>
          </a:prstGeom>
          <a:noFill/>
          <a:ln w="12700">
            <a:solidFill>
              <a:srgbClr val="000204"/>
            </a:solidFill>
            <a:round/>
            <a:headEnd/>
            <a:tailEnd type="none" w="lg" len="med"/>
          </a:ln>
        </p:spPr>
        <p:txBody>
          <a:bodyPr lIns="0" tIns="0" rIns="0" bIns="0"/>
          <a:lstStyle/>
          <a:p>
            <a:endParaRPr lang="zh-CN" altLang="en-US">
              <a:latin typeface="+mn-ea"/>
            </a:endParaRPr>
          </a:p>
        </p:txBody>
      </p:sp>
      <p:sp>
        <p:nvSpPr>
          <p:cNvPr id="482" name="Text Box 7"/>
          <p:cNvSpPr txBox="1">
            <a:spLocks noChangeArrowheads="1"/>
          </p:cNvSpPr>
          <p:nvPr/>
        </p:nvSpPr>
        <p:spPr bwMode="auto">
          <a:xfrm>
            <a:off x="4538663" y="4764479"/>
            <a:ext cx="685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941388">
              <a:lnSpc>
                <a:spcPct val="90000"/>
              </a:lnSpc>
              <a:buClr>
                <a:srgbClr val="003580"/>
              </a:buClr>
            </a:pPr>
            <a:r>
              <a:rPr lang="zh-CN" altLang="en-US">
                <a:solidFill>
                  <a:srgbClr val="000000"/>
                </a:solidFill>
                <a:latin typeface="+mn-ea"/>
                <a:cs typeface="Arial" charset="0"/>
              </a:rPr>
              <a:t>读请求</a:t>
            </a:r>
          </a:p>
        </p:txBody>
      </p:sp>
      <p:sp>
        <p:nvSpPr>
          <p:cNvPr id="483" name="Line 9"/>
          <p:cNvSpPr>
            <a:spLocks noChangeShapeType="1"/>
          </p:cNvSpPr>
          <p:nvPr/>
        </p:nvSpPr>
        <p:spPr bwMode="auto">
          <a:xfrm>
            <a:off x="3770314" y="2433638"/>
            <a:ext cx="4440237" cy="0"/>
          </a:xfrm>
          <a:prstGeom prst="line">
            <a:avLst/>
          </a:prstGeom>
          <a:noFill/>
          <a:ln w="12700">
            <a:solidFill>
              <a:srgbClr val="000204"/>
            </a:solidFill>
            <a:round/>
            <a:headEnd/>
            <a:tailEnd type="none" w="lg" len="med"/>
          </a:ln>
        </p:spPr>
        <p:txBody>
          <a:bodyPr lIns="0" tIns="0" rIns="0" bIns="0"/>
          <a:lstStyle/>
          <a:p>
            <a:endParaRPr lang="zh-CN" altLang="en-US">
              <a:latin typeface="+mn-ea"/>
            </a:endParaRPr>
          </a:p>
        </p:txBody>
      </p:sp>
      <p:sp>
        <p:nvSpPr>
          <p:cNvPr id="484" name="AutoShape 95"/>
          <p:cNvSpPr>
            <a:spLocks noChangeArrowheads="1"/>
          </p:cNvSpPr>
          <p:nvPr/>
        </p:nvSpPr>
        <p:spPr bwMode="auto">
          <a:xfrm>
            <a:off x="8078789" y="1649414"/>
            <a:ext cx="1184275" cy="1538287"/>
          </a:xfrm>
          <a:prstGeom prst="roundRect">
            <a:avLst>
              <a:gd name="adj" fmla="val 11657"/>
            </a:avLst>
          </a:prstGeom>
          <a:gradFill rotWithShape="1">
            <a:gsLst>
              <a:gs pos="0">
                <a:srgbClr val="E2EAEA"/>
              </a:gs>
              <a:gs pos="100000">
                <a:srgbClr val="F8FAFA"/>
              </a:gs>
            </a:gsLst>
            <a:lin ang="2700000" scaled="1"/>
          </a:gradFill>
          <a:ln w="6350" algn="ctr">
            <a:solidFill>
              <a:srgbClr val="6F9995"/>
            </a:solidFill>
            <a:round/>
            <a:headEnd/>
            <a:tailEnd type="none" w="lg" len="med"/>
          </a:ln>
        </p:spPr>
        <p:txBody>
          <a:bodyPr wrap="none" lIns="0" tIns="0" rIns="0" bIns="0" anchor="ctr"/>
          <a:lstStyle/>
          <a:p>
            <a:pPr algn="r"/>
            <a:endParaRPr lang="zh-CN" altLang="zh-CN">
              <a:latin typeface="+mn-ea"/>
            </a:endParaRPr>
          </a:p>
        </p:txBody>
      </p:sp>
      <p:grpSp>
        <p:nvGrpSpPr>
          <p:cNvPr id="485" name="Group 146"/>
          <p:cNvGrpSpPr>
            <a:grpSpLocks/>
          </p:cNvGrpSpPr>
          <p:nvPr/>
        </p:nvGrpSpPr>
        <p:grpSpPr bwMode="auto">
          <a:xfrm>
            <a:off x="8223250" y="1868489"/>
            <a:ext cx="577850" cy="542925"/>
            <a:chOff x="3480" y="2350"/>
            <a:chExt cx="901" cy="846"/>
          </a:xfrm>
        </p:grpSpPr>
        <p:grpSp>
          <p:nvGrpSpPr>
            <p:cNvPr id="486" name="Group 147"/>
            <p:cNvGrpSpPr>
              <a:grpSpLocks/>
            </p:cNvGrpSpPr>
            <p:nvPr/>
          </p:nvGrpSpPr>
          <p:grpSpPr bwMode="auto">
            <a:xfrm>
              <a:off x="3480" y="2803"/>
              <a:ext cx="901" cy="393"/>
              <a:chOff x="3480" y="2982"/>
              <a:chExt cx="901" cy="393"/>
            </a:xfrm>
          </p:grpSpPr>
          <p:sp>
            <p:nvSpPr>
              <p:cNvPr id="507" name="Oval 148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08" name="Rectangle 149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09" name="Oval 150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487" name="Group 151"/>
            <p:cNvGrpSpPr>
              <a:grpSpLocks/>
            </p:cNvGrpSpPr>
            <p:nvPr/>
          </p:nvGrpSpPr>
          <p:grpSpPr bwMode="auto">
            <a:xfrm>
              <a:off x="3480" y="2713"/>
              <a:ext cx="901" cy="393"/>
              <a:chOff x="3480" y="2982"/>
              <a:chExt cx="901" cy="393"/>
            </a:xfrm>
          </p:grpSpPr>
          <p:sp>
            <p:nvSpPr>
              <p:cNvPr id="504" name="Oval 152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05" name="Rectangle 153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06" name="Oval 154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488" name="Group 155"/>
            <p:cNvGrpSpPr>
              <a:grpSpLocks/>
            </p:cNvGrpSpPr>
            <p:nvPr/>
          </p:nvGrpSpPr>
          <p:grpSpPr bwMode="auto">
            <a:xfrm>
              <a:off x="3480" y="2622"/>
              <a:ext cx="901" cy="393"/>
              <a:chOff x="3480" y="2982"/>
              <a:chExt cx="901" cy="393"/>
            </a:xfrm>
          </p:grpSpPr>
          <p:sp>
            <p:nvSpPr>
              <p:cNvPr id="501" name="Oval 156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02" name="Rectangle 157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03" name="Oval 158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489" name="Group 159"/>
            <p:cNvGrpSpPr>
              <a:grpSpLocks/>
            </p:cNvGrpSpPr>
            <p:nvPr/>
          </p:nvGrpSpPr>
          <p:grpSpPr bwMode="auto">
            <a:xfrm>
              <a:off x="3480" y="2532"/>
              <a:ext cx="901" cy="393"/>
              <a:chOff x="3480" y="2982"/>
              <a:chExt cx="901" cy="393"/>
            </a:xfrm>
          </p:grpSpPr>
          <p:sp>
            <p:nvSpPr>
              <p:cNvPr id="498" name="Oval 160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499" name="Rectangle 161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00" name="Oval 162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490" name="Group 163"/>
            <p:cNvGrpSpPr>
              <a:grpSpLocks/>
            </p:cNvGrpSpPr>
            <p:nvPr/>
          </p:nvGrpSpPr>
          <p:grpSpPr bwMode="auto">
            <a:xfrm>
              <a:off x="3480" y="2441"/>
              <a:ext cx="901" cy="393"/>
              <a:chOff x="3480" y="2982"/>
              <a:chExt cx="901" cy="393"/>
            </a:xfrm>
          </p:grpSpPr>
          <p:sp>
            <p:nvSpPr>
              <p:cNvPr id="495" name="Oval 164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496" name="Rectangle 165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497" name="Oval 166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491" name="Group 167"/>
            <p:cNvGrpSpPr>
              <a:grpSpLocks/>
            </p:cNvGrpSpPr>
            <p:nvPr/>
          </p:nvGrpSpPr>
          <p:grpSpPr bwMode="auto">
            <a:xfrm>
              <a:off x="3480" y="2350"/>
              <a:ext cx="901" cy="393"/>
              <a:chOff x="3480" y="2982"/>
              <a:chExt cx="901" cy="393"/>
            </a:xfrm>
          </p:grpSpPr>
          <p:sp>
            <p:nvSpPr>
              <p:cNvPr id="492" name="Oval 168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493" name="Rectangle 169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494" name="Oval 170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</p:grpSp>
      <p:grpSp>
        <p:nvGrpSpPr>
          <p:cNvPr id="510" name="Group 171"/>
          <p:cNvGrpSpPr>
            <a:grpSpLocks/>
          </p:cNvGrpSpPr>
          <p:nvPr/>
        </p:nvGrpSpPr>
        <p:grpSpPr bwMode="auto">
          <a:xfrm>
            <a:off x="8378825" y="2139951"/>
            <a:ext cx="577850" cy="542925"/>
            <a:chOff x="3480" y="2350"/>
            <a:chExt cx="901" cy="846"/>
          </a:xfrm>
        </p:grpSpPr>
        <p:grpSp>
          <p:nvGrpSpPr>
            <p:cNvPr id="511" name="Group 172"/>
            <p:cNvGrpSpPr>
              <a:grpSpLocks/>
            </p:cNvGrpSpPr>
            <p:nvPr/>
          </p:nvGrpSpPr>
          <p:grpSpPr bwMode="auto">
            <a:xfrm>
              <a:off x="3480" y="2803"/>
              <a:ext cx="901" cy="393"/>
              <a:chOff x="3480" y="2982"/>
              <a:chExt cx="901" cy="393"/>
            </a:xfrm>
          </p:grpSpPr>
          <p:sp>
            <p:nvSpPr>
              <p:cNvPr id="532" name="Oval 173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33" name="Rectangle 174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34" name="Oval 175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512" name="Group 176"/>
            <p:cNvGrpSpPr>
              <a:grpSpLocks/>
            </p:cNvGrpSpPr>
            <p:nvPr/>
          </p:nvGrpSpPr>
          <p:grpSpPr bwMode="auto">
            <a:xfrm>
              <a:off x="3480" y="2713"/>
              <a:ext cx="901" cy="393"/>
              <a:chOff x="3480" y="2982"/>
              <a:chExt cx="901" cy="393"/>
            </a:xfrm>
          </p:grpSpPr>
          <p:sp>
            <p:nvSpPr>
              <p:cNvPr id="529" name="Oval 177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30" name="Rectangle 178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31" name="Oval 179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513" name="Group 180"/>
            <p:cNvGrpSpPr>
              <a:grpSpLocks/>
            </p:cNvGrpSpPr>
            <p:nvPr/>
          </p:nvGrpSpPr>
          <p:grpSpPr bwMode="auto">
            <a:xfrm>
              <a:off x="3480" y="2622"/>
              <a:ext cx="901" cy="393"/>
              <a:chOff x="3480" y="2982"/>
              <a:chExt cx="901" cy="393"/>
            </a:xfrm>
          </p:grpSpPr>
          <p:sp>
            <p:nvSpPr>
              <p:cNvPr id="526" name="Oval 181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27" name="Rectangle 182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28" name="Oval 183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514" name="Group 184"/>
            <p:cNvGrpSpPr>
              <a:grpSpLocks/>
            </p:cNvGrpSpPr>
            <p:nvPr/>
          </p:nvGrpSpPr>
          <p:grpSpPr bwMode="auto">
            <a:xfrm>
              <a:off x="3480" y="2532"/>
              <a:ext cx="901" cy="393"/>
              <a:chOff x="3480" y="2982"/>
              <a:chExt cx="901" cy="393"/>
            </a:xfrm>
          </p:grpSpPr>
          <p:sp>
            <p:nvSpPr>
              <p:cNvPr id="523" name="Oval 185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24" name="Rectangle 186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25" name="Oval 187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515" name="Group 188"/>
            <p:cNvGrpSpPr>
              <a:grpSpLocks/>
            </p:cNvGrpSpPr>
            <p:nvPr/>
          </p:nvGrpSpPr>
          <p:grpSpPr bwMode="auto">
            <a:xfrm>
              <a:off x="3480" y="2441"/>
              <a:ext cx="901" cy="393"/>
              <a:chOff x="3480" y="2982"/>
              <a:chExt cx="901" cy="393"/>
            </a:xfrm>
          </p:grpSpPr>
          <p:sp>
            <p:nvSpPr>
              <p:cNvPr id="520" name="Oval 189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21" name="Rectangle 190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22" name="Oval 191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516" name="Group 192"/>
            <p:cNvGrpSpPr>
              <a:grpSpLocks/>
            </p:cNvGrpSpPr>
            <p:nvPr/>
          </p:nvGrpSpPr>
          <p:grpSpPr bwMode="auto">
            <a:xfrm>
              <a:off x="3480" y="2350"/>
              <a:ext cx="901" cy="393"/>
              <a:chOff x="3480" y="2982"/>
              <a:chExt cx="901" cy="393"/>
            </a:xfrm>
          </p:grpSpPr>
          <p:sp>
            <p:nvSpPr>
              <p:cNvPr id="517" name="Oval 193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18" name="Rectangle 194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19" name="Oval 195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</p:grpSp>
      <p:sp>
        <p:nvSpPr>
          <p:cNvPr id="535" name="Line 223"/>
          <p:cNvSpPr>
            <a:spLocks noChangeShapeType="1"/>
          </p:cNvSpPr>
          <p:nvPr/>
        </p:nvSpPr>
        <p:spPr bwMode="auto">
          <a:xfrm flipV="1">
            <a:off x="6643689" y="5133828"/>
            <a:ext cx="1665287" cy="12700"/>
          </a:xfrm>
          <a:prstGeom prst="line">
            <a:avLst/>
          </a:prstGeom>
          <a:noFill/>
          <a:ln w="76200">
            <a:solidFill>
              <a:schemeClr val="accent2"/>
            </a:solidFill>
            <a:prstDash val="sysDot"/>
            <a:round/>
            <a:headEnd/>
            <a:tailEnd type="none" w="lg" len="med"/>
          </a:ln>
        </p:spPr>
        <p:txBody>
          <a:bodyPr lIns="0" tIns="0" rIns="0" bIns="0"/>
          <a:lstStyle/>
          <a:p>
            <a:endParaRPr lang="zh-CN" altLang="en-US">
              <a:latin typeface="+mn-ea"/>
            </a:endParaRPr>
          </a:p>
        </p:txBody>
      </p:sp>
      <p:grpSp>
        <p:nvGrpSpPr>
          <p:cNvPr id="536" name="Group 196"/>
          <p:cNvGrpSpPr>
            <a:grpSpLocks/>
          </p:cNvGrpSpPr>
          <p:nvPr/>
        </p:nvGrpSpPr>
        <p:grpSpPr bwMode="auto">
          <a:xfrm>
            <a:off x="8532813" y="2409826"/>
            <a:ext cx="577850" cy="542925"/>
            <a:chOff x="3480" y="2350"/>
            <a:chExt cx="901" cy="846"/>
          </a:xfrm>
        </p:grpSpPr>
        <p:grpSp>
          <p:nvGrpSpPr>
            <p:cNvPr id="537" name="Group 197"/>
            <p:cNvGrpSpPr>
              <a:grpSpLocks/>
            </p:cNvGrpSpPr>
            <p:nvPr/>
          </p:nvGrpSpPr>
          <p:grpSpPr bwMode="auto">
            <a:xfrm>
              <a:off x="3480" y="2803"/>
              <a:ext cx="901" cy="393"/>
              <a:chOff x="3480" y="2982"/>
              <a:chExt cx="901" cy="393"/>
            </a:xfrm>
          </p:grpSpPr>
          <p:sp>
            <p:nvSpPr>
              <p:cNvPr id="558" name="Oval 198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59" name="Rectangle 199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60" name="Oval 200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538" name="Group 201"/>
            <p:cNvGrpSpPr>
              <a:grpSpLocks/>
            </p:cNvGrpSpPr>
            <p:nvPr/>
          </p:nvGrpSpPr>
          <p:grpSpPr bwMode="auto">
            <a:xfrm>
              <a:off x="3480" y="2713"/>
              <a:ext cx="901" cy="393"/>
              <a:chOff x="3480" y="2982"/>
              <a:chExt cx="901" cy="393"/>
            </a:xfrm>
          </p:grpSpPr>
          <p:sp>
            <p:nvSpPr>
              <p:cNvPr id="555" name="Oval 202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56" name="Rectangle 203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57" name="Oval 204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539" name="Group 205"/>
            <p:cNvGrpSpPr>
              <a:grpSpLocks/>
            </p:cNvGrpSpPr>
            <p:nvPr/>
          </p:nvGrpSpPr>
          <p:grpSpPr bwMode="auto">
            <a:xfrm>
              <a:off x="3480" y="2622"/>
              <a:ext cx="901" cy="393"/>
              <a:chOff x="3480" y="2982"/>
              <a:chExt cx="901" cy="393"/>
            </a:xfrm>
          </p:grpSpPr>
          <p:sp>
            <p:nvSpPr>
              <p:cNvPr id="552" name="Oval 206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53" name="Rectangle 207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54" name="Oval 208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540" name="Group 209"/>
            <p:cNvGrpSpPr>
              <a:grpSpLocks/>
            </p:cNvGrpSpPr>
            <p:nvPr/>
          </p:nvGrpSpPr>
          <p:grpSpPr bwMode="auto">
            <a:xfrm>
              <a:off x="3480" y="2532"/>
              <a:ext cx="901" cy="393"/>
              <a:chOff x="3480" y="2982"/>
              <a:chExt cx="901" cy="393"/>
            </a:xfrm>
          </p:grpSpPr>
          <p:sp>
            <p:nvSpPr>
              <p:cNvPr id="549" name="Oval 210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50" name="Rectangle 211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51" name="Oval 212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541" name="Group 213"/>
            <p:cNvGrpSpPr>
              <a:grpSpLocks/>
            </p:cNvGrpSpPr>
            <p:nvPr/>
          </p:nvGrpSpPr>
          <p:grpSpPr bwMode="auto">
            <a:xfrm>
              <a:off x="3480" y="2441"/>
              <a:ext cx="901" cy="393"/>
              <a:chOff x="3480" y="2982"/>
              <a:chExt cx="901" cy="393"/>
            </a:xfrm>
          </p:grpSpPr>
          <p:sp>
            <p:nvSpPr>
              <p:cNvPr id="546" name="Oval 214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47" name="Rectangle 215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48" name="Oval 216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542" name="Group 217"/>
            <p:cNvGrpSpPr>
              <a:grpSpLocks/>
            </p:cNvGrpSpPr>
            <p:nvPr/>
          </p:nvGrpSpPr>
          <p:grpSpPr bwMode="auto">
            <a:xfrm>
              <a:off x="3480" y="2350"/>
              <a:ext cx="901" cy="393"/>
              <a:chOff x="3480" y="2982"/>
              <a:chExt cx="901" cy="393"/>
            </a:xfrm>
          </p:grpSpPr>
          <p:sp>
            <p:nvSpPr>
              <p:cNvPr id="543" name="Oval 218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44" name="Rectangle 219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45" name="Oval 220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</p:grpSp>
      <p:sp>
        <p:nvSpPr>
          <p:cNvPr id="561" name="Line 221"/>
          <p:cNvSpPr>
            <a:spLocks noChangeShapeType="1"/>
          </p:cNvSpPr>
          <p:nvPr/>
        </p:nvSpPr>
        <p:spPr bwMode="auto">
          <a:xfrm>
            <a:off x="3757614" y="5135954"/>
            <a:ext cx="1920875" cy="0"/>
          </a:xfrm>
          <a:prstGeom prst="line">
            <a:avLst/>
          </a:prstGeom>
          <a:noFill/>
          <a:ln w="76200">
            <a:solidFill>
              <a:schemeClr val="accent2"/>
            </a:solidFill>
            <a:prstDash val="sysDot"/>
            <a:round/>
            <a:headEnd/>
            <a:tailEnd type="none" w="lg" len="med"/>
          </a:ln>
        </p:spPr>
        <p:txBody>
          <a:bodyPr lIns="0" tIns="0" rIns="0" bIns="0"/>
          <a:lstStyle/>
          <a:p>
            <a:endParaRPr lang="zh-CN" altLang="en-US">
              <a:latin typeface="+mn-ea"/>
            </a:endParaRPr>
          </a:p>
        </p:txBody>
      </p:sp>
      <p:sp>
        <p:nvSpPr>
          <p:cNvPr id="562" name="AutoShape 370"/>
          <p:cNvSpPr>
            <a:spLocks noChangeArrowheads="1"/>
          </p:cNvSpPr>
          <p:nvPr/>
        </p:nvSpPr>
        <p:spPr bwMode="auto">
          <a:xfrm>
            <a:off x="8116889" y="4277116"/>
            <a:ext cx="1158875" cy="1576388"/>
          </a:xfrm>
          <a:prstGeom prst="roundRect">
            <a:avLst>
              <a:gd name="adj" fmla="val 11657"/>
            </a:avLst>
          </a:prstGeom>
          <a:gradFill rotWithShape="1">
            <a:gsLst>
              <a:gs pos="0">
                <a:srgbClr val="E2EAEA"/>
              </a:gs>
              <a:gs pos="100000">
                <a:srgbClr val="F8FAFA"/>
              </a:gs>
            </a:gsLst>
            <a:lin ang="2700000" scaled="1"/>
          </a:gradFill>
          <a:ln w="6350" algn="ctr">
            <a:solidFill>
              <a:srgbClr val="6F9995"/>
            </a:solidFill>
            <a:round/>
            <a:headEnd/>
            <a:tailEnd type="none" w="lg" len="med"/>
          </a:ln>
        </p:spPr>
        <p:txBody>
          <a:bodyPr wrap="none" lIns="0" tIns="0" rIns="0" bIns="0" anchor="ctr"/>
          <a:lstStyle/>
          <a:p>
            <a:pPr algn="r"/>
            <a:endParaRPr lang="zh-CN" altLang="zh-CN">
              <a:latin typeface="+mn-ea"/>
            </a:endParaRPr>
          </a:p>
        </p:txBody>
      </p:sp>
      <p:grpSp>
        <p:nvGrpSpPr>
          <p:cNvPr id="563" name="Group 471"/>
          <p:cNvGrpSpPr>
            <a:grpSpLocks/>
          </p:cNvGrpSpPr>
          <p:nvPr/>
        </p:nvGrpSpPr>
        <p:grpSpPr bwMode="auto">
          <a:xfrm>
            <a:off x="8248650" y="4546992"/>
            <a:ext cx="577850" cy="542925"/>
            <a:chOff x="3480" y="2350"/>
            <a:chExt cx="901" cy="846"/>
          </a:xfrm>
        </p:grpSpPr>
        <p:grpSp>
          <p:nvGrpSpPr>
            <p:cNvPr id="564" name="Group 472"/>
            <p:cNvGrpSpPr>
              <a:grpSpLocks/>
            </p:cNvGrpSpPr>
            <p:nvPr/>
          </p:nvGrpSpPr>
          <p:grpSpPr bwMode="auto">
            <a:xfrm>
              <a:off x="3480" y="2803"/>
              <a:ext cx="901" cy="393"/>
              <a:chOff x="3480" y="2982"/>
              <a:chExt cx="901" cy="393"/>
            </a:xfrm>
          </p:grpSpPr>
          <p:sp>
            <p:nvSpPr>
              <p:cNvPr id="585" name="Oval 473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86" name="Rectangle 474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87" name="Oval 475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565" name="Group 476"/>
            <p:cNvGrpSpPr>
              <a:grpSpLocks/>
            </p:cNvGrpSpPr>
            <p:nvPr/>
          </p:nvGrpSpPr>
          <p:grpSpPr bwMode="auto">
            <a:xfrm>
              <a:off x="3480" y="2713"/>
              <a:ext cx="901" cy="393"/>
              <a:chOff x="3480" y="2982"/>
              <a:chExt cx="901" cy="393"/>
            </a:xfrm>
          </p:grpSpPr>
          <p:sp>
            <p:nvSpPr>
              <p:cNvPr id="582" name="Oval 477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83" name="Rectangle 478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84" name="Oval 479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566" name="Group 480"/>
            <p:cNvGrpSpPr>
              <a:grpSpLocks/>
            </p:cNvGrpSpPr>
            <p:nvPr/>
          </p:nvGrpSpPr>
          <p:grpSpPr bwMode="auto">
            <a:xfrm>
              <a:off x="3480" y="2622"/>
              <a:ext cx="901" cy="393"/>
              <a:chOff x="3480" y="2982"/>
              <a:chExt cx="901" cy="393"/>
            </a:xfrm>
          </p:grpSpPr>
          <p:sp>
            <p:nvSpPr>
              <p:cNvPr id="579" name="Oval 481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80" name="Rectangle 482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81" name="Oval 483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567" name="Group 484"/>
            <p:cNvGrpSpPr>
              <a:grpSpLocks/>
            </p:cNvGrpSpPr>
            <p:nvPr/>
          </p:nvGrpSpPr>
          <p:grpSpPr bwMode="auto">
            <a:xfrm>
              <a:off x="3480" y="2532"/>
              <a:ext cx="901" cy="393"/>
              <a:chOff x="3480" y="2982"/>
              <a:chExt cx="901" cy="393"/>
            </a:xfrm>
          </p:grpSpPr>
          <p:sp>
            <p:nvSpPr>
              <p:cNvPr id="576" name="Oval 485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77" name="Rectangle 486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78" name="Oval 487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568" name="Group 488"/>
            <p:cNvGrpSpPr>
              <a:grpSpLocks/>
            </p:cNvGrpSpPr>
            <p:nvPr/>
          </p:nvGrpSpPr>
          <p:grpSpPr bwMode="auto">
            <a:xfrm>
              <a:off x="3480" y="2441"/>
              <a:ext cx="901" cy="393"/>
              <a:chOff x="3480" y="2982"/>
              <a:chExt cx="901" cy="393"/>
            </a:xfrm>
          </p:grpSpPr>
          <p:sp>
            <p:nvSpPr>
              <p:cNvPr id="573" name="Oval 489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74" name="Rectangle 490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75" name="Oval 491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569" name="Group 492"/>
            <p:cNvGrpSpPr>
              <a:grpSpLocks/>
            </p:cNvGrpSpPr>
            <p:nvPr/>
          </p:nvGrpSpPr>
          <p:grpSpPr bwMode="auto">
            <a:xfrm>
              <a:off x="3480" y="2350"/>
              <a:ext cx="901" cy="393"/>
              <a:chOff x="3480" y="2982"/>
              <a:chExt cx="901" cy="393"/>
            </a:xfrm>
          </p:grpSpPr>
          <p:sp>
            <p:nvSpPr>
              <p:cNvPr id="570" name="Oval 493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71" name="Rectangle 494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72" name="Oval 495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</p:grpSp>
      <p:grpSp>
        <p:nvGrpSpPr>
          <p:cNvPr id="588" name="Group 496"/>
          <p:cNvGrpSpPr>
            <a:grpSpLocks/>
          </p:cNvGrpSpPr>
          <p:nvPr/>
        </p:nvGrpSpPr>
        <p:grpSpPr bwMode="auto">
          <a:xfrm>
            <a:off x="8248650" y="4546992"/>
            <a:ext cx="577850" cy="542925"/>
            <a:chOff x="4944" y="2201"/>
            <a:chExt cx="364" cy="342"/>
          </a:xfrm>
        </p:grpSpPr>
        <p:grpSp>
          <p:nvGrpSpPr>
            <p:cNvPr id="589" name="Group 497"/>
            <p:cNvGrpSpPr>
              <a:grpSpLocks/>
            </p:cNvGrpSpPr>
            <p:nvPr/>
          </p:nvGrpSpPr>
          <p:grpSpPr bwMode="auto">
            <a:xfrm>
              <a:off x="4944" y="2384"/>
              <a:ext cx="364" cy="159"/>
              <a:chOff x="4215" y="3995"/>
              <a:chExt cx="364" cy="159"/>
            </a:xfrm>
          </p:grpSpPr>
          <p:sp>
            <p:nvSpPr>
              <p:cNvPr id="610" name="Oval 498"/>
              <p:cNvSpPr>
                <a:spLocks noChangeArrowheads="1"/>
              </p:cNvSpPr>
              <p:nvPr/>
            </p:nvSpPr>
            <p:spPr bwMode="auto">
              <a:xfrm>
                <a:off x="4215" y="4027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11" name="Rectangle 499"/>
              <p:cNvSpPr>
                <a:spLocks noChangeArrowheads="1"/>
              </p:cNvSpPr>
              <p:nvPr/>
            </p:nvSpPr>
            <p:spPr bwMode="auto">
              <a:xfrm>
                <a:off x="4215" y="4059"/>
                <a:ext cx="364" cy="31"/>
              </a:xfrm>
              <a:prstGeom prst="rect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12" name="Oval 500"/>
              <p:cNvSpPr>
                <a:spLocks noChangeArrowheads="1"/>
              </p:cNvSpPr>
              <p:nvPr/>
            </p:nvSpPr>
            <p:spPr bwMode="auto">
              <a:xfrm>
                <a:off x="4215" y="3995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DCCE64"/>
                  </a:gs>
                  <a:gs pos="100000">
                    <a:srgbClr val="E9E09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590" name="Group 501"/>
            <p:cNvGrpSpPr>
              <a:grpSpLocks/>
            </p:cNvGrpSpPr>
            <p:nvPr/>
          </p:nvGrpSpPr>
          <p:grpSpPr bwMode="auto">
            <a:xfrm>
              <a:off x="4944" y="2348"/>
              <a:ext cx="364" cy="159"/>
              <a:chOff x="4215" y="3995"/>
              <a:chExt cx="364" cy="159"/>
            </a:xfrm>
          </p:grpSpPr>
          <p:sp>
            <p:nvSpPr>
              <p:cNvPr id="607" name="Oval 502"/>
              <p:cNvSpPr>
                <a:spLocks noChangeArrowheads="1"/>
              </p:cNvSpPr>
              <p:nvPr/>
            </p:nvSpPr>
            <p:spPr bwMode="auto">
              <a:xfrm>
                <a:off x="4215" y="4027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08" name="Rectangle 503"/>
              <p:cNvSpPr>
                <a:spLocks noChangeArrowheads="1"/>
              </p:cNvSpPr>
              <p:nvPr/>
            </p:nvSpPr>
            <p:spPr bwMode="auto">
              <a:xfrm>
                <a:off x="4215" y="4059"/>
                <a:ext cx="364" cy="31"/>
              </a:xfrm>
              <a:prstGeom prst="rect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09" name="Oval 504"/>
              <p:cNvSpPr>
                <a:spLocks noChangeArrowheads="1"/>
              </p:cNvSpPr>
              <p:nvPr/>
            </p:nvSpPr>
            <p:spPr bwMode="auto">
              <a:xfrm>
                <a:off x="4215" y="3995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DCCE64"/>
                  </a:gs>
                  <a:gs pos="100000">
                    <a:srgbClr val="E9E09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591" name="Group 505"/>
            <p:cNvGrpSpPr>
              <a:grpSpLocks/>
            </p:cNvGrpSpPr>
            <p:nvPr/>
          </p:nvGrpSpPr>
          <p:grpSpPr bwMode="auto">
            <a:xfrm>
              <a:off x="4944" y="2311"/>
              <a:ext cx="364" cy="159"/>
              <a:chOff x="4215" y="3995"/>
              <a:chExt cx="364" cy="159"/>
            </a:xfrm>
          </p:grpSpPr>
          <p:sp>
            <p:nvSpPr>
              <p:cNvPr id="604" name="Oval 506"/>
              <p:cNvSpPr>
                <a:spLocks noChangeArrowheads="1"/>
              </p:cNvSpPr>
              <p:nvPr/>
            </p:nvSpPr>
            <p:spPr bwMode="auto">
              <a:xfrm>
                <a:off x="4215" y="4027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05" name="Rectangle 507"/>
              <p:cNvSpPr>
                <a:spLocks noChangeArrowheads="1"/>
              </p:cNvSpPr>
              <p:nvPr/>
            </p:nvSpPr>
            <p:spPr bwMode="auto">
              <a:xfrm>
                <a:off x="4215" y="4059"/>
                <a:ext cx="364" cy="31"/>
              </a:xfrm>
              <a:prstGeom prst="rect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06" name="Oval 508"/>
              <p:cNvSpPr>
                <a:spLocks noChangeArrowheads="1"/>
              </p:cNvSpPr>
              <p:nvPr/>
            </p:nvSpPr>
            <p:spPr bwMode="auto">
              <a:xfrm>
                <a:off x="4215" y="3995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DCCE64"/>
                  </a:gs>
                  <a:gs pos="100000">
                    <a:srgbClr val="E9E09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592" name="Group 509"/>
            <p:cNvGrpSpPr>
              <a:grpSpLocks/>
            </p:cNvGrpSpPr>
            <p:nvPr/>
          </p:nvGrpSpPr>
          <p:grpSpPr bwMode="auto">
            <a:xfrm>
              <a:off x="4944" y="2275"/>
              <a:ext cx="364" cy="159"/>
              <a:chOff x="4215" y="3995"/>
              <a:chExt cx="364" cy="159"/>
            </a:xfrm>
          </p:grpSpPr>
          <p:sp>
            <p:nvSpPr>
              <p:cNvPr id="601" name="Oval 510"/>
              <p:cNvSpPr>
                <a:spLocks noChangeArrowheads="1"/>
              </p:cNvSpPr>
              <p:nvPr/>
            </p:nvSpPr>
            <p:spPr bwMode="auto">
              <a:xfrm>
                <a:off x="4215" y="4027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02" name="Rectangle 511"/>
              <p:cNvSpPr>
                <a:spLocks noChangeArrowheads="1"/>
              </p:cNvSpPr>
              <p:nvPr/>
            </p:nvSpPr>
            <p:spPr bwMode="auto">
              <a:xfrm>
                <a:off x="4215" y="4059"/>
                <a:ext cx="364" cy="31"/>
              </a:xfrm>
              <a:prstGeom prst="rect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03" name="Oval 512"/>
              <p:cNvSpPr>
                <a:spLocks noChangeArrowheads="1"/>
              </p:cNvSpPr>
              <p:nvPr/>
            </p:nvSpPr>
            <p:spPr bwMode="auto">
              <a:xfrm>
                <a:off x="4215" y="3995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DCCE64"/>
                  </a:gs>
                  <a:gs pos="100000">
                    <a:srgbClr val="E9E09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593" name="Group 513"/>
            <p:cNvGrpSpPr>
              <a:grpSpLocks/>
            </p:cNvGrpSpPr>
            <p:nvPr/>
          </p:nvGrpSpPr>
          <p:grpSpPr bwMode="auto">
            <a:xfrm>
              <a:off x="4944" y="2238"/>
              <a:ext cx="364" cy="159"/>
              <a:chOff x="4215" y="3995"/>
              <a:chExt cx="364" cy="159"/>
            </a:xfrm>
          </p:grpSpPr>
          <p:sp>
            <p:nvSpPr>
              <p:cNvPr id="598" name="Oval 514"/>
              <p:cNvSpPr>
                <a:spLocks noChangeArrowheads="1"/>
              </p:cNvSpPr>
              <p:nvPr/>
            </p:nvSpPr>
            <p:spPr bwMode="auto">
              <a:xfrm>
                <a:off x="4215" y="4027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99" name="Rectangle 515"/>
              <p:cNvSpPr>
                <a:spLocks noChangeArrowheads="1"/>
              </p:cNvSpPr>
              <p:nvPr/>
            </p:nvSpPr>
            <p:spPr bwMode="auto">
              <a:xfrm>
                <a:off x="4215" y="4059"/>
                <a:ext cx="364" cy="31"/>
              </a:xfrm>
              <a:prstGeom prst="rect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00" name="Oval 516"/>
              <p:cNvSpPr>
                <a:spLocks noChangeArrowheads="1"/>
              </p:cNvSpPr>
              <p:nvPr/>
            </p:nvSpPr>
            <p:spPr bwMode="auto">
              <a:xfrm>
                <a:off x="4215" y="3995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DCCE64"/>
                  </a:gs>
                  <a:gs pos="100000">
                    <a:srgbClr val="E9E09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594" name="Group 517"/>
            <p:cNvGrpSpPr>
              <a:grpSpLocks/>
            </p:cNvGrpSpPr>
            <p:nvPr/>
          </p:nvGrpSpPr>
          <p:grpSpPr bwMode="auto">
            <a:xfrm>
              <a:off x="4944" y="2201"/>
              <a:ext cx="364" cy="159"/>
              <a:chOff x="4215" y="3995"/>
              <a:chExt cx="364" cy="159"/>
            </a:xfrm>
          </p:grpSpPr>
          <p:sp>
            <p:nvSpPr>
              <p:cNvPr id="595" name="Oval 518"/>
              <p:cNvSpPr>
                <a:spLocks noChangeArrowheads="1"/>
              </p:cNvSpPr>
              <p:nvPr/>
            </p:nvSpPr>
            <p:spPr bwMode="auto">
              <a:xfrm>
                <a:off x="4215" y="4027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96" name="Rectangle 519"/>
              <p:cNvSpPr>
                <a:spLocks noChangeArrowheads="1"/>
              </p:cNvSpPr>
              <p:nvPr/>
            </p:nvSpPr>
            <p:spPr bwMode="auto">
              <a:xfrm>
                <a:off x="4215" y="4059"/>
                <a:ext cx="364" cy="31"/>
              </a:xfrm>
              <a:prstGeom prst="rect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597" name="Oval 520"/>
              <p:cNvSpPr>
                <a:spLocks noChangeArrowheads="1"/>
              </p:cNvSpPr>
              <p:nvPr/>
            </p:nvSpPr>
            <p:spPr bwMode="auto">
              <a:xfrm>
                <a:off x="4215" y="3995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DCCE64"/>
                  </a:gs>
                  <a:gs pos="100000">
                    <a:srgbClr val="E9E09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</p:grpSp>
      <p:grpSp>
        <p:nvGrpSpPr>
          <p:cNvPr id="613" name="Group 521"/>
          <p:cNvGrpSpPr>
            <a:grpSpLocks/>
          </p:cNvGrpSpPr>
          <p:nvPr/>
        </p:nvGrpSpPr>
        <p:grpSpPr bwMode="auto">
          <a:xfrm>
            <a:off x="8404225" y="4818455"/>
            <a:ext cx="577850" cy="542925"/>
            <a:chOff x="3480" y="2350"/>
            <a:chExt cx="901" cy="846"/>
          </a:xfrm>
        </p:grpSpPr>
        <p:grpSp>
          <p:nvGrpSpPr>
            <p:cNvPr id="614" name="Group 522"/>
            <p:cNvGrpSpPr>
              <a:grpSpLocks/>
            </p:cNvGrpSpPr>
            <p:nvPr/>
          </p:nvGrpSpPr>
          <p:grpSpPr bwMode="auto">
            <a:xfrm>
              <a:off x="3480" y="2803"/>
              <a:ext cx="901" cy="393"/>
              <a:chOff x="3480" y="2982"/>
              <a:chExt cx="901" cy="393"/>
            </a:xfrm>
          </p:grpSpPr>
          <p:sp>
            <p:nvSpPr>
              <p:cNvPr id="635" name="Oval 523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36" name="Rectangle 524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37" name="Oval 525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615" name="Group 526"/>
            <p:cNvGrpSpPr>
              <a:grpSpLocks/>
            </p:cNvGrpSpPr>
            <p:nvPr/>
          </p:nvGrpSpPr>
          <p:grpSpPr bwMode="auto">
            <a:xfrm>
              <a:off x="3480" y="2713"/>
              <a:ext cx="901" cy="393"/>
              <a:chOff x="3480" y="2982"/>
              <a:chExt cx="901" cy="393"/>
            </a:xfrm>
          </p:grpSpPr>
          <p:sp>
            <p:nvSpPr>
              <p:cNvPr id="632" name="Oval 527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33" name="Rectangle 528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34" name="Oval 529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616" name="Group 530"/>
            <p:cNvGrpSpPr>
              <a:grpSpLocks/>
            </p:cNvGrpSpPr>
            <p:nvPr/>
          </p:nvGrpSpPr>
          <p:grpSpPr bwMode="auto">
            <a:xfrm>
              <a:off x="3480" y="2622"/>
              <a:ext cx="901" cy="393"/>
              <a:chOff x="3480" y="2982"/>
              <a:chExt cx="901" cy="393"/>
            </a:xfrm>
          </p:grpSpPr>
          <p:sp>
            <p:nvSpPr>
              <p:cNvPr id="629" name="Oval 531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30" name="Rectangle 532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31" name="Oval 533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617" name="Group 534"/>
            <p:cNvGrpSpPr>
              <a:grpSpLocks/>
            </p:cNvGrpSpPr>
            <p:nvPr/>
          </p:nvGrpSpPr>
          <p:grpSpPr bwMode="auto">
            <a:xfrm>
              <a:off x="3480" y="2532"/>
              <a:ext cx="901" cy="393"/>
              <a:chOff x="3480" y="2982"/>
              <a:chExt cx="901" cy="393"/>
            </a:xfrm>
          </p:grpSpPr>
          <p:sp>
            <p:nvSpPr>
              <p:cNvPr id="626" name="Oval 535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27" name="Rectangle 536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28" name="Oval 537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618" name="Group 538"/>
            <p:cNvGrpSpPr>
              <a:grpSpLocks/>
            </p:cNvGrpSpPr>
            <p:nvPr/>
          </p:nvGrpSpPr>
          <p:grpSpPr bwMode="auto">
            <a:xfrm>
              <a:off x="3480" y="2441"/>
              <a:ext cx="901" cy="393"/>
              <a:chOff x="3480" y="2982"/>
              <a:chExt cx="901" cy="393"/>
            </a:xfrm>
          </p:grpSpPr>
          <p:sp>
            <p:nvSpPr>
              <p:cNvPr id="623" name="Oval 539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24" name="Rectangle 540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25" name="Oval 541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619" name="Group 542"/>
            <p:cNvGrpSpPr>
              <a:grpSpLocks/>
            </p:cNvGrpSpPr>
            <p:nvPr/>
          </p:nvGrpSpPr>
          <p:grpSpPr bwMode="auto">
            <a:xfrm>
              <a:off x="3480" y="2350"/>
              <a:ext cx="901" cy="393"/>
              <a:chOff x="3480" y="2982"/>
              <a:chExt cx="901" cy="393"/>
            </a:xfrm>
          </p:grpSpPr>
          <p:sp>
            <p:nvSpPr>
              <p:cNvPr id="620" name="Oval 543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21" name="Rectangle 544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22" name="Oval 545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</p:grpSp>
      <p:grpSp>
        <p:nvGrpSpPr>
          <p:cNvPr id="638" name="Group 546"/>
          <p:cNvGrpSpPr>
            <a:grpSpLocks/>
          </p:cNvGrpSpPr>
          <p:nvPr/>
        </p:nvGrpSpPr>
        <p:grpSpPr bwMode="auto">
          <a:xfrm>
            <a:off x="8404225" y="4818455"/>
            <a:ext cx="577850" cy="542925"/>
            <a:chOff x="4944" y="2201"/>
            <a:chExt cx="364" cy="342"/>
          </a:xfrm>
        </p:grpSpPr>
        <p:grpSp>
          <p:nvGrpSpPr>
            <p:cNvPr id="639" name="Group 547"/>
            <p:cNvGrpSpPr>
              <a:grpSpLocks/>
            </p:cNvGrpSpPr>
            <p:nvPr/>
          </p:nvGrpSpPr>
          <p:grpSpPr bwMode="auto">
            <a:xfrm>
              <a:off x="4944" y="2384"/>
              <a:ext cx="364" cy="159"/>
              <a:chOff x="4215" y="3995"/>
              <a:chExt cx="364" cy="159"/>
            </a:xfrm>
          </p:grpSpPr>
          <p:sp>
            <p:nvSpPr>
              <p:cNvPr id="660" name="Oval 548"/>
              <p:cNvSpPr>
                <a:spLocks noChangeArrowheads="1"/>
              </p:cNvSpPr>
              <p:nvPr/>
            </p:nvSpPr>
            <p:spPr bwMode="auto">
              <a:xfrm>
                <a:off x="4215" y="4027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61" name="Rectangle 549"/>
              <p:cNvSpPr>
                <a:spLocks noChangeArrowheads="1"/>
              </p:cNvSpPr>
              <p:nvPr/>
            </p:nvSpPr>
            <p:spPr bwMode="auto">
              <a:xfrm>
                <a:off x="4215" y="4059"/>
                <a:ext cx="364" cy="31"/>
              </a:xfrm>
              <a:prstGeom prst="rect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62" name="Oval 550"/>
              <p:cNvSpPr>
                <a:spLocks noChangeArrowheads="1"/>
              </p:cNvSpPr>
              <p:nvPr/>
            </p:nvSpPr>
            <p:spPr bwMode="auto">
              <a:xfrm>
                <a:off x="4215" y="3995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DCCE64"/>
                  </a:gs>
                  <a:gs pos="100000">
                    <a:srgbClr val="E9E09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640" name="Group 551"/>
            <p:cNvGrpSpPr>
              <a:grpSpLocks/>
            </p:cNvGrpSpPr>
            <p:nvPr/>
          </p:nvGrpSpPr>
          <p:grpSpPr bwMode="auto">
            <a:xfrm>
              <a:off x="4944" y="2348"/>
              <a:ext cx="364" cy="159"/>
              <a:chOff x="4215" y="3995"/>
              <a:chExt cx="364" cy="159"/>
            </a:xfrm>
          </p:grpSpPr>
          <p:sp>
            <p:nvSpPr>
              <p:cNvPr id="657" name="Oval 552"/>
              <p:cNvSpPr>
                <a:spLocks noChangeArrowheads="1"/>
              </p:cNvSpPr>
              <p:nvPr/>
            </p:nvSpPr>
            <p:spPr bwMode="auto">
              <a:xfrm>
                <a:off x="4215" y="4027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58" name="Rectangle 553"/>
              <p:cNvSpPr>
                <a:spLocks noChangeArrowheads="1"/>
              </p:cNvSpPr>
              <p:nvPr/>
            </p:nvSpPr>
            <p:spPr bwMode="auto">
              <a:xfrm>
                <a:off x="4215" y="4059"/>
                <a:ext cx="364" cy="31"/>
              </a:xfrm>
              <a:prstGeom prst="rect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59" name="Oval 554"/>
              <p:cNvSpPr>
                <a:spLocks noChangeArrowheads="1"/>
              </p:cNvSpPr>
              <p:nvPr/>
            </p:nvSpPr>
            <p:spPr bwMode="auto">
              <a:xfrm>
                <a:off x="4215" y="3995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DCCE64"/>
                  </a:gs>
                  <a:gs pos="100000">
                    <a:srgbClr val="E9E09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641" name="Group 555"/>
            <p:cNvGrpSpPr>
              <a:grpSpLocks/>
            </p:cNvGrpSpPr>
            <p:nvPr/>
          </p:nvGrpSpPr>
          <p:grpSpPr bwMode="auto">
            <a:xfrm>
              <a:off x="4944" y="2311"/>
              <a:ext cx="364" cy="159"/>
              <a:chOff x="4215" y="3995"/>
              <a:chExt cx="364" cy="159"/>
            </a:xfrm>
          </p:grpSpPr>
          <p:sp>
            <p:nvSpPr>
              <p:cNvPr id="654" name="Oval 556"/>
              <p:cNvSpPr>
                <a:spLocks noChangeArrowheads="1"/>
              </p:cNvSpPr>
              <p:nvPr/>
            </p:nvSpPr>
            <p:spPr bwMode="auto">
              <a:xfrm>
                <a:off x="4215" y="4027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55" name="Rectangle 557"/>
              <p:cNvSpPr>
                <a:spLocks noChangeArrowheads="1"/>
              </p:cNvSpPr>
              <p:nvPr/>
            </p:nvSpPr>
            <p:spPr bwMode="auto">
              <a:xfrm>
                <a:off x="4215" y="4059"/>
                <a:ext cx="364" cy="31"/>
              </a:xfrm>
              <a:prstGeom prst="rect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56" name="Oval 558"/>
              <p:cNvSpPr>
                <a:spLocks noChangeArrowheads="1"/>
              </p:cNvSpPr>
              <p:nvPr/>
            </p:nvSpPr>
            <p:spPr bwMode="auto">
              <a:xfrm>
                <a:off x="4215" y="3995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DCCE64"/>
                  </a:gs>
                  <a:gs pos="100000">
                    <a:srgbClr val="E9E09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642" name="Group 559"/>
            <p:cNvGrpSpPr>
              <a:grpSpLocks/>
            </p:cNvGrpSpPr>
            <p:nvPr/>
          </p:nvGrpSpPr>
          <p:grpSpPr bwMode="auto">
            <a:xfrm>
              <a:off x="4944" y="2275"/>
              <a:ext cx="364" cy="159"/>
              <a:chOff x="4215" y="3995"/>
              <a:chExt cx="364" cy="159"/>
            </a:xfrm>
          </p:grpSpPr>
          <p:sp>
            <p:nvSpPr>
              <p:cNvPr id="651" name="Oval 560"/>
              <p:cNvSpPr>
                <a:spLocks noChangeArrowheads="1"/>
              </p:cNvSpPr>
              <p:nvPr/>
            </p:nvSpPr>
            <p:spPr bwMode="auto">
              <a:xfrm>
                <a:off x="4215" y="4027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52" name="Rectangle 561"/>
              <p:cNvSpPr>
                <a:spLocks noChangeArrowheads="1"/>
              </p:cNvSpPr>
              <p:nvPr/>
            </p:nvSpPr>
            <p:spPr bwMode="auto">
              <a:xfrm>
                <a:off x="4215" y="4059"/>
                <a:ext cx="364" cy="31"/>
              </a:xfrm>
              <a:prstGeom prst="rect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53" name="Oval 562"/>
              <p:cNvSpPr>
                <a:spLocks noChangeArrowheads="1"/>
              </p:cNvSpPr>
              <p:nvPr/>
            </p:nvSpPr>
            <p:spPr bwMode="auto">
              <a:xfrm>
                <a:off x="4215" y="3995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DCCE64"/>
                  </a:gs>
                  <a:gs pos="100000">
                    <a:srgbClr val="E9E09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643" name="Group 563"/>
            <p:cNvGrpSpPr>
              <a:grpSpLocks/>
            </p:cNvGrpSpPr>
            <p:nvPr/>
          </p:nvGrpSpPr>
          <p:grpSpPr bwMode="auto">
            <a:xfrm>
              <a:off x="4944" y="2238"/>
              <a:ext cx="364" cy="159"/>
              <a:chOff x="4215" y="3995"/>
              <a:chExt cx="364" cy="159"/>
            </a:xfrm>
          </p:grpSpPr>
          <p:sp>
            <p:nvSpPr>
              <p:cNvPr id="648" name="Oval 564"/>
              <p:cNvSpPr>
                <a:spLocks noChangeArrowheads="1"/>
              </p:cNvSpPr>
              <p:nvPr/>
            </p:nvSpPr>
            <p:spPr bwMode="auto">
              <a:xfrm>
                <a:off x="4215" y="4027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49" name="Rectangle 565"/>
              <p:cNvSpPr>
                <a:spLocks noChangeArrowheads="1"/>
              </p:cNvSpPr>
              <p:nvPr/>
            </p:nvSpPr>
            <p:spPr bwMode="auto">
              <a:xfrm>
                <a:off x="4215" y="4059"/>
                <a:ext cx="364" cy="31"/>
              </a:xfrm>
              <a:prstGeom prst="rect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50" name="Oval 566"/>
              <p:cNvSpPr>
                <a:spLocks noChangeArrowheads="1"/>
              </p:cNvSpPr>
              <p:nvPr/>
            </p:nvSpPr>
            <p:spPr bwMode="auto">
              <a:xfrm>
                <a:off x="4215" y="3995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DCCE64"/>
                  </a:gs>
                  <a:gs pos="100000">
                    <a:srgbClr val="E9E09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644" name="Group 567"/>
            <p:cNvGrpSpPr>
              <a:grpSpLocks/>
            </p:cNvGrpSpPr>
            <p:nvPr/>
          </p:nvGrpSpPr>
          <p:grpSpPr bwMode="auto">
            <a:xfrm>
              <a:off x="4944" y="2201"/>
              <a:ext cx="364" cy="159"/>
              <a:chOff x="4215" y="3995"/>
              <a:chExt cx="364" cy="159"/>
            </a:xfrm>
          </p:grpSpPr>
          <p:sp>
            <p:nvSpPr>
              <p:cNvPr id="645" name="Oval 568"/>
              <p:cNvSpPr>
                <a:spLocks noChangeArrowheads="1"/>
              </p:cNvSpPr>
              <p:nvPr/>
            </p:nvSpPr>
            <p:spPr bwMode="auto">
              <a:xfrm>
                <a:off x="4215" y="4027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46" name="Rectangle 569"/>
              <p:cNvSpPr>
                <a:spLocks noChangeArrowheads="1"/>
              </p:cNvSpPr>
              <p:nvPr/>
            </p:nvSpPr>
            <p:spPr bwMode="auto">
              <a:xfrm>
                <a:off x="4215" y="4059"/>
                <a:ext cx="364" cy="31"/>
              </a:xfrm>
              <a:prstGeom prst="rect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47" name="Oval 570"/>
              <p:cNvSpPr>
                <a:spLocks noChangeArrowheads="1"/>
              </p:cNvSpPr>
              <p:nvPr/>
            </p:nvSpPr>
            <p:spPr bwMode="auto">
              <a:xfrm>
                <a:off x="4215" y="3995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DCCE64"/>
                  </a:gs>
                  <a:gs pos="100000">
                    <a:srgbClr val="E9E09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</p:grpSp>
      <p:grpSp>
        <p:nvGrpSpPr>
          <p:cNvPr id="663" name="Group 571"/>
          <p:cNvGrpSpPr>
            <a:grpSpLocks/>
          </p:cNvGrpSpPr>
          <p:nvPr/>
        </p:nvGrpSpPr>
        <p:grpSpPr bwMode="auto">
          <a:xfrm>
            <a:off x="8558213" y="5088330"/>
            <a:ext cx="577850" cy="542925"/>
            <a:chOff x="3480" y="2350"/>
            <a:chExt cx="901" cy="846"/>
          </a:xfrm>
        </p:grpSpPr>
        <p:grpSp>
          <p:nvGrpSpPr>
            <p:cNvPr id="664" name="Group 572"/>
            <p:cNvGrpSpPr>
              <a:grpSpLocks/>
            </p:cNvGrpSpPr>
            <p:nvPr/>
          </p:nvGrpSpPr>
          <p:grpSpPr bwMode="auto">
            <a:xfrm>
              <a:off x="3480" y="2803"/>
              <a:ext cx="901" cy="393"/>
              <a:chOff x="3480" y="2982"/>
              <a:chExt cx="901" cy="393"/>
            </a:xfrm>
          </p:grpSpPr>
          <p:sp>
            <p:nvSpPr>
              <p:cNvPr id="685" name="Oval 573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86" name="Rectangle 574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87" name="Oval 575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665" name="Group 576"/>
            <p:cNvGrpSpPr>
              <a:grpSpLocks/>
            </p:cNvGrpSpPr>
            <p:nvPr/>
          </p:nvGrpSpPr>
          <p:grpSpPr bwMode="auto">
            <a:xfrm>
              <a:off x="3480" y="2713"/>
              <a:ext cx="901" cy="393"/>
              <a:chOff x="3480" y="2982"/>
              <a:chExt cx="901" cy="393"/>
            </a:xfrm>
          </p:grpSpPr>
          <p:sp>
            <p:nvSpPr>
              <p:cNvPr id="682" name="Oval 577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83" name="Rectangle 578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84" name="Oval 579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666" name="Group 580"/>
            <p:cNvGrpSpPr>
              <a:grpSpLocks/>
            </p:cNvGrpSpPr>
            <p:nvPr/>
          </p:nvGrpSpPr>
          <p:grpSpPr bwMode="auto">
            <a:xfrm>
              <a:off x="3480" y="2622"/>
              <a:ext cx="901" cy="393"/>
              <a:chOff x="3480" y="2982"/>
              <a:chExt cx="901" cy="393"/>
            </a:xfrm>
          </p:grpSpPr>
          <p:sp>
            <p:nvSpPr>
              <p:cNvPr id="679" name="Oval 581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80" name="Rectangle 582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81" name="Oval 583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667" name="Group 584"/>
            <p:cNvGrpSpPr>
              <a:grpSpLocks/>
            </p:cNvGrpSpPr>
            <p:nvPr/>
          </p:nvGrpSpPr>
          <p:grpSpPr bwMode="auto">
            <a:xfrm>
              <a:off x="3480" y="2532"/>
              <a:ext cx="901" cy="393"/>
              <a:chOff x="3480" y="2982"/>
              <a:chExt cx="901" cy="393"/>
            </a:xfrm>
          </p:grpSpPr>
          <p:sp>
            <p:nvSpPr>
              <p:cNvPr id="676" name="Oval 585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77" name="Rectangle 586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78" name="Oval 587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668" name="Group 588"/>
            <p:cNvGrpSpPr>
              <a:grpSpLocks/>
            </p:cNvGrpSpPr>
            <p:nvPr/>
          </p:nvGrpSpPr>
          <p:grpSpPr bwMode="auto">
            <a:xfrm>
              <a:off x="3480" y="2441"/>
              <a:ext cx="901" cy="393"/>
              <a:chOff x="3480" y="2982"/>
              <a:chExt cx="901" cy="393"/>
            </a:xfrm>
          </p:grpSpPr>
          <p:sp>
            <p:nvSpPr>
              <p:cNvPr id="673" name="Oval 589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74" name="Rectangle 590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75" name="Oval 591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669" name="Group 592"/>
            <p:cNvGrpSpPr>
              <a:grpSpLocks/>
            </p:cNvGrpSpPr>
            <p:nvPr/>
          </p:nvGrpSpPr>
          <p:grpSpPr bwMode="auto">
            <a:xfrm>
              <a:off x="3480" y="2350"/>
              <a:ext cx="901" cy="393"/>
              <a:chOff x="3480" y="2982"/>
              <a:chExt cx="901" cy="393"/>
            </a:xfrm>
          </p:grpSpPr>
          <p:sp>
            <p:nvSpPr>
              <p:cNvPr id="670" name="Oval 593"/>
              <p:cNvSpPr>
                <a:spLocks noChangeArrowheads="1"/>
              </p:cNvSpPr>
              <p:nvPr/>
            </p:nvSpPr>
            <p:spPr bwMode="auto">
              <a:xfrm>
                <a:off x="3480" y="3061"/>
                <a:ext cx="901" cy="314"/>
              </a:xfrm>
              <a:prstGeom prst="ellipse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71" name="Rectangle 594"/>
              <p:cNvSpPr>
                <a:spLocks noChangeArrowheads="1"/>
              </p:cNvSpPr>
              <p:nvPr/>
            </p:nvSpPr>
            <p:spPr bwMode="auto">
              <a:xfrm>
                <a:off x="3480" y="3139"/>
                <a:ext cx="901" cy="79"/>
              </a:xfrm>
              <a:prstGeom prst="rect">
                <a:avLst/>
              </a:prstGeom>
              <a:gradFill rotWithShape="1">
                <a:gsLst>
                  <a:gs pos="0">
                    <a:srgbClr val="384D4C"/>
                  </a:gs>
                  <a:gs pos="50000">
                    <a:srgbClr val="75A3A1"/>
                  </a:gs>
                  <a:gs pos="100000">
                    <a:srgbClr val="384D4C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72" name="Oval 595"/>
              <p:cNvSpPr>
                <a:spLocks noChangeArrowheads="1"/>
              </p:cNvSpPr>
              <p:nvPr/>
            </p:nvSpPr>
            <p:spPr bwMode="auto">
              <a:xfrm>
                <a:off x="3480" y="2982"/>
                <a:ext cx="901" cy="313"/>
              </a:xfrm>
              <a:prstGeom prst="ellipse">
                <a:avLst/>
              </a:prstGeom>
              <a:gradFill rotWithShape="1">
                <a:gsLst>
                  <a:gs pos="0">
                    <a:srgbClr val="93B7B5"/>
                  </a:gs>
                  <a:gs pos="100000">
                    <a:srgbClr val="CADBD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</p:grpSp>
      <p:grpSp>
        <p:nvGrpSpPr>
          <p:cNvPr id="688" name="Group 596"/>
          <p:cNvGrpSpPr>
            <a:grpSpLocks/>
          </p:cNvGrpSpPr>
          <p:nvPr/>
        </p:nvGrpSpPr>
        <p:grpSpPr bwMode="auto">
          <a:xfrm>
            <a:off x="8558213" y="5088330"/>
            <a:ext cx="577850" cy="542925"/>
            <a:chOff x="4944" y="2201"/>
            <a:chExt cx="364" cy="342"/>
          </a:xfrm>
        </p:grpSpPr>
        <p:grpSp>
          <p:nvGrpSpPr>
            <p:cNvPr id="689" name="Group 597"/>
            <p:cNvGrpSpPr>
              <a:grpSpLocks/>
            </p:cNvGrpSpPr>
            <p:nvPr/>
          </p:nvGrpSpPr>
          <p:grpSpPr bwMode="auto">
            <a:xfrm>
              <a:off x="4944" y="2384"/>
              <a:ext cx="364" cy="159"/>
              <a:chOff x="4215" y="3995"/>
              <a:chExt cx="364" cy="159"/>
            </a:xfrm>
          </p:grpSpPr>
          <p:sp>
            <p:nvSpPr>
              <p:cNvPr id="710" name="Oval 598"/>
              <p:cNvSpPr>
                <a:spLocks noChangeArrowheads="1"/>
              </p:cNvSpPr>
              <p:nvPr/>
            </p:nvSpPr>
            <p:spPr bwMode="auto">
              <a:xfrm>
                <a:off x="4215" y="4027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11" name="Rectangle 599"/>
              <p:cNvSpPr>
                <a:spLocks noChangeArrowheads="1"/>
              </p:cNvSpPr>
              <p:nvPr/>
            </p:nvSpPr>
            <p:spPr bwMode="auto">
              <a:xfrm>
                <a:off x="4215" y="4059"/>
                <a:ext cx="364" cy="31"/>
              </a:xfrm>
              <a:prstGeom prst="rect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12" name="Oval 600"/>
              <p:cNvSpPr>
                <a:spLocks noChangeArrowheads="1"/>
              </p:cNvSpPr>
              <p:nvPr/>
            </p:nvSpPr>
            <p:spPr bwMode="auto">
              <a:xfrm>
                <a:off x="4215" y="3995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DCCE64"/>
                  </a:gs>
                  <a:gs pos="100000">
                    <a:srgbClr val="E9E09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690" name="Group 601"/>
            <p:cNvGrpSpPr>
              <a:grpSpLocks/>
            </p:cNvGrpSpPr>
            <p:nvPr/>
          </p:nvGrpSpPr>
          <p:grpSpPr bwMode="auto">
            <a:xfrm>
              <a:off x="4944" y="2348"/>
              <a:ext cx="364" cy="159"/>
              <a:chOff x="4215" y="3995"/>
              <a:chExt cx="364" cy="159"/>
            </a:xfrm>
          </p:grpSpPr>
          <p:sp>
            <p:nvSpPr>
              <p:cNvPr id="707" name="Oval 602"/>
              <p:cNvSpPr>
                <a:spLocks noChangeArrowheads="1"/>
              </p:cNvSpPr>
              <p:nvPr/>
            </p:nvSpPr>
            <p:spPr bwMode="auto">
              <a:xfrm>
                <a:off x="4215" y="4027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08" name="Rectangle 603"/>
              <p:cNvSpPr>
                <a:spLocks noChangeArrowheads="1"/>
              </p:cNvSpPr>
              <p:nvPr/>
            </p:nvSpPr>
            <p:spPr bwMode="auto">
              <a:xfrm>
                <a:off x="4215" y="4059"/>
                <a:ext cx="364" cy="31"/>
              </a:xfrm>
              <a:prstGeom prst="rect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09" name="Oval 604"/>
              <p:cNvSpPr>
                <a:spLocks noChangeArrowheads="1"/>
              </p:cNvSpPr>
              <p:nvPr/>
            </p:nvSpPr>
            <p:spPr bwMode="auto">
              <a:xfrm>
                <a:off x="4215" y="3995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DCCE64"/>
                  </a:gs>
                  <a:gs pos="100000">
                    <a:srgbClr val="E9E09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691" name="Group 605"/>
            <p:cNvGrpSpPr>
              <a:grpSpLocks/>
            </p:cNvGrpSpPr>
            <p:nvPr/>
          </p:nvGrpSpPr>
          <p:grpSpPr bwMode="auto">
            <a:xfrm>
              <a:off x="4944" y="2311"/>
              <a:ext cx="364" cy="159"/>
              <a:chOff x="4215" y="3995"/>
              <a:chExt cx="364" cy="159"/>
            </a:xfrm>
          </p:grpSpPr>
          <p:sp>
            <p:nvSpPr>
              <p:cNvPr id="704" name="Oval 606"/>
              <p:cNvSpPr>
                <a:spLocks noChangeArrowheads="1"/>
              </p:cNvSpPr>
              <p:nvPr/>
            </p:nvSpPr>
            <p:spPr bwMode="auto">
              <a:xfrm>
                <a:off x="4215" y="4027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05" name="Rectangle 607"/>
              <p:cNvSpPr>
                <a:spLocks noChangeArrowheads="1"/>
              </p:cNvSpPr>
              <p:nvPr/>
            </p:nvSpPr>
            <p:spPr bwMode="auto">
              <a:xfrm>
                <a:off x="4215" y="4059"/>
                <a:ext cx="364" cy="31"/>
              </a:xfrm>
              <a:prstGeom prst="rect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06" name="Oval 608"/>
              <p:cNvSpPr>
                <a:spLocks noChangeArrowheads="1"/>
              </p:cNvSpPr>
              <p:nvPr/>
            </p:nvSpPr>
            <p:spPr bwMode="auto">
              <a:xfrm>
                <a:off x="4215" y="3995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DCCE64"/>
                  </a:gs>
                  <a:gs pos="100000">
                    <a:srgbClr val="E9E09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692" name="Group 609"/>
            <p:cNvGrpSpPr>
              <a:grpSpLocks/>
            </p:cNvGrpSpPr>
            <p:nvPr/>
          </p:nvGrpSpPr>
          <p:grpSpPr bwMode="auto">
            <a:xfrm>
              <a:off x="4944" y="2275"/>
              <a:ext cx="364" cy="159"/>
              <a:chOff x="4215" y="3995"/>
              <a:chExt cx="364" cy="159"/>
            </a:xfrm>
          </p:grpSpPr>
          <p:sp>
            <p:nvSpPr>
              <p:cNvPr id="701" name="Oval 610"/>
              <p:cNvSpPr>
                <a:spLocks noChangeArrowheads="1"/>
              </p:cNvSpPr>
              <p:nvPr/>
            </p:nvSpPr>
            <p:spPr bwMode="auto">
              <a:xfrm>
                <a:off x="4215" y="4027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02" name="Rectangle 611"/>
              <p:cNvSpPr>
                <a:spLocks noChangeArrowheads="1"/>
              </p:cNvSpPr>
              <p:nvPr/>
            </p:nvSpPr>
            <p:spPr bwMode="auto">
              <a:xfrm>
                <a:off x="4215" y="4059"/>
                <a:ext cx="364" cy="31"/>
              </a:xfrm>
              <a:prstGeom prst="rect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03" name="Oval 612"/>
              <p:cNvSpPr>
                <a:spLocks noChangeArrowheads="1"/>
              </p:cNvSpPr>
              <p:nvPr/>
            </p:nvSpPr>
            <p:spPr bwMode="auto">
              <a:xfrm>
                <a:off x="4215" y="3995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DCCE64"/>
                  </a:gs>
                  <a:gs pos="100000">
                    <a:srgbClr val="E9E09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693" name="Group 613"/>
            <p:cNvGrpSpPr>
              <a:grpSpLocks/>
            </p:cNvGrpSpPr>
            <p:nvPr/>
          </p:nvGrpSpPr>
          <p:grpSpPr bwMode="auto">
            <a:xfrm>
              <a:off x="4944" y="2238"/>
              <a:ext cx="364" cy="159"/>
              <a:chOff x="4215" y="3995"/>
              <a:chExt cx="364" cy="159"/>
            </a:xfrm>
          </p:grpSpPr>
          <p:sp>
            <p:nvSpPr>
              <p:cNvPr id="698" name="Oval 614"/>
              <p:cNvSpPr>
                <a:spLocks noChangeArrowheads="1"/>
              </p:cNvSpPr>
              <p:nvPr/>
            </p:nvSpPr>
            <p:spPr bwMode="auto">
              <a:xfrm>
                <a:off x="4215" y="4027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99" name="Rectangle 615"/>
              <p:cNvSpPr>
                <a:spLocks noChangeArrowheads="1"/>
              </p:cNvSpPr>
              <p:nvPr/>
            </p:nvSpPr>
            <p:spPr bwMode="auto">
              <a:xfrm>
                <a:off x="4215" y="4059"/>
                <a:ext cx="364" cy="31"/>
              </a:xfrm>
              <a:prstGeom prst="rect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00" name="Oval 616"/>
              <p:cNvSpPr>
                <a:spLocks noChangeArrowheads="1"/>
              </p:cNvSpPr>
              <p:nvPr/>
            </p:nvSpPr>
            <p:spPr bwMode="auto">
              <a:xfrm>
                <a:off x="4215" y="3995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DCCE64"/>
                  </a:gs>
                  <a:gs pos="100000">
                    <a:srgbClr val="E9E09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694" name="Group 617"/>
            <p:cNvGrpSpPr>
              <a:grpSpLocks/>
            </p:cNvGrpSpPr>
            <p:nvPr/>
          </p:nvGrpSpPr>
          <p:grpSpPr bwMode="auto">
            <a:xfrm>
              <a:off x="4944" y="2201"/>
              <a:ext cx="364" cy="159"/>
              <a:chOff x="4215" y="3995"/>
              <a:chExt cx="364" cy="159"/>
            </a:xfrm>
          </p:grpSpPr>
          <p:sp>
            <p:nvSpPr>
              <p:cNvPr id="695" name="Oval 618"/>
              <p:cNvSpPr>
                <a:spLocks noChangeArrowheads="1"/>
              </p:cNvSpPr>
              <p:nvPr/>
            </p:nvSpPr>
            <p:spPr bwMode="auto">
              <a:xfrm>
                <a:off x="4215" y="4027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96" name="Rectangle 619"/>
              <p:cNvSpPr>
                <a:spLocks noChangeArrowheads="1"/>
              </p:cNvSpPr>
              <p:nvPr/>
            </p:nvSpPr>
            <p:spPr bwMode="auto">
              <a:xfrm>
                <a:off x="4215" y="4059"/>
                <a:ext cx="364" cy="31"/>
              </a:xfrm>
              <a:prstGeom prst="rect">
                <a:avLst/>
              </a:prstGeom>
              <a:gradFill rotWithShape="1">
                <a:gsLst>
                  <a:gs pos="0">
                    <a:srgbClr val="655D20"/>
                  </a:gs>
                  <a:gs pos="50000">
                    <a:srgbClr val="D4C344"/>
                  </a:gs>
                  <a:gs pos="100000">
                    <a:srgbClr val="655D2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697" name="Oval 620"/>
              <p:cNvSpPr>
                <a:spLocks noChangeArrowheads="1"/>
              </p:cNvSpPr>
              <p:nvPr/>
            </p:nvSpPr>
            <p:spPr bwMode="auto">
              <a:xfrm>
                <a:off x="4215" y="3995"/>
                <a:ext cx="364" cy="127"/>
              </a:xfrm>
              <a:prstGeom prst="ellipse">
                <a:avLst/>
              </a:prstGeom>
              <a:gradFill rotWithShape="1">
                <a:gsLst>
                  <a:gs pos="0">
                    <a:srgbClr val="DCCE64"/>
                  </a:gs>
                  <a:gs pos="100000">
                    <a:srgbClr val="E9E09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</p:grpSp>
      <p:sp>
        <p:nvSpPr>
          <p:cNvPr id="713" name="Oval 621"/>
          <p:cNvSpPr>
            <a:spLocks noChangeArrowheads="1"/>
          </p:cNvSpPr>
          <p:nvPr/>
        </p:nvSpPr>
        <p:spPr bwMode="auto">
          <a:xfrm>
            <a:off x="8736013" y="5334391"/>
            <a:ext cx="228600" cy="228600"/>
          </a:xfrm>
          <a:prstGeom prst="ellipse">
            <a:avLst/>
          </a:prstGeom>
          <a:gradFill rotWithShape="1">
            <a:gsLst>
              <a:gs pos="0">
                <a:srgbClr val="0099FF"/>
              </a:gs>
              <a:gs pos="100000">
                <a:srgbClr val="039AFF">
                  <a:alpha val="10001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r"/>
            <a:endParaRPr lang="zh-CN" altLang="zh-CN">
              <a:latin typeface="+mn-ea"/>
            </a:endParaRPr>
          </a:p>
        </p:txBody>
      </p:sp>
      <p:sp>
        <p:nvSpPr>
          <p:cNvPr id="714" name="Text Box 623"/>
          <p:cNvSpPr txBox="1">
            <a:spLocks noChangeArrowheads="1"/>
          </p:cNvSpPr>
          <p:nvPr/>
        </p:nvSpPr>
        <p:spPr bwMode="auto">
          <a:xfrm>
            <a:off x="2571036" y="1498601"/>
            <a:ext cx="1518364" cy="276999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marL="354013" indent="-354013" algn="r" defTabSz="941388">
              <a:buClr>
                <a:srgbClr val="003580"/>
              </a:buClr>
            </a:pPr>
            <a:r>
              <a:rPr lang="zh-CN" altLang="en-US" b="1">
                <a:solidFill>
                  <a:srgbClr val="008000"/>
                </a:solidFill>
                <a:latin typeface="+mn-ea"/>
                <a:cs typeface="Arial" charset="0"/>
              </a:rPr>
              <a:t>命中（</a:t>
            </a:r>
            <a:r>
              <a:rPr lang="en-US" altLang="zh-CN" b="1">
                <a:solidFill>
                  <a:srgbClr val="008000"/>
                </a:solidFill>
                <a:latin typeface="+mn-ea"/>
                <a:cs typeface="Arial" charset="0"/>
              </a:rPr>
              <a:t>HIT</a:t>
            </a:r>
            <a:r>
              <a:rPr lang="zh-CN" altLang="en-US" b="1">
                <a:solidFill>
                  <a:srgbClr val="008000"/>
                </a:solidFill>
                <a:latin typeface="+mn-ea"/>
                <a:cs typeface="Arial" charset="0"/>
              </a:rPr>
              <a:t>）</a:t>
            </a:r>
          </a:p>
        </p:txBody>
      </p:sp>
      <p:sp>
        <p:nvSpPr>
          <p:cNvPr id="715" name="Text Box 629"/>
          <p:cNvSpPr txBox="1">
            <a:spLocks noChangeArrowheads="1"/>
          </p:cNvSpPr>
          <p:nvPr/>
        </p:nvSpPr>
        <p:spPr bwMode="auto">
          <a:xfrm>
            <a:off x="2610544" y="4134242"/>
            <a:ext cx="1701107" cy="276999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marL="354013" indent="-354013" algn="r" defTabSz="941388">
              <a:buClr>
                <a:srgbClr val="003580"/>
              </a:buClr>
            </a:pPr>
            <a:r>
              <a:rPr lang="zh-CN" altLang="en-US" b="1">
                <a:solidFill>
                  <a:srgbClr val="FF0000"/>
                </a:solidFill>
                <a:latin typeface="+mn-ea"/>
                <a:cs typeface="Arial" charset="0"/>
              </a:rPr>
              <a:t>缺失（</a:t>
            </a:r>
            <a:r>
              <a:rPr lang="en-US" altLang="zh-CN" b="1">
                <a:solidFill>
                  <a:srgbClr val="FF0000"/>
                </a:solidFill>
                <a:latin typeface="+mn-ea"/>
                <a:cs typeface="Arial" charset="0"/>
              </a:rPr>
              <a:t>MISS</a:t>
            </a:r>
            <a:r>
              <a:rPr lang="zh-CN" altLang="en-US" b="1">
                <a:solidFill>
                  <a:srgbClr val="FF0000"/>
                </a:solidFill>
                <a:latin typeface="+mn-ea"/>
                <a:cs typeface="Arial" charset="0"/>
              </a:rPr>
              <a:t>）</a:t>
            </a:r>
          </a:p>
        </p:txBody>
      </p:sp>
      <p:sp>
        <p:nvSpPr>
          <p:cNvPr id="716" name="Line 11"/>
          <p:cNvSpPr>
            <a:spLocks noChangeShapeType="1"/>
          </p:cNvSpPr>
          <p:nvPr/>
        </p:nvSpPr>
        <p:spPr bwMode="auto">
          <a:xfrm>
            <a:off x="3770314" y="2446338"/>
            <a:ext cx="1920875" cy="0"/>
          </a:xfrm>
          <a:prstGeom prst="line">
            <a:avLst/>
          </a:prstGeom>
          <a:noFill/>
          <a:ln w="76200">
            <a:solidFill>
              <a:schemeClr val="accent2"/>
            </a:solidFill>
            <a:prstDash val="sysDot"/>
            <a:round/>
            <a:headEnd/>
            <a:tailEnd type="none" w="lg" len="med"/>
          </a:ln>
        </p:spPr>
        <p:txBody>
          <a:bodyPr lIns="0" tIns="0" rIns="0" bIns="0"/>
          <a:lstStyle/>
          <a:p>
            <a:endParaRPr lang="zh-CN" altLang="en-US">
              <a:latin typeface="+mn-ea"/>
            </a:endParaRPr>
          </a:p>
        </p:txBody>
      </p:sp>
      <p:sp>
        <p:nvSpPr>
          <p:cNvPr id="717" name="Text Box 15"/>
          <p:cNvSpPr txBox="1">
            <a:spLocks noChangeArrowheads="1"/>
          </p:cNvSpPr>
          <p:nvPr/>
        </p:nvSpPr>
        <p:spPr bwMode="auto">
          <a:xfrm>
            <a:off x="4525963" y="2085975"/>
            <a:ext cx="685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941388">
              <a:lnSpc>
                <a:spcPct val="90000"/>
              </a:lnSpc>
              <a:buClr>
                <a:srgbClr val="003580"/>
              </a:buClr>
            </a:pPr>
            <a:r>
              <a:rPr lang="zh-CN" altLang="en-US">
                <a:solidFill>
                  <a:srgbClr val="000000"/>
                </a:solidFill>
                <a:latin typeface="+mn-ea"/>
                <a:cs typeface="Arial" charset="0"/>
              </a:rPr>
              <a:t>读请求</a:t>
            </a:r>
          </a:p>
        </p:txBody>
      </p:sp>
      <p:pic>
        <p:nvPicPr>
          <p:cNvPr id="718" name="Picture 633" descr="j0242087[1]"/>
          <p:cNvPicPr>
            <a:picLocks noChangeAspect="1" noChangeArrowheads="1"/>
          </p:cNvPicPr>
          <p:nvPr/>
        </p:nvPicPr>
        <p:blipFill>
          <a:blip r:embed="rId2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3054351" y="2028825"/>
            <a:ext cx="912813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9" name="Oval 14"/>
          <p:cNvSpPr>
            <a:spLocks noChangeArrowheads="1"/>
          </p:cNvSpPr>
          <p:nvPr/>
        </p:nvSpPr>
        <p:spPr bwMode="auto">
          <a:xfrm>
            <a:off x="3465513" y="2376488"/>
            <a:ext cx="228600" cy="228600"/>
          </a:xfrm>
          <a:prstGeom prst="ellipse">
            <a:avLst/>
          </a:prstGeom>
          <a:gradFill rotWithShape="1">
            <a:gsLst>
              <a:gs pos="0">
                <a:srgbClr val="0099FF"/>
              </a:gs>
              <a:gs pos="100000">
                <a:srgbClr val="039AFF">
                  <a:alpha val="10001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r"/>
            <a:endParaRPr lang="zh-CN" altLang="zh-CN">
              <a:latin typeface="+mn-ea"/>
            </a:endParaRPr>
          </a:p>
        </p:txBody>
      </p:sp>
      <p:sp>
        <p:nvSpPr>
          <p:cNvPr id="720" name="Text Box 10"/>
          <p:cNvSpPr txBox="1">
            <a:spLocks noChangeArrowheads="1"/>
          </p:cNvSpPr>
          <p:nvPr/>
        </p:nvSpPr>
        <p:spPr bwMode="auto">
          <a:xfrm>
            <a:off x="5904838" y="1655764"/>
            <a:ext cx="561051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941388">
              <a:lnSpc>
                <a:spcPct val="90000"/>
              </a:lnSpc>
              <a:buClr>
                <a:srgbClr val="003580"/>
              </a:buClr>
            </a:pPr>
            <a:r>
              <a:rPr lang="en-US" altLang="zh-CN" sz="1600" b="1">
                <a:solidFill>
                  <a:srgbClr val="000204"/>
                </a:solidFill>
                <a:latin typeface="+mn-ea"/>
                <a:cs typeface="Arial" charset="0"/>
              </a:rPr>
              <a:t>Cache</a:t>
            </a:r>
            <a:endParaRPr lang="en-US" altLang="zh-CN" sz="1600" b="1" dirty="0">
              <a:solidFill>
                <a:srgbClr val="000204"/>
              </a:solidFill>
              <a:latin typeface="+mn-ea"/>
              <a:cs typeface="Arial" charset="0"/>
            </a:endParaRPr>
          </a:p>
        </p:txBody>
      </p:sp>
      <p:grpSp>
        <p:nvGrpSpPr>
          <p:cNvPr id="721" name="Group 17"/>
          <p:cNvGrpSpPr>
            <a:grpSpLocks/>
          </p:cNvGrpSpPr>
          <p:nvPr/>
        </p:nvGrpSpPr>
        <p:grpSpPr bwMode="auto">
          <a:xfrm>
            <a:off x="5646738" y="1917700"/>
            <a:ext cx="1028700" cy="1028700"/>
            <a:chOff x="2922" y="2088"/>
            <a:chExt cx="648" cy="648"/>
          </a:xfrm>
        </p:grpSpPr>
        <p:grpSp>
          <p:nvGrpSpPr>
            <p:cNvPr id="722" name="Group 18"/>
            <p:cNvGrpSpPr>
              <a:grpSpLocks/>
            </p:cNvGrpSpPr>
            <p:nvPr/>
          </p:nvGrpSpPr>
          <p:grpSpPr bwMode="auto">
            <a:xfrm>
              <a:off x="2922" y="2088"/>
              <a:ext cx="648" cy="81"/>
              <a:chOff x="2922" y="2088"/>
              <a:chExt cx="648" cy="81"/>
            </a:xfrm>
          </p:grpSpPr>
          <p:sp>
            <p:nvSpPr>
              <p:cNvPr id="786" name="Rectangle 19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87" name="Rectangle 20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88" name="Rectangle 21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89" name="Rectangle 22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90" name="Rectangle 23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91" name="Rectangle 24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92" name="Rectangle 25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93" name="Rectangle 26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723" name="Group 27"/>
            <p:cNvGrpSpPr>
              <a:grpSpLocks/>
            </p:cNvGrpSpPr>
            <p:nvPr/>
          </p:nvGrpSpPr>
          <p:grpSpPr bwMode="auto">
            <a:xfrm>
              <a:off x="2922" y="2169"/>
              <a:ext cx="648" cy="81"/>
              <a:chOff x="2922" y="2088"/>
              <a:chExt cx="648" cy="81"/>
            </a:xfrm>
          </p:grpSpPr>
          <p:sp>
            <p:nvSpPr>
              <p:cNvPr id="778" name="Rectangle 28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79" name="Rectangle 29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80" name="Rectangle 30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81" name="Rectangle 31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82" name="Rectangle 32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83" name="Rectangle 33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84" name="Rectangle 34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85" name="Rectangle 35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724" name="Group 36"/>
            <p:cNvGrpSpPr>
              <a:grpSpLocks/>
            </p:cNvGrpSpPr>
            <p:nvPr/>
          </p:nvGrpSpPr>
          <p:grpSpPr bwMode="auto">
            <a:xfrm>
              <a:off x="2922" y="2250"/>
              <a:ext cx="648" cy="81"/>
              <a:chOff x="2922" y="2088"/>
              <a:chExt cx="648" cy="81"/>
            </a:xfrm>
          </p:grpSpPr>
          <p:sp>
            <p:nvSpPr>
              <p:cNvPr id="770" name="Rectangle 37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71" name="Rectangle 38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72" name="Rectangle 39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73" name="Rectangle 40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74" name="Rectangle 41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75" name="Rectangle 42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76" name="Rectangle 43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77" name="Rectangle 44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725" name="Group 45"/>
            <p:cNvGrpSpPr>
              <a:grpSpLocks/>
            </p:cNvGrpSpPr>
            <p:nvPr/>
          </p:nvGrpSpPr>
          <p:grpSpPr bwMode="auto">
            <a:xfrm>
              <a:off x="2922" y="2331"/>
              <a:ext cx="648" cy="81"/>
              <a:chOff x="2922" y="2088"/>
              <a:chExt cx="648" cy="81"/>
            </a:xfrm>
          </p:grpSpPr>
          <p:sp>
            <p:nvSpPr>
              <p:cNvPr id="762" name="Rectangle 46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63" name="Rectangle 47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64" name="Rectangle 48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65" name="Rectangle 49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66" name="Rectangle 50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67" name="Rectangle 51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68" name="Rectangle 52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69" name="Rectangle 53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726" name="Group 54"/>
            <p:cNvGrpSpPr>
              <a:grpSpLocks/>
            </p:cNvGrpSpPr>
            <p:nvPr/>
          </p:nvGrpSpPr>
          <p:grpSpPr bwMode="auto">
            <a:xfrm>
              <a:off x="2922" y="2412"/>
              <a:ext cx="648" cy="81"/>
              <a:chOff x="2922" y="2088"/>
              <a:chExt cx="648" cy="81"/>
            </a:xfrm>
          </p:grpSpPr>
          <p:sp>
            <p:nvSpPr>
              <p:cNvPr id="754" name="Rectangle 55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55" name="Rectangle 56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56" name="Rectangle 57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57" name="Rectangle 58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58" name="Rectangle 59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59" name="Rectangle 60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60" name="Rectangle 61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61" name="Rectangle 62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727" name="Group 63"/>
            <p:cNvGrpSpPr>
              <a:grpSpLocks/>
            </p:cNvGrpSpPr>
            <p:nvPr/>
          </p:nvGrpSpPr>
          <p:grpSpPr bwMode="auto">
            <a:xfrm>
              <a:off x="2922" y="2493"/>
              <a:ext cx="648" cy="81"/>
              <a:chOff x="2922" y="2088"/>
              <a:chExt cx="648" cy="81"/>
            </a:xfrm>
          </p:grpSpPr>
          <p:sp>
            <p:nvSpPr>
              <p:cNvPr id="746" name="Rectangle 64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47" name="Rectangle 65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48" name="Rectangle 66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49" name="Rectangle 67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50" name="Rectangle 68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51" name="Rectangle 69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52" name="Rectangle 70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53" name="Rectangle 71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728" name="Group 72"/>
            <p:cNvGrpSpPr>
              <a:grpSpLocks/>
            </p:cNvGrpSpPr>
            <p:nvPr/>
          </p:nvGrpSpPr>
          <p:grpSpPr bwMode="auto">
            <a:xfrm>
              <a:off x="2922" y="2574"/>
              <a:ext cx="648" cy="81"/>
              <a:chOff x="2922" y="2088"/>
              <a:chExt cx="648" cy="81"/>
            </a:xfrm>
          </p:grpSpPr>
          <p:sp>
            <p:nvSpPr>
              <p:cNvPr id="738" name="Rectangle 73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39" name="Rectangle 74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40" name="Rectangle 75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41" name="Rectangle 76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42" name="Rectangle 77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43" name="Rectangle 78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44" name="Rectangle 79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45" name="Rectangle 80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729" name="Group 81"/>
            <p:cNvGrpSpPr>
              <a:grpSpLocks/>
            </p:cNvGrpSpPr>
            <p:nvPr/>
          </p:nvGrpSpPr>
          <p:grpSpPr bwMode="auto">
            <a:xfrm>
              <a:off x="2922" y="2655"/>
              <a:ext cx="648" cy="81"/>
              <a:chOff x="2922" y="2088"/>
              <a:chExt cx="648" cy="81"/>
            </a:xfrm>
          </p:grpSpPr>
          <p:sp>
            <p:nvSpPr>
              <p:cNvPr id="730" name="Rectangle 82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31" name="Rectangle 83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32" name="Rectangle 84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33" name="Rectangle 85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34" name="Rectangle 86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35" name="Rectangle 87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36" name="Rectangle 88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737" name="Rectangle 89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</p:grpSp>
      <p:grpSp>
        <p:nvGrpSpPr>
          <p:cNvPr id="794" name="Group 90"/>
          <p:cNvGrpSpPr>
            <a:grpSpLocks/>
          </p:cNvGrpSpPr>
          <p:nvPr/>
        </p:nvGrpSpPr>
        <p:grpSpPr bwMode="auto">
          <a:xfrm>
            <a:off x="5646738" y="1919289"/>
            <a:ext cx="514350" cy="128587"/>
            <a:chOff x="2557" y="1130"/>
            <a:chExt cx="324" cy="81"/>
          </a:xfrm>
        </p:grpSpPr>
        <p:sp>
          <p:nvSpPr>
            <p:cNvPr id="795" name="Rectangle 91"/>
            <p:cNvSpPr>
              <a:spLocks noChangeArrowheads="1"/>
            </p:cNvSpPr>
            <p:nvPr/>
          </p:nvSpPr>
          <p:spPr bwMode="auto">
            <a:xfrm>
              <a:off x="2557" y="1130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796" name="Rectangle 92"/>
            <p:cNvSpPr>
              <a:spLocks noChangeArrowheads="1"/>
            </p:cNvSpPr>
            <p:nvPr/>
          </p:nvSpPr>
          <p:spPr bwMode="auto">
            <a:xfrm>
              <a:off x="2638" y="1130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797" name="Rectangle 93"/>
            <p:cNvSpPr>
              <a:spLocks noChangeArrowheads="1"/>
            </p:cNvSpPr>
            <p:nvPr/>
          </p:nvSpPr>
          <p:spPr bwMode="auto">
            <a:xfrm>
              <a:off x="2719" y="1130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798" name="Rectangle 94"/>
            <p:cNvSpPr>
              <a:spLocks noChangeArrowheads="1"/>
            </p:cNvSpPr>
            <p:nvPr/>
          </p:nvSpPr>
          <p:spPr bwMode="auto">
            <a:xfrm>
              <a:off x="2800" y="1130"/>
              <a:ext cx="81" cy="81"/>
            </a:xfrm>
            <a:prstGeom prst="rect">
              <a:avLst/>
            </a:prstGeom>
            <a:solidFill>
              <a:srgbClr val="0099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</p:grpSp>
      <p:pic>
        <p:nvPicPr>
          <p:cNvPr id="799" name="Picture 634" descr="j0242087[1]"/>
          <p:cNvPicPr>
            <a:picLocks noChangeAspect="1" noChangeArrowheads="1"/>
          </p:cNvPicPr>
          <p:nvPr/>
        </p:nvPicPr>
        <p:blipFill>
          <a:blip r:embed="rId2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3028951" y="4715266"/>
            <a:ext cx="912813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0" name="Oval 627"/>
          <p:cNvSpPr>
            <a:spLocks noChangeArrowheads="1"/>
          </p:cNvSpPr>
          <p:nvPr/>
        </p:nvSpPr>
        <p:spPr bwMode="auto">
          <a:xfrm>
            <a:off x="3557588" y="5070866"/>
            <a:ext cx="228600" cy="228600"/>
          </a:xfrm>
          <a:prstGeom prst="ellipse">
            <a:avLst/>
          </a:prstGeom>
          <a:gradFill rotWithShape="1">
            <a:gsLst>
              <a:gs pos="0">
                <a:srgbClr val="0099FF"/>
              </a:gs>
              <a:gs pos="100000">
                <a:srgbClr val="039AFF">
                  <a:alpha val="10001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r"/>
            <a:endParaRPr lang="zh-CN" altLang="zh-CN">
              <a:latin typeface="+mn-ea"/>
            </a:endParaRPr>
          </a:p>
        </p:txBody>
      </p:sp>
      <p:sp>
        <p:nvSpPr>
          <p:cNvPr id="801" name="Line 5"/>
          <p:cNvSpPr>
            <a:spLocks noChangeShapeType="1"/>
          </p:cNvSpPr>
          <p:nvPr/>
        </p:nvSpPr>
        <p:spPr bwMode="auto">
          <a:xfrm>
            <a:off x="3795714" y="5135954"/>
            <a:ext cx="1920875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 type="triangle" w="med" len="med"/>
            <a:tailEnd type="none" w="lg" len="med"/>
          </a:ln>
        </p:spPr>
        <p:txBody>
          <a:bodyPr lIns="0" tIns="0" rIns="0" bIns="0"/>
          <a:lstStyle/>
          <a:p>
            <a:endParaRPr lang="zh-CN" altLang="en-US">
              <a:latin typeface="+mn-ea"/>
            </a:endParaRPr>
          </a:p>
        </p:txBody>
      </p:sp>
      <p:grpSp>
        <p:nvGrpSpPr>
          <p:cNvPr id="802" name="Group 225"/>
          <p:cNvGrpSpPr>
            <a:grpSpLocks/>
          </p:cNvGrpSpPr>
          <p:nvPr/>
        </p:nvGrpSpPr>
        <p:grpSpPr bwMode="auto">
          <a:xfrm>
            <a:off x="5672138" y="4615254"/>
            <a:ext cx="1028700" cy="1028700"/>
            <a:chOff x="2922" y="2088"/>
            <a:chExt cx="648" cy="648"/>
          </a:xfrm>
        </p:grpSpPr>
        <p:grpSp>
          <p:nvGrpSpPr>
            <p:cNvPr id="803" name="Group 226"/>
            <p:cNvGrpSpPr>
              <a:grpSpLocks/>
            </p:cNvGrpSpPr>
            <p:nvPr/>
          </p:nvGrpSpPr>
          <p:grpSpPr bwMode="auto">
            <a:xfrm>
              <a:off x="2922" y="2088"/>
              <a:ext cx="648" cy="81"/>
              <a:chOff x="2922" y="2088"/>
              <a:chExt cx="648" cy="81"/>
            </a:xfrm>
          </p:grpSpPr>
          <p:sp>
            <p:nvSpPr>
              <p:cNvPr id="867" name="Rectangle 227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68" name="Rectangle 228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69" name="Rectangle 229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70" name="Rectangle 230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71" name="Rectangle 231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72" name="Rectangle 232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73" name="Rectangle 233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74" name="Rectangle 234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804" name="Group 235"/>
            <p:cNvGrpSpPr>
              <a:grpSpLocks/>
            </p:cNvGrpSpPr>
            <p:nvPr/>
          </p:nvGrpSpPr>
          <p:grpSpPr bwMode="auto">
            <a:xfrm>
              <a:off x="2922" y="2169"/>
              <a:ext cx="648" cy="81"/>
              <a:chOff x="2922" y="2088"/>
              <a:chExt cx="648" cy="81"/>
            </a:xfrm>
          </p:grpSpPr>
          <p:sp>
            <p:nvSpPr>
              <p:cNvPr id="859" name="Rectangle 236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60" name="Rectangle 237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61" name="Rectangle 238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62" name="Rectangle 239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63" name="Rectangle 240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64" name="Rectangle 241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65" name="Rectangle 242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66" name="Rectangle 243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805" name="Group 244"/>
            <p:cNvGrpSpPr>
              <a:grpSpLocks/>
            </p:cNvGrpSpPr>
            <p:nvPr/>
          </p:nvGrpSpPr>
          <p:grpSpPr bwMode="auto">
            <a:xfrm>
              <a:off x="2922" y="2250"/>
              <a:ext cx="648" cy="81"/>
              <a:chOff x="2922" y="2088"/>
              <a:chExt cx="648" cy="81"/>
            </a:xfrm>
          </p:grpSpPr>
          <p:sp>
            <p:nvSpPr>
              <p:cNvPr id="851" name="Rectangle 245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52" name="Rectangle 246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53" name="Rectangle 247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54" name="Rectangle 248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55" name="Rectangle 249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56" name="Rectangle 250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57" name="Rectangle 251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58" name="Rectangle 252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806" name="Group 253"/>
            <p:cNvGrpSpPr>
              <a:grpSpLocks/>
            </p:cNvGrpSpPr>
            <p:nvPr/>
          </p:nvGrpSpPr>
          <p:grpSpPr bwMode="auto">
            <a:xfrm>
              <a:off x="2922" y="2331"/>
              <a:ext cx="648" cy="81"/>
              <a:chOff x="2922" y="2088"/>
              <a:chExt cx="648" cy="81"/>
            </a:xfrm>
          </p:grpSpPr>
          <p:sp>
            <p:nvSpPr>
              <p:cNvPr id="843" name="Rectangle 254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44" name="Rectangle 255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45" name="Rectangle 256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46" name="Rectangle 257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47" name="Rectangle 258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48" name="Rectangle 259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49" name="Rectangle 260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50" name="Rectangle 261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807" name="Group 262"/>
            <p:cNvGrpSpPr>
              <a:grpSpLocks/>
            </p:cNvGrpSpPr>
            <p:nvPr/>
          </p:nvGrpSpPr>
          <p:grpSpPr bwMode="auto">
            <a:xfrm>
              <a:off x="2922" y="2412"/>
              <a:ext cx="648" cy="81"/>
              <a:chOff x="2922" y="2088"/>
              <a:chExt cx="648" cy="81"/>
            </a:xfrm>
          </p:grpSpPr>
          <p:sp>
            <p:nvSpPr>
              <p:cNvPr id="835" name="Rectangle 263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36" name="Rectangle 264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37" name="Rectangle 265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38" name="Rectangle 266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39" name="Rectangle 267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40" name="Rectangle 268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41" name="Rectangle 269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42" name="Rectangle 270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808" name="Group 271"/>
            <p:cNvGrpSpPr>
              <a:grpSpLocks/>
            </p:cNvGrpSpPr>
            <p:nvPr/>
          </p:nvGrpSpPr>
          <p:grpSpPr bwMode="auto">
            <a:xfrm>
              <a:off x="2922" y="2493"/>
              <a:ext cx="648" cy="81"/>
              <a:chOff x="2922" y="2088"/>
              <a:chExt cx="648" cy="81"/>
            </a:xfrm>
          </p:grpSpPr>
          <p:sp>
            <p:nvSpPr>
              <p:cNvPr id="827" name="Rectangle 272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28" name="Rectangle 273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29" name="Rectangle 274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30" name="Rectangle 275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31" name="Rectangle 276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32" name="Rectangle 277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33" name="Rectangle 278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34" name="Rectangle 279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809" name="Group 280"/>
            <p:cNvGrpSpPr>
              <a:grpSpLocks/>
            </p:cNvGrpSpPr>
            <p:nvPr/>
          </p:nvGrpSpPr>
          <p:grpSpPr bwMode="auto">
            <a:xfrm>
              <a:off x="2922" y="2574"/>
              <a:ext cx="648" cy="81"/>
              <a:chOff x="2922" y="2088"/>
              <a:chExt cx="648" cy="81"/>
            </a:xfrm>
          </p:grpSpPr>
          <p:sp>
            <p:nvSpPr>
              <p:cNvPr id="819" name="Rectangle 281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20" name="Rectangle 282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21" name="Rectangle 283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22" name="Rectangle 284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23" name="Rectangle 285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24" name="Rectangle 286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25" name="Rectangle 287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26" name="Rectangle 288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  <p:grpSp>
          <p:nvGrpSpPr>
            <p:cNvPr id="810" name="Group 289"/>
            <p:cNvGrpSpPr>
              <a:grpSpLocks/>
            </p:cNvGrpSpPr>
            <p:nvPr/>
          </p:nvGrpSpPr>
          <p:grpSpPr bwMode="auto">
            <a:xfrm>
              <a:off x="2922" y="2655"/>
              <a:ext cx="648" cy="81"/>
              <a:chOff x="2922" y="2088"/>
              <a:chExt cx="648" cy="81"/>
            </a:xfrm>
          </p:grpSpPr>
          <p:sp>
            <p:nvSpPr>
              <p:cNvPr id="811" name="Rectangle 290"/>
              <p:cNvSpPr>
                <a:spLocks noChangeArrowheads="1"/>
              </p:cNvSpPr>
              <p:nvPr/>
            </p:nvSpPr>
            <p:spPr bwMode="auto">
              <a:xfrm>
                <a:off x="2922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12" name="Rectangle 291"/>
              <p:cNvSpPr>
                <a:spLocks noChangeArrowheads="1"/>
              </p:cNvSpPr>
              <p:nvPr/>
            </p:nvSpPr>
            <p:spPr bwMode="auto">
              <a:xfrm>
                <a:off x="3003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13" name="Rectangle 292"/>
              <p:cNvSpPr>
                <a:spLocks noChangeArrowheads="1"/>
              </p:cNvSpPr>
              <p:nvPr/>
            </p:nvSpPr>
            <p:spPr bwMode="auto">
              <a:xfrm>
                <a:off x="3084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14" name="Rectangle 293"/>
              <p:cNvSpPr>
                <a:spLocks noChangeArrowheads="1"/>
              </p:cNvSpPr>
              <p:nvPr/>
            </p:nvSpPr>
            <p:spPr bwMode="auto">
              <a:xfrm>
                <a:off x="3165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15" name="Rectangle 294"/>
              <p:cNvSpPr>
                <a:spLocks noChangeArrowheads="1"/>
              </p:cNvSpPr>
              <p:nvPr/>
            </p:nvSpPr>
            <p:spPr bwMode="auto">
              <a:xfrm>
                <a:off x="3246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16" name="Rectangle 295"/>
              <p:cNvSpPr>
                <a:spLocks noChangeArrowheads="1"/>
              </p:cNvSpPr>
              <p:nvPr/>
            </p:nvSpPr>
            <p:spPr bwMode="auto">
              <a:xfrm>
                <a:off x="3327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17" name="Rectangle 296"/>
              <p:cNvSpPr>
                <a:spLocks noChangeArrowheads="1"/>
              </p:cNvSpPr>
              <p:nvPr/>
            </p:nvSpPr>
            <p:spPr bwMode="auto">
              <a:xfrm>
                <a:off x="3408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  <p:sp>
            <p:nvSpPr>
              <p:cNvPr id="818" name="Rectangle 297"/>
              <p:cNvSpPr>
                <a:spLocks noChangeArrowheads="1"/>
              </p:cNvSpPr>
              <p:nvPr/>
            </p:nvSpPr>
            <p:spPr bwMode="auto">
              <a:xfrm>
                <a:off x="3489" y="2088"/>
                <a:ext cx="81" cy="81"/>
              </a:xfrm>
              <a:prstGeom prst="rect">
                <a:avLst/>
              </a:prstGeom>
              <a:gradFill rotWithShape="1">
                <a:gsLst>
                  <a:gs pos="0">
                    <a:srgbClr val="EBE3A8"/>
                  </a:gs>
                  <a:gs pos="100000">
                    <a:srgbClr val="D4C344"/>
                  </a:gs>
                </a:gsLst>
                <a:lin ang="2700000" scaled="1"/>
              </a:gra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r"/>
                <a:endParaRPr lang="zh-CN" altLang="zh-CN">
                  <a:latin typeface="+mn-ea"/>
                </a:endParaRPr>
              </a:p>
            </p:txBody>
          </p:sp>
        </p:grpSp>
      </p:grpSp>
      <p:grpSp>
        <p:nvGrpSpPr>
          <p:cNvPr id="875" name="Group 298"/>
          <p:cNvGrpSpPr>
            <a:grpSpLocks/>
          </p:cNvGrpSpPr>
          <p:nvPr/>
        </p:nvGrpSpPr>
        <p:grpSpPr bwMode="auto">
          <a:xfrm>
            <a:off x="5672138" y="4615255"/>
            <a:ext cx="1028700" cy="128587"/>
            <a:chOff x="2922" y="2088"/>
            <a:chExt cx="648" cy="81"/>
          </a:xfrm>
        </p:grpSpPr>
        <p:sp>
          <p:nvSpPr>
            <p:cNvPr id="876" name="Rectangle 299"/>
            <p:cNvSpPr>
              <a:spLocks noChangeArrowheads="1"/>
            </p:cNvSpPr>
            <p:nvPr/>
          </p:nvSpPr>
          <p:spPr bwMode="auto">
            <a:xfrm>
              <a:off x="2922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877" name="Rectangle 300"/>
            <p:cNvSpPr>
              <a:spLocks noChangeArrowheads="1"/>
            </p:cNvSpPr>
            <p:nvPr/>
          </p:nvSpPr>
          <p:spPr bwMode="auto">
            <a:xfrm>
              <a:off x="3003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878" name="Rectangle 301"/>
            <p:cNvSpPr>
              <a:spLocks noChangeArrowheads="1"/>
            </p:cNvSpPr>
            <p:nvPr/>
          </p:nvSpPr>
          <p:spPr bwMode="auto">
            <a:xfrm>
              <a:off x="3084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879" name="Rectangle 302"/>
            <p:cNvSpPr>
              <a:spLocks noChangeArrowheads="1"/>
            </p:cNvSpPr>
            <p:nvPr/>
          </p:nvSpPr>
          <p:spPr bwMode="auto">
            <a:xfrm>
              <a:off x="3165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880" name="Rectangle 303"/>
            <p:cNvSpPr>
              <a:spLocks noChangeArrowheads="1"/>
            </p:cNvSpPr>
            <p:nvPr/>
          </p:nvSpPr>
          <p:spPr bwMode="auto">
            <a:xfrm>
              <a:off x="3246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881" name="Rectangle 304"/>
            <p:cNvSpPr>
              <a:spLocks noChangeArrowheads="1"/>
            </p:cNvSpPr>
            <p:nvPr/>
          </p:nvSpPr>
          <p:spPr bwMode="auto">
            <a:xfrm>
              <a:off x="3327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882" name="Rectangle 305"/>
            <p:cNvSpPr>
              <a:spLocks noChangeArrowheads="1"/>
            </p:cNvSpPr>
            <p:nvPr/>
          </p:nvSpPr>
          <p:spPr bwMode="auto">
            <a:xfrm>
              <a:off x="3408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883" name="Rectangle 306"/>
            <p:cNvSpPr>
              <a:spLocks noChangeArrowheads="1"/>
            </p:cNvSpPr>
            <p:nvPr/>
          </p:nvSpPr>
          <p:spPr bwMode="auto">
            <a:xfrm>
              <a:off x="3489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</p:grpSp>
      <p:grpSp>
        <p:nvGrpSpPr>
          <p:cNvPr id="884" name="Group 307"/>
          <p:cNvGrpSpPr>
            <a:grpSpLocks/>
          </p:cNvGrpSpPr>
          <p:nvPr/>
        </p:nvGrpSpPr>
        <p:grpSpPr bwMode="auto">
          <a:xfrm>
            <a:off x="5672138" y="4743841"/>
            <a:ext cx="1028700" cy="128588"/>
            <a:chOff x="2922" y="2088"/>
            <a:chExt cx="648" cy="81"/>
          </a:xfrm>
        </p:grpSpPr>
        <p:sp>
          <p:nvSpPr>
            <p:cNvPr id="885" name="Rectangle 308"/>
            <p:cNvSpPr>
              <a:spLocks noChangeArrowheads="1"/>
            </p:cNvSpPr>
            <p:nvPr/>
          </p:nvSpPr>
          <p:spPr bwMode="auto">
            <a:xfrm>
              <a:off x="2922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886" name="Rectangle 309"/>
            <p:cNvSpPr>
              <a:spLocks noChangeArrowheads="1"/>
            </p:cNvSpPr>
            <p:nvPr/>
          </p:nvSpPr>
          <p:spPr bwMode="auto">
            <a:xfrm>
              <a:off x="3003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887" name="Rectangle 310"/>
            <p:cNvSpPr>
              <a:spLocks noChangeArrowheads="1"/>
            </p:cNvSpPr>
            <p:nvPr/>
          </p:nvSpPr>
          <p:spPr bwMode="auto">
            <a:xfrm>
              <a:off x="3084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888" name="Rectangle 311"/>
            <p:cNvSpPr>
              <a:spLocks noChangeArrowheads="1"/>
            </p:cNvSpPr>
            <p:nvPr/>
          </p:nvSpPr>
          <p:spPr bwMode="auto">
            <a:xfrm>
              <a:off x="3165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889" name="Rectangle 312"/>
            <p:cNvSpPr>
              <a:spLocks noChangeArrowheads="1"/>
            </p:cNvSpPr>
            <p:nvPr/>
          </p:nvSpPr>
          <p:spPr bwMode="auto">
            <a:xfrm>
              <a:off x="3246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890" name="Rectangle 313"/>
            <p:cNvSpPr>
              <a:spLocks noChangeArrowheads="1"/>
            </p:cNvSpPr>
            <p:nvPr/>
          </p:nvSpPr>
          <p:spPr bwMode="auto">
            <a:xfrm>
              <a:off x="3327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891" name="Rectangle 314"/>
            <p:cNvSpPr>
              <a:spLocks noChangeArrowheads="1"/>
            </p:cNvSpPr>
            <p:nvPr/>
          </p:nvSpPr>
          <p:spPr bwMode="auto">
            <a:xfrm>
              <a:off x="3408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892" name="Rectangle 315"/>
            <p:cNvSpPr>
              <a:spLocks noChangeArrowheads="1"/>
            </p:cNvSpPr>
            <p:nvPr/>
          </p:nvSpPr>
          <p:spPr bwMode="auto">
            <a:xfrm>
              <a:off x="3489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</p:grpSp>
      <p:grpSp>
        <p:nvGrpSpPr>
          <p:cNvPr id="893" name="Group 316"/>
          <p:cNvGrpSpPr>
            <a:grpSpLocks/>
          </p:cNvGrpSpPr>
          <p:nvPr/>
        </p:nvGrpSpPr>
        <p:grpSpPr bwMode="auto">
          <a:xfrm>
            <a:off x="5672138" y="4872430"/>
            <a:ext cx="1028700" cy="128587"/>
            <a:chOff x="2922" y="2088"/>
            <a:chExt cx="648" cy="81"/>
          </a:xfrm>
        </p:grpSpPr>
        <p:sp>
          <p:nvSpPr>
            <p:cNvPr id="894" name="Rectangle 317"/>
            <p:cNvSpPr>
              <a:spLocks noChangeArrowheads="1"/>
            </p:cNvSpPr>
            <p:nvPr/>
          </p:nvSpPr>
          <p:spPr bwMode="auto">
            <a:xfrm>
              <a:off x="2922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895" name="Rectangle 318"/>
            <p:cNvSpPr>
              <a:spLocks noChangeArrowheads="1"/>
            </p:cNvSpPr>
            <p:nvPr/>
          </p:nvSpPr>
          <p:spPr bwMode="auto">
            <a:xfrm>
              <a:off x="3003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896" name="Rectangle 319"/>
            <p:cNvSpPr>
              <a:spLocks noChangeArrowheads="1"/>
            </p:cNvSpPr>
            <p:nvPr/>
          </p:nvSpPr>
          <p:spPr bwMode="auto">
            <a:xfrm>
              <a:off x="3084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897" name="Rectangle 320"/>
            <p:cNvSpPr>
              <a:spLocks noChangeArrowheads="1"/>
            </p:cNvSpPr>
            <p:nvPr/>
          </p:nvSpPr>
          <p:spPr bwMode="auto">
            <a:xfrm>
              <a:off x="3165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898" name="Rectangle 321"/>
            <p:cNvSpPr>
              <a:spLocks noChangeArrowheads="1"/>
            </p:cNvSpPr>
            <p:nvPr/>
          </p:nvSpPr>
          <p:spPr bwMode="auto">
            <a:xfrm>
              <a:off x="3246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899" name="Rectangle 322"/>
            <p:cNvSpPr>
              <a:spLocks noChangeArrowheads="1"/>
            </p:cNvSpPr>
            <p:nvPr/>
          </p:nvSpPr>
          <p:spPr bwMode="auto">
            <a:xfrm>
              <a:off x="3327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00" name="Rectangle 323"/>
            <p:cNvSpPr>
              <a:spLocks noChangeArrowheads="1"/>
            </p:cNvSpPr>
            <p:nvPr/>
          </p:nvSpPr>
          <p:spPr bwMode="auto">
            <a:xfrm>
              <a:off x="3408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01" name="Rectangle 324"/>
            <p:cNvSpPr>
              <a:spLocks noChangeArrowheads="1"/>
            </p:cNvSpPr>
            <p:nvPr/>
          </p:nvSpPr>
          <p:spPr bwMode="auto">
            <a:xfrm>
              <a:off x="3489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</p:grpSp>
      <p:grpSp>
        <p:nvGrpSpPr>
          <p:cNvPr id="902" name="Group 325"/>
          <p:cNvGrpSpPr>
            <a:grpSpLocks/>
          </p:cNvGrpSpPr>
          <p:nvPr/>
        </p:nvGrpSpPr>
        <p:grpSpPr bwMode="auto">
          <a:xfrm>
            <a:off x="5672138" y="5001016"/>
            <a:ext cx="1028700" cy="128588"/>
            <a:chOff x="2922" y="2088"/>
            <a:chExt cx="648" cy="81"/>
          </a:xfrm>
        </p:grpSpPr>
        <p:sp>
          <p:nvSpPr>
            <p:cNvPr id="903" name="Rectangle 326"/>
            <p:cNvSpPr>
              <a:spLocks noChangeArrowheads="1"/>
            </p:cNvSpPr>
            <p:nvPr/>
          </p:nvSpPr>
          <p:spPr bwMode="auto">
            <a:xfrm>
              <a:off x="2922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04" name="Rectangle 327"/>
            <p:cNvSpPr>
              <a:spLocks noChangeArrowheads="1"/>
            </p:cNvSpPr>
            <p:nvPr/>
          </p:nvSpPr>
          <p:spPr bwMode="auto">
            <a:xfrm>
              <a:off x="3003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05" name="Rectangle 328"/>
            <p:cNvSpPr>
              <a:spLocks noChangeArrowheads="1"/>
            </p:cNvSpPr>
            <p:nvPr/>
          </p:nvSpPr>
          <p:spPr bwMode="auto">
            <a:xfrm>
              <a:off x="3084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06" name="Rectangle 329"/>
            <p:cNvSpPr>
              <a:spLocks noChangeArrowheads="1"/>
            </p:cNvSpPr>
            <p:nvPr/>
          </p:nvSpPr>
          <p:spPr bwMode="auto">
            <a:xfrm>
              <a:off x="3165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07" name="Rectangle 330"/>
            <p:cNvSpPr>
              <a:spLocks noChangeArrowheads="1"/>
            </p:cNvSpPr>
            <p:nvPr/>
          </p:nvSpPr>
          <p:spPr bwMode="auto">
            <a:xfrm>
              <a:off x="3246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08" name="Rectangle 331"/>
            <p:cNvSpPr>
              <a:spLocks noChangeArrowheads="1"/>
            </p:cNvSpPr>
            <p:nvPr/>
          </p:nvSpPr>
          <p:spPr bwMode="auto">
            <a:xfrm>
              <a:off x="3327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09" name="Rectangle 332"/>
            <p:cNvSpPr>
              <a:spLocks noChangeArrowheads="1"/>
            </p:cNvSpPr>
            <p:nvPr/>
          </p:nvSpPr>
          <p:spPr bwMode="auto">
            <a:xfrm>
              <a:off x="3408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10" name="Rectangle 333"/>
            <p:cNvSpPr>
              <a:spLocks noChangeArrowheads="1"/>
            </p:cNvSpPr>
            <p:nvPr/>
          </p:nvSpPr>
          <p:spPr bwMode="auto">
            <a:xfrm>
              <a:off x="3489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</p:grpSp>
      <p:grpSp>
        <p:nvGrpSpPr>
          <p:cNvPr id="911" name="Group 334"/>
          <p:cNvGrpSpPr>
            <a:grpSpLocks/>
          </p:cNvGrpSpPr>
          <p:nvPr/>
        </p:nvGrpSpPr>
        <p:grpSpPr bwMode="auto">
          <a:xfrm>
            <a:off x="5672138" y="5129605"/>
            <a:ext cx="1028700" cy="128587"/>
            <a:chOff x="2922" y="2088"/>
            <a:chExt cx="648" cy="81"/>
          </a:xfrm>
        </p:grpSpPr>
        <p:sp>
          <p:nvSpPr>
            <p:cNvPr id="912" name="Rectangle 335"/>
            <p:cNvSpPr>
              <a:spLocks noChangeArrowheads="1"/>
            </p:cNvSpPr>
            <p:nvPr/>
          </p:nvSpPr>
          <p:spPr bwMode="auto">
            <a:xfrm>
              <a:off x="2922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13" name="Rectangle 336"/>
            <p:cNvSpPr>
              <a:spLocks noChangeArrowheads="1"/>
            </p:cNvSpPr>
            <p:nvPr/>
          </p:nvSpPr>
          <p:spPr bwMode="auto">
            <a:xfrm>
              <a:off x="3003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14" name="Rectangle 337"/>
            <p:cNvSpPr>
              <a:spLocks noChangeArrowheads="1"/>
            </p:cNvSpPr>
            <p:nvPr/>
          </p:nvSpPr>
          <p:spPr bwMode="auto">
            <a:xfrm>
              <a:off x="3084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15" name="Rectangle 338"/>
            <p:cNvSpPr>
              <a:spLocks noChangeArrowheads="1"/>
            </p:cNvSpPr>
            <p:nvPr/>
          </p:nvSpPr>
          <p:spPr bwMode="auto">
            <a:xfrm>
              <a:off x="3165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16" name="Rectangle 339"/>
            <p:cNvSpPr>
              <a:spLocks noChangeArrowheads="1"/>
            </p:cNvSpPr>
            <p:nvPr/>
          </p:nvSpPr>
          <p:spPr bwMode="auto">
            <a:xfrm>
              <a:off x="3246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17" name="Rectangle 340"/>
            <p:cNvSpPr>
              <a:spLocks noChangeArrowheads="1"/>
            </p:cNvSpPr>
            <p:nvPr/>
          </p:nvSpPr>
          <p:spPr bwMode="auto">
            <a:xfrm>
              <a:off x="3327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18" name="Rectangle 341"/>
            <p:cNvSpPr>
              <a:spLocks noChangeArrowheads="1"/>
            </p:cNvSpPr>
            <p:nvPr/>
          </p:nvSpPr>
          <p:spPr bwMode="auto">
            <a:xfrm>
              <a:off x="3408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19" name="Rectangle 342"/>
            <p:cNvSpPr>
              <a:spLocks noChangeArrowheads="1"/>
            </p:cNvSpPr>
            <p:nvPr/>
          </p:nvSpPr>
          <p:spPr bwMode="auto">
            <a:xfrm>
              <a:off x="3489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</p:grpSp>
      <p:grpSp>
        <p:nvGrpSpPr>
          <p:cNvPr id="920" name="Group 343"/>
          <p:cNvGrpSpPr>
            <a:grpSpLocks/>
          </p:cNvGrpSpPr>
          <p:nvPr/>
        </p:nvGrpSpPr>
        <p:grpSpPr bwMode="auto">
          <a:xfrm>
            <a:off x="5672138" y="5258191"/>
            <a:ext cx="1028700" cy="128588"/>
            <a:chOff x="2922" y="2088"/>
            <a:chExt cx="648" cy="81"/>
          </a:xfrm>
        </p:grpSpPr>
        <p:sp>
          <p:nvSpPr>
            <p:cNvPr id="921" name="Rectangle 344"/>
            <p:cNvSpPr>
              <a:spLocks noChangeArrowheads="1"/>
            </p:cNvSpPr>
            <p:nvPr/>
          </p:nvSpPr>
          <p:spPr bwMode="auto">
            <a:xfrm>
              <a:off x="2922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22" name="Rectangle 345"/>
            <p:cNvSpPr>
              <a:spLocks noChangeArrowheads="1"/>
            </p:cNvSpPr>
            <p:nvPr/>
          </p:nvSpPr>
          <p:spPr bwMode="auto">
            <a:xfrm>
              <a:off x="3003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23" name="Rectangle 346"/>
            <p:cNvSpPr>
              <a:spLocks noChangeArrowheads="1"/>
            </p:cNvSpPr>
            <p:nvPr/>
          </p:nvSpPr>
          <p:spPr bwMode="auto">
            <a:xfrm>
              <a:off x="3084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24" name="Rectangle 347"/>
            <p:cNvSpPr>
              <a:spLocks noChangeArrowheads="1"/>
            </p:cNvSpPr>
            <p:nvPr/>
          </p:nvSpPr>
          <p:spPr bwMode="auto">
            <a:xfrm>
              <a:off x="3165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25" name="Rectangle 348"/>
            <p:cNvSpPr>
              <a:spLocks noChangeArrowheads="1"/>
            </p:cNvSpPr>
            <p:nvPr/>
          </p:nvSpPr>
          <p:spPr bwMode="auto">
            <a:xfrm>
              <a:off x="3246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26" name="Rectangle 349"/>
            <p:cNvSpPr>
              <a:spLocks noChangeArrowheads="1"/>
            </p:cNvSpPr>
            <p:nvPr/>
          </p:nvSpPr>
          <p:spPr bwMode="auto">
            <a:xfrm>
              <a:off x="3327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27" name="Rectangle 350"/>
            <p:cNvSpPr>
              <a:spLocks noChangeArrowheads="1"/>
            </p:cNvSpPr>
            <p:nvPr/>
          </p:nvSpPr>
          <p:spPr bwMode="auto">
            <a:xfrm>
              <a:off x="3408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28" name="Rectangle 351"/>
            <p:cNvSpPr>
              <a:spLocks noChangeArrowheads="1"/>
            </p:cNvSpPr>
            <p:nvPr/>
          </p:nvSpPr>
          <p:spPr bwMode="auto">
            <a:xfrm>
              <a:off x="3489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</p:grpSp>
      <p:grpSp>
        <p:nvGrpSpPr>
          <p:cNvPr id="929" name="Group 352"/>
          <p:cNvGrpSpPr>
            <a:grpSpLocks/>
          </p:cNvGrpSpPr>
          <p:nvPr/>
        </p:nvGrpSpPr>
        <p:grpSpPr bwMode="auto">
          <a:xfrm>
            <a:off x="5672138" y="5386780"/>
            <a:ext cx="1028700" cy="128587"/>
            <a:chOff x="2922" y="2088"/>
            <a:chExt cx="648" cy="81"/>
          </a:xfrm>
        </p:grpSpPr>
        <p:sp>
          <p:nvSpPr>
            <p:cNvPr id="930" name="Rectangle 353"/>
            <p:cNvSpPr>
              <a:spLocks noChangeArrowheads="1"/>
            </p:cNvSpPr>
            <p:nvPr/>
          </p:nvSpPr>
          <p:spPr bwMode="auto">
            <a:xfrm>
              <a:off x="2922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31" name="Rectangle 354"/>
            <p:cNvSpPr>
              <a:spLocks noChangeArrowheads="1"/>
            </p:cNvSpPr>
            <p:nvPr/>
          </p:nvSpPr>
          <p:spPr bwMode="auto">
            <a:xfrm>
              <a:off x="3003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32" name="Rectangle 355"/>
            <p:cNvSpPr>
              <a:spLocks noChangeArrowheads="1"/>
            </p:cNvSpPr>
            <p:nvPr/>
          </p:nvSpPr>
          <p:spPr bwMode="auto">
            <a:xfrm>
              <a:off x="3084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33" name="Rectangle 356"/>
            <p:cNvSpPr>
              <a:spLocks noChangeArrowheads="1"/>
            </p:cNvSpPr>
            <p:nvPr/>
          </p:nvSpPr>
          <p:spPr bwMode="auto">
            <a:xfrm>
              <a:off x="3165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34" name="Rectangle 357"/>
            <p:cNvSpPr>
              <a:spLocks noChangeArrowheads="1"/>
            </p:cNvSpPr>
            <p:nvPr/>
          </p:nvSpPr>
          <p:spPr bwMode="auto">
            <a:xfrm>
              <a:off x="3246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35" name="Rectangle 358"/>
            <p:cNvSpPr>
              <a:spLocks noChangeArrowheads="1"/>
            </p:cNvSpPr>
            <p:nvPr/>
          </p:nvSpPr>
          <p:spPr bwMode="auto">
            <a:xfrm>
              <a:off x="3327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36" name="Rectangle 359"/>
            <p:cNvSpPr>
              <a:spLocks noChangeArrowheads="1"/>
            </p:cNvSpPr>
            <p:nvPr/>
          </p:nvSpPr>
          <p:spPr bwMode="auto">
            <a:xfrm>
              <a:off x="3408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37" name="Rectangle 360"/>
            <p:cNvSpPr>
              <a:spLocks noChangeArrowheads="1"/>
            </p:cNvSpPr>
            <p:nvPr/>
          </p:nvSpPr>
          <p:spPr bwMode="auto">
            <a:xfrm>
              <a:off x="3489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</p:grpSp>
      <p:grpSp>
        <p:nvGrpSpPr>
          <p:cNvPr id="938" name="Group 361"/>
          <p:cNvGrpSpPr>
            <a:grpSpLocks/>
          </p:cNvGrpSpPr>
          <p:nvPr/>
        </p:nvGrpSpPr>
        <p:grpSpPr bwMode="auto">
          <a:xfrm>
            <a:off x="5672138" y="5515366"/>
            <a:ext cx="1028700" cy="128588"/>
            <a:chOff x="2922" y="2088"/>
            <a:chExt cx="648" cy="81"/>
          </a:xfrm>
        </p:grpSpPr>
        <p:sp>
          <p:nvSpPr>
            <p:cNvPr id="939" name="Rectangle 362"/>
            <p:cNvSpPr>
              <a:spLocks noChangeArrowheads="1"/>
            </p:cNvSpPr>
            <p:nvPr/>
          </p:nvSpPr>
          <p:spPr bwMode="auto">
            <a:xfrm>
              <a:off x="2922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40" name="Rectangle 363"/>
            <p:cNvSpPr>
              <a:spLocks noChangeArrowheads="1"/>
            </p:cNvSpPr>
            <p:nvPr/>
          </p:nvSpPr>
          <p:spPr bwMode="auto">
            <a:xfrm>
              <a:off x="3003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41" name="Rectangle 364"/>
            <p:cNvSpPr>
              <a:spLocks noChangeArrowheads="1"/>
            </p:cNvSpPr>
            <p:nvPr/>
          </p:nvSpPr>
          <p:spPr bwMode="auto">
            <a:xfrm>
              <a:off x="3084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42" name="Rectangle 365"/>
            <p:cNvSpPr>
              <a:spLocks noChangeArrowheads="1"/>
            </p:cNvSpPr>
            <p:nvPr/>
          </p:nvSpPr>
          <p:spPr bwMode="auto">
            <a:xfrm>
              <a:off x="3165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43" name="Rectangle 366"/>
            <p:cNvSpPr>
              <a:spLocks noChangeArrowheads="1"/>
            </p:cNvSpPr>
            <p:nvPr/>
          </p:nvSpPr>
          <p:spPr bwMode="auto">
            <a:xfrm>
              <a:off x="3246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44" name="Rectangle 367"/>
            <p:cNvSpPr>
              <a:spLocks noChangeArrowheads="1"/>
            </p:cNvSpPr>
            <p:nvPr/>
          </p:nvSpPr>
          <p:spPr bwMode="auto">
            <a:xfrm>
              <a:off x="3327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45" name="Rectangle 368"/>
            <p:cNvSpPr>
              <a:spLocks noChangeArrowheads="1"/>
            </p:cNvSpPr>
            <p:nvPr/>
          </p:nvSpPr>
          <p:spPr bwMode="auto">
            <a:xfrm>
              <a:off x="3408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  <p:sp>
          <p:nvSpPr>
            <p:cNvPr id="946" name="Rectangle 369"/>
            <p:cNvSpPr>
              <a:spLocks noChangeArrowheads="1"/>
            </p:cNvSpPr>
            <p:nvPr/>
          </p:nvSpPr>
          <p:spPr bwMode="auto">
            <a:xfrm>
              <a:off x="3489" y="2088"/>
              <a:ext cx="81" cy="81"/>
            </a:xfrm>
            <a:prstGeom prst="rect">
              <a:avLst/>
            </a:prstGeom>
            <a:solidFill>
              <a:srgbClr val="D4C344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endParaRPr lang="zh-CN" altLang="zh-CN">
                <a:latin typeface="+mn-ea"/>
              </a:endParaRPr>
            </a:p>
          </p:txBody>
        </p:sp>
      </p:grpSp>
      <p:sp>
        <p:nvSpPr>
          <p:cNvPr id="947" name="Text Box 622"/>
          <p:cNvSpPr txBox="1">
            <a:spLocks noChangeArrowheads="1"/>
          </p:cNvSpPr>
          <p:nvPr/>
        </p:nvSpPr>
        <p:spPr bwMode="auto">
          <a:xfrm>
            <a:off x="5930238" y="4337442"/>
            <a:ext cx="561051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941388">
              <a:lnSpc>
                <a:spcPct val="90000"/>
              </a:lnSpc>
              <a:buClr>
                <a:srgbClr val="003580"/>
              </a:buClr>
            </a:pPr>
            <a:r>
              <a:rPr lang="en-US" altLang="zh-CN" sz="1600" b="1">
                <a:solidFill>
                  <a:srgbClr val="000204"/>
                </a:solidFill>
                <a:latin typeface="+mn-ea"/>
                <a:cs typeface="Arial" charset="0"/>
              </a:rPr>
              <a:t>Cache</a:t>
            </a:r>
            <a:endParaRPr lang="en-US" altLang="zh-CN" sz="1600" b="1" dirty="0">
              <a:solidFill>
                <a:srgbClr val="000204"/>
              </a:solidFill>
              <a:latin typeface="+mn-ea"/>
              <a:cs typeface="Arial" charset="0"/>
            </a:endParaRPr>
          </a:p>
        </p:txBody>
      </p:sp>
      <p:sp>
        <p:nvSpPr>
          <p:cNvPr id="948" name="Rectangle 626"/>
          <p:cNvSpPr>
            <a:spLocks noChangeArrowheads="1"/>
          </p:cNvSpPr>
          <p:nvPr/>
        </p:nvSpPr>
        <p:spPr bwMode="auto">
          <a:xfrm>
            <a:off x="5672139" y="4615255"/>
            <a:ext cx="128587" cy="128587"/>
          </a:xfrm>
          <a:prstGeom prst="rect">
            <a:avLst/>
          </a:prstGeom>
          <a:solidFill>
            <a:srgbClr val="0099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/>
            <a:endParaRPr lang="zh-CN" altLang="zh-CN">
              <a:latin typeface="+mn-ea"/>
            </a:endParaRPr>
          </a:p>
        </p:txBody>
      </p:sp>
      <p:sp>
        <p:nvSpPr>
          <p:cNvPr id="949" name="Text Box 442"/>
          <p:cNvSpPr txBox="1">
            <a:spLocks noChangeArrowheads="1"/>
          </p:cNvSpPr>
          <p:nvPr/>
        </p:nvSpPr>
        <p:spPr bwMode="auto">
          <a:xfrm>
            <a:off x="2563813" y="5658241"/>
            <a:ext cx="2946400" cy="27463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marL="354013" indent="-354013" algn="r" defTabSz="941388">
              <a:buClr>
                <a:srgbClr val="003580"/>
              </a:buClr>
            </a:pPr>
            <a:r>
              <a:rPr lang="zh-CN" altLang="en-US" b="1" dirty="0">
                <a:solidFill>
                  <a:srgbClr val="FF0000"/>
                </a:solidFill>
                <a:latin typeface="+mn-ea"/>
                <a:cs typeface="Arial" charset="0"/>
              </a:rPr>
              <a:t>缺失造成访问速度急剧下降</a:t>
            </a:r>
          </a:p>
        </p:txBody>
      </p:sp>
      <p:sp>
        <p:nvSpPr>
          <p:cNvPr id="950" name="Line 6"/>
          <p:cNvSpPr>
            <a:spLocks noChangeShapeType="1"/>
          </p:cNvSpPr>
          <p:nvPr/>
        </p:nvSpPr>
        <p:spPr bwMode="auto">
          <a:xfrm>
            <a:off x="6697664" y="5148654"/>
            <a:ext cx="1601787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none" w="lg" len="med"/>
          </a:ln>
        </p:spPr>
        <p:txBody>
          <a:bodyPr lIns="0" tIns="0" rIns="0" bIns="0"/>
          <a:lstStyle/>
          <a:p>
            <a:endParaRPr lang="zh-CN" altLang="en-US">
              <a:latin typeface="+mn-ea"/>
            </a:endParaRPr>
          </a:p>
        </p:txBody>
      </p:sp>
      <p:sp>
        <p:nvSpPr>
          <p:cNvPr id="951" name="Line 12"/>
          <p:cNvSpPr>
            <a:spLocks noChangeShapeType="1"/>
          </p:cNvSpPr>
          <p:nvPr/>
        </p:nvSpPr>
        <p:spPr bwMode="auto">
          <a:xfrm>
            <a:off x="3846515" y="2446338"/>
            <a:ext cx="1800224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 type="triangle" w="med" len="med"/>
            <a:tailEnd type="none" w="lg" len="med"/>
          </a:ln>
        </p:spPr>
        <p:txBody>
          <a:bodyPr lIns="0" tIns="0" rIns="0" bIns="0"/>
          <a:lstStyle/>
          <a:p>
            <a:endParaRPr lang="zh-CN" altLang="en-US">
              <a:latin typeface="+mn-ea"/>
            </a:endParaRPr>
          </a:p>
        </p:txBody>
      </p:sp>
      <p:sp>
        <p:nvSpPr>
          <p:cNvPr id="952" name="AutoShape 631"/>
          <p:cNvSpPr>
            <a:spLocks noChangeArrowheads="1"/>
          </p:cNvSpPr>
          <p:nvPr/>
        </p:nvSpPr>
        <p:spPr bwMode="auto">
          <a:xfrm>
            <a:off x="2500314" y="1287362"/>
            <a:ext cx="7064375" cy="2081126"/>
          </a:xfrm>
          <a:prstGeom prst="roundRect">
            <a:avLst>
              <a:gd name="adj" fmla="val 9931"/>
            </a:avLst>
          </a:prstGeom>
          <a:solidFill>
            <a:schemeClr val="bg1">
              <a:alpha val="76862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r"/>
            <a:endParaRPr lang="zh-CN" altLang="zh-CN">
              <a:latin typeface="+mn-ea"/>
            </a:endParaRPr>
          </a:p>
        </p:txBody>
      </p:sp>
      <p:sp>
        <p:nvSpPr>
          <p:cNvPr id="953" name="AutoShape 632"/>
          <p:cNvSpPr>
            <a:spLocks noChangeArrowheads="1"/>
          </p:cNvSpPr>
          <p:nvPr/>
        </p:nvSpPr>
        <p:spPr bwMode="auto">
          <a:xfrm>
            <a:off x="2420144" y="3971925"/>
            <a:ext cx="7191375" cy="2032000"/>
          </a:xfrm>
          <a:prstGeom prst="roundRect">
            <a:avLst>
              <a:gd name="adj" fmla="val 9931"/>
            </a:avLst>
          </a:prstGeom>
          <a:solidFill>
            <a:schemeClr val="bg1">
              <a:alpha val="76862"/>
            </a:schemeClr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r"/>
            <a:endParaRPr lang="zh-CN" altLang="zh-CN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951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" grpId="0" animBg="1"/>
      <p:bldP spid="535" grpId="1" animBg="1"/>
      <p:bldP spid="561" grpId="0" animBg="1"/>
      <p:bldP spid="561" grpId="1" animBg="1"/>
      <p:bldP spid="713" grpId="0" animBg="1"/>
      <p:bldP spid="716" grpId="0" animBg="1"/>
      <p:bldP spid="716" grpId="1" animBg="1"/>
      <p:bldP spid="719" grpId="0" animBg="1"/>
      <p:bldP spid="800" grpId="0" animBg="1"/>
      <p:bldP spid="801" grpId="0" animBg="1"/>
      <p:bldP spid="948" grpId="0" animBg="1"/>
      <p:bldP spid="949" grpId="0" animBg="1"/>
      <p:bldP spid="950" grpId="0" animBg="1"/>
      <p:bldP spid="951" grpId="0" animBg="1"/>
      <p:bldP spid="952" grpId="0" animBg="1"/>
      <p:bldP spid="95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131044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/>
      </a:spPr>
      <a:bodyPr rtlCol="0" anchor="ctr"/>
      <a:lstStyle>
        <a:defPPr algn="ctr">
          <a:defRPr i="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11238</TotalTime>
  <Words>994</Words>
  <Application>Microsoft Office PowerPoint</Application>
  <PresentationFormat>自定义</PresentationFormat>
  <Paragraphs>445</Paragraphs>
  <Slides>17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Office 主题​​</vt:lpstr>
      <vt:lpstr>1_nordridesign</vt:lpstr>
      <vt:lpstr>2_nordridesign</vt:lpstr>
      <vt:lpstr> 实验二：Cache仿真</vt:lpstr>
      <vt:lpstr>实验目的</vt:lpstr>
      <vt:lpstr>PowerPoint 演示文稿</vt:lpstr>
      <vt:lpstr>Processor-Memory Gap</vt:lpstr>
      <vt:lpstr>PowerPoint 演示文稿</vt:lpstr>
      <vt:lpstr>实验原理 —— 存储器层次结构</vt:lpstr>
      <vt:lpstr>实验原理 —— 缓存在现代计算机系统中无处不在</vt:lpstr>
      <vt:lpstr>Key Problems</vt:lpstr>
      <vt:lpstr>Cache读操作流程</vt:lpstr>
      <vt:lpstr>Cache写操作流程</vt:lpstr>
      <vt:lpstr>如何放置到Cache行——以直接相联映射为例</vt:lpstr>
      <vt:lpstr>直接相联映射逻辑实现</vt:lpstr>
      <vt:lpstr>直接相联映射载入过程</vt:lpstr>
      <vt:lpstr>实验内容</vt:lpstr>
      <vt:lpstr>Cache模块引脚分布</vt:lpstr>
      <vt:lpstr>SoC地址空间</vt:lpstr>
      <vt:lpstr>实验提交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tanzhihu</dc:creator>
  <cp:lastModifiedBy>qiu</cp:lastModifiedBy>
  <cp:revision>662</cp:revision>
  <dcterms:created xsi:type="dcterms:W3CDTF">2018-05-09T10:41:24Z</dcterms:created>
  <dcterms:modified xsi:type="dcterms:W3CDTF">2020-05-26T05:28:18Z</dcterms:modified>
</cp:coreProperties>
</file>