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12"/>
  </p:notesMasterIdLst>
  <p:sldIdLst>
    <p:sldId id="742" r:id="rId4"/>
    <p:sldId id="747" r:id="rId5"/>
    <p:sldId id="772" r:id="rId6"/>
    <p:sldId id="769" r:id="rId7"/>
    <p:sldId id="774" r:id="rId8"/>
    <p:sldId id="776" r:id="rId9"/>
    <p:sldId id="775" r:id="rId10"/>
    <p:sldId id="7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7B7"/>
    <a:srgbClr val="2E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6534" autoAdjust="0"/>
  </p:normalViewPr>
  <p:slideViewPr>
    <p:cSldViewPr snapToGrid="0">
      <p:cViewPr varScale="1">
        <p:scale>
          <a:sx n="58" d="100"/>
          <a:sy n="58" d="100"/>
        </p:scale>
        <p:origin x="-122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6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5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49"/>
            <a:ext cx="12192000" cy="2057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52649"/>
            <a:ext cx="9144000" cy="1905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1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3060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8027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078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7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charset="0"/>
              </a:rPr>
              <a:pPr/>
              <a:t>‹#›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7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183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E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>
            <a:spLocks/>
          </p:cNvSpPr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8331438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48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3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3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555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52649"/>
            <a:ext cx="12115801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实验二：</a:t>
            </a:r>
            <a:r>
              <a:rPr lang="en-US" altLang="zh-CN" sz="5300" b="1" dirty="0" smtClean="0">
                <a:ln w="3175">
                  <a:solidFill>
                    <a:srgbClr val="31A5D7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Cache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仿真</a:t>
            </a:r>
            <a:endParaRPr lang="zh-CN" altLang="en-US" sz="5300" b="1" dirty="0">
              <a:ln w="3175">
                <a:solidFill>
                  <a:srgbClr val="31A5D7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095500" y="2097088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683657" y="2097088"/>
            <a:ext cx="1186543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0087" y="1982788"/>
            <a:ext cx="684734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lvl="0" defTabSz="685800">
              <a:buClr>
                <a:srgbClr val="34C8DB"/>
              </a:buClr>
              <a:buSzPct val="70000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的地址映射机制，实现直接相联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电路</a:t>
            </a: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095500" y="3024188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1683657" y="3024188"/>
            <a:ext cx="1186543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0088" y="2909888"/>
            <a:ext cx="63677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理解不同访问序列对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10914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SoC</a:t>
            </a:r>
            <a:r>
              <a:rPr lang="zh-CN" altLang="en-US" dirty="0" smtClean="0"/>
              <a:t>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|- 0xffff f000 - 0xffff </a:t>
            </a:r>
            <a:r>
              <a:rPr lang="en-US" altLang="zh-CN" dirty="0" err="1"/>
              <a:t>ffff</a:t>
            </a:r>
            <a:r>
              <a:rPr lang="en-US" altLang="zh-CN" dirty="0"/>
              <a:t> </a:t>
            </a:r>
            <a:r>
              <a:rPr lang="zh-CN" altLang="en-US" dirty="0"/>
              <a:t>： 外设地址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f000 : 7-Segment </a:t>
            </a:r>
            <a:r>
              <a:rPr lang="zh-CN" altLang="en-US" dirty="0"/>
              <a:t>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f004 : </a:t>
            </a:r>
            <a:r>
              <a:rPr lang="zh-CN" altLang="en-US" dirty="0"/>
              <a:t>键盘地址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f008 </a:t>
            </a:r>
            <a:r>
              <a:rPr lang="zh-CN" altLang="en-US" dirty="0"/>
              <a:t>：</a:t>
            </a:r>
            <a:r>
              <a:rPr lang="en-US" altLang="zh-CN" dirty="0"/>
              <a:t>TTY</a:t>
            </a:r>
            <a:r>
              <a:rPr lang="zh-CN" altLang="en-US" dirty="0"/>
              <a:t>终端地址 </a:t>
            </a:r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|- 0x8000 0000 - 0x8fff </a:t>
            </a:r>
            <a:r>
              <a:rPr lang="en-US" altLang="zh-CN" sz="2400" dirty="0" err="1">
                <a:solidFill>
                  <a:schemeClr val="tx1"/>
                </a:solidFill>
              </a:rPr>
              <a:t>ffff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  <a:r>
              <a:rPr lang="en-US" altLang="zh-CN" sz="2400" dirty="0">
                <a:solidFill>
                  <a:schemeClr val="tx1"/>
                </a:solidFill>
              </a:rPr>
              <a:t>ROM </a:t>
            </a:r>
            <a:r>
              <a:rPr lang="zh-CN" altLang="en-US" sz="2400" dirty="0">
                <a:solidFill>
                  <a:schemeClr val="tx1"/>
                </a:solidFill>
              </a:rPr>
              <a:t>只读存储器地址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|- 0x0000 0000 - 0x7fff </a:t>
            </a:r>
            <a:r>
              <a:rPr lang="en-US" altLang="zh-CN" sz="2400" dirty="0" err="1">
                <a:solidFill>
                  <a:schemeClr val="tx1"/>
                </a:solidFill>
              </a:rPr>
              <a:t>ffff</a:t>
            </a:r>
            <a:r>
              <a:rPr lang="en-US" altLang="zh-CN" sz="2400" dirty="0">
                <a:solidFill>
                  <a:schemeClr val="tx1"/>
                </a:solidFill>
              </a:rPr>
              <a:t> : RAM </a:t>
            </a:r>
            <a:r>
              <a:rPr lang="zh-CN" altLang="en-US" sz="2400" dirty="0">
                <a:solidFill>
                  <a:schemeClr val="tx1"/>
                </a:solidFill>
              </a:rPr>
              <a:t>可读可写存储器地址</a:t>
            </a:r>
          </a:p>
        </p:txBody>
      </p:sp>
      <p:sp>
        <p:nvSpPr>
          <p:cNvPr id="4" name="矩形 3"/>
          <p:cNvSpPr/>
          <p:nvPr/>
        </p:nvSpPr>
        <p:spPr>
          <a:xfrm>
            <a:off x="1857984" y="4331240"/>
            <a:ext cx="1507788" cy="1999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81728" y="5194771"/>
            <a:ext cx="758757" cy="4669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875506" y="5705472"/>
            <a:ext cx="1556426" cy="66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75506" y="5150997"/>
            <a:ext cx="1556426" cy="5544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5505" y="4271543"/>
            <a:ext cx="1556426" cy="45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3881335" y="4202349"/>
            <a:ext cx="252919" cy="225681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65771" y="5209159"/>
            <a:ext cx="578793" cy="1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1"/>
          </p:cNvCxnSpPr>
          <p:nvPr/>
        </p:nvCxnSpPr>
        <p:spPr>
          <a:xfrm flipH="1">
            <a:off x="5340485" y="5428235"/>
            <a:ext cx="535021" cy="0"/>
          </a:xfrm>
          <a:prstGeom prst="straightConnector1">
            <a:avLst/>
          </a:prstGeom>
          <a:ln w="317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046707" y="5411345"/>
            <a:ext cx="535021" cy="0"/>
          </a:xfrm>
          <a:prstGeom prst="straightConnector1">
            <a:avLst/>
          </a:prstGeom>
          <a:ln w="317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1"/>
          </p:cNvCxnSpPr>
          <p:nvPr/>
        </p:nvCxnSpPr>
        <p:spPr>
          <a:xfrm flipH="1">
            <a:off x="4046707" y="4499593"/>
            <a:ext cx="1828798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1"/>
          </p:cNvCxnSpPr>
          <p:nvPr/>
        </p:nvCxnSpPr>
        <p:spPr>
          <a:xfrm flipH="1">
            <a:off x="4046707" y="6039759"/>
            <a:ext cx="1828799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31932" y="4086877"/>
            <a:ext cx="112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0xffff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31931" y="4499592"/>
            <a:ext cx="124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0xffff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75506" y="4727642"/>
            <a:ext cx="1556426" cy="4233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7439947" y="4961424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0x8fff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39947" y="5411345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0x8000 0000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9947" y="574555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0x7fff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39947" y="6114888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0x0000 0000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直接相联映射逻辑实现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145766" y="1489938"/>
            <a:ext cx="0" cy="754006"/>
          </a:xfrm>
          <a:prstGeom prst="line">
            <a:avLst/>
          </a:prstGeom>
          <a:noFill/>
          <a:ln w="2540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341263" y="1489937"/>
            <a:ext cx="0" cy="448401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2341028" y="5973947"/>
            <a:ext cx="2428615" cy="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4118075" y="1813249"/>
            <a:ext cx="619784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TAG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5583" y="1804043"/>
            <a:ext cx="1852018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数据块副本缓冲区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640108" y="3372794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10" name="矩形 9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24510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7916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33829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88490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39145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40108" y="2079068"/>
            <a:ext cx="5376378" cy="375270"/>
            <a:chOff x="2627784" y="1722436"/>
            <a:chExt cx="4848318" cy="338412"/>
          </a:xfrm>
          <a:solidFill>
            <a:srgbClr val="FFFFFF"/>
          </a:solidFill>
        </p:grpSpPr>
        <p:sp>
          <p:nvSpPr>
            <p:cNvPr id="18" name="矩形 17"/>
            <p:cNvSpPr/>
            <p:nvPr/>
          </p:nvSpPr>
          <p:spPr>
            <a:xfrm>
              <a:off x="2627784" y="1722436"/>
              <a:ext cx="4848318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418660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7331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30844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8263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32279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40108" y="2516372"/>
            <a:ext cx="5376377" cy="375270"/>
            <a:chOff x="2627784" y="1722436"/>
            <a:chExt cx="4848317" cy="338412"/>
          </a:xfrm>
          <a:solidFill>
            <a:srgbClr val="FFFFFF"/>
          </a:solidFill>
        </p:grpSpPr>
        <p:sp>
          <p:nvSpPr>
            <p:cNvPr id="26" name="矩形 25"/>
            <p:cNvSpPr/>
            <p:nvPr/>
          </p:nvSpPr>
          <p:spPr>
            <a:xfrm>
              <a:off x="2627784" y="1722436"/>
              <a:ext cx="4848317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15954" y="177722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4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71329" y="1779502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5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3127" y="177722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6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80650" y="1779502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7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31260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lang="zh-CN" altLang="en-US" sz="12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40107" y="2944580"/>
            <a:ext cx="5380047" cy="375270"/>
            <a:chOff x="2627783" y="1722436"/>
            <a:chExt cx="4851626" cy="338412"/>
          </a:xfrm>
          <a:solidFill>
            <a:srgbClr val="FFFFFF"/>
          </a:solidFill>
        </p:grpSpPr>
        <p:sp>
          <p:nvSpPr>
            <p:cNvPr id="34" name="矩形 33"/>
            <p:cNvSpPr/>
            <p:nvPr/>
          </p:nvSpPr>
          <p:spPr>
            <a:xfrm>
              <a:off x="2627783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23863" y="178485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78522" y="1787139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33182" y="178485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687843" y="1787139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40064" y="1777602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40108" y="3801001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42" name="矩形 41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22657" y="177779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79465" y="178007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34125" y="177779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685922" y="178007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039144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40108" y="4229212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50" name="矩形 49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422264" y="17781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78354" y="17803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935877" y="17781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87674" y="17803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31174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40107" y="4657432"/>
            <a:ext cx="5376999" cy="375271"/>
            <a:chOff x="2627783" y="1722436"/>
            <a:chExt cx="4848878" cy="338412"/>
          </a:xfrm>
          <a:solidFill>
            <a:srgbClr val="FFFFFF"/>
          </a:solidFill>
        </p:grpSpPr>
        <p:sp>
          <p:nvSpPr>
            <p:cNvPr id="58" name="矩形 57"/>
            <p:cNvSpPr/>
            <p:nvPr/>
          </p:nvSpPr>
          <p:spPr>
            <a:xfrm>
              <a:off x="2627783" y="1722436"/>
              <a:ext cx="4848878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422710" y="17773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77369" y="17795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934892" y="17773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686690" y="17795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039143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FF6600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40107" y="5085639"/>
            <a:ext cx="5376378" cy="375270"/>
            <a:chOff x="2627783" y="1722436"/>
            <a:chExt cx="4848319" cy="338412"/>
          </a:xfrm>
          <a:solidFill>
            <a:srgbClr val="FFFFFF"/>
          </a:solidFill>
        </p:grpSpPr>
        <p:sp>
          <p:nvSpPr>
            <p:cNvPr id="66" name="矩形 65"/>
            <p:cNvSpPr/>
            <p:nvPr/>
          </p:nvSpPr>
          <p:spPr>
            <a:xfrm>
              <a:off x="2627783" y="1722436"/>
              <a:ext cx="4848319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24046" y="177186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78702" y="177414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933355" y="177186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688017" y="177414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39142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396409" y="1817739"/>
            <a:ext cx="877562" cy="241176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有效位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358269" y="1363188"/>
            <a:ext cx="6130641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75" name="直接连接符 74"/>
          <p:cNvCxnSpPr/>
          <p:nvPr/>
        </p:nvCxnSpPr>
        <p:spPr>
          <a:xfrm>
            <a:off x="10488910" y="1363188"/>
            <a:ext cx="0" cy="1646765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76" name="直接连接符 75"/>
          <p:cNvCxnSpPr/>
          <p:nvPr/>
        </p:nvCxnSpPr>
        <p:spPr>
          <a:xfrm>
            <a:off x="5519949" y="5911056"/>
            <a:ext cx="4968961" cy="0"/>
          </a:xfrm>
          <a:prstGeom prst="line">
            <a:avLst/>
          </a:prstGeom>
          <a:noFill/>
          <a:ln w="25400" cap="sq" cmpd="sng" algn="ctr">
            <a:solidFill>
              <a:srgbClr val="333333">
                <a:shade val="95000"/>
                <a:satMod val="105000"/>
              </a:srgb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7" name="直接连接符 76"/>
          <p:cNvCxnSpPr>
            <a:stCxn id="255" idx="3"/>
          </p:cNvCxnSpPr>
          <p:nvPr/>
        </p:nvCxnSpPr>
        <p:spPr>
          <a:xfrm>
            <a:off x="10488910" y="4540537"/>
            <a:ext cx="0" cy="1370519"/>
          </a:xfrm>
          <a:prstGeom prst="line">
            <a:avLst/>
          </a:prstGeom>
          <a:noFill/>
          <a:ln w="25400" cap="sq" cmpd="sng" algn="ctr">
            <a:solidFill>
              <a:srgbClr val="333333">
                <a:shade val="95000"/>
                <a:satMod val="105000"/>
              </a:srgbClr>
            </a:solidFill>
            <a:prstDash val="solid"/>
            <a:miter lim="800000"/>
            <a:tailEnd type="non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1938542" y="937710"/>
            <a:ext cx="2419727" cy="552227"/>
            <a:chOff x="2043018" y="937710"/>
            <a:chExt cx="2419727" cy="552227"/>
          </a:xfrm>
        </p:grpSpPr>
        <p:sp>
          <p:nvSpPr>
            <p:cNvPr id="79" name="矩形 78"/>
            <p:cNvSpPr/>
            <p:nvPr/>
          </p:nvSpPr>
          <p:spPr>
            <a:xfrm>
              <a:off x="2748254" y="937710"/>
              <a:ext cx="1186945" cy="241176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主存地址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043018" y="1236439"/>
              <a:ext cx="2419727" cy="253498"/>
              <a:chOff x="2861078" y="969828"/>
              <a:chExt cx="2182065" cy="2286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61078" y="969828"/>
                <a:ext cx="720725" cy="228600"/>
              </a:xfrm>
              <a:prstGeom prst="rect">
                <a:avLst/>
              </a:prstGeom>
              <a:solidFill>
                <a:srgbClr val="00B0F0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Tag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581802" y="969828"/>
                <a:ext cx="730670" cy="228600"/>
              </a:xfrm>
              <a:prstGeom prst="rect">
                <a:avLst/>
              </a:prstGeom>
              <a:solidFill>
                <a:srgbClr val="CCFFCC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index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312473" y="969828"/>
                <a:ext cx="730670" cy="228600"/>
              </a:xfrm>
              <a:prstGeom prst="rect">
                <a:avLst/>
              </a:prstGeom>
              <a:solidFill>
                <a:srgbClr val="FFC000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offset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4448128" y="5611828"/>
            <a:ext cx="1063517" cy="464507"/>
            <a:chOff x="3501709" y="5603993"/>
            <a:chExt cx="1063517" cy="464507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4007483" y="5603993"/>
              <a:ext cx="0" cy="132989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>
            <a:xfrm>
              <a:off x="3516476" y="5864045"/>
              <a:ext cx="311495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87" name="文本框 294"/>
            <p:cNvSpPr txBox="1"/>
            <p:nvPr/>
          </p:nvSpPr>
          <p:spPr>
            <a:xfrm>
              <a:off x="3501709" y="56118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1</a:t>
              </a:r>
              <a:endParaRPr lang="zh-CN" altLang="en-US" sz="1400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4004203" y="5606901"/>
              <a:ext cx="408612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>
              <a:off x="3833292" y="5753612"/>
              <a:ext cx="731934" cy="314888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=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？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325036" y="2045982"/>
            <a:ext cx="398239" cy="3245779"/>
            <a:chOff x="3426636" y="2045982"/>
            <a:chExt cx="398239" cy="3245779"/>
          </a:xfrm>
        </p:grpSpPr>
        <p:grpSp>
          <p:nvGrpSpPr>
            <p:cNvPr id="91" name="组合 90"/>
            <p:cNvGrpSpPr/>
            <p:nvPr/>
          </p:nvGrpSpPr>
          <p:grpSpPr>
            <a:xfrm>
              <a:off x="3426636" y="2045982"/>
              <a:ext cx="398239" cy="3245779"/>
              <a:chOff x="990407" y="2223239"/>
              <a:chExt cx="359125" cy="2926984"/>
            </a:xfrm>
          </p:grpSpPr>
          <p:sp>
            <p:nvSpPr>
              <p:cNvPr id="100" name="文本框 268"/>
              <p:cNvSpPr txBox="1"/>
              <p:nvPr/>
            </p:nvSpPr>
            <p:spPr>
              <a:xfrm>
                <a:off x="992525" y="2223239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L0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1" name="文本框 269"/>
              <p:cNvSpPr txBox="1"/>
              <p:nvPr/>
            </p:nvSpPr>
            <p:spPr>
              <a:xfrm>
                <a:off x="992525" y="2566939"/>
                <a:ext cx="354451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L1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2" name="文本框 270"/>
              <p:cNvSpPr txBox="1"/>
              <p:nvPr/>
            </p:nvSpPr>
            <p:spPr>
              <a:xfrm>
                <a:off x="990407" y="2945817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L2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3" name="文本框 271"/>
              <p:cNvSpPr txBox="1"/>
              <p:nvPr/>
            </p:nvSpPr>
            <p:spPr>
              <a:xfrm>
                <a:off x="994689" y="3356585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L3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4" name="文本框 272"/>
              <p:cNvSpPr txBox="1"/>
              <p:nvPr/>
            </p:nvSpPr>
            <p:spPr>
              <a:xfrm>
                <a:off x="998881" y="3740967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L4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5" name="文本框 273"/>
              <p:cNvSpPr txBox="1"/>
              <p:nvPr/>
            </p:nvSpPr>
            <p:spPr>
              <a:xfrm>
                <a:off x="1003755" y="4104745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L5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6" name="文本框 274"/>
              <p:cNvSpPr txBox="1"/>
              <p:nvPr/>
            </p:nvSpPr>
            <p:spPr>
              <a:xfrm>
                <a:off x="998881" y="4498741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L6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7" name="文本框 275"/>
              <p:cNvSpPr txBox="1"/>
              <p:nvPr/>
            </p:nvSpPr>
            <p:spPr>
              <a:xfrm>
                <a:off x="993227" y="4872675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L7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3437521" y="2305776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>
            <a:xfrm>
              <a:off x="3430214" y="2705030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3437521" y="3184135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>
            <a:xfrm>
              <a:off x="3437521" y="3583389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3430214" y="3982643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>
              <a:off x="3430214" y="4410473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>
            <a:xfrm>
              <a:off x="3437521" y="4861002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3437521" y="5260257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2202307" y="2507029"/>
            <a:ext cx="2285377" cy="2511840"/>
            <a:chOff x="1619681" y="2516278"/>
            <a:chExt cx="2060911" cy="2265131"/>
          </a:xfrm>
        </p:grpSpPr>
        <p:sp>
          <p:nvSpPr>
            <p:cNvPr id="109" name="斜纹 108"/>
            <p:cNvSpPr/>
            <p:nvPr/>
          </p:nvSpPr>
          <p:spPr>
            <a:xfrm rot="19064014">
              <a:off x="1619681" y="2516278"/>
              <a:ext cx="2060911" cy="2265131"/>
            </a:xfrm>
            <a:prstGeom prst="diagStripe">
              <a:avLst>
                <a:gd name="adj" fmla="val 78754"/>
              </a:avLst>
            </a:prstGeom>
            <a:solidFill>
              <a:srgbClr val="CCFFCC"/>
            </a:solidFill>
            <a:ln w="127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0" name="文本框 398"/>
            <p:cNvSpPr txBox="1"/>
            <p:nvPr/>
          </p:nvSpPr>
          <p:spPr>
            <a:xfrm>
              <a:off x="2295119" y="2871235"/>
              <a:ext cx="295324" cy="14154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行索引译码器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027707" y="1965334"/>
            <a:ext cx="1488472" cy="3418733"/>
            <a:chOff x="8453032" y="1965334"/>
            <a:chExt cx="1488472" cy="3418733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453032" y="1965334"/>
              <a:ext cx="974431" cy="3418733"/>
              <a:chOff x="8453032" y="1965334"/>
              <a:chExt cx="974431" cy="341873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8453032" y="1965334"/>
                <a:ext cx="669619" cy="417176"/>
                <a:chOff x="6944101" y="2283225"/>
                <a:chExt cx="607552" cy="378508"/>
              </a:xfrm>
            </p:grpSpPr>
            <p:sp>
              <p:nvSpPr>
                <p:cNvPr id="159" name="等腰三角形 15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60" name="直接连接符 159"/>
                <p:cNvCxnSpPr>
                  <a:endCxn id="15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61" name="直接连接符 160"/>
                <p:cNvCxnSpPr>
                  <a:stCxn id="15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63" name="文本框 140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L0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8453032" y="2384493"/>
                <a:ext cx="646725" cy="413839"/>
                <a:chOff x="6944101" y="2286253"/>
                <a:chExt cx="586780" cy="375480"/>
              </a:xfrm>
            </p:grpSpPr>
            <p:sp>
              <p:nvSpPr>
                <p:cNvPr id="154" name="等腰三角形 15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55" name="直接连接符 154"/>
                <p:cNvCxnSpPr>
                  <a:endCxn id="15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156" name="直接连接符 155"/>
                <p:cNvCxnSpPr>
                  <a:stCxn id="15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58" name="文本框 148"/>
                <p:cNvSpPr txBox="1"/>
                <p:nvPr/>
              </p:nvSpPr>
              <p:spPr>
                <a:xfrm>
                  <a:off x="7214981" y="2286253"/>
                  <a:ext cx="315900" cy="237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L1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8453032" y="2811981"/>
                <a:ext cx="669619" cy="417176"/>
                <a:chOff x="6944101" y="2283225"/>
                <a:chExt cx="607552" cy="378508"/>
              </a:xfrm>
            </p:grpSpPr>
            <p:sp>
              <p:nvSpPr>
                <p:cNvPr id="149" name="等腰三角形 14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50" name="直接连接符 149"/>
                <p:cNvCxnSpPr>
                  <a:endCxn id="14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51" name="直接连接符 150"/>
                <p:cNvCxnSpPr>
                  <a:stCxn id="14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53" name="文本框 15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L2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8453032" y="3248140"/>
                <a:ext cx="669619" cy="417176"/>
                <a:chOff x="6944101" y="2283225"/>
                <a:chExt cx="607552" cy="378508"/>
              </a:xfrm>
            </p:grpSpPr>
            <p:sp>
              <p:nvSpPr>
                <p:cNvPr id="144" name="等腰三角形 14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45" name="直接连接符 144"/>
                <p:cNvCxnSpPr>
                  <a:endCxn id="14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6" name="直接连接符 145"/>
                <p:cNvCxnSpPr>
                  <a:stCxn id="14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48" name="文本框 160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L3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8453034" y="3680004"/>
                <a:ext cx="669618" cy="417176"/>
                <a:chOff x="6944101" y="2283225"/>
                <a:chExt cx="607551" cy="378508"/>
              </a:xfrm>
            </p:grpSpPr>
            <p:sp>
              <p:nvSpPr>
                <p:cNvPr id="139" name="等腰三角形 13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40" name="直接连接符 139"/>
                <p:cNvCxnSpPr>
                  <a:endCxn id="13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1" name="直接连接符 140"/>
                <p:cNvCxnSpPr>
                  <a:stCxn id="13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43" name="文本框 166"/>
                <p:cNvSpPr txBox="1"/>
                <p:nvPr/>
              </p:nvSpPr>
              <p:spPr>
                <a:xfrm>
                  <a:off x="7211494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L4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8453032" y="4094798"/>
                <a:ext cx="669619" cy="417176"/>
                <a:chOff x="6944101" y="2283225"/>
                <a:chExt cx="607552" cy="378508"/>
              </a:xfrm>
            </p:grpSpPr>
            <p:sp>
              <p:nvSpPr>
                <p:cNvPr id="134" name="等腰三角形 13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35" name="直接连接符 134"/>
                <p:cNvCxnSpPr>
                  <a:endCxn id="13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6" name="直接连接符 135"/>
                <p:cNvCxnSpPr>
                  <a:stCxn id="13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38" name="文本框 172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L5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8453032" y="4541149"/>
                <a:ext cx="669619" cy="417176"/>
                <a:chOff x="6944101" y="2283225"/>
                <a:chExt cx="607552" cy="378508"/>
              </a:xfrm>
            </p:grpSpPr>
            <p:sp>
              <p:nvSpPr>
                <p:cNvPr id="129" name="等腰三角形 12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30" name="直接连接符 129"/>
                <p:cNvCxnSpPr>
                  <a:endCxn id="12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1" name="直接连接符 130"/>
                <p:cNvCxnSpPr>
                  <a:stCxn id="12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33" name="文本框 178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L6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8453032" y="4966891"/>
                <a:ext cx="669619" cy="417176"/>
                <a:chOff x="6944101" y="2283225"/>
                <a:chExt cx="607552" cy="378508"/>
              </a:xfrm>
            </p:grpSpPr>
            <p:sp>
              <p:nvSpPr>
                <p:cNvPr id="124" name="等腰三角形 12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25" name="直接连接符 124"/>
                <p:cNvCxnSpPr>
                  <a:endCxn id="12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26" name="直接连接符 125"/>
                <p:cNvCxnSpPr>
                  <a:stCxn id="12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28" name="文本框 18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L7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cxnSp>
            <p:nvCxnSpPr>
              <p:cNvPr id="122" name="直接连接符 121"/>
              <p:cNvCxnSpPr/>
              <p:nvPr/>
            </p:nvCxnSpPr>
            <p:spPr>
              <a:xfrm>
                <a:off x="9101736" y="2297233"/>
                <a:ext cx="0" cy="3001557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123" name="直接连接符 122"/>
              <p:cNvCxnSpPr/>
              <p:nvPr/>
            </p:nvCxnSpPr>
            <p:spPr>
              <a:xfrm flipH="1">
                <a:off x="9110925" y="3798009"/>
                <a:ext cx="31653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</p:grpSp>
        <p:sp>
          <p:nvSpPr>
            <p:cNvPr id="113" name="矩形 112"/>
            <p:cNvSpPr/>
            <p:nvPr/>
          </p:nvSpPr>
          <p:spPr>
            <a:xfrm>
              <a:off x="8854081" y="4648042"/>
              <a:ext cx="1087423" cy="20477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SlotData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5671735" y="5913988"/>
            <a:ext cx="881973" cy="594715"/>
            <a:chOff x="4617197" y="5911056"/>
            <a:chExt cx="881973" cy="594715"/>
          </a:xfrm>
        </p:grpSpPr>
        <p:sp>
          <p:nvSpPr>
            <p:cNvPr id="165" name="文本框 295"/>
            <p:cNvSpPr txBox="1"/>
            <p:nvPr/>
          </p:nvSpPr>
          <p:spPr>
            <a:xfrm>
              <a:off x="4617197" y="6197994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Hit/miss</a:t>
              </a:r>
              <a:endParaRPr lang="zh-CN" altLang="en-US" sz="1400" b="1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4991651" y="5911056"/>
              <a:ext cx="0" cy="294169"/>
            </a:xfrm>
            <a:prstGeom prst="line">
              <a:avLst/>
            </a:prstGeom>
            <a:noFill/>
            <a:ln w="2857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cxnSp>
        <p:nvCxnSpPr>
          <p:cNvPr id="167" name="直接连接符 166"/>
          <p:cNvCxnSpPr/>
          <p:nvPr/>
        </p:nvCxnSpPr>
        <p:spPr>
          <a:xfrm>
            <a:off x="3145766" y="1489938"/>
            <a:ext cx="0" cy="754006"/>
          </a:xfrm>
          <a:prstGeom prst="line">
            <a:avLst/>
          </a:prstGeom>
          <a:noFill/>
          <a:ln w="38100" cap="flat" cmpd="sng" algn="ctr">
            <a:solidFill>
              <a:srgbClr val="1FB965"/>
            </a:solidFill>
            <a:prstDash val="solid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>
            <a:off x="2341263" y="1489937"/>
            <a:ext cx="0" cy="448401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cxnSp>
        <p:nvCxnSpPr>
          <p:cNvPr id="169" name="直接连接符 168"/>
          <p:cNvCxnSpPr/>
          <p:nvPr/>
        </p:nvCxnSpPr>
        <p:spPr>
          <a:xfrm>
            <a:off x="2341028" y="5973947"/>
            <a:ext cx="2396831" cy="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sp>
        <p:nvSpPr>
          <p:cNvPr id="170" name="矩形 169"/>
          <p:cNvSpPr/>
          <p:nvPr/>
        </p:nvSpPr>
        <p:spPr>
          <a:xfrm>
            <a:off x="7302924" y="2571786"/>
            <a:ext cx="799223" cy="253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6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4358269" y="1363188"/>
            <a:ext cx="6130641" cy="0"/>
          </a:xfrm>
          <a:prstGeom prst="line">
            <a:avLst/>
          </a:prstGeom>
          <a:noFill/>
          <a:ln w="38100" cap="flat" cmpd="sng" algn="ctr">
            <a:solidFill>
              <a:srgbClr val="1FB965"/>
            </a:solidFill>
            <a:prstDash val="solid"/>
          </a:ln>
          <a:effectLst/>
        </p:spPr>
      </p:cxnSp>
      <p:cxnSp>
        <p:nvCxnSpPr>
          <p:cNvPr id="172" name="直接连接符 171"/>
          <p:cNvCxnSpPr/>
          <p:nvPr/>
        </p:nvCxnSpPr>
        <p:spPr>
          <a:xfrm>
            <a:off x="10488910" y="1363188"/>
            <a:ext cx="0" cy="1646764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cxnSp>
        <p:nvCxnSpPr>
          <p:cNvPr id="173" name="直接连接符 172"/>
          <p:cNvCxnSpPr>
            <a:stCxn id="273" idx="3"/>
          </p:cNvCxnSpPr>
          <p:nvPr/>
        </p:nvCxnSpPr>
        <p:spPr>
          <a:xfrm>
            <a:off x="10488910" y="4540537"/>
            <a:ext cx="0" cy="1354542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5539602" y="5902699"/>
            <a:ext cx="4949308" cy="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grpSp>
        <p:nvGrpSpPr>
          <p:cNvPr id="175" name="组合 174"/>
          <p:cNvGrpSpPr/>
          <p:nvPr/>
        </p:nvGrpSpPr>
        <p:grpSpPr>
          <a:xfrm>
            <a:off x="5671734" y="5918891"/>
            <a:ext cx="800881" cy="594715"/>
            <a:chOff x="4617196" y="5911056"/>
            <a:chExt cx="800881" cy="594715"/>
          </a:xfrm>
        </p:grpSpPr>
        <p:sp>
          <p:nvSpPr>
            <p:cNvPr id="176" name="文本框 248"/>
            <p:cNvSpPr txBox="1"/>
            <p:nvPr/>
          </p:nvSpPr>
          <p:spPr>
            <a:xfrm>
              <a:off x="4617196" y="6197994"/>
              <a:ext cx="800881" cy="307777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Hit</a:t>
              </a:r>
              <a:endParaRPr lang="zh-CN" altLang="en-US" sz="1400" b="1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>
            <a:xfrm>
              <a:off x="4991651" y="5911056"/>
              <a:ext cx="0" cy="294169"/>
            </a:xfrm>
            <a:prstGeom prst="line">
              <a:avLst/>
            </a:prstGeom>
            <a:noFill/>
            <a:ln w="38100" cap="flat" cmpd="sng" algn="ctr">
              <a:solidFill>
                <a:srgbClr val="1FB965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3327384" y="2427116"/>
            <a:ext cx="383439" cy="307777"/>
            <a:chOff x="3428984" y="2427116"/>
            <a:chExt cx="383439" cy="307777"/>
          </a:xfrm>
        </p:grpSpPr>
        <p:sp>
          <p:nvSpPr>
            <p:cNvPr id="179" name="文本框 257"/>
            <p:cNvSpPr txBox="1"/>
            <p:nvPr/>
          </p:nvSpPr>
          <p:spPr>
            <a:xfrm>
              <a:off x="3428984" y="2427116"/>
              <a:ext cx="383439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ln>
                    <a:solidFill>
                      <a:srgbClr val="00CC00"/>
                    </a:solidFill>
                  </a:ln>
                  <a:solidFill>
                    <a:srgbClr val="00CC00"/>
                  </a:solidFill>
                  <a:latin typeface="Arial" charset="0"/>
                  <a:ea typeface="华文细黑" pitchFamily="2" charset="-122"/>
                </a:rPr>
                <a:t>L1</a:t>
              </a:r>
              <a:endParaRPr lang="zh-CN" altLang="en-US" sz="1400" i="1" dirty="0">
                <a:ln>
                  <a:solidFill>
                    <a:srgbClr val="00CC00"/>
                  </a:solidFill>
                </a:ln>
                <a:solidFill>
                  <a:srgbClr val="00CC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3430214" y="2705031"/>
              <a:ext cx="304188" cy="0"/>
            </a:xfrm>
            <a:prstGeom prst="line">
              <a:avLst/>
            </a:prstGeom>
            <a:noFill/>
            <a:ln w="38100" cap="flat" cmpd="sng" algn="ctr">
              <a:solidFill>
                <a:srgbClr val="00CC00"/>
              </a:solidFill>
              <a:prstDash val="solid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2202307" y="2507029"/>
            <a:ext cx="2285377" cy="2511840"/>
            <a:chOff x="1619681" y="2516278"/>
            <a:chExt cx="2060911" cy="2265131"/>
          </a:xfrm>
        </p:grpSpPr>
        <p:sp>
          <p:nvSpPr>
            <p:cNvPr id="182" name="斜纹 181"/>
            <p:cNvSpPr/>
            <p:nvPr/>
          </p:nvSpPr>
          <p:spPr>
            <a:xfrm rot="19064014">
              <a:off x="1619681" y="2516278"/>
              <a:ext cx="2060911" cy="2265131"/>
            </a:xfrm>
            <a:prstGeom prst="diagStripe">
              <a:avLst>
                <a:gd name="adj" fmla="val 78754"/>
              </a:avLst>
            </a:prstGeom>
            <a:solidFill>
              <a:srgbClr val="CCFFCC"/>
            </a:solidFill>
            <a:ln w="38100" cap="flat" cmpd="sng" algn="ctr">
              <a:solidFill>
                <a:srgbClr val="1FB96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文本框 261"/>
            <p:cNvSpPr txBox="1"/>
            <p:nvPr/>
          </p:nvSpPr>
          <p:spPr>
            <a:xfrm>
              <a:off x="2295119" y="2871235"/>
              <a:ext cx="295324" cy="14154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行索引译码器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027707" y="2378699"/>
            <a:ext cx="639505" cy="419630"/>
            <a:chOff x="6944101" y="2280998"/>
            <a:chExt cx="580229" cy="380735"/>
          </a:xfrm>
        </p:grpSpPr>
        <p:sp>
          <p:nvSpPr>
            <p:cNvPr id="185" name="等腰三角形 184"/>
            <p:cNvSpPr/>
            <p:nvPr/>
          </p:nvSpPr>
          <p:spPr>
            <a:xfrm rot="5400000" flipH="1">
              <a:off x="7160855" y="2515786"/>
              <a:ext cx="150880" cy="1410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triangle" w="lg" len="lg"/>
            </a:ln>
          </p:spPr>
          <p:txBody>
            <a:bodyPr vert="horz" wrap="square" lIns="86699" tIns="43349" rIns="86699" bIns="4334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792" i="1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86" name="直接连接符 185"/>
            <p:cNvCxnSpPr>
              <a:endCxn id="185" idx="3"/>
            </p:cNvCxnSpPr>
            <p:nvPr/>
          </p:nvCxnSpPr>
          <p:spPr>
            <a:xfrm>
              <a:off x="6944101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none" w="lg" len="lg"/>
            </a:ln>
          </p:spPr>
        </p:cxnSp>
        <p:cxnSp>
          <p:nvCxnSpPr>
            <p:cNvPr id="187" name="直接连接符 186"/>
            <p:cNvCxnSpPr>
              <a:stCxn id="185" idx="5"/>
            </p:cNvCxnSpPr>
            <p:nvPr/>
          </p:nvCxnSpPr>
          <p:spPr>
            <a:xfrm flipV="1">
              <a:off x="7236295" y="2386797"/>
              <a:ext cx="0" cy="16177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none" w="lg" len="lg"/>
            </a:ln>
          </p:spPr>
        </p:cxnSp>
        <p:cxnSp>
          <p:nvCxnSpPr>
            <p:cNvPr id="188" name="直接连接符 187"/>
            <p:cNvCxnSpPr/>
            <p:nvPr/>
          </p:nvCxnSpPr>
          <p:spPr>
            <a:xfrm>
              <a:off x="7302642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1FB965"/>
              </a:solidFill>
              <a:miter lim="800000"/>
              <a:headEnd/>
              <a:tailEnd type="none" w="lg" len="lg"/>
            </a:ln>
          </p:spPr>
        </p:cxnSp>
        <p:sp>
          <p:nvSpPr>
            <p:cNvPr id="189" name="文本框 276"/>
            <p:cNvSpPr txBox="1"/>
            <p:nvPr/>
          </p:nvSpPr>
          <p:spPr>
            <a:xfrm>
              <a:off x="7206595" y="2280998"/>
              <a:ext cx="315900" cy="237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dirty="0">
                  <a:solidFill>
                    <a:srgbClr val="1FB965"/>
                  </a:solidFill>
                  <a:latin typeface="微软雅黑"/>
                  <a:ea typeface="微软雅黑"/>
                </a:rPr>
                <a:t>L1</a:t>
              </a:r>
              <a:endParaRPr lang="zh-CN" altLang="en-US" sz="1100" b="1" dirty="0">
                <a:solidFill>
                  <a:srgbClr val="1FB965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1938542" y="1227602"/>
            <a:ext cx="2419727" cy="253498"/>
            <a:chOff x="5435309" y="683791"/>
            <a:chExt cx="2419727" cy="253498"/>
          </a:xfrm>
        </p:grpSpPr>
        <p:sp>
          <p:nvSpPr>
            <p:cNvPr id="191" name="矩形 190"/>
            <p:cNvSpPr/>
            <p:nvPr/>
          </p:nvSpPr>
          <p:spPr>
            <a:xfrm>
              <a:off x="5435309" y="683791"/>
              <a:ext cx="799224" cy="253498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234533" y="683791"/>
              <a:ext cx="810252" cy="253498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044784" y="683791"/>
              <a:ext cx="810252" cy="253498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4706288" y="1955949"/>
            <a:ext cx="669620" cy="3788868"/>
            <a:chOff x="8453032" y="1965334"/>
            <a:chExt cx="669620" cy="3788868"/>
          </a:xfrm>
        </p:grpSpPr>
        <p:grpSp>
          <p:nvGrpSpPr>
            <p:cNvPr id="195" name="组合 194"/>
            <p:cNvGrpSpPr/>
            <p:nvPr/>
          </p:nvGrpSpPr>
          <p:grpSpPr>
            <a:xfrm>
              <a:off x="8453032" y="1965334"/>
              <a:ext cx="669619" cy="417176"/>
              <a:chOff x="6944101" y="2283225"/>
              <a:chExt cx="607552" cy="378508"/>
            </a:xfrm>
          </p:grpSpPr>
          <p:sp>
            <p:nvSpPr>
              <p:cNvPr id="239" name="等腰三角形 23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40" name="直接连接符 239"/>
              <p:cNvCxnSpPr>
                <a:endCxn id="23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41" name="直接连接符 240"/>
              <p:cNvCxnSpPr>
                <a:stCxn id="23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43" name="文本框 47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L0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8453032" y="2384493"/>
              <a:ext cx="646725" cy="413839"/>
              <a:chOff x="6944101" y="2286253"/>
              <a:chExt cx="586780" cy="375480"/>
            </a:xfrm>
          </p:grpSpPr>
          <p:cxnSp>
            <p:nvCxnSpPr>
              <p:cNvPr id="234" name="直接连接符 233"/>
              <p:cNvCxnSpPr>
                <a:endCxn id="238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35" name="直接连接符 234"/>
              <p:cNvCxnSpPr>
                <a:stCxn id="238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37" name="文本框 469"/>
              <p:cNvSpPr txBox="1"/>
              <p:nvPr/>
            </p:nvSpPr>
            <p:spPr>
              <a:xfrm>
                <a:off x="7214981" y="2286253"/>
                <a:ext cx="315900" cy="237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L1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38" name="等腰三角形 237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8453032" y="2811981"/>
              <a:ext cx="669619" cy="417176"/>
              <a:chOff x="6944101" y="2283225"/>
              <a:chExt cx="607552" cy="378508"/>
            </a:xfrm>
          </p:grpSpPr>
          <p:sp>
            <p:nvSpPr>
              <p:cNvPr id="229" name="等腰三角形 22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30" name="直接连接符 229"/>
              <p:cNvCxnSpPr>
                <a:endCxn id="22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31" name="直接连接符 230"/>
              <p:cNvCxnSpPr>
                <a:stCxn id="22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33" name="文本框 46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L2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8453032" y="3248140"/>
              <a:ext cx="669619" cy="417176"/>
              <a:chOff x="6944101" y="2283225"/>
              <a:chExt cx="607552" cy="378508"/>
            </a:xfrm>
          </p:grpSpPr>
          <p:sp>
            <p:nvSpPr>
              <p:cNvPr id="224" name="等腰三角形 22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25" name="直接连接符 224"/>
              <p:cNvCxnSpPr>
                <a:endCxn id="22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6" name="直接连接符 225"/>
              <p:cNvCxnSpPr>
                <a:stCxn id="22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7" name="直接连接符 22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28" name="文本框 45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L3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8453034" y="3680004"/>
              <a:ext cx="669618" cy="417176"/>
              <a:chOff x="6944101" y="2283225"/>
              <a:chExt cx="607551" cy="378508"/>
            </a:xfrm>
          </p:grpSpPr>
          <p:sp>
            <p:nvSpPr>
              <p:cNvPr id="219" name="等腰三角形 21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20" name="直接连接符 219"/>
              <p:cNvCxnSpPr>
                <a:endCxn id="21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1" name="直接连接符 220"/>
              <p:cNvCxnSpPr>
                <a:stCxn id="21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23" name="文本框 454"/>
              <p:cNvSpPr txBox="1"/>
              <p:nvPr/>
            </p:nvSpPr>
            <p:spPr>
              <a:xfrm>
                <a:off x="7211494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L4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453032" y="4094798"/>
              <a:ext cx="669619" cy="417176"/>
              <a:chOff x="6944101" y="2283225"/>
              <a:chExt cx="607552" cy="378508"/>
            </a:xfrm>
          </p:grpSpPr>
          <p:sp>
            <p:nvSpPr>
              <p:cNvPr id="214" name="等腰三角形 21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15" name="直接连接符 214"/>
              <p:cNvCxnSpPr>
                <a:endCxn id="21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6" name="直接连接符 215"/>
              <p:cNvCxnSpPr>
                <a:stCxn id="21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7" name="直接连接符 21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18" name="文本框 44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L5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8453032" y="4541149"/>
              <a:ext cx="669619" cy="417176"/>
              <a:chOff x="6944101" y="2283225"/>
              <a:chExt cx="607552" cy="378508"/>
            </a:xfrm>
          </p:grpSpPr>
          <p:sp>
            <p:nvSpPr>
              <p:cNvPr id="209" name="等腰三角形 20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10" name="直接连接符 209"/>
              <p:cNvCxnSpPr>
                <a:endCxn id="20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1" name="直接连接符 210"/>
              <p:cNvCxnSpPr>
                <a:stCxn id="20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13" name="文本框 44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L6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8453032" y="4966891"/>
              <a:ext cx="669619" cy="417176"/>
              <a:chOff x="6944101" y="2283225"/>
              <a:chExt cx="607552" cy="378508"/>
            </a:xfrm>
          </p:grpSpPr>
          <p:sp>
            <p:nvSpPr>
              <p:cNvPr id="204" name="等腰三角形 20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05" name="直接连接符 204"/>
              <p:cNvCxnSpPr>
                <a:endCxn id="20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06" name="直接连接符 205"/>
              <p:cNvCxnSpPr>
                <a:stCxn id="20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08" name="文本框 43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L7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>
            <a:xfrm>
              <a:off x="9101736" y="2297233"/>
              <a:ext cx="0" cy="3456969"/>
            </a:xfrm>
            <a:prstGeom prst="line">
              <a:avLst/>
            </a:prstGeom>
            <a:solidFill>
              <a:schemeClr val="bg1"/>
            </a:solidFill>
            <a:ln w="19050" cap="sq">
              <a:solidFill>
                <a:schemeClr val="accent1"/>
              </a:solidFill>
              <a:miter lim="800000"/>
              <a:headEnd/>
              <a:tailEnd type="none" w="lg" len="lg"/>
            </a:ln>
          </p:spPr>
        </p:cxnSp>
      </p:grpSp>
      <p:grpSp>
        <p:nvGrpSpPr>
          <p:cNvPr id="244" name="组合 243"/>
          <p:cNvGrpSpPr/>
          <p:nvPr/>
        </p:nvGrpSpPr>
        <p:grpSpPr>
          <a:xfrm>
            <a:off x="9919829" y="2906184"/>
            <a:ext cx="1271030" cy="1748398"/>
            <a:chOff x="9345154" y="2906184"/>
            <a:chExt cx="1271030" cy="1748398"/>
          </a:xfrm>
        </p:grpSpPr>
        <p:sp>
          <p:nvSpPr>
            <p:cNvPr id="245" name="矩形 244"/>
            <p:cNvSpPr/>
            <p:nvPr/>
          </p:nvSpPr>
          <p:spPr>
            <a:xfrm>
              <a:off x="9354711" y="3398593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</a:p>
          </p:txBody>
        </p:sp>
        <p:sp>
          <p:nvSpPr>
            <p:cNvPr id="246" name="矩形 245"/>
            <p:cNvSpPr/>
            <p:nvPr/>
          </p:nvSpPr>
          <p:spPr>
            <a:xfrm>
              <a:off x="9345154" y="3053529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0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9356012" y="3724950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2</a:t>
              </a:r>
            </a:p>
          </p:txBody>
        </p:sp>
        <p:sp>
          <p:nvSpPr>
            <p:cNvPr id="248" name="矩形 247"/>
            <p:cNvSpPr/>
            <p:nvPr/>
          </p:nvSpPr>
          <p:spPr>
            <a:xfrm>
              <a:off x="9356671" y="4049268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</a:p>
          </p:txBody>
        </p:sp>
        <p:grpSp>
          <p:nvGrpSpPr>
            <p:cNvPr id="249" name="组合 248"/>
            <p:cNvGrpSpPr/>
            <p:nvPr/>
          </p:nvGrpSpPr>
          <p:grpSpPr>
            <a:xfrm>
              <a:off x="9427463" y="2906184"/>
              <a:ext cx="1188721" cy="1748398"/>
              <a:chOff x="9427463" y="2906184"/>
              <a:chExt cx="1188721" cy="1748398"/>
            </a:xfrm>
          </p:grpSpPr>
          <p:cxnSp>
            <p:nvCxnSpPr>
              <p:cNvPr id="251" name="直接连接符 250"/>
              <p:cNvCxnSpPr/>
              <p:nvPr/>
            </p:nvCxnSpPr>
            <p:spPr>
              <a:xfrm rot="16200000">
                <a:off x="10182094" y="3653730"/>
                <a:ext cx="0" cy="292376"/>
              </a:xfrm>
              <a:prstGeom prst="line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组合 251"/>
              <p:cNvGrpSpPr/>
              <p:nvPr/>
            </p:nvGrpSpPr>
            <p:grpSpPr>
              <a:xfrm>
                <a:off x="9427463" y="3286052"/>
                <a:ext cx="330665" cy="995546"/>
                <a:chOff x="7766536" y="3451012"/>
                <a:chExt cx="300016" cy="903269"/>
              </a:xfrm>
            </p:grpSpPr>
            <p:cxnSp>
              <p:nvCxnSpPr>
                <p:cNvPr id="257" name="直接连接符 256"/>
                <p:cNvCxnSpPr/>
                <p:nvPr/>
              </p:nvCxnSpPr>
              <p:spPr>
                <a:xfrm>
                  <a:off x="7766536" y="3451012"/>
                  <a:ext cx="0" cy="903269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58" name="直接连接符 257"/>
                <p:cNvCxnSpPr/>
                <p:nvPr/>
              </p:nvCxnSpPr>
              <p:spPr>
                <a:xfrm flipH="1">
                  <a:off x="7774273" y="3451012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59" name="直接连接符 258"/>
                <p:cNvCxnSpPr/>
                <p:nvPr/>
              </p:nvCxnSpPr>
              <p:spPr>
                <a:xfrm flipH="1">
                  <a:off x="7779354" y="3752884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60" name="直接连接符 259"/>
                <p:cNvCxnSpPr/>
                <p:nvPr/>
              </p:nvCxnSpPr>
              <p:spPr>
                <a:xfrm flipH="1">
                  <a:off x="7766536" y="4052868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61" name="直接连接符 260"/>
                <p:cNvCxnSpPr/>
                <p:nvPr/>
              </p:nvCxnSpPr>
              <p:spPr>
                <a:xfrm flipH="1">
                  <a:off x="7766536" y="4354281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</p:grpSp>
          <p:sp>
            <p:nvSpPr>
              <p:cNvPr id="253" name="文本框 207"/>
              <p:cNvSpPr txBox="1"/>
              <p:nvPr/>
            </p:nvSpPr>
            <p:spPr>
              <a:xfrm rot="16200000">
                <a:off x="10098009" y="3708090"/>
                <a:ext cx="814125" cy="2222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字输出</a:t>
                </a:r>
              </a:p>
            </p:txBody>
          </p:sp>
          <p:grpSp>
            <p:nvGrpSpPr>
              <p:cNvPr id="254" name="组合 253"/>
              <p:cNvGrpSpPr/>
              <p:nvPr/>
            </p:nvGrpSpPr>
            <p:grpSpPr>
              <a:xfrm>
                <a:off x="9756169" y="2906184"/>
                <a:ext cx="407560" cy="1748398"/>
                <a:chOff x="8088601" y="3262692"/>
                <a:chExt cx="324657" cy="1288723"/>
              </a:xfrm>
            </p:grpSpPr>
            <p:sp>
              <p:nvSpPr>
                <p:cNvPr id="255" name="梯形 254"/>
                <p:cNvSpPr/>
                <p:nvPr/>
              </p:nvSpPr>
              <p:spPr>
                <a:xfrm rot="5400000">
                  <a:off x="7570153" y="3781140"/>
                  <a:ext cx="1288723" cy="251827"/>
                </a:xfrm>
                <a:prstGeom prst="trapezoid">
                  <a:avLst>
                    <a:gd name="adj" fmla="val 72150"/>
                  </a:avLst>
                </a:prstGeom>
                <a:solidFill>
                  <a:srgbClr val="FFC000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256" name="文本框 229"/>
                <p:cNvSpPr txBox="1"/>
                <p:nvPr/>
              </p:nvSpPr>
              <p:spPr>
                <a:xfrm rot="16200000">
                  <a:off x="7959329" y="3812431"/>
                  <a:ext cx="600082" cy="3077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字选择</a:t>
                  </a:r>
                </a:p>
              </p:txBody>
            </p:sp>
          </p:grpSp>
        </p:grpSp>
        <p:sp>
          <p:nvSpPr>
            <p:cNvPr id="250" name="矩形 249"/>
            <p:cNvSpPr/>
            <p:nvPr/>
          </p:nvSpPr>
          <p:spPr>
            <a:xfrm>
              <a:off x="9607331" y="4245412"/>
              <a:ext cx="521057" cy="25020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OE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>
          <a:xfrm flipH="1">
            <a:off x="9685600" y="3798010"/>
            <a:ext cx="316538" cy="0"/>
          </a:xfrm>
          <a:prstGeom prst="line">
            <a:avLst/>
          </a:prstGeom>
          <a:solidFill>
            <a:schemeClr val="bg1"/>
          </a:solidFill>
          <a:ln w="28575" cap="sq">
            <a:solidFill>
              <a:srgbClr val="1FB965"/>
            </a:solidFill>
            <a:miter lim="800000"/>
            <a:headEnd/>
            <a:tailEnd type="none" w="lg" len="lg"/>
          </a:ln>
        </p:spPr>
      </p:cxnSp>
      <p:cxnSp>
        <p:nvCxnSpPr>
          <p:cNvPr id="263" name="直接连接符 262"/>
          <p:cNvCxnSpPr/>
          <p:nvPr/>
        </p:nvCxnSpPr>
        <p:spPr>
          <a:xfrm>
            <a:off x="9674714" y="2713053"/>
            <a:ext cx="0" cy="1088577"/>
          </a:xfrm>
          <a:prstGeom prst="line">
            <a:avLst/>
          </a:prstGeom>
          <a:solidFill>
            <a:schemeClr val="bg1"/>
          </a:solidFill>
          <a:ln w="28575" cap="sq">
            <a:solidFill>
              <a:srgbClr val="00B050"/>
            </a:solidFill>
            <a:miter lim="800000"/>
            <a:headEnd/>
            <a:tailEnd type="none" w="lg" len="lg"/>
          </a:ln>
        </p:spPr>
      </p:cxnSp>
      <p:grpSp>
        <p:nvGrpSpPr>
          <p:cNvPr id="264" name="组合 263"/>
          <p:cNvGrpSpPr/>
          <p:nvPr/>
        </p:nvGrpSpPr>
        <p:grpSpPr>
          <a:xfrm>
            <a:off x="10002138" y="2906184"/>
            <a:ext cx="1188721" cy="1748398"/>
            <a:chOff x="9427463" y="2906184"/>
            <a:chExt cx="1188721" cy="1748398"/>
          </a:xfrm>
        </p:grpSpPr>
        <p:cxnSp>
          <p:nvCxnSpPr>
            <p:cNvPr id="265" name="直接连接符 264"/>
            <p:cNvCxnSpPr/>
            <p:nvPr/>
          </p:nvCxnSpPr>
          <p:spPr>
            <a:xfrm rot="16200000">
              <a:off x="10182094" y="3653730"/>
              <a:ext cx="0" cy="292376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10031235" y="3816249"/>
              <a:ext cx="333811" cy="0"/>
            </a:xfrm>
            <a:prstGeom prst="line">
              <a:avLst/>
            </a:prstGeom>
            <a:ln w="38100">
              <a:solidFill>
                <a:srgbClr val="33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组合 266"/>
            <p:cNvGrpSpPr/>
            <p:nvPr/>
          </p:nvGrpSpPr>
          <p:grpSpPr>
            <a:xfrm>
              <a:off x="9427463" y="3286052"/>
              <a:ext cx="330665" cy="995546"/>
              <a:chOff x="7766536" y="3451012"/>
              <a:chExt cx="300016" cy="903269"/>
            </a:xfrm>
          </p:grpSpPr>
          <p:cxnSp>
            <p:nvCxnSpPr>
              <p:cNvPr id="285" name="直接连接符 284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6" name="直接连接符 285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7" name="直接连接符 286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8" name="直接连接符 287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9" name="直接连接符 288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</p:grpSp>
        <p:grpSp>
          <p:nvGrpSpPr>
            <p:cNvPr id="268" name="组合 267"/>
            <p:cNvGrpSpPr/>
            <p:nvPr/>
          </p:nvGrpSpPr>
          <p:grpSpPr>
            <a:xfrm>
              <a:off x="9434526" y="3286052"/>
              <a:ext cx="330665" cy="995546"/>
              <a:chOff x="7766536" y="3451012"/>
              <a:chExt cx="300016" cy="903269"/>
            </a:xfrm>
          </p:grpSpPr>
          <p:cxnSp>
            <p:nvCxnSpPr>
              <p:cNvPr id="280" name="直接连接符 279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1" name="直接连接符 280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2" name="直接连接符 281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3" name="直接连接符 282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4" name="直接连接符 283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</p:grpSp>
        <p:sp>
          <p:nvSpPr>
            <p:cNvPr id="269" name="文本框 387"/>
            <p:cNvSpPr txBox="1"/>
            <p:nvPr/>
          </p:nvSpPr>
          <p:spPr>
            <a:xfrm rot="16200000">
              <a:off x="10098009" y="3708090"/>
              <a:ext cx="814125" cy="2222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字输出</a:t>
              </a:r>
            </a:p>
          </p:txBody>
        </p:sp>
        <p:grpSp>
          <p:nvGrpSpPr>
            <p:cNvPr id="270" name="组合 269"/>
            <p:cNvGrpSpPr/>
            <p:nvPr/>
          </p:nvGrpSpPr>
          <p:grpSpPr>
            <a:xfrm>
              <a:off x="9433553" y="3280147"/>
              <a:ext cx="330665" cy="995546"/>
              <a:chOff x="7766536" y="3451012"/>
              <a:chExt cx="300016" cy="903269"/>
            </a:xfrm>
          </p:grpSpPr>
          <p:cxnSp>
            <p:nvCxnSpPr>
              <p:cNvPr id="275" name="直接连接符 274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6" name="直接连接符 275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7" name="直接连接符 276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8" name="直接连接符 277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9" name="直接连接符 278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</p:grpSp>
        <p:grpSp>
          <p:nvGrpSpPr>
            <p:cNvPr id="271" name="组合 270"/>
            <p:cNvGrpSpPr/>
            <p:nvPr/>
          </p:nvGrpSpPr>
          <p:grpSpPr>
            <a:xfrm>
              <a:off x="9756169" y="2906184"/>
              <a:ext cx="407560" cy="1748398"/>
              <a:chOff x="8088601" y="3262692"/>
              <a:chExt cx="324657" cy="1288723"/>
            </a:xfrm>
          </p:grpSpPr>
          <p:sp>
            <p:nvSpPr>
              <p:cNvPr id="273" name="梯形 272"/>
              <p:cNvSpPr/>
              <p:nvPr/>
            </p:nvSpPr>
            <p:spPr>
              <a:xfrm rot="5400000">
                <a:off x="7570153" y="3781140"/>
                <a:ext cx="1288723" cy="251827"/>
              </a:xfrm>
              <a:prstGeom prst="trapezoid">
                <a:avLst>
                  <a:gd name="adj" fmla="val 7215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 cap="sq">
                <a:solidFill>
                  <a:srgbClr val="1FB965"/>
                </a:solidFill>
                <a:miter lim="800000"/>
                <a:headEnd/>
                <a:tailEnd type="none" w="lg" len="lg"/>
              </a:ln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74" name="文本框 404"/>
              <p:cNvSpPr txBox="1"/>
              <p:nvPr/>
            </p:nvSpPr>
            <p:spPr>
              <a:xfrm rot="16200000">
                <a:off x="7959329" y="3812431"/>
                <a:ext cx="600082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字选择</a:t>
                </a:r>
              </a:p>
            </p:txBody>
          </p:sp>
        </p:grpSp>
        <p:sp>
          <p:nvSpPr>
            <p:cNvPr id="272" name="矩形 271"/>
            <p:cNvSpPr/>
            <p:nvPr/>
          </p:nvSpPr>
          <p:spPr>
            <a:xfrm>
              <a:off x="9607331" y="4245412"/>
              <a:ext cx="521057" cy="25020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OE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290" name="矩形 289"/>
          <p:cNvSpPr/>
          <p:nvPr/>
        </p:nvSpPr>
        <p:spPr>
          <a:xfrm>
            <a:off x="4828455" y="5508998"/>
            <a:ext cx="1533792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有效位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+TAG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4703834" y="2372326"/>
            <a:ext cx="646725" cy="413839"/>
            <a:chOff x="6944101" y="2286253"/>
            <a:chExt cx="586780" cy="375480"/>
          </a:xfrm>
        </p:grpSpPr>
        <p:cxnSp>
          <p:nvCxnSpPr>
            <p:cNvPr id="292" name="直接连接符 291"/>
            <p:cNvCxnSpPr>
              <a:endCxn id="296" idx="3"/>
            </p:cNvCxnSpPr>
            <p:nvPr/>
          </p:nvCxnSpPr>
          <p:spPr>
            <a:xfrm>
              <a:off x="6944101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cxnSp>
          <p:nvCxnSpPr>
            <p:cNvPr id="293" name="直接连接符 292"/>
            <p:cNvCxnSpPr>
              <a:stCxn id="296" idx="5"/>
            </p:cNvCxnSpPr>
            <p:nvPr/>
          </p:nvCxnSpPr>
          <p:spPr>
            <a:xfrm flipV="1">
              <a:off x="7236295" y="2386797"/>
              <a:ext cx="0" cy="161776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cxnSp>
          <p:nvCxnSpPr>
            <p:cNvPr id="294" name="直接连接符 293"/>
            <p:cNvCxnSpPr/>
            <p:nvPr/>
          </p:nvCxnSpPr>
          <p:spPr>
            <a:xfrm>
              <a:off x="7302642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sp>
          <p:nvSpPr>
            <p:cNvPr id="295" name="文本框 550"/>
            <p:cNvSpPr txBox="1"/>
            <p:nvPr/>
          </p:nvSpPr>
          <p:spPr>
            <a:xfrm>
              <a:off x="7214981" y="2286253"/>
              <a:ext cx="315900" cy="23736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dirty="0">
                  <a:solidFill>
                    <a:srgbClr val="00B050"/>
                  </a:solidFill>
                  <a:latin typeface="微软雅黑"/>
                  <a:ea typeface="微软雅黑"/>
                </a:rPr>
                <a:t>L1</a:t>
              </a:r>
              <a:endParaRPr lang="zh-CN" altLang="en-US" sz="1100" b="1" dirty="0">
                <a:solidFill>
                  <a:srgbClr val="00B05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 flipH="1">
              <a:off x="7160855" y="2515786"/>
              <a:ext cx="150880" cy="1410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  <p:txBody>
            <a:bodyPr vert="horz" wrap="square" lIns="86699" tIns="43349" rIns="86699" bIns="4334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792" i="1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cxnSp>
        <p:nvCxnSpPr>
          <p:cNvPr id="297" name="直接连接符 296"/>
          <p:cNvCxnSpPr/>
          <p:nvPr/>
        </p:nvCxnSpPr>
        <p:spPr>
          <a:xfrm>
            <a:off x="5359234" y="2712222"/>
            <a:ext cx="0" cy="3032595"/>
          </a:xfrm>
          <a:prstGeom prst="line">
            <a:avLst/>
          </a:prstGeom>
          <a:solidFill>
            <a:schemeClr val="bg1"/>
          </a:solidFill>
          <a:ln w="38100" cap="sq">
            <a:solidFill>
              <a:srgbClr val="00B050"/>
            </a:solidFill>
            <a:miter lim="800000"/>
            <a:headEnd/>
            <a:tailEnd type="none" w="lg" len="lg"/>
          </a:ln>
        </p:spPr>
      </p:cxnSp>
      <p:sp>
        <p:nvSpPr>
          <p:cNvPr id="298" name="矩形 297"/>
          <p:cNvSpPr/>
          <p:nvPr/>
        </p:nvSpPr>
        <p:spPr>
          <a:xfrm>
            <a:off x="4774964" y="5764545"/>
            <a:ext cx="731934" cy="3148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？</a:t>
            </a:r>
          </a:p>
        </p:txBody>
      </p:sp>
      <p:grpSp>
        <p:nvGrpSpPr>
          <p:cNvPr id="299" name="组合 298"/>
          <p:cNvGrpSpPr/>
          <p:nvPr/>
        </p:nvGrpSpPr>
        <p:grpSpPr>
          <a:xfrm>
            <a:off x="3707685" y="2579051"/>
            <a:ext cx="1005797" cy="262006"/>
            <a:chOff x="3809285" y="2579051"/>
            <a:chExt cx="1005797" cy="262006"/>
          </a:xfrm>
        </p:grpSpPr>
        <p:sp>
          <p:nvSpPr>
            <p:cNvPr id="300" name="矩形 299"/>
            <p:cNvSpPr/>
            <p:nvPr/>
          </p:nvSpPr>
          <p:spPr>
            <a:xfrm>
              <a:off x="3809285" y="2587559"/>
              <a:ext cx="251826" cy="253498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4198892" y="2579051"/>
              <a:ext cx="616190" cy="253498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noProof="0" dirty="0" smtClean="0">
                  <a:solidFill>
                    <a:schemeClr val="bg1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302" name="内容占位符 2"/>
          <p:cNvSpPr>
            <a:spLocks noGrp="1"/>
          </p:cNvSpPr>
          <p:nvPr>
            <p:ph idx="1"/>
          </p:nvPr>
        </p:nvSpPr>
        <p:spPr>
          <a:xfrm>
            <a:off x="4948168" y="324433"/>
            <a:ext cx="7079183" cy="73386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假设每块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字节，</a:t>
            </a:r>
            <a:r>
              <a:rPr lang="zh-CN" altLang="en-US" sz="1400" dirty="0"/>
              <a:t>主存大小为</a:t>
            </a:r>
            <a:r>
              <a:rPr lang="en-US" altLang="zh-CN" sz="1400" dirty="0"/>
              <a:t>1024</a:t>
            </a:r>
            <a:r>
              <a:rPr lang="zh-CN" altLang="en-US" sz="1400" dirty="0"/>
              <a:t>个字节，</a:t>
            </a:r>
            <a:r>
              <a:rPr lang="en-US" altLang="zh-CN" sz="1400" dirty="0"/>
              <a:t>cache</a:t>
            </a:r>
            <a:r>
              <a:rPr lang="zh-CN" altLang="en-US" sz="1400" dirty="0" smtClean="0"/>
              <a:t>分为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行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101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字的主存地址为：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00011 	</a:t>
            </a:r>
            <a:r>
              <a:rPr lang="en-US" altLang="zh-CN" sz="1400" dirty="0" smtClean="0">
                <a:solidFill>
                  <a:srgbClr val="00B0F0"/>
                </a:solidFill>
              </a:rPr>
              <a:t> 001  	 </a:t>
            </a:r>
            <a:r>
              <a:rPr lang="en-US" altLang="zh-CN" sz="1400" dirty="0" smtClean="0"/>
              <a:t>01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	 tag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index	</a:t>
            </a:r>
            <a:r>
              <a:rPr lang="en-US" altLang="zh-CN" sz="1400" dirty="0"/>
              <a:t>offset</a:t>
            </a:r>
            <a:endParaRPr lang="zh-CN" altLang="en-US" sz="1400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9703338" y="3293087"/>
            <a:ext cx="23249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717931" y="366411"/>
            <a:ext cx="2324911" cy="39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393021" y="3308352"/>
            <a:ext cx="232491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393021" y="369653"/>
            <a:ext cx="2324911" cy="39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464"/>
              </p:ext>
            </p:extLst>
          </p:nvPr>
        </p:nvGraphicFramePr>
        <p:xfrm>
          <a:off x="7416800" y="388620"/>
          <a:ext cx="4559296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912"/>
                <a:gridCol w="569912"/>
                <a:gridCol w="569912"/>
                <a:gridCol w="569912"/>
                <a:gridCol w="569912"/>
                <a:gridCol w="569912"/>
                <a:gridCol w="569912"/>
                <a:gridCol w="569912"/>
              </a:tblGrid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6F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</a:tr>
              <a:tr h="279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4147"/>
              </p:ext>
            </p:extLst>
          </p:nvPr>
        </p:nvGraphicFramePr>
        <p:xfrm>
          <a:off x="514350" y="2943225"/>
          <a:ext cx="4416424" cy="29379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4106"/>
                <a:gridCol w="1104106"/>
                <a:gridCol w="1104106"/>
                <a:gridCol w="1104106"/>
              </a:tblGrid>
              <a:tr h="3672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5111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6160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209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258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111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6160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7209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258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111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6160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7209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8258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111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6160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7209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825875" y="2928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97066" y="44930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00000000000  000  00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95937" y="3332253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00000000010  000  00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97066" y="81071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00000000000  010  00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97066" y="3702993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00000000010  010  00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1175" y="2936877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616075" y="2936877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720975" y="2936877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5875" y="2936877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11175" y="2932643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616075" y="2932643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720975" y="2932643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825875" y="2932643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111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160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209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8258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11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160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209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825875" y="2942168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616075" y="3308352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11175" y="3308352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720975" y="3308352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825875" y="3308352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616075" y="3309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11175" y="3309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720975" y="3309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825875" y="3309409"/>
            <a:ext cx="1104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3"/>
          <a:stretch/>
        </p:blipFill>
        <p:spPr bwMode="auto">
          <a:xfrm>
            <a:off x="493711" y="1494367"/>
            <a:ext cx="4437064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8639175" y="5345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级存储器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009775" y="600075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4122278" cy="617641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426474" y="949209"/>
            <a:ext cx="25715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Miss Number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=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？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15" y="296292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L0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9815" y="332241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9815" y="36718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9815" y="403135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7471" y="44072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L4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471" y="47667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L5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7471" y="51161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L6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471" y="54756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6" grpId="0" animBg="1"/>
      <p:bldP spid="86" grpId="1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85" grpId="6" animBg="1"/>
      <p:bldP spid="85" grpId="7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4" grpId="7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59" grpId="0" animBg="1"/>
      <p:bldP spid="60" grpId="0" animBg="1"/>
      <p:bldP spid="61" grpId="0" animBg="1"/>
      <p:bldP spid="62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942764"/>
            <a:ext cx="9765448" cy="1845406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zh-CN" altLang="en-US" sz="2000" dirty="0"/>
              <a:t>理解</a:t>
            </a:r>
            <a:r>
              <a:rPr lang="en-US" altLang="zh-CN" sz="2000" dirty="0"/>
              <a:t>Cache</a:t>
            </a:r>
            <a:r>
              <a:rPr lang="zh-CN" altLang="en-US" sz="2000" dirty="0"/>
              <a:t>读取机制，理解汇编参考程序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Clr>
                <a:srgbClr val="0070C0"/>
              </a:buClr>
            </a:pPr>
            <a:r>
              <a:rPr lang="zh-CN" altLang="en-US" sz="2000" dirty="0"/>
              <a:t>修改电路或汇编程序，让缺失数</a:t>
            </a:r>
            <a:r>
              <a:rPr lang="en-US" altLang="zh-CN" sz="2000" dirty="0" err="1"/>
              <a:t>MissNumber</a:t>
            </a:r>
            <a:r>
              <a:rPr lang="zh-CN" altLang="en-US" sz="2000" dirty="0"/>
              <a:t>越少越好。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92361" y="2563318"/>
            <a:ext cx="9465646" cy="377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要求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b="1" dirty="0"/>
              <a:t>Cache</a:t>
            </a:r>
            <a:r>
              <a:rPr lang="zh-CN" altLang="en-US" b="1" dirty="0"/>
              <a:t>的结构（每行</a:t>
            </a:r>
            <a:r>
              <a:rPr lang="en-US" altLang="zh-CN" b="1" dirty="0"/>
              <a:t>16</a:t>
            </a:r>
            <a:r>
              <a:rPr lang="zh-CN" altLang="en-US" b="1" dirty="0"/>
              <a:t>字节，总</a:t>
            </a:r>
            <a:r>
              <a:rPr lang="en-US" altLang="zh-CN" b="1" dirty="0"/>
              <a:t>8</a:t>
            </a:r>
            <a:r>
              <a:rPr lang="zh-CN" altLang="en-US" b="1" dirty="0"/>
              <a:t>行）和总容量（</a:t>
            </a:r>
            <a:r>
              <a:rPr lang="en-US" altLang="zh-CN" b="1" dirty="0"/>
              <a:t>128</a:t>
            </a:r>
            <a:r>
              <a:rPr lang="zh-CN" altLang="en-US" b="1" dirty="0"/>
              <a:t>字节）不能改变；</a:t>
            </a:r>
            <a:endParaRPr lang="zh-CN" altLang="en-US" dirty="0"/>
          </a:p>
          <a:p>
            <a:pPr lvl="1"/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zh-CN" altLang="en-US" b="1" dirty="0"/>
              <a:t>和矩阵</a:t>
            </a:r>
            <a:r>
              <a:rPr lang="en-US" altLang="zh-CN" b="1" dirty="0"/>
              <a:t>B</a:t>
            </a:r>
            <a:r>
              <a:rPr lang="zh-CN" altLang="en-US" b="1" dirty="0"/>
              <a:t>的值、矩阵大小（</a:t>
            </a:r>
            <a:r>
              <a:rPr lang="en-US" altLang="zh-CN" b="1" dirty="0"/>
              <a:t>8 x 8</a:t>
            </a:r>
            <a:r>
              <a:rPr lang="zh-CN" altLang="en-US" b="1" dirty="0"/>
              <a:t>）不能改变；</a:t>
            </a:r>
            <a:endParaRPr lang="zh-CN" altLang="en-US" dirty="0"/>
          </a:p>
          <a:p>
            <a:pPr lvl="1"/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zh-CN" altLang="en-US" b="1" dirty="0"/>
              <a:t>和矩阵</a:t>
            </a:r>
            <a:r>
              <a:rPr lang="en-US" altLang="zh-CN" b="1" dirty="0"/>
              <a:t>B</a:t>
            </a:r>
            <a:r>
              <a:rPr lang="zh-CN" altLang="en-US" b="1" dirty="0"/>
              <a:t>必须存放在</a:t>
            </a:r>
            <a:r>
              <a:rPr lang="en-US" altLang="zh-CN" b="1" dirty="0"/>
              <a:t>ROM</a:t>
            </a:r>
            <a:r>
              <a:rPr lang="zh-CN" altLang="en-US" b="1" dirty="0"/>
              <a:t>只读存储器中。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6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92360" y="1002725"/>
            <a:ext cx="10889712" cy="5637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p"/>
              <a:defRPr sz="2000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、请</a:t>
            </a:r>
            <a:r>
              <a:rPr lang="zh-CN" altLang="en-US" dirty="0"/>
              <a:t>在以下</a:t>
            </a:r>
            <a:r>
              <a:rPr lang="en-US" altLang="zh-CN" dirty="0"/>
              <a:t>2</a:t>
            </a:r>
            <a:r>
              <a:rPr lang="zh-CN" altLang="en-US" dirty="0"/>
              <a:t>种组合中任选一组进行电路实现，并在</a:t>
            </a:r>
            <a:r>
              <a:rPr lang="en-US" altLang="zh-CN" dirty="0" err="1"/>
              <a:t>SoC</a:t>
            </a:r>
            <a:r>
              <a:rPr lang="zh-CN" altLang="en-US" dirty="0"/>
              <a:t>电路中进行命中率测试，</a:t>
            </a:r>
            <a:r>
              <a:rPr lang="en-US" altLang="zh-CN" dirty="0"/>
              <a:t>Cache</a:t>
            </a:r>
            <a:r>
              <a:rPr lang="zh-CN" altLang="en-US" dirty="0"/>
              <a:t>总容量：</a:t>
            </a:r>
            <a:r>
              <a:rPr lang="en-US" altLang="zh-CN" dirty="0"/>
              <a:t>128B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zh-CN" altLang="en-US" dirty="0"/>
          </a:p>
          <a:p>
            <a:pPr lvl="1"/>
            <a:r>
              <a:rPr lang="zh-CN" altLang="en-US" dirty="0"/>
              <a:t>全相联映射（</a:t>
            </a:r>
            <a:r>
              <a:rPr lang="en-US" altLang="zh-CN" dirty="0"/>
              <a:t>8</a:t>
            </a:r>
            <a:r>
              <a:rPr lang="zh-CN" altLang="en-US" dirty="0"/>
              <a:t>路组相联），</a:t>
            </a:r>
            <a:r>
              <a:rPr lang="en-US" altLang="zh-CN" dirty="0"/>
              <a:t>LRU</a:t>
            </a:r>
            <a:r>
              <a:rPr lang="zh-CN" altLang="en-US" dirty="0"/>
              <a:t>调度。</a:t>
            </a:r>
          </a:p>
          <a:p>
            <a:pPr lvl="1"/>
            <a:r>
              <a:rPr lang="zh-CN" altLang="en-US" dirty="0"/>
              <a:t>组相联映射（</a:t>
            </a:r>
            <a:r>
              <a:rPr lang="en-US" altLang="zh-CN" dirty="0"/>
              <a:t>2</a:t>
            </a:r>
            <a:r>
              <a:rPr lang="zh-CN" altLang="en-US" dirty="0"/>
              <a:t>路组相联，</a:t>
            </a:r>
            <a:r>
              <a:rPr lang="en-US" altLang="zh-CN" dirty="0"/>
              <a:t>4</a:t>
            </a:r>
            <a:r>
              <a:rPr lang="zh-CN" altLang="en-US" dirty="0"/>
              <a:t>路组相联二选一），</a:t>
            </a:r>
            <a:r>
              <a:rPr lang="en-US" altLang="zh-CN" dirty="0"/>
              <a:t>LRU</a:t>
            </a:r>
            <a:r>
              <a:rPr lang="zh-CN" altLang="en-US" dirty="0"/>
              <a:t>调度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、给定</a:t>
            </a:r>
            <a:r>
              <a:rPr lang="zh-CN" altLang="en-US" sz="2400" dirty="0">
                <a:solidFill>
                  <a:schemeClr val="tx1"/>
                </a:solidFill>
              </a:rPr>
              <a:t>矩阵</a:t>
            </a:r>
            <a:r>
              <a:rPr lang="en-US" altLang="zh-CN" sz="2400" dirty="0">
                <a:solidFill>
                  <a:schemeClr val="tx1"/>
                </a:solidFill>
              </a:rPr>
              <a:t>A[16][16]</a:t>
            </a:r>
            <a:r>
              <a:rPr lang="zh-CN" altLang="en-US" sz="2400" dirty="0" smtClean="0">
                <a:solidFill>
                  <a:schemeClr val="tx1"/>
                </a:solidFill>
              </a:rPr>
              <a:t>，实现矩阵加法运算：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矩阵</a:t>
            </a:r>
            <a:r>
              <a:rPr lang="en-US" altLang="zh-CN" sz="2400" dirty="0" smtClean="0">
                <a:solidFill>
                  <a:schemeClr val="tx1"/>
                </a:solidFill>
              </a:rPr>
              <a:t>B = </a:t>
            </a:r>
            <a:r>
              <a:rPr lang="zh-CN" altLang="en-US" sz="2400" dirty="0" smtClean="0">
                <a:solidFill>
                  <a:srgbClr val="FF0000"/>
                </a:solidFill>
              </a:rPr>
              <a:t>矩阵</a:t>
            </a:r>
            <a:r>
              <a:rPr lang="en-US" altLang="zh-CN" sz="2400" dirty="0" smtClean="0">
                <a:solidFill>
                  <a:srgbClr val="FF0000"/>
                </a:solidFill>
              </a:rPr>
              <a:t>A + </a:t>
            </a:r>
            <a:r>
              <a:rPr lang="zh-CN" altLang="en-US" sz="2400" dirty="0" smtClean="0">
                <a:solidFill>
                  <a:srgbClr val="FF0000"/>
                </a:solidFill>
              </a:rPr>
              <a:t>矩阵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的转置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使得</a:t>
            </a:r>
            <a:r>
              <a:rPr lang="en-US" altLang="zh-CN" sz="2400" dirty="0" smtClean="0">
                <a:solidFill>
                  <a:schemeClr val="tx1"/>
                </a:solidFill>
              </a:rPr>
              <a:t>Cache</a:t>
            </a:r>
            <a:r>
              <a:rPr lang="zh-CN" altLang="en-US" sz="2400" dirty="0" smtClean="0">
                <a:solidFill>
                  <a:schemeClr val="tx1"/>
                </a:solidFill>
              </a:rPr>
              <a:t>的不命中率</a:t>
            </a:r>
            <a:r>
              <a:rPr lang="en-US" altLang="zh-CN" sz="2400" dirty="0" smtClean="0">
                <a:solidFill>
                  <a:schemeClr val="tx1"/>
                </a:solidFill>
              </a:rPr>
              <a:t>Miss Number</a:t>
            </a:r>
            <a:r>
              <a:rPr lang="zh-CN" altLang="en-US" sz="2400" dirty="0" smtClean="0">
                <a:solidFill>
                  <a:schemeClr val="tx1"/>
                </a:solidFill>
              </a:rPr>
              <a:t>尽可能少。（最高加分：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分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</a:rPr>
              <a:t>当寄存器不够用怎么办？？？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673100" lvl="2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时间截点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（实验一和实验二）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15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日之前提交，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视为未</a:t>
            </a:r>
            <a:r>
              <a:rPr lang="zh-CN" altLang="en-US" b="1" dirty="0" smtClean="0"/>
              <a:t>提交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需提交的内容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电路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运行结果截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/>
              <a:t>把设计思路写到实验报告中，实验报告格式不限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提交邮箱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hitsz_arch2020@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163.com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11406</TotalTime>
  <Words>604</Words>
  <Application>Microsoft Office PowerPoint</Application>
  <PresentationFormat>自定义</PresentationFormat>
  <Paragraphs>326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主题​​</vt:lpstr>
      <vt:lpstr>1_nordridesign</vt:lpstr>
      <vt:lpstr>2_nordridesign</vt:lpstr>
      <vt:lpstr> 实验二：Cache仿真</vt:lpstr>
      <vt:lpstr>实验目的</vt:lpstr>
      <vt:lpstr>SoC地址空间</vt:lpstr>
      <vt:lpstr>直接相联映射逻辑实现</vt:lpstr>
      <vt:lpstr>实验内容</vt:lpstr>
      <vt:lpstr>实验步骤</vt:lpstr>
      <vt:lpstr>附加题</vt:lpstr>
      <vt:lpstr>实验提交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lenovo</cp:lastModifiedBy>
  <cp:revision>728</cp:revision>
  <dcterms:created xsi:type="dcterms:W3CDTF">2018-05-09T10:41:24Z</dcterms:created>
  <dcterms:modified xsi:type="dcterms:W3CDTF">2020-05-31T07:38:17Z</dcterms:modified>
</cp:coreProperties>
</file>