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  <p:sldMasterId id="2147483671" r:id="rId3"/>
  </p:sldMasterIdLst>
  <p:notesMasterIdLst>
    <p:notesMasterId r:id="rId22"/>
  </p:notesMasterIdLst>
  <p:sldIdLst>
    <p:sldId id="742" r:id="rId4"/>
    <p:sldId id="747" r:id="rId5"/>
    <p:sldId id="795" r:id="rId6"/>
    <p:sldId id="796" r:id="rId7"/>
    <p:sldId id="803" r:id="rId8"/>
    <p:sldId id="805" r:id="rId9"/>
    <p:sldId id="806" r:id="rId10"/>
    <p:sldId id="804" r:id="rId11"/>
    <p:sldId id="807" r:id="rId12"/>
    <p:sldId id="808" r:id="rId13"/>
    <p:sldId id="809" r:id="rId14"/>
    <p:sldId id="811" r:id="rId15"/>
    <p:sldId id="810" r:id="rId16"/>
    <p:sldId id="813" r:id="rId17"/>
    <p:sldId id="756" r:id="rId18"/>
    <p:sldId id="814" r:id="rId19"/>
    <p:sldId id="812" r:id="rId20"/>
    <p:sldId id="757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4E7E"/>
    <a:srgbClr val="0066FF"/>
    <a:srgbClr val="1387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88" autoAdjust="0"/>
    <p:restoredTop sz="94660"/>
  </p:normalViewPr>
  <p:slideViewPr>
    <p:cSldViewPr snapToGrid="0">
      <p:cViewPr>
        <p:scale>
          <a:sx n="75" d="100"/>
          <a:sy n="75" d="100"/>
        </p:scale>
        <p:origin x="-2346" y="-10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17FD3C-5E99-4122-A1EC-C8FBF6B0781B}" type="datetimeFigureOut">
              <a:rPr lang="zh-CN" altLang="en-US" smtClean="0"/>
              <a:t>2020/6/16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CE584D-DA30-42E6-B6AB-C9D2BEA4D8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4597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CE584D-DA30-42E6-B6AB-C9D2BEA4D81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24660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702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702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4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1pPr>
            <a:lvl2pPr marL="669240" indent="-257400" eaLnBrk="0" hangingPunct="0">
              <a:defRPr sz="34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marL="1029601" indent="-205921" eaLnBrk="0" hangingPunct="0">
              <a:defRPr sz="34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marL="1441442" indent="-205921" eaLnBrk="0" hangingPunct="0">
              <a:defRPr sz="34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marL="1853282" indent="-205921" eaLnBrk="0" hangingPunct="0">
              <a:defRPr sz="34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2265122" indent="-205921" algn="ctr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2676962" indent="-205921" algn="ctr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3088802" indent="-205921" algn="ctr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3500643" indent="-205921" algn="ctr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39D3C67-C948-4D9A-9979-B49B29D4C651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11304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702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702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4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1pPr>
            <a:lvl2pPr marL="669240" indent="-257400" eaLnBrk="0" hangingPunct="0">
              <a:defRPr sz="34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marL="1029601" indent="-205921" eaLnBrk="0" hangingPunct="0">
              <a:defRPr sz="34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marL="1441442" indent="-205921" eaLnBrk="0" hangingPunct="0">
              <a:defRPr sz="34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marL="1853282" indent="-205921" eaLnBrk="0" hangingPunct="0">
              <a:defRPr sz="34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2265122" indent="-205921" algn="ctr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2676962" indent="-205921" algn="ctr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3088802" indent="-205921" algn="ctr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3500643" indent="-205921" algn="ctr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39D3C67-C948-4D9A-9979-B49B29D4C651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11304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702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702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4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1pPr>
            <a:lvl2pPr marL="669240" indent="-257400" eaLnBrk="0" hangingPunct="0">
              <a:defRPr sz="34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marL="1029601" indent="-205921" eaLnBrk="0" hangingPunct="0">
              <a:defRPr sz="34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marL="1441442" indent="-205921" eaLnBrk="0" hangingPunct="0">
              <a:defRPr sz="34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marL="1853282" indent="-205921" eaLnBrk="0" hangingPunct="0">
              <a:defRPr sz="34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2265122" indent="-205921" algn="ctr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2676962" indent="-205921" algn="ctr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3088802" indent="-205921" algn="ctr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3500643" indent="-205921" algn="ctr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39D3C67-C948-4D9A-9979-B49B29D4C651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11304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CE584D-DA30-42E6-B6AB-C9D2BEA4D81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98261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CE584D-DA30-42E6-B6AB-C9D2BEA4D81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98261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CE584D-DA30-42E6-B6AB-C9D2BEA4D81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08737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CE584D-DA30-42E6-B6AB-C9D2BEA4D81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08737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CE584D-DA30-42E6-B6AB-C9D2BEA4D81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08737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microsoft.com/office/2007/relationships/hdphoto" Target="../media/hdphoto1.wdp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3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52649"/>
            <a:ext cx="12192000" cy="205740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2152649"/>
            <a:ext cx="9144000" cy="1905000"/>
          </a:xfrm>
        </p:spPr>
        <p:txBody>
          <a:bodyPr anchor="b">
            <a:normAutofit/>
          </a:bodyPr>
          <a:lstStyle>
            <a:lvl1pPr algn="ctr">
              <a:lnSpc>
                <a:spcPct val="120000"/>
              </a:lnSpc>
              <a:defRPr sz="5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487863"/>
            <a:ext cx="9144000" cy="4365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282109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2F23B-AF66-41A9-897D-44609AD9DFB7}" type="datetimeFigureOut">
              <a:rPr lang="zh-CN" altLang="en-US" smtClean="0"/>
              <a:t>2020/6/16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030DD-4EA3-4D16-8C1C-D1952208EE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3994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2F23B-AF66-41A9-897D-44609AD9DFB7}" type="datetimeFigureOut">
              <a:rPr lang="zh-CN" altLang="en-US" smtClean="0"/>
              <a:t>2020/6/16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030DD-4EA3-4D16-8C1C-D1952208EE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51817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-</a:t>
            </a:r>
            <a:fld id="{ADB768AF-D19D-4B19-B140-7DF97929A9A1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- </a:t>
            </a:r>
          </a:p>
        </p:txBody>
      </p:sp>
    </p:spTree>
    <p:extLst>
      <p:ext uri="{BB962C8B-B14F-4D97-AF65-F5344CB8AC3E}">
        <p14:creationId xmlns:p14="http://schemas.microsoft.com/office/powerpoint/2010/main" val="7306013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7381" y="980728"/>
            <a:ext cx="10957984" cy="5040312"/>
          </a:xfrm>
        </p:spPr>
        <p:txBody>
          <a:bodyPr/>
          <a:lstStyle>
            <a:lvl1pPr marL="342900" indent="-3429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n"/>
              <a:defRPr sz="2400">
                <a:latin typeface="+mn-ea"/>
                <a:ea typeface="+mn-ea"/>
              </a:defRPr>
            </a:lvl1pPr>
            <a:lvl2pPr marL="812800" indent="-3556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p"/>
              <a:defRPr sz="2000">
                <a:solidFill>
                  <a:srgbClr val="C00000"/>
                </a:solidFill>
                <a:latin typeface="+mn-ea"/>
                <a:ea typeface="+mn-ea"/>
              </a:defRPr>
            </a:lvl2pPr>
            <a:lvl3pPr marL="1143000" indent="-2286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u"/>
              <a:defRPr sz="2000">
                <a:latin typeface="+mn-ea"/>
                <a:ea typeface="+mn-ea"/>
              </a:defRPr>
            </a:lvl3pPr>
            <a:lvl4pPr>
              <a:lnSpc>
                <a:spcPct val="120000"/>
              </a:lnSpc>
              <a:defRPr sz="1600">
                <a:latin typeface="+mn-ea"/>
                <a:ea typeface="+mn-ea"/>
              </a:defRPr>
            </a:lvl4pPr>
            <a:lvl5pPr>
              <a:lnSpc>
                <a:spcPct val="120000"/>
              </a:lnSpc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altLang="zh-CN"/>
              <a:t> -</a:t>
            </a:r>
            <a:fld id="{7DB7D154-6577-432F-8144-43C687260925}" type="slidenum">
              <a:rPr lang="en-US" altLang="zh-CN" smtClean="0"/>
              <a:pPr>
                <a:defRPr/>
              </a:pPr>
              <a:t>‹#›</a:t>
            </a:fld>
            <a:r>
              <a:rPr lang="en-US" altLang="zh-CN"/>
              <a:t>- </a:t>
            </a:r>
          </a:p>
        </p:txBody>
      </p:sp>
    </p:spTree>
    <p:extLst>
      <p:ext uri="{BB962C8B-B14F-4D97-AF65-F5344CB8AC3E}">
        <p14:creationId xmlns:p14="http://schemas.microsoft.com/office/powerpoint/2010/main" val="38802714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</a:t>
            </a:r>
            <a:r>
              <a:rPr lang="zh-CN" altLang="en-US" dirty="0"/>
              <a:t>此处编辑母版标题样式</a:t>
            </a: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527381" y="1052984"/>
            <a:ext cx="5472608" cy="5040312"/>
          </a:xfrm>
        </p:spPr>
        <p:txBody>
          <a:bodyPr/>
          <a:lstStyle>
            <a:lvl1pPr marL="342900" indent="-3429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n"/>
              <a:defRPr sz="2400">
                <a:latin typeface="+mn-ea"/>
                <a:ea typeface="+mn-ea"/>
              </a:defRPr>
            </a:lvl1pPr>
            <a:lvl2pPr marL="812800" indent="-3556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p"/>
              <a:defRPr sz="2000">
                <a:solidFill>
                  <a:srgbClr val="C00000"/>
                </a:solidFill>
                <a:latin typeface="+mn-ea"/>
                <a:ea typeface="+mn-ea"/>
              </a:defRPr>
            </a:lvl2pPr>
            <a:lvl3pPr marL="1143000" indent="-2286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u"/>
              <a:defRPr sz="2000">
                <a:latin typeface="+mn-ea"/>
                <a:ea typeface="+mn-ea"/>
              </a:defRPr>
            </a:lvl3pPr>
            <a:lvl4pPr>
              <a:lnSpc>
                <a:spcPct val="120000"/>
              </a:lnSpc>
              <a:defRPr sz="1600">
                <a:latin typeface="+mn-ea"/>
                <a:ea typeface="+mn-ea"/>
              </a:defRPr>
            </a:lvl4pPr>
            <a:lvl5pPr>
              <a:lnSpc>
                <a:spcPct val="120000"/>
              </a:lnSpc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8" name="内容占位符 2"/>
          <p:cNvSpPr>
            <a:spLocks noGrp="1"/>
          </p:cNvSpPr>
          <p:nvPr>
            <p:ph idx="11"/>
          </p:nvPr>
        </p:nvSpPr>
        <p:spPr>
          <a:xfrm>
            <a:off x="6288021" y="1052984"/>
            <a:ext cx="5472608" cy="5040312"/>
          </a:xfrm>
        </p:spPr>
        <p:txBody>
          <a:bodyPr/>
          <a:lstStyle>
            <a:lvl1pPr marL="342900" indent="-3429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n"/>
              <a:defRPr sz="2400">
                <a:latin typeface="+mn-ea"/>
                <a:ea typeface="+mn-ea"/>
              </a:defRPr>
            </a:lvl1pPr>
            <a:lvl2pPr marL="812800" indent="-3556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p"/>
              <a:defRPr sz="2000">
                <a:solidFill>
                  <a:srgbClr val="C00000"/>
                </a:solidFill>
                <a:latin typeface="+mn-ea"/>
                <a:ea typeface="+mn-ea"/>
              </a:defRPr>
            </a:lvl2pPr>
            <a:lvl3pPr marL="1143000" indent="-2286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u"/>
              <a:defRPr sz="2000">
                <a:latin typeface="+mn-ea"/>
                <a:ea typeface="+mn-ea"/>
              </a:defRPr>
            </a:lvl3pPr>
            <a:lvl4pPr>
              <a:lnSpc>
                <a:spcPct val="120000"/>
              </a:lnSpc>
              <a:defRPr sz="1600">
                <a:latin typeface="+mn-ea"/>
                <a:ea typeface="+mn-ea"/>
              </a:defRPr>
            </a:lvl4pPr>
            <a:lvl5pPr>
              <a:lnSpc>
                <a:spcPct val="120000"/>
              </a:lnSpc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altLang="zh-CN"/>
              <a:t> -</a:t>
            </a:r>
            <a:fld id="{5F521C08-B429-4574-BE91-8CD5A8D82BBE}" type="slidenum">
              <a:rPr lang="en-US" altLang="zh-CN" smtClean="0"/>
              <a:pPr>
                <a:defRPr/>
              </a:pPr>
              <a:t>‹#›</a:t>
            </a:fld>
            <a:r>
              <a:rPr lang="en-US" altLang="zh-CN"/>
              <a:t>- </a:t>
            </a:r>
          </a:p>
        </p:txBody>
      </p:sp>
    </p:spTree>
    <p:extLst>
      <p:ext uri="{BB962C8B-B14F-4D97-AF65-F5344CB8AC3E}">
        <p14:creationId xmlns:p14="http://schemas.microsoft.com/office/powerpoint/2010/main" val="21078755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12192000" cy="836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127000">
              <a:schemeClr val="bg1">
                <a:alpha val="38000"/>
              </a:schemeClr>
            </a:glow>
          </a:effectLst>
        </p:spPr>
      </p:pic>
      <p:sp>
        <p:nvSpPr>
          <p:cNvPr id="6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69850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 sz="1800" i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0327424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12192000" cy="836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127000">
              <a:schemeClr val="bg1">
                <a:alpha val="38000"/>
              </a:schemeClr>
            </a:glow>
          </a:effectLst>
        </p:spPr>
      </p:pic>
      <p:sp>
        <p:nvSpPr>
          <p:cNvPr id="5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69850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 sz="1800" i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3951" y="6023137"/>
            <a:ext cx="12192000" cy="836613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>
            <a:glow rad="127000">
              <a:schemeClr val="bg1">
                <a:alpha val="38000"/>
              </a:schemeClr>
            </a:glow>
          </a:effectLst>
        </p:spPr>
      </p:pic>
      <p:sp>
        <p:nvSpPr>
          <p:cNvPr id="9" name="灯片编号占位符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10223500" y="6237288"/>
            <a:ext cx="1354667" cy="4762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807A58F-92FA-4C20-BF32-9E303ED892C9}" type="slidenum">
              <a:rPr lang="en-US" altLang="zh-CN" smtClean="0">
                <a:latin typeface="Arial" charset="0"/>
              </a:rPr>
              <a:pPr/>
              <a:t>‹#›</a:t>
            </a:fld>
            <a:endParaRPr lang="en-US" altLang="zh-CN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584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12192000" cy="836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127000">
              <a:schemeClr val="bg1">
                <a:alpha val="38000"/>
              </a:schemeClr>
            </a:glow>
          </a:effectLst>
        </p:spPr>
      </p:pic>
      <p:sp>
        <p:nvSpPr>
          <p:cNvPr id="6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69850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 sz="1800" i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09600" y="214313"/>
            <a:ext cx="10972800" cy="58785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矩形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24417" y="6524625"/>
            <a:ext cx="1919816" cy="196850"/>
          </a:xfrm>
        </p:spPr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itchFamily="34" charset="-128"/>
              </a:rPr>
              <a:t></a:t>
            </a:r>
            <a:r>
              <a:rPr lang="de-DE" altLang="zh-CN"/>
              <a:t> </a:t>
            </a:r>
            <a:fld id="{ADB7D70D-7DF3-4918-ACB7-161C21D1246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531775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userDrawn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12192000" cy="836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127000">
              <a:schemeClr val="bg1">
                <a:alpha val="38000"/>
              </a:schemeClr>
            </a:glow>
          </a:effectLst>
        </p:spPr>
      </p:pic>
      <p:sp>
        <p:nvSpPr>
          <p:cNvPr id="8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69850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 sz="1800" i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6233" y="304801"/>
            <a:ext cx="10668000" cy="1216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1251" y="1752600"/>
            <a:ext cx="5232400" cy="4267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721839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xAndClipArt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12192000" cy="836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127000">
              <a:schemeClr val="bg1">
                <a:alpha val="38000"/>
              </a:schemeClr>
            </a:glow>
          </a:effectLst>
        </p:spPr>
      </p:pic>
      <p:sp>
        <p:nvSpPr>
          <p:cNvPr id="8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69850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 sz="1800" i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6233" y="304801"/>
            <a:ext cx="10668000" cy="1216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755651" y="1752600"/>
            <a:ext cx="5232400" cy="4267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剪贴画占位符 3"/>
          <p:cNvSpPr>
            <a:spLocks noGrp="1"/>
          </p:cNvSpPr>
          <p:nvPr>
            <p:ph type="clipArt" sz="half" idx="2"/>
          </p:nvPr>
        </p:nvSpPr>
        <p:spPr>
          <a:xfrm>
            <a:off x="6191251" y="1752600"/>
            <a:ext cx="5232400" cy="42672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0" y="6248400"/>
            <a:ext cx="2641600" cy="476250"/>
          </a:xfrm>
          <a:prstGeom prst="rect">
            <a:avLst/>
          </a:prstGeom>
        </p:spPr>
        <p:txBody>
          <a:bodyPr/>
          <a:lstStyle>
            <a:lvl1pPr algn="r"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7727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3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椭圆 14"/>
          <p:cNvSpPr/>
          <p:nvPr userDrawn="1"/>
        </p:nvSpPr>
        <p:spPr>
          <a:xfrm>
            <a:off x="11290928" y="6595549"/>
            <a:ext cx="246888" cy="246888"/>
          </a:xfrm>
          <a:prstGeom prst="ellipse">
            <a:avLst/>
          </a:prstGeom>
          <a:solidFill>
            <a:srgbClr val="1387B7"/>
          </a:solidFill>
          <a:ln>
            <a:solidFill>
              <a:srgbClr val="1387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7822" y="257614"/>
            <a:ext cx="10515600" cy="617641"/>
          </a:xfrm>
        </p:spPr>
        <p:txBody>
          <a:bodyPr>
            <a:normAutofit/>
          </a:bodyPr>
          <a:lstStyle>
            <a:lvl1pPr>
              <a:defRPr sz="2800">
                <a:solidFill>
                  <a:srgbClr val="2E4E7E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8" name="矩形 7"/>
          <p:cNvSpPr/>
          <p:nvPr userDrawn="1"/>
        </p:nvSpPr>
        <p:spPr>
          <a:xfrm>
            <a:off x="11430" y="6692474"/>
            <a:ext cx="12180570" cy="169469"/>
          </a:xfrm>
          <a:prstGeom prst="rect">
            <a:avLst/>
          </a:prstGeom>
          <a:solidFill>
            <a:srgbClr val="138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-1270" y="6692474"/>
            <a:ext cx="759220" cy="169469"/>
          </a:xfrm>
          <a:prstGeom prst="rect">
            <a:avLst/>
          </a:prstGeom>
          <a:solidFill>
            <a:srgbClr val="2E4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灯片编号占位符 3"/>
          <p:cNvSpPr txBox="1">
            <a:spLocks/>
          </p:cNvSpPr>
          <p:nvPr userDrawn="1"/>
        </p:nvSpPr>
        <p:spPr>
          <a:xfrm>
            <a:off x="11268341" y="6589899"/>
            <a:ext cx="292061" cy="283147"/>
          </a:xfrm>
          <a:prstGeom prst="rect">
            <a:avLst/>
          </a:prstGeom>
        </p:spPr>
        <p:txBody>
          <a:bodyPr vert="horz" wrap="square" lIns="0" tIns="0" rIns="0" bIns="0" rtlCol="0" anchor="ctr" anchorCtr="1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5183D58-648D-4475-BEF8-624F48514A30}" type="slidenum"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pPr/>
              <a:t>‹#›</a:t>
            </a:fld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13" name="内容占位符 2"/>
          <p:cNvSpPr>
            <a:spLocks noGrp="1"/>
          </p:cNvSpPr>
          <p:nvPr>
            <p:ph idx="1"/>
          </p:nvPr>
        </p:nvSpPr>
        <p:spPr>
          <a:xfrm>
            <a:off x="487823" y="942764"/>
            <a:ext cx="8331438" cy="5637024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n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12800" indent="-3556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p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u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20000"/>
              </a:lnSpc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ct val="120000"/>
              </a:lnSpc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1" name="任意多边形 20"/>
          <p:cNvSpPr/>
          <p:nvPr userDrawn="1"/>
        </p:nvSpPr>
        <p:spPr>
          <a:xfrm flipV="1">
            <a:off x="326571" y="359908"/>
            <a:ext cx="1386789" cy="432000"/>
          </a:xfrm>
          <a:custGeom>
            <a:avLst/>
            <a:gdLst>
              <a:gd name="connsiteX0" fmla="*/ 167822 w 1386790"/>
              <a:gd name="connsiteY0" fmla="*/ 524933 h 524933"/>
              <a:gd name="connsiteX1" fmla="*/ 168846 w 1386790"/>
              <a:gd name="connsiteY1" fmla="*/ 524933 h 524933"/>
              <a:gd name="connsiteX2" fmla="*/ 168846 w 1386790"/>
              <a:gd name="connsiteY2" fmla="*/ 14598 h 524933"/>
              <a:gd name="connsiteX3" fmla="*/ 1386790 w 1386790"/>
              <a:gd name="connsiteY3" fmla="*/ 14598 h 524933"/>
              <a:gd name="connsiteX4" fmla="*/ 1386790 w 1386790"/>
              <a:gd name="connsiteY4" fmla="*/ 0 h 524933"/>
              <a:gd name="connsiteX5" fmla="*/ 167822 w 1386790"/>
              <a:gd name="connsiteY5" fmla="*/ 0 h 524933"/>
              <a:gd name="connsiteX6" fmla="*/ 152999 w 1386790"/>
              <a:gd name="connsiteY6" fmla="*/ 0 h 524933"/>
              <a:gd name="connsiteX7" fmla="*/ 152999 w 1386790"/>
              <a:gd name="connsiteY7" fmla="*/ 507260 h 524933"/>
              <a:gd name="connsiteX8" fmla="*/ 107280 w 1386790"/>
              <a:gd name="connsiteY8" fmla="*/ 507260 h 524933"/>
              <a:gd name="connsiteX9" fmla="*/ 107280 w 1386790"/>
              <a:gd name="connsiteY9" fmla="*/ 0 h 524933"/>
              <a:gd name="connsiteX10" fmla="*/ 0 w 1386790"/>
              <a:gd name="connsiteY10" fmla="*/ 0 h 524933"/>
              <a:gd name="connsiteX11" fmla="*/ 0 w 1386790"/>
              <a:gd name="connsiteY11" fmla="*/ 524932 h 524933"/>
              <a:gd name="connsiteX12" fmla="*/ 33834 w 1386790"/>
              <a:gd name="connsiteY12" fmla="*/ 524932 h 524933"/>
              <a:gd name="connsiteX13" fmla="*/ 33834 w 1386790"/>
              <a:gd name="connsiteY13" fmla="*/ 23810 h 524933"/>
              <a:gd name="connsiteX14" fmla="*/ 79553 w 1386790"/>
              <a:gd name="connsiteY14" fmla="*/ 23810 h 524933"/>
              <a:gd name="connsiteX15" fmla="*/ 79553 w 1386790"/>
              <a:gd name="connsiteY15" fmla="*/ 524932 h 524933"/>
              <a:gd name="connsiteX16" fmla="*/ 167822 w 1386790"/>
              <a:gd name="connsiteY16" fmla="*/ 524932 h 524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86790" h="524933">
                <a:moveTo>
                  <a:pt x="167822" y="524933"/>
                </a:moveTo>
                <a:lnTo>
                  <a:pt x="168846" y="524933"/>
                </a:lnTo>
                <a:lnTo>
                  <a:pt x="168846" y="14598"/>
                </a:lnTo>
                <a:lnTo>
                  <a:pt x="1386790" y="14598"/>
                </a:lnTo>
                <a:lnTo>
                  <a:pt x="1386790" y="0"/>
                </a:lnTo>
                <a:lnTo>
                  <a:pt x="167822" y="0"/>
                </a:lnTo>
                <a:lnTo>
                  <a:pt x="152999" y="0"/>
                </a:lnTo>
                <a:lnTo>
                  <a:pt x="152999" y="507260"/>
                </a:lnTo>
                <a:lnTo>
                  <a:pt x="107280" y="507260"/>
                </a:lnTo>
                <a:lnTo>
                  <a:pt x="107280" y="0"/>
                </a:lnTo>
                <a:lnTo>
                  <a:pt x="0" y="0"/>
                </a:lnTo>
                <a:lnTo>
                  <a:pt x="0" y="524932"/>
                </a:lnTo>
                <a:lnTo>
                  <a:pt x="33834" y="524932"/>
                </a:lnTo>
                <a:lnTo>
                  <a:pt x="33834" y="23810"/>
                </a:lnTo>
                <a:lnTo>
                  <a:pt x="79553" y="23810"/>
                </a:lnTo>
                <a:lnTo>
                  <a:pt x="79553" y="524932"/>
                </a:lnTo>
                <a:lnTo>
                  <a:pt x="167822" y="524932"/>
                </a:lnTo>
                <a:close/>
              </a:path>
            </a:pathLst>
          </a:custGeom>
          <a:solidFill>
            <a:srgbClr val="28A9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53909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xOverObj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12192000" cy="836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127000">
              <a:schemeClr val="bg1">
                <a:alpha val="38000"/>
              </a:schemeClr>
            </a:glow>
          </a:effectLst>
        </p:spPr>
      </p:pic>
      <p:sp>
        <p:nvSpPr>
          <p:cNvPr id="8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69850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 sz="1800" i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6233" y="304801"/>
            <a:ext cx="10668000" cy="1216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755651" y="1752600"/>
            <a:ext cx="10668000" cy="2057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55651" y="3962400"/>
            <a:ext cx="10668000" cy="2057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0" y="6248400"/>
            <a:ext cx="2641600" cy="476250"/>
          </a:xfrm>
          <a:prstGeom prst="rect">
            <a:avLst/>
          </a:prstGeom>
        </p:spPr>
        <p:txBody>
          <a:bodyPr/>
          <a:lstStyle>
            <a:lvl1pPr algn="r"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212489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chart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12192000" cy="836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127000">
              <a:schemeClr val="bg1">
                <a:alpha val="38000"/>
              </a:schemeClr>
            </a:glow>
          </a:effectLst>
        </p:spPr>
      </p:pic>
      <p:sp>
        <p:nvSpPr>
          <p:cNvPr id="7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69850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 sz="1800" i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6233" y="304801"/>
            <a:ext cx="10668000" cy="1216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755651" y="1752600"/>
            <a:ext cx="10668000" cy="42672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0" y="6248400"/>
            <a:ext cx="2641600" cy="476250"/>
          </a:xfrm>
          <a:prstGeom prst="rect">
            <a:avLst/>
          </a:prstGeom>
        </p:spPr>
        <p:txBody>
          <a:bodyPr/>
          <a:lstStyle>
            <a:lvl1pPr algn="r"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582330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10416480" y="6337126"/>
            <a:ext cx="1353344" cy="476250"/>
          </a:xfrm>
        </p:spPr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‹#›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9211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7381" y="214313"/>
            <a:ext cx="10972800" cy="582612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7381" y="980728"/>
            <a:ext cx="10957984" cy="5040312"/>
          </a:xfrm>
        </p:spPr>
        <p:txBody>
          <a:bodyPr/>
          <a:lstStyle>
            <a:lvl1pPr marL="342900" indent="-3429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n"/>
              <a:defRPr sz="2400">
                <a:latin typeface="+mn-ea"/>
                <a:ea typeface="+mn-ea"/>
              </a:defRPr>
            </a:lvl1pPr>
            <a:lvl2pPr marL="812800" indent="-3556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p"/>
              <a:defRPr sz="2000">
                <a:solidFill>
                  <a:srgbClr val="C00000"/>
                </a:solidFill>
                <a:latin typeface="+mn-ea"/>
                <a:ea typeface="+mn-ea"/>
              </a:defRPr>
            </a:lvl2pPr>
            <a:lvl3pPr marL="1143000" indent="-2286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u"/>
              <a:defRPr sz="2000">
                <a:latin typeface="+mn-ea"/>
                <a:ea typeface="+mn-ea"/>
              </a:defRPr>
            </a:lvl3pPr>
            <a:lvl4pPr>
              <a:lnSpc>
                <a:spcPct val="120000"/>
              </a:lnSpc>
              <a:defRPr sz="1600">
                <a:latin typeface="+mn-ea"/>
                <a:ea typeface="+mn-ea"/>
              </a:defRPr>
            </a:lvl4pPr>
            <a:lvl5pPr>
              <a:lnSpc>
                <a:spcPct val="120000"/>
              </a:lnSpc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10416480" y="6337126"/>
            <a:ext cx="1353344" cy="476250"/>
          </a:xfrm>
        </p:spPr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‹#›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3825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</a:t>
            </a:r>
            <a:r>
              <a:rPr lang="zh-CN" altLang="en-US" dirty="0"/>
              <a:t>此处编辑母版标题样式</a:t>
            </a: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527381" y="1052984"/>
            <a:ext cx="5472608" cy="5040312"/>
          </a:xfrm>
        </p:spPr>
        <p:txBody>
          <a:bodyPr/>
          <a:lstStyle>
            <a:lvl1pPr marL="342900" indent="-3429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n"/>
              <a:defRPr sz="2400">
                <a:latin typeface="+mn-ea"/>
                <a:ea typeface="+mn-ea"/>
              </a:defRPr>
            </a:lvl1pPr>
            <a:lvl2pPr marL="812800" indent="-3556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p"/>
              <a:defRPr sz="2000">
                <a:solidFill>
                  <a:srgbClr val="C00000"/>
                </a:solidFill>
                <a:latin typeface="+mn-ea"/>
                <a:ea typeface="+mn-ea"/>
              </a:defRPr>
            </a:lvl2pPr>
            <a:lvl3pPr marL="1143000" indent="-2286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u"/>
              <a:defRPr sz="2000">
                <a:latin typeface="+mn-ea"/>
                <a:ea typeface="+mn-ea"/>
              </a:defRPr>
            </a:lvl3pPr>
            <a:lvl4pPr>
              <a:lnSpc>
                <a:spcPct val="120000"/>
              </a:lnSpc>
              <a:defRPr sz="1600">
                <a:latin typeface="+mn-ea"/>
                <a:ea typeface="+mn-ea"/>
              </a:defRPr>
            </a:lvl4pPr>
            <a:lvl5pPr>
              <a:lnSpc>
                <a:spcPct val="120000"/>
              </a:lnSpc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8" name="内容占位符 2"/>
          <p:cNvSpPr>
            <a:spLocks noGrp="1"/>
          </p:cNvSpPr>
          <p:nvPr>
            <p:ph idx="11"/>
          </p:nvPr>
        </p:nvSpPr>
        <p:spPr>
          <a:xfrm>
            <a:off x="6288021" y="1052984"/>
            <a:ext cx="5472608" cy="5040312"/>
          </a:xfrm>
        </p:spPr>
        <p:txBody>
          <a:bodyPr/>
          <a:lstStyle>
            <a:lvl1pPr marL="342900" indent="-3429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n"/>
              <a:defRPr sz="2400">
                <a:latin typeface="+mn-ea"/>
                <a:ea typeface="+mn-ea"/>
              </a:defRPr>
            </a:lvl1pPr>
            <a:lvl2pPr marL="812800" indent="-3556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p"/>
              <a:defRPr sz="2000">
                <a:solidFill>
                  <a:srgbClr val="C00000"/>
                </a:solidFill>
                <a:latin typeface="+mn-ea"/>
                <a:ea typeface="+mn-ea"/>
              </a:defRPr>
            </a:lvl2pPr>
            <a:lvl3pPr marL="1143000" indent="-2286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u"/>
              <a:defRPr sz="2000">
                <a:latin typeface="+mn-ea"/>
                <a:ea typeface="+mn-ea"/>
              </a:defRPr>
            </a:lvl3pPr>
            <a:lvl4pPr>
              <a:lnSpc>
                <a:spcPct val="120000"/>
              </a:lnSpc>
              <a:defRPr sz="1600">
                <a:latin typeface="+mn-ea"/>
                <a:ea typeface="+mn-ea"/>
              </a:defRPr>
            </a:lvl4pPr>
            <a:lvl5pPr>
              <a:lnSpc>
                <a:spcPct val="120000"/>
              </a:lnSpc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10224459" y="6237312"/>
            <a:ext cx="1353344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 sz="1400" dirty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‹#›</a:t>
            </a:fld>
            <a:r>
              <a:rPr lang="en-US" altLang="zh-CN" sz="1400" dirty="0">
                <a:solidFill>
                  <a:srgbClr val="0D7157"/>
                </a:solidFill>
              </a:rPr>
              <a:t>- </a:t>
            </a:r>
          </a:p>
        </p:txBody>
      </p:sp>
    </p:spTree>
    <p:extLst>
      <p:ext uri="{BB962C8B-B14F-4D97-AF65-F5344CB8AC3E}">
        <p14:creationId xmlns:p14="http://schemas.microsoft.com/office/powerpoint/2010/main" val="2233409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6565" y="116632"/>
            <a:ext cx="10668000" cy="6480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527381" y="980728"/>
            <a:ext cx="10957984" cy="2232248"/>
          </a:xfrm>
        </p:spPr>
        <p:txBody>
          <a:bodyPr/>
          <a:lstStyle>
            <a:lvl1pPr marL="342900" indent="-3429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n"/>
              <a:defRPr sz="2400">
                <a:latin typeface="+mn-ea"/>
                <a:ea typeface="+mn-ea"/>
              </a:defRPr>
            </a:lvl1pPr>
            <a:lvl2pPr marL="812800" indent="-3556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p"/>
              <a:defRPr sz="2000">
                <a:solidFill>
                  <a:srgbClr val="C00000"/>
                </a:solidFill>
                <a:latin typeface="+mn-ea"/>
                <a:ea typeface="+mn-ea"/>
              </a:defRPr>
            </a:lvl2pPr>
            <a:lvl3pPr marL="1143000" indent="-2286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u"/>
              <a:defRPr sz="2000">
                <a:latin typeface="+mn-ea"/>
                <a:ea typeface="+mn-ea"/>
              </a:defRPr>
            </a:lvl3pPr>
            <a:lvl4pPr>
              <a:lnSpc>
                <a:spcPct val="120000"/>
              </a:lnSpc>
              <a:defRPr sz="1600">
                <a:latin typeface="+mn-ea"/>
                <a:ea typeface="+mn-ea"/>
              </a:defRPr>
            </a:lvl4pPr>
            <a:lvl5pPr>
              <a:lnSpc>
                <a:spcPct val="120000"/>
              </a:lnSpc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内容占位符 2"/>
          <p:cNvSpPr>
            <a:spLocks noGrp="1"/>
          </p:cNvSpPr>
          <p:nvPr>
            <p:ph idx="10"/>
          </p:nvPr>
        </p:nvSpPr>
        <p:spPr>
          <a:xfrm>
            <a:off x="527381" y="3429000"/>
            <a:ext cx="10957984" cy="2232248"/>
          </a:xfrm>
        </p:spPr>
        <p:txBody>
          <a:bodyPr/>
          <a:lstStyle>
            <a:lvl1pPr marL="342900" indent="-3429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n"/>
              <a:defRPr sz="2400">
                <a:latin typeface="+mn-ea"/>
                <a:ea typeface="+mn-ea"/>
              </a:defRPr>
            </a:lvl1pPr>
            <a:lvl2pPr marL="812800" indent="-3556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p"/>
              <a:defRPr sz="2000">
                <a:solidFill>
                  <a:srgbClr val="C00000"/>
                </a:solidFill>
                <a:latin typeface="+mn-ea"/>
                <a:ea typeface="+mn-ea"/>
              </a:defRPr>
            </a:lvl2pPr>
            <a:lvl3pPr marL="1143000" indent="-2286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u"/>
              <a:defRPr sz="2000">
                <a:latin typeface="+mn-ea"/>
                <a:ea typeface="+mn-ea"/>
              </a:defRPr>
            </a:lvl3pPr>
            <a:lvl4pPr>
              <a:lnSpc>
                <a:spcPct val="120000"/>
              </a:lnSpc>
              <a:defRPr sz="1600">
                <a:latin typeface="+mn-ea"/>
                <a:ea typeface="+mn-ea"/>
              </a:defRPr>
            </a:lvl4pPr>
            <a:lvl5pPr>
              <a:lnSpc>
                <a:spcPct val="120000"/>
              </a:lnSpc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8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10416480" y="6337126"/>
            <a:ext cx="1353344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‹#›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9315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2F23B-AF66-41A9-897D-44609AD9DFB7}" type="datetimeFigureOut">
              <a:rPr lang="zh-CN" altLang="en-US" smtClean="0"/>
              <a:t>2020/6/16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030DD-4EA3-4D16-8C1C-D1952208EE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9556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2F23B-AF66-41A9-897D-44609AD9DFB7}" type="datetimeFigureOut">
              <a:rPr lang="zh-CN" altLang="en-US" smtClean="0"/>
              <a:t>2020/6/16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030DD-4EA3-4D16-8C1C-D1952208EE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6605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2F23B-AF66-41A9-897D-44609AD9DFB7}" type="datetimeFigureOut">
              <a:rPr lang="zh-CN" altLang="en-US" smtClean="0"/>
              <a:t>2020/6/16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030DD-4EA3-4D16-8C1C-D1952208EE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817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2F23B-AF66-41A9-897D-44609AD9DFB7}" type="datetimeFigureOut">
              <a:rPr lang="zh-CN" altLang="en-US" smtClean="0"/>
              <a:t>2020/6/16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030DD-4EA3-4D16-8C1C-D1952208EE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3368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3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8835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2F23B-AF66-41A9-897D-44609AD9DFB7}" type="datetimeFigureOut">
              <a:rPr lang="zh-CN" altLang="en-US" smtClean="0"/>
              <a:t>2020/6/16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030DD-4EA3-4D16-8C1C-D1952208EE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2746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2F23B-AF66-41A9-897D-44609AD9DFB7}" type="datetimeFigureOut">
              <a:rPr lang="zh-CN" altLang="en-US" smtClean="0"/>
              <a:t>2020/6/16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030DD-4EA3-4D16-8C1C-D1952208EE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8898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2.pn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32B2F23B-AF66-41A9-897D-44609AD9DFB7}" type="datetimeFigureOut">
              <a:rPr lang="zh-CN" altLang="en-US" smtClean="0"/>
              <a:pPr/>
              <a:t>2020/6/16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2F030DD-4EA3-4D16-8C1C-D1952208EE9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466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0" y="1"/>
            <a:ext cx="12192000" cy="836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127000">
              <a:schemeClr val="bg1">
                <a:alpha val="38000"/>
              </a:schemeClr>
            </a:glow>
          </a:effectLst>
        </p:spPr>
      </p:pic>
      <p:sp>
        <p:nvSpPr>
          <p:cNvPr id="13315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14313"/>
            <a:ext cx="10972800" cy="58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3316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052513"/>
            <a:ext cx="10957984" cy="504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053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69850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 sz="1800" i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10223500" y="6237288"/>
            <a:ext cx="1354667" cy="476250"/>
          </a:xfrm>
          <a:prstGeom prst="rect">
            <a:avLst/>
          </a:prstGeom>
        </p:spPr>
        <p:txBody>
          <a:bodyPr/>
          <a:lstStyle>
            <a:lvl1pPr algn="r">
              <a:defRPr sz="1400" dirty="0">
                <a:solidFill>
                  <a:srgbClr val="0D7157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 altLang="zh-CN"/>
              <a:t> -</a:t>
            </a:r>
            <a:fld id="{CAE7922D-FD5F-4BE1-993F-FD194E04727B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- </a:t>
            </a:r>
          </a:p>
        </p:txBody>
      </p:sp>
    </p:spTree>
    <p:extLst>
      <p:ext uri="{BB962C8B-B14F-4D97-AF65-F5344CB8AC3E}">
        <p14:creationId xmlns:p14="http://schemas.microsoft.com/office/powerpoint/2010/main" val="3455576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6" grpId="0" build="p">
        <p:tmplLst>
          <p:tmpl lvl="1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3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3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3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3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3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3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3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3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3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3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3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3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3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3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3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lang="zh-CN" altLang="en-US" sz="2400" dirty="0">
          <a:solidFill>
            <a:schemeClr val="tx1"/>
          </a:solidFill>
          <a:latin typeface="+mn-ea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lang="zh-CN" altLang="en-US" sz="2000" dirty="0">
          <a:solidFill>
            <a:srgbClr val="C00000"/>
          </a:solidFill>
          <a:latin typeface="+mn-ea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lang="zh-CN" altLang="en-US" sz="2000" dirty="0">
          <a:solidFill>
            <a:schemeClr val="tx1"/>
          </a:solidFill>
          <a:latin typeface="+mn-ea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1"/>
            <a:ext cx="12192000" cy="836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127000">
              <a:schemeClr val="bg1">
                <a:alpha val="38000"/>
              </a:schemeClr>
            </a:glow>
          </a:effectLst>
        </p:spPr>
      </p:pic>
      <p:sp>
        <p:nvSpPr>
          <p:cNvPr id="2051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14313"/>
            <a:ext cx="10972800" cy="58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2052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052513"/>
            <a:ext cx="10957984" cy="504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dirty="0"/>
              <a:t>单击此处编辑母版文本样式</a:t>
            </a:r>
          </a:p>
          <a:p>
            <a:pPr marL="812800" lvl="1" indent="-355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itchFamily="2" charset="2"/>
              <a:buChar char="p"/>
            </a:pPr>
            <a:r>
              <a:rPr lang="zh-CN" altLang="en-US" dirty="0"/>
              <a:t>第二级</a:t>
            </a:r>
          </a:p>
          <a:p>
            <a:pPr marL="1143000" lvl="2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itchFamily="2" charset="2"/>
              <a:buChar char="u"/>
            </a:pPr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053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69850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en-US" sz="1800" i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10416480" y="6337126"/>
            <a:ext cx="1353344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‹#›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1158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baseline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lang="zh-CN" altLang="en-US" sz="2400" dirty="0" smtClean="0">
          <a:solidFill>
            <a:schemeClr val="tx1"/>
          </a:solidFill>
          <a:latin typeface="+mn-ea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lang="zh-CN" altLang="en-US" sz="2000" dirty="0" smtClean="0">
          <a:solidFill>
            <a:srgbClr val="C00000"/>
          </a:solidFill>
          <a:latin typeface="+mn-ea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lang="zh-CN" altLang="en-US" sz="2000" dirty="0" smtClean="0">
          <a:solidFill>
            <a:schemeClr val="tx1"/>
          </a:solidFill>
          <a:latin typeface="+mn-ea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3" Type="http://schemas.openxmlformats.org/officeDocument/2006/relationships/tags" Target="../tags/tag3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1" y="2152649"/>
            <a:ext cx="12115801" cy="1905000"/>
          </a:xfrm>
        </p:spPr>
        <p:txBody>
          <a:bodyPr>
            <a:normAutofit/>
          </a:bodyPr>
          <a:lstStyle/>
          <a:p>
            <a:pPr algn="l"/>
            <a:r>
              <a:rPr lang="zh-CN" altLang="en-US" sz="4400" dirty="0"/>
              <a:t> </a:t>
            </a:r>
            <a:r>
              <a:rPr lang="zh-CN" altLang="en-US" sz="5300" b="1" dirty="0" smtClean="0">
                <a:ln w="3175">
                  <a:solidFill>
                    <a:srgbClr val="31A5D7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实验三：程序性能优化</a:t>
            </a:r>
            <a:endParaRPr lang="zh-CN" altLang="en-US" sz="5300" b="1" dirty="0">
              <a:ln w="3175">
                <a:solidFill>
                  <a:srgbClr val="31A5D7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722513" y="4369576"/>
            <a:ext cx="9144000" cy="436562"/>
          </a:xfr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7943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CSAPP</a:t>
            </a:r>
            <a:r>
              <a:rPr lang="zh-CN" altLang="en-US" dirty="0" smtClean="0"/>
              <a:t>优化示例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7823" y="942764"/>
            <a:ext cx="11065548" cy="5637024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示例演示对于一个向量的所有元素完成一个运算。这个运算可以是所有元素的</a:t>
            </a:r>
            <a:r>
              <a:rPr lang="zh-CN" altLang="en-US" sz="2000" dirty="0" smtClean="0"/>
              <a:t>累加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累乘</a:t>
            </a:r>
            <a:endParaRPr lang="en-US" altLang="zh-CN" sz="2000" dirty="0" smtClean="0"/>
          </a:p>
          <a:p>
            <a:endParaRPr lang="zh-CN" altLang="en-US" sz="20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62"/>
          <a:stretch/>
        </p:blipFill>
        <p:spPr bwMode="auto">
          <a:xfrm>
            <a:off x="1288596" y="2119086"/>
            <a:ext cx="3602717" cy="2833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1081316" y="5413606"/>
            <a:ext cx="43978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如果不考虑错误的参数传递，这是一个可用版本，有着巨大的优化空间。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2180" y="2166937"/>
            <a:ext cx="3324905" cy="28888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288596" y="1658649"/>
            <a:ext cx="1922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版本</a:t>
            </a:r>
            <a:r>
              <a:rPr lang="en-US" altLang="zh-CN" b="1" dirty="0" smtClean="0"/>
              <a:t>1</a:t>
            </a:r>
            <a:r>
              <a:rPr lang="zh-CN" altLang="en-US" b="1" dirty="0" smtClean="0"/>
              <a:t>：初始版本</a:t>
            </a:r>
            <a:endParaRPr lang="zh-CN" alt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935105" y="1695717"/>
            <a:ext cx="2852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版本</a:t>
            </a:r>
            <a:r>
              <a:rPr lang="en-US" altLang="zh-CN" b="1" dirty="0" smtClean="0"/>
              <a:t>2</a:t>
            </a:r>
            <a:r>
              <a:rPr lang="zh-CN" altLang="en-US" b="1" dirty="0" smtClean="0"/>
              <a:t>：</a:t>
            </a:r>
            <a:r>
              <a:rPr lang="zh-CN" altLang="en-US" b="1" dirty="0"/>
              <a:t>消除循环的低效率</a:t>
            </a:r>
          </a:p>
        </p:txBody>
      </p:sp>
      <p:sp>
        <p:nvSpPr>
          <p:cNvPr id="7" name="矩形 6"/>
          <p:cNvSpPr/>
          <p:nvPr/>
        </p:nvSpPr>
        <p:spPr>
          <a:xfrm>
            <a:off x="6194569" y="5421255"/>
            <a:ext cx="618630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显然，如果这个量在每次循环时都会被改变，是不适用的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类似</a:t>
            </a:r>
            <a:r>
              <a:rPr lang="zh-CN" altLang="en-US" dirty="0"/>
              <a:t>的还有使用</a:t>
            </a:r>
            <a:r>
              <a:rPr lang="en-US" altLang="zh-CN" dirty="0" err="1"/>
              <a:t>strlen</a:t>
            </a:r>
            <a:r>
              <a:rPr lang="en-US" altLang="zh-CN" dirty="0"/>
              <a:t>(s)</a:t>
            </a:r>
            <a:r>
              <a:rPr lang="zh-CN" altLang="en-US" dirty="0"/>
              <a:t>求得的字符串长度。</a:t>
            </a:r>
          </a:p>
        </p:txBody>
      </p:sp>
    </p:spTree>
    <p:extLst>
      <p:ext uri="{BB962C8B-B14F-4D97-AF65-F5344CB8AC3E}">
        <p14:creationId xmlns:p14="http://schemas.microsoft.com/office/powerpoint/2010/main" val="1064856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CSAPP</a:t>
            </a:r>
            <a:r>
              <a:rPr lang="zh-CN" altLang="en-US" dirty="0" smtClean="0"/>
              <a:t>优化示例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7823" y="942764"/>
            <a:ext cx="11065548" cy="5637024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示例演示对于一个向量的所有元素完成一个运算。这个运算可以是所有元素的</a:t>
            </a:r>
            <a:r>
              <a:rPr lang="zh-CN" altLang="en-US" sz="2000" dirty="0" smtClean="0"/>
              <a:t>累加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累乘</a:t>
            </a:r>
            <a:endParaRPr lang="en-US" altLang="zh-CN" sz="2000" dirty="0" smtClean="0"/>
          </a:p>
          <a:p>
            <a:endParaRPr lang="zh-CN" altLang="en-US" sz="2000" dirty="0"/>
          </a:p>
        </p:txBody>
      </p:sp>
      <p:sp>
        <p:nvSpPr>
          <p:cNvPr id="5" name="矩形 4"/>
          <p:cNvSpPr/>
          <p:nvPr/>
        </p:nvSpPr>
        <p:spPr>
          <a:xfrm>
            <a:off x="1033918" y="5037577"/>
            <a:ext cx="43978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把访问元素的函数直接扩展到代码中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88596" y="1658649"/>
            <a:ext cx="2404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版本</a:t>
            </a:r>
            <a:r>
              <a:rPr lang="en-US" altLang="zh-CN" b="1" dirty="0"/>
              <a:t>3</a:t>
            </a:r>
            <a:r>
              <a:rPr lang="zh-CN" altLang="en-US" b="1" dirty="0"/>
              <a:t>：减少过程调用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35105" y="1695717"/>
            <a:ext cx="3558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版本</a:t>
            </a:r>
            <a:r>
              <a:rPr lang="en-US" altLang="zh-CN" b="1" dirty="0"/>
              <a:t>4</a:t>
            </a:r>
            <a:r>
              <a:rPr lang="zh-CN" altLang="en-US" b="1" dirty="0"/>
              <a:t>：消除不必要的存储器引用</a:t>
            </a:r>
          </a:p>
        </p:txBody>
      </p:sp>
      <p:sp>
        <p:nvSpPr>
          <p:cNvPr id="7" name="矩形 6"/>
          <p:cNvSpPr/>
          <p:nvPr/>
        </p:nvSpPr>
        <p:spPr>
          <a:xfrm>
            <a:off x="5840772" y="4730366"/>
            <a:ext cx="590731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*</a:t>
            </a:r>
            <a:r>
              <a:rPr lang="en-US" altLang="zh-CN" dirty="0" err="1"/>
              <a:t>dest</a:t>
            </a:r>
            <a:r>
              <a:rPr lang="zh-CN" altLang="en-US" dirty="0"/>
              <a:t>是存放在存储器中的，每次取取值和更新都需要对存储器进行</a:t>
            </a:r>
            <a:r>
              <a:rPr lang="en-US" altLang="zh-CN" dirty="0"/>
              <a:t>load</a:t>
            </a:r>
            <a:r>
              <a:rPr lang="zh-CN" altLang="en-US" dirty="0"/>
              <a:t>或</a:t>
            </a:r>
            <a:r>
              <a:rPr lang="en-US" altLang="zh-CN" dirty="0"/>
              <a:t>store</a:t>
            </a:r>
            <a:r>
              <a:rPr lang="zh-CN" altLang="en-US" dirty="0"/>
              <a:t>， 要慢于对寄存器的操作。如果使用寄存器来保存中间结果，可以减少这个开销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如果同时使用的中间变量数过多，会出现“寄存器溢出”现象，部分中间变量仍然需要通过存储器保存。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4883" y="2286000"/>
            <a:ext cx="2828925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5386" y="2176463"/>
            <a:ext cx="2638425" cy="2505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19366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CSAPP</a:t>
            </a:r>
            <a:r>
              <a:rPr lang="zh-CN" altLang="en-US" dirty="0" smtClean="0"/>
              <a:t>优化示例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7823" y="942764"/>
            <a:ext cx="11065548" cy="5637024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示例演示对于一个向量的所有元素完成一个运算。这个运算可以是所有元素的</a:t>
            </a:r>
            <a:r>
              <a:rPr lang="zh-CN" altLang="en-US" sz="2000" dirty="0" smtClean="0"/>
              <a:t>累加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累乘</a:t>
            </a:r>
            <a:endParaRPr lang="en-US" altLang="zh-CN" sz="2000" dirty="0" smtClean="0"/>
          </a:p>
          <a:p>
            <a:endParaRPr lang="zh-CN" alt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1306920" y="1426688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版本</a:t>
            </a:r>
            <a:r>
              <a:rPr lang="en-US" altLang="zh-CN" b="1" dirty="0"/>
              <a:t>5</a:t>
            </a:r>
            <a:r>
              <a:rPr lang="zh-CN" altLang="en-US" b="1" dirty="0" smtClean="0"/>
              <a:t>：</a:t>
            </a:r>
            <a:r>
              <a:rPr lang="zh-CN" altLang="en-US" b="1" dirty="0"/>
              <a:t>提高并行性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744" y="1796019"/>
            <a:ext cx="2905125" cy="501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/>
          <p:nvPr/>
        </p:nvSpPr>
        <p:spPr>
          <a:xfrm>
            <a:off x="5185410" y="1919026"/>
            <a:ext cx="629539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利用了</a:t>
            </a:r>
            <a:r>
              <a:rPr lang="en-US" altLang="zh-CN" dirty="0"/>
              <a:t>CPU</a:t>
            </a:r>
            <a:r>
              <a:rPr lang="zh-CN" altLang="en-US" dirty="0"/>
              <a:t>的并行性，将数据分成不相关的部分并行地处理</a:t>
            </a:r>
            <a:r>
              <a:rPr lang="zh-CN" altLang="en-US" dirty="0" smtClean="0"/>
              <a:t>。</a:t>
            </a:r>
            <a:r>
              <a:rPr lang="zh-CN" altLang="en-US" dirty="0"/>
              <a:t>展开的次数可以根据情况而定</a:t>
            </a:r>
            <a:r>
              <a:rPr lang="zh-CN" altLang="en-US" dirty="0" smtClean="0"/>
              <a:t>，</a:t>
            </a:r>
            <a:r>
              <a:rPr lang="zh-CN" altLang="en-US" dirty="0"/>
              <a:t>这里</a:t>
            </a:r>
            <a:r>
              <a:rPr lang="zh-CN" altLang="en-US" dirty="0" smtClean="0"/>
              <a:t>的</a:t>
            </a:r>
            <a:r>
              <a:rPr lang="zh-CN" altLang="en-US" dirty="0"/>
              <a:t>代码只展开了两次。对于未处理的部分元素，不能遗漏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/>
              <a:t>gcc</a:t>
            </a:r>
            <a:r>
              <a:rPr lang="zh-CN" altLang="en-US" dirty="0"/>
              <a:t>可以通过</a:t>
            </a:r>
            <a:r>
              <a:rPr lang="en-US" altLang="zh-CN" dirty="0"/>
              <a:t>-</a:t>
            </a:r>
            <a:r>
              <a:rPr lang="en-US" altLang="zh-CN" dirty="0" err="1"/>
              <a:t>funroll</a:t>
            </a:r>
            <a:r>
              <a:rPr lang="en-US" altLang="zh-CN" dirty="0"/>
              <a:t>-loops</a:t>
            </a:r>
            <a:r>
              <a:rPr lang="zh-CN" altLang="en-US" dirty="0"/>
              <a:t>选项执行循环展开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（本次实验不能改</a:t>
            </a:r>
            <a:r>
              <a:rPr lang="en-US" altLang="zh-CN" dirty="0" err="1" smtClean="0"/>
              <a:t>Makefile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3145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CSAPP</a:t>
            </a:r>
            <a:r>
              <a:rPr lang="zh-CN" altLang="en-US" dirty="0" smtClean="0"/>
              <a:t>优化示例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7823" y="942764"/>
            <a:ext cx="11065548" cy="5637024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示例演示对于一个向量的所有元素完成一个运算。这个运算可以是所有元素的</a:t>
            </a:r>
            <a:r>
              <a:rPr lang="zh-CN" altLang="en-US" sz="2000" dirty="0" smtClean="0"/>
              <a:t>累加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累乘</a:t>
            </a:r>
            <a:endParaRPr lang="en-US" altLang="zh-CN" sz="2000" dirty="0" smtClean="0"/>
          </a:p>
          <a:p>
            <a:endParaRPr lang="zh-CN" alt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1288596" y="1658649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版本</a:t>
            </a:r>
            <a:r>
              <a:rPr lang="en-US" altLang="zh-CN" b="1" dirty="0" smtClean="0"/>
              <a:t>6</a:t>
            </a:r>
            <a:r>
              <a:rPr lang="zh-CN" altLang="en-US" b="1" dirty="0" smtClean="0"/>
              <a:t>：</a:t>
            </a:r>
            <a:r>
              <a:rPr lang="zh-CN" altLang="en-US" b="1" dirty="0"/>
              <a:t>循环展开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8596" y="2241186"/>
            <a:ext cx="3419475" cy="409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/>
          <p:nvPr/>
        </p:nvSpPr>
        <p:spPr>
          <a:xfrm>
            <a:off x="5185410" y="2904781"/>
            <a:ext cx="599059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和版本</a:t>
            </a:r>
            <a:r>
              <a:rPr lang="en-US" altLang="zh-CN" dirty="0"/>
              <a:t>5</a:t>
            </a:r>
            <a:r>
              <a:rPr lang="zh-CN" altLang="en-US" dirty="0"/>
              <a:t>的思想类似，但由于并行化更高，性能更好一些，充分利用了向量中各个元素的不相关性。</a:t>
            </a:r>
          </a:p>
          <a:p>
            <a:r>
              <a:rPr lang="zh-CN" altLang="en-US" dirty="0"/>
              <a:t>　　</a:t>
            </a:r>
            <a:endParaRPr lang="en-US" altLang="zh-CN" dirty="0" smtClean="0"/>
          </a:p>
          <a:p>
            <a:r>
              <a:rPr lang="zh-CN" altLang="en-US" dirty="0" smtClean="0"/>
              <a:t>版本</a:t>
            </a:r>
            <a:r>
              <a:rPr lang="en-US" altLang="zh-CN" dirty="0"/>
              <a:t>6</a:t>
            </a:r>
            <a:r>
              <a:rPr lang="zh-CN" altLang="en-US" dirty="0"/>
              <a:t>使用多个累积变量方法。</a:t>
            </a:r>
          </a:p>
        </p:txBody>
      </p:sp>
    </p:spTree>
    <p:extLst>
      <p:ext uri="{BB962C8B-B14F-4D97-AF65-F5344CB8AC3E}">
        <p14:creationId xmlns:p14="http://schemas.microsoft.com/office/powerpoint/2010/main" val="4252073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实验参考</a:t>
            </a:r>
            <a:endParaRPr lang="zh-CN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115" y="1730602"/>
            <a:ext cx="4543425" cy="2505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726520"/>
            <a:ext cx="5448300" cy="244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矩形 7"/>
          <p:cNvSpPr/>
          <p:nvPr/>
        </p:nvSpPr>
        <p:spPr>
          <a:xfrm>
            <a:off x="7890698" y="4390963"/>
            <a:ext cx="13244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测试</a:t>
            </a:r>
            <a:r>
              <a:rPr lang="en-US" altLang="zh-CN" dirty="0" smtClean="0"/>
              <a:t>CPE 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8852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48229" y="942764"/>
            <a:ext cx="9505496" cy="5637024"/>
          </a:xfrm>
        </p:spPr>
        <p:txBody>
          <a:bodyPr>
            <a:normAutofit/>
          </a:bodyPr>
          <a:lstStyle/>
          <a:p>
            <a:r>
              <a:rPr lang="en-US" altLang="zh-CN" sz="2000" b="1" dirty="0"/>
              <a:t>0.</a:t>
            </a:r>
            <a:r>
              <a:rPr lang="zh-CN" altLang="en-US" sz="2000" dirty="0"/>
              <a:t> </a:t>
            </a:r>
            <a:r>
              <a:rPr lang="zh-CN" altLang="en-US" sz="2000" b="1" dirty="0"/>
              <a:t>实验</a:t>
            </a:r>
            <a:r>
              <a:rPr lang="zh-CN" altLang="en-US" sz="2000" b="1" dirty="0" smtClean="0"/>
              <a:t>准备</a:t>
            </a:r>
            <a:endParaRPr lang="en-US" altLang="zh-CN" sz="2000" b="1" dirty="0" smtClean="0"/>
          </a:p>
          <a:p>
            <a:pPr lvl="1"/>
            <a:r>
              <a:rPr lang="en-US" altLang="zh-CN" sz="1600" dirty="0">
                <a:solidFill>
                  <a:srgbClr val="2E4E7E"/>
                </a:solidFill>
              </a:rPr>
              <a:t>perflab.tar</a:t>
            </a:r>
            <a:r>
              <a:rPr lang="zh-CN" altLang="en-US" sz="1600" dirty="0">
                <a:solidFill>
                  <a:srgbClr val="2E4E7E"/>
                </a:solidFill>
              </a:rPr>
              <a:t>拷贝到本地</a:t>
            </a:r>
            <a:r>
              <a:rPr lang="zh-CN" altLang="en-US" sz="1600" dirty="0" smtClean="0">
                <a:solidFill>
                  <a:srgbClr val="2E4E7E"/>
                </a:solidFill>
              </a:rPr>
              <a:t>环境，解压</a:t>
            </a:r>
            <a:endParaRPr lang="en-US" altLang="zh-CN" sz="1600" b="1" dirty="0" smtClean="0">
              <a:solidFill>
                <a:srgbClr val="2E4E7E"/>
              </a:solidFill>
            </a:endParaRPr>
          </a:p>
          <a:p>
            <a:r>
              <a:rPr lang="en-US" altLang="zh-CN" sz="2000" b="1" dirty="0"/>
              <a:t>1.</a:t>
            </a:r>
            <a:r>
              <a:rPr lang="zh-CN" altLang="en-US" sz="2000" dirty="0"/>
              <a:t> </a:t>
            </a:r>
            <a:r>
              <a:rPr lang="zh-CN" altLang="en-US" sz="2000" b="1" dirty="0"/>
              <a:t>在本地环境运行原始版本，得到</a:t>
            </a:r>
            <a:r>
              <a:rPr lang="en-US" altLang="zh-CN" sz="2000" b="1" dirty="0" smtClean="0"/>
              <a:t>baseline</a:t>
            </a:r>
          </a:p>
          <a:p>
            <a:pPr lvl="1"/>
            <a:r>
              <a:rPr lang="zh-CN" altLang="en-US" sz="1600" dirty="0">
                <a:solidFill>
                  <a:srgbClr val="2E4E7E"/>
                </a:solidFill>
              </a:rPr>
              <a:t>得到</a:t>
            </a:r>
            <a:r>
              <a:rPr lang="en-US" altLang="zh-CN" sz="1600" dirty="0">
                <a:solidFill>
                  <a:srgbClr val="2E4E7E"/>
                </a:solidFill>
              </a:rPr>
              <a:t>baseline</a:t>
            </a:r>
            <a:r>
              <a:rPr lang="zh-CN" altLang="en-US" sz="1600" dirty="0">
                <a:solidFill>
                  <a:srgbClr val="2E4E7E"/>
                </a:solidFill>
              </a:rPr>
              <a:t>结果后，可以修改</a:t>
            </a:r>
            <a:r>
              <a:rPr lang="en-US" altLang="zh-CN" sz="1600" dirty="0" err="1">
                <a:solidFill>
                  <a:srgbClr val="2E4E7E"/>
                </a:solidFill>
              </a:rPr>
              <a:t>config.h</a:t>
            </a:r>
            <a:r>
              <a:rPr lang="zh-CN" altLang="en-US" sz="1600" dirty="0">
                <a:solidFill>
                  <a:srgbClr val="2E4E7E"/>
                </a:solidFill>
              </a:rPr>
              <a:t>中的</a:t>
            </a:r>
            <a:r>
              <a:rPr lang="en-US" altLang="zh-CN" sz="1600" dirty="0">
                <a:solidFill>
                  <a:srgbClr val="2E4E7E"/>
                </a:solidFill>
              </a:rPr>
              <a:t>baseline</a:t>
            </a:r>
            <a:r>
              <a:rPr lang="zh-CN" altLang="en-US" sz="1600" dirty="0" smtClean="0">
                <a:solidFill>
                  <a:srgbClr val="2E4E7E"/>
                </a:solidFill>
              </a:rPr>
              <a:t>结果</a:t>
            </a:r>
            <a:endParaRPr lang="en-US" altLang="zh-CN" sz="1600" dirty="0" smtClean="0">
              <a:solidFill>
                <a:srgbClr val="2E4E7E"/>
              </a:solidFill>
            </a:endParaRPr>
          </a:p>
          <a:p>
            <a:pPr marL="342900" lvl="1" indent="-342900">
              <a:spcBef>
                <a:spcPts val="1000"/>
              </a:spcBef>
              <a:buFont typeface="Wingdings" pitchFamily="2" charset="2"/>
              <a:buChar char="n"/>
            </a:pPr>
            <a:r>
              <a:rPr lang="en-US" altLang="zh-CN" b="1" dirty="0">
                <a:solidFill>
                  <a:schemeClr val="tx1"/>
                </a:solidFill>
              </a:rPr>
              <a:t>2.</a:t>
            </a:r>
            <a:r>
              <a:rPr lang="zh-CN" altLang="en-US" b="1" dirty="0">
                <a:solidFill>
                  <a:schemeClr val="tx1"/>
                </a:solidFill>
              </a:rPr>
              <a:t> 分析限制性能的</a:t>
            </a:r>
            <a:r>
              <a:rPr lang="zh-CN" altLang="en-US" b="1" dirty="0" smtClean="0">
                <a:solidFill>
                  <a:schemeClr val="tx1"/>
                </a:solidFill>
              </a:rPr>
              <a:t>因素</a:t>
            </a:r>
            <a:endParaRPr lang="en-US" altLang="zh-CN" b="1" dirty="0" smtClean="0">
              <a:solidFill>
                <a:schemeClr val="tx1"/>
              </a:solidFill>
            </a:endParaRPr>
          </a:p>
          <a:p>
            <a:pPr lvl="1"/>
            <a:r>
              <a:rPr lang="zh-CN" altLang="en-US" sz="1600" dirty="0">
                <a:solidFill>
                  <a:srgbClr val="2E4E7E"/>
                </a:solidFill>
              </a:rPr>
              <a:t>利用源码分析、汇编代码分析等手段，找到限制代码性能的相关因素。</a:t>
            </a:r>
            <a:endParaRPr lang="en-US" altLang="zh-CN" sz="1600" dirty="0">
              <a:solidFill>
                <a:srgbClr val="2E4E7E"/>
              </a:solidFill>
            </a:endParaRPr>
          </a:p>
          <a:p>
            <a:pPr marL="342900" lvl="1" indent="-342900">
              <a:spcBef>
                <a:spcPts val="1000"/>
              </a:spcBef>
              <a:buFont typeface="Wingdings" pitchFamily="2" charset="2"/>
              <a:buChar char="n"/>
            </a:pPr>
            <a:r>
              <a:rPr lang="en-US" altLang="zh-CN" b="1" dirty="0">
                <a:solidFill>
                  <a:schemeClr val="tx1"/>
                </a:solidFill>
              </a:rPr>
              <a:t>3.</a:t>
            </a:r>
            <a:r>
              <a:rPr lang="zh-CN" altLang="en-US" b="1" dirty="0">
                <a:solidFill>
                  <a:schemeClr val="tx1"/>
                </a:solidFill>
              </a:rPr>
              <a:t> 确定优化</a:t>
            </a:r>
            <a:r>
              <a:rPr lang="zh-CN" altLang="en-US" b="1" dirty="0" smtClean="0">
                <a:solidFill>
                  <a:schemeClr val="tx1"/>
                </a:solidFill>
              </a:rPr>
              <a:t>方案</a:t>
            </a:r>
            <a:endParaRPr lang="en-US" altLang="zh-CN" b="1" dirty="0" smtClean="0">
              <a:solidFill>
                <a:schemeClr val="tx1"/>
              </a:solidFill>
            </a:endParaRPr>
          </a:p>
          <a:p>
            <a:pPr lvl="1"/>
            <a:r>
              <a:rPr lang="zh-CN" altLang="en-US" sz="1600" dirty="0">
                <a:solidFill>
                  <a:srgbClr val="2E4E7E"/>
                </a:solidFill>
              </a:rPr>
              <a:t>尝试去用各种手段优化它，可以在</a:t>
            </a:r>
            <a:r>
              <a:rPr lang="en-US" altLang="zh-CN" sz="1600" dirty="0" err="1">
                <a:solidFill>
                  <a:srgbClr val="2E4E7E"/>
                </a:solidFill>
              </a:rPr>
              <a:t>kernels.c</a:t>
            </a:r>
            <a:r>
              <a:rPr lang="zh-CN" altLang="en-US" sz="1600" dirty="0">
                <a:solidFill>
                  <a:srgbClr val="2E4E7E"/>
                </a:solidFill>
              </a:rPr>
              <a:t>中编写多个版本的优化方案</a:t>
            </a:r>
            <a:endParaRPr lang="en-US" altLang="zh-CN" sz="1600" dirty="0">
              <a:solidFill>
                <a:srgbClr val="2E4E7E"/>
              </a:solidFill>
            </a:endParaRPr>
          </a:p>
          <a:p>
            <a:pPr marL="342900" lvl="1" indent="-342900">
              <a:spcBef>
                <a:spcPts val="1000"/>
              </a:spcBef>
              <a:buFont typeface="Wingdings" pitchFamily="2" charset="2"/>
              <a:buChar char="n"/>
            </a:pPr>
            <a:r>
              <a:rPr lang="en-US" altLang="zh-CN" b="1" dirty="0">
                <a:solidFill>
                  <a:schemeClr val="tx1"/>
                </a:solidFill>
              </a:rPr>
              <a:t>4.</a:t>
            </a:r>
            <a:r>
              <a:rPr lang="zh-CN" altLang="en-US" b="1" dirty="0">
                <a:solidFill>
                  <a:schemeClr val="tx1"/>
                </a:solidFill>
              </a:rPr>
              <a:t> 调试和</a:t>
            </a:r>
            <a:r>
              <a:rPr lang="zh-CN" altLang="en-US" b="1" dirty="0" smtClean="0">
                <a:solidFill>
                  <a:schemeClr val="tx1"/>
                </a:solidFill>
              </a:rPr>
              <a:t>评测</a:t>
            </a:r>
            <a:endParaRPr lang="en-US" altLang="zh-CN" b="1" dirty="0" smtClean="0">
              <a:solidFill>
                <a:schemeClr val="tx1"/>
              </a:solidFill>
            </a:endParaRPr>
          </a:p>
          <a:p>
            <a:pPr lvl="1"/>
            <a:r>
              <a:rPr lang="en-US" altLang="zh-CN" sz="1600" dirty="0" err="1">
                <a:solidFill>
                  <a:srgbClr val="2E4E7E"/>
                </a:solidFill>
              </a:rPr>
              <a:t>kernel.c</a:t>
            </a:r>
            <a:r>
              <a:rPr lang="zh-CN" altLang="en-US" sz="1600" dirty="0">
                <a:solidFill>
                  <a:srgbClr val="2E4E7E"/>
                </a:solidFill>
              </a:rPr>
              <a:t>中你会看到一个结构体</a:t>
            </a:r>
            <a:r>
              <a:rPr lang="en-US" altLang="zh-CN" sz="1600" dirty="0">
                <a:solidFill>
                  <a:srgbClr val="2E4E7E"/>
                </a:solidFill>
              </a:rPr>
              <a:t>team</a:t>
            </a:r>
            <a:r>
              <a:rPr lang="zh-CN" altLang="en-US" sz="1600" dirty="0">
                <a:solidFill>
                  <a:srgbClr val="2E4E7E"/>
                </a:solidFill>
              </a:rPr>
              <a:t>，你需要写入个人信息，请不要忘记，这涉及到最后的实验成绩</a:t>
            </a:r>
            <a:r>
              <a:rPr lang="zh-CN" altLang="en-US" sz="1600" dirty="0" smtClean="0">
                <a:solidFill>
                  <a:srgbClr val="2E4E7E"/>
                </a:solidFill>
              </a:rPr>
              <a:t>。</a:t>
            </a:r>
            <a:endParaRPr lang="en-US" altLang="zh-CN" sz="1600" dirty="0" smtClean="0">
              <a:solidFill>
                <a:srgbClr val="2E4E7E"/>
              </a:solidFill>
            </a:endParaRPr>
          </a:p>
          <a:p>
            <a:pPr lvl="1"/>
            <a:r>
              <a:rPr lang="zh-CN" altLang="en-US" sz="1600" b="1" dirty="0">
                <a:solidFill>
                  <a:srgbClr val="2E4E7E"/>
                </a:solidFill>
              </a:rPr>
              <a:t>你唯一需要修改和提交的就是</a:t>
            </a:r>
            <a:r>
              <a:rPr lang="en-US" altLang="zh-CN" sz="1600" b="1" dirty="0" err="1">
                <a:solidFill>
                  <a:srgbClr val="2E4E7E"/>
                </a:solidFill>
              </a:rPr>
              <a:t>kernels.c</a:t>
            </a:r>
            <a:r>
              <a:rPr lang="zh-CN" altLang="en-US" sz="1600" dirty="0">
                <a:solidFill>
                  <a:srgbClr val="2E4E7E"/>
                </a:solidFill>
              </a:rPr>
              <a:t>。</a:t>
            </a:r>
            <a:endParaRPr lang="en-US" altLang="zh-CN" sz="1600" dirty="0">
              <a:solidFill>
                <a:srgbClr val="2E4E7E"/>
              </a:solidFill>
            </a:endParaRPr>
          </a:p>
          <a:p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523863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实验计分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77257" y="942764"/>
            <a:ext cx="10162268" cy="5637024"/>
          </a:xfrm>
        </p:spPr>
        <p:txBody>
          <a:bodyPr>
            <a:normAutofit/>
          </a:bodyPr>
          <a:lstStyle/>
          <a:p>
            <a:r>
              <a:rPr lang="zh-CN" altLang="en-US" sz="2000" b="1" dirty="0"/>
              <a:t>实验</a:t>
            </a:r>
            <a:r>
              <a:rPr lang="zh-CN" altLang="en-US" sz="2000" b="1" dirty="0" smtClean="0"/>
              <a:t>要求</a:t>
            </a:r>
            <a:endParaRPr lang="en-US" altLang="zh-CN" sz="2000" b="1" dirty="0" smtClean="0"/>
          </a:p>
          <a:p>
            <a:pPr lvl="1"/>
            <a:r>
              <a:rPr lang="zh-CN" altLang="en-US" dirty="0"/>
              <a:t>本实验以个人为单位进行；</a:t>
            </a:r>
          </a:p>
          <a:p>
            <a:pPr lvl="1"/>
            <a:endParaRPr lang="en-US" altLang="zh-CN" sz="1600" b="1" dirty="0" smtClean="0"/>
          </a:p>
          <a:p>
            <a:pPr marL="342900" lvl="1" indent="-342900">
              <a:spcBef>
                <a:spcPts val="1000"/>
              </a:spcBef>
              <a:buFont typeface="Wingdings" pitchFamily="2" charset="2"/>
              <a:buChar char="n"/>
            </a:pPr>
            <a:r>
              <a:rPr lang="zh-CN" altLang="en-US" b="1" dirty="0" smtClean="0">
                <a:solidFill>
                  <a:schemeClr val="tx1"/>
                </a:solidFill>
              </a:rPr>
              <a:t>计分</a:t>
            </a:r>
            <a:endParaRPr lang="en-US" altLang="zh-CN" b="1" dirty="0" smtClean="0">
              <a:solidFill>
                <a:schemeClr val="tx1"/>
              </a:solidFill>
            </a:endParaRPr>
          </a:p>
          <a:p>
            <a:pPr marL="673100" lvl="2" indent="-342900">
              <a:spcBef>
                <a:spcPts val="1000"/>
              </a:spcBef>
              <a:buFont typeface="Wingdings" pitchFamily="2" charset="2"/>
              <a:buChar char="n"/>
            </a:pPr>
            <a:r>
              <a:rPr lang="zh-CN" altLang="en-US" dirty="0"/>
              <a:t>整个实验的分数</a:t>
            </a:r>
            <a:r>
              <a:rPr lang="zh-CN" altLang="en-US" dirty="0" smtClean="0"/>
              <a:t>由三部分</a:t>
            </a:r>
            <a:r>
              <a:rPr lang="zh-CN" altLang="en-US" dirty="0"/>
              <a:t>组成，实验结果占</a:t>
            </a:r>
            <a:r>
              <a:rPr lang="en-US" altLang="zh-CN" dirty="0"/>
              <a:t>50</a:t>
            </a:r>
            <a:r>
              <a:rPr lang="en-US" altLang="zh-CN" dirty="0" smtClean="0"/>
              <a:t>%</a:t>
            </a:r>
            <a:r>
              <a:rPr lang="zh-CN" altLang="en-US" dirty="0" smtClean="0"/>
              <a:t>（</a:t>
            </a:r>
            <a:r>
              <a:rPr lang="en-US" altLang="zh-CN" dirty="0"/>
              <a:t>P</a:t>
            </a:r>
            <a:r>
              <a:rPr lang="en-US" altLang="zh-CN" dirty="0" smtClean="0"/>
              <a:t>art A</a:t>
            </a:r>
            <a:r>
              <a:rPr lang="zh-CN" altLang="en-US" dirty="0" smtClean="0"/>
              <a:t>：</a:t>
            </a:r>
            <a:r>
              <a:rPr lang="en-US" altLang="zh-CN" dirty="0" smtClean="0"/>
              <a:t>25%</a:t>
            </a:r>
            <a:r>
              <a:rPr lang="zh-CN" altLang="en-US" dirty="0" smtClean="0"/>
              <a:t>，</a:t>
            </a:r>
            <a:r>
              <a:rPr lang="en-US" altLang="zh-CN" dirty="0"/>
              <a:t>P</a:t>
            </a:r>
            <a:r>
              <a:rPr lang="en-US" altLang="zh-CN" dirty="0" smtClean="0"/>
              <a:t>art B</a:t>
            </a:r>
            <a:r>
              <a:rPr lang="zh-CN" altLang="en-US" dirty="0" smtClean="0"/>
              <a:t>：</a:t>
            </a:r>
            <a:r>
              <a:rPr lang="en-US" altLang="zh-CN" dirty="0" smtClean="0"/>
              <a:t>25%</a:t>
            </a:r>
            <a:r>
              <a:rPr lang="zh-CN" altLang="en-US" dirty="0" smtClean="0"/>
              <a:t>），</a:t>
            </a:r>
            <a:r>
              <a:rPr lang="zh-CN" altLang="en-US" dirty="0"/>
              <a:t>实验报告</a:t>
            </a:r>
            <a:r>
              <a:rPr lang="zh-CN" altLang="en-US" dirty="0" smtClean="0"/>
              <a:t>占</a:t>
            </a:r>
            <a:r>
              <a:rPr lang="en-US" altLang="zh-CN" dirty="0" smtClean="0"/>
              <a:t>25%</a:t>
            </a:r>
            <a:r>
              <a:rPr lang="zh-CN" altLang="en-US" dirty="0" smtClean="0"/>
              <a:t>，验收占</a:t>
            </a:r>
            <a:r>
              <a:rPr lang="en-US" altLang="zh-CN" dirty="0" smtClean="0"/>
              <a:t>25%</a:t>
            </a:r>
          </a:p>
          <a:p>
            <a:pPr marL="330200" lvl="2" indent="0">
              <a:spcBef>
                <a:spcPts val="1000"/>
              </a:spcBef>
              <a:buNone/>
            </a:pPr>
            <a:r>
              <a:rPr lang="en-US" altLang="zh-CN" b="1" dirty="0" smtClean="0">
                <a:solidFill>
                  <a:schemeClr val="tx1"/>
                </a:solidFill>
              </a:rPr>
              <a:t>	 Part A </a:t>
            </a:r>
            <a:r>
              <a:rPr lang="zh-CN" altLang="en-US" b="1" dirty="0" smtClean="0">
                <a:solidFill>
                  <a:schemeClr val="tx1"/>
                </a:solidFill>
              </a:rPr>
              <a:t>图像旋转</a:t>
            </a:r>
            <a:r>
              <a:rPr lang="en-US" altLang="zh-CN" b="1" dirty="0" smtClean="0">
                <a:solidFill>
                  <a:schemeClr val="tx1"/>
                </a:solidFill>
              </a:rPr>
              <a:t>			Part B </a:t>
            </a:r>
            <a:r>
              <a:rPr lang="zh-CN" altLang="en-US" b="1" dirty="0" smtClean="0">
                <a:solidFill>
                  <a:schemeClr val="tx1"/>
                </a:solidFill>
              </a:rPr>
              <a:t>图像平滑</a:t>
            </a:r>
            <a:endParaRPr lang="zh-CN" altLang="en-US" b="1" dirty="0">
              <a:solidFill>
                <a:schemeClr val="tx1"/>
              </a:solidFill>
            </a:endParaRPr>
          </a:p>
          <a:p>
            <a:pPr lvl="1"/>
            <a:endParaRPr lang="zh-CN" altLang="en-US" sz="16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7989974"/>
              </p:ext>
            </p:extLst>
          </p:nvPr>
        </p:nvGraphicFramePr>
        <p:xfrm>
          <a:off x="5895975" y="4163180"/>
          <a:ext cx="435927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9637"/>
                <a:gridCol w="217963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加速比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得分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&gt;</a:t>
                      </a:r>
                      <a:r>
                        <a:rPr lang="en-US" altLang="zh-CN" baseline="0" dirty="0" smtClean="0"/>
                        <a:t> 3.5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100%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3.0 ~</a:t>
                      </a:r>
                      <a:r>
                        <a:rPr lang="en-US" altLang="zh-CN" baseline="0" dirty="0" smtClean="0"/>
                        <a:t> 3.5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90%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2.0 ~ 3.0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80%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1.0 ~ 2.0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70%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807814"/>
              </p:ext>
            </p:extLst>
          </p:nvPr>
        </p:nvGraphicFramePr>
        <p:xfrm>
          <a:off x="1400175" y="4191755"/>
          <a:ext cx="435927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9637"/>
                <a:gridCol w="217963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加速比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得分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&gt;</a:t>
                      </a:r>
                      <a:r>
                        <a:rPr lang="en-US" altLang="zh-CN" baseline="0" dirty="0" smtClean="0"/>
                        <a:t> </a:t>
                      </a:r>
                      <a:r>
                        <a:rPr lang="en-US" altLang="zh-CN" baseline="0" dirty="0" smtClean="0"/>
                        <a:t>2.5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100%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2.0 </a:t>
                      </a:r>
                      <a:r>
                        <a:rPr lang="en-US" altLang="zh-CN" dirty="0" smtClean="0"/>
                        <a:t>~</a:t>
                      </a:r>
                      <a:r>
                        <a:rPr lang="en-US" altLang="zh-CN" baseline="0" dirty="0" smtClean="0"/>
                        <a:t> </a:t>
                      </a:r>
                      <a:r>
                        <a:rPr lang="en-US" altLang="zh-CN" baseline="0" dirty="0" smtClean="0"/>
                        <a:t>2.5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90%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1.5 </a:t>
                      </a:r>
                      <a:r>
                        <a:rPr lang="en-US" altLang="zh-CN" dirty="0" smtClean="0"/>
                        <a:t>~ </a:t>
                      </a:r>
                      <a:r>
                        <a:rPr lang="en-US" altLang="zh-CN" dirty="0" smtClean="0"/>
                        <a:t>2.0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80%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1.0 ~ </a:t>
                      </a:r>
                      <a:r>
                        <a:rPr lang="en-US" altLang="zh-CN" dirty="0" smtClean="0"/>
                        <a:t>1.5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70%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0919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附加题（</a:t>
            </a:r>
            <a:r>
              <a:rPr lang="en-US" altLang="zh-CN" dirty="0"/>
              <a:t>20%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2743" y="1132114"/>
            <a:ext cx="9927770" cy="5447674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在</a:t>
            </a:r>
            <a:r>
              <a:rPr lang="en-US" altLang="zh-CN" sz="2000" dirty="0"/>
              <a:t>part B</a:t>
            </a:r>
            <a:r>
              <a:rPr lang="zh-CN" altLang="en-US" sz="2000" dirty="0"/>
              <a:t>中，我们已经看到了卷积操作的应用。但是，这里的平滑操作只是使用了固定大小且全为</a:t>
            </a:r>
            <a:r>
              <a:rPr lang="en-US" altLang="zh-CN" sz="2000" dirty="0"/>
              <a:t>1</a:t>
            </a:r>
            <a:r>
              <a:rPr lang="zh-CN" altLang="en-US" sz="2000" dirty="0"/>
              <a:t>的模板。我们希望你能扩展该实验，对于一张给定图像，实现对于任意模板的卷积操作。并且尝试进行分析和优化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marL="0" indent="0">
              <a:buNone/>
            </a:pPr>
            <a:endParaRPr lang="zh-CN" altLang="en-US" sz="2000" dirty="0"/>
          </a:p>
          <a:p>
            <a:r>
              <a:rPr lang="zh-CN" altLang="en-US" sz="2000" dirty="0"/>
              <a:t>函数原型大致如下（仅供示例）：</a:t>
            </a:r>
          </a:p>
          <a:p>
            <a:pPr marL="0" indent="0">
              <a:buNone/>
            </a:pPr>
            <a:r>
              <a:rPr lang="en-US" altLang="zh-CN" sz="1800" dirty="0"/>
              <a:t>void convolution(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imDim</a:t>
            </a:r>
            <a:r>
              <a:rPr lang="en-US" altLang="zh-CN" sz="1800" dirty="0"/>
              <a:t>, pixel *</a:t>
            </a:r>
            <a:r>
              <a:rPr lang="en-US" altLang="zh-CN" sz="1800" dirty="0" err="1"/>
              <a:t>src</a:t>
            </a:r>
            <a:r>
              <a:rPr lang="en-US" altLang="zh-CN" sz="1800" dirty="0"/>
              <a:t>, pixel *</a:t>
            </a:r>
            <a:r>
              <a:rPr lang="en-US" altLang="zh-CN" sz="1800" dirty="0" err="1"/>
              <a:t>dst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patDim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pattern[][]);</a:t>
            </a:r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998580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实验验收和提交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92361" y="1002725"/>
            <a:ext cx="8331438" cy="5637024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zh-CN" altLang="en-US" b="1" dirty="0" smtClean="0">
                <a:solidFill>
                  <a:schemeClr val="accent1">
                    <a:lumMod val="50000"/>
                  </a:schemeClr>
                </a:solidFill>
              </a:rPr>
              <a:t>验收时间</a:t>
            </a:r>
            <a:endParaRPr lang="en-US" altLang="zh-CN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zh-CN" b="1" dirty="0" smtClean="0">
                <a:solidFill>
                  <a:schemeClr val="accent1">
                    <a:lumMod val="50000"/>
                  </a:schemeClr>
                </a:solidFill>
              </a:rPr>
              <a:t>   </a:t>
            </a:r>
            <a:r>
              <a:rPr lang="zh-CN" altLang="en-US" b="1" dirty="0" smtClean="0">
                <a:solidFill>
                  <a:schemeClr val="accent1">
                    <a:lumMod val="50000"/>
                  </a:schemeClr>
                </a:solidFill>
              </a:rPr>
              <a:t>下周四（</a:t>
            </a:r>
            <a:r>
              <a:rPr lang="en-US" altLang="zh-CN" b="1" dirty="0" smtClean="0">
                <a:solidFill>
                  <a:schemeClr val="accent1">
                    <a:lumMod val="50000"/>
                  </a:schemeClr>
                </a:solidFill>
              </a:rPr>
              <a:t>6</a:t>
            </a:r>
            <a:r>
              <a:rPr lang="zh-CN" altLang="en-US" b="1" dirty="0" smtClean="0">
                <a:solidFill>
                  <a:schemeClr val="accent1">
                    <a:lumMod val="50000"/>
                  </a:schemeClr>
                </a:solidFill>
              </a:rPr>
              <a:t>月</a:t>
            </a:r>
            <a:r>
              <a:rPr lang="en-US" altLang="zh-CN" b="1" dirty="0" smtClean="0">
                <a:solidFill>
                  <a:schemeClr val="accent1">
                    <a:lumMod val="50000"/>
                  </a:schemeClr>
                </a:solidFill>
              </a:rPr>
              <a:t>25</a:t>
            </a:r>
            <a:r>
              <a:rPr lang="zh-CN" altLang="en-US" b="1" dirty="0" smtClean="0">
                <a:solidFill>
                  <a:schemeClr val="accent1">
                    <a:lumMod val="50000"/>
                  </a:schemeClr>
                </a:solidFill>
              </a:rPr>
              <a:t>日）</a:t>
            </a:r>
            <a:r>
              <a:rPr lang="en-US" altLang="zh-CN" b="1" dirty="0" smtClean="0">
                <a:solidFill>
                  <a:schemeClr val="accent1">
                    <a:lumMod val="50000"/>
                  </a:schemeClr>
                </a:solidFill>
              </a:rPr>
              <a:t>9-10</a:t>
            </a:r>
            <a:r>
              <a:rPr lang="zh-CN" altLang="en-US" b="1" dirty="0" smtClean="0">
                <a:solidFill>
                  <a:schemeClr val="accent1">
                    <a:lumMod val="50000"/>
                  </a:schemeClr>
                </a:solidFill>
              </a:rPr>
              <a:t>节，线上</a:t>
            </a:r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zh-CN" b="1" dirty="0" smtClean="0">
                <a:solidFill>
                  <a:schemeClr val="accent1">
                    <a:lumMod val="50000"/>
                  </a:schemeClr>
                </a:solidFill>
              </a:rPr>
              <a:t>or </a:t>
            </a:r>
            <a:r>
              <a:rPr lang="zh-CN" altLang="en-US" b="1" dirty="0" smtClean="0">
                <a:solidFill>
                  <a:schemeClr val="accent1">
                    <a:lumMod val="50000"/>
                  </a:schemeClr>
                </a:solidFill>
              </a:rPr>
              <a:t>线下？</a:t>
            </a:r>
            <a:endParaRPr lang="en-US" altLang="zh-CN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dirty="0" smtClean="0">
                <a:solidFill>
                  <a:schemeClr val="accent1">
                    <a:lumMod val="50000"/>
                  </a:schemeClr>
                </a:solidFill>
              </a:rPr>
              <a:t>	</a:t>
            </a:r>
            <a:endParaRPr lang="en-US" altLang="zh-CN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zh-CN" altLang="en-US" b="1" dirty="0">
                <a:solidFill>
                  <a:schemeClr val="accent1">
                    <a:lumMod val="50000"/>
                  </a:schemeClr>
                </a:solidFill>
              </a:rPr>
              <a:t>需提交的内容</a:t>
            </a:r>
            <a:endParaRPr lang="en-US" altLang="zh-CN" b="1" dirty="0">
              <a:solidFill>
                <a:schemeClr val="accent1">
                  <a:lumMod val="50000"/>
                </a:schemeClr>
              </a:solidFill>
            </a:endParaRPr>
          </a:p>
          <a:p>
            <a:pPr lvl="1"/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zh-CN" altLang="en-US" dirty="0"/>
              <a:t>本实验需要提交最终的</a:t>
            </a:r>
            <a:r>
              <a:rPr lang="en-US" altLang="zh-CN" dirty="0" err="1"/>
              <a:t>kernels.c</a:t>
            </a:r>
            <a:r>
              <a:rPr lang="zh-CN" altLang="en-US" dirty="0"/>
              <a:t>文件和实验报告；</a:t>
            </a:r>
          </a:p>
          <a:p>
            <a:pPr lvl="1"/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zh-CN" altLang="en-US" b="1" dirty="0"/>
              <a:t>实验报告需着重体现实验过程中的分析和优化过程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/>
          </a:p>
          <a:p>
            <a:pPr marL="342900" lvl="1" indent="-342900">
              <a:lnSpc>
                <a:spcPct val="100000"/>
              </a:lnSpc>
              <a:spcBef>
                <a:spcPts val="600"/>
              </a:spcBef>
              <a:buFont typeface="Wingdings" pitchFamily="2" charset="2"/>
              <a:buChar char="n"/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</a:rPr>
              <a:t>提交时间：</a:t>
            </a:r>
            <a:endParaRPr lang="en-US" altLang="zh-CN" sz="2400" b="1" dirty="0">
              <a:solidFill>
                <a:schemeClr val="accent1">
                  <a:lumMod val="50000"/>
                </a:schemeClr>
              </a:solidFill>
            </a:endParaRPr>
          </a:p>
          <a:p>
            <a:pPr lvl="1"/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</a:rPr>
              <a:t>两个星期内，即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6</a:t>
            </a:r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</a:rPr>
              <a:t>月</a:t>
            </a:r>
            <a:r>
              <a:rPr lang="en-US" altLang="zh-CN" dirty="0" smtClean="0">
                <a:solidFill>
                  <a:schemeClr val="accent1">
                    <a:lumMod val="50000"/>
                  </a:schemeClr>
                </a:solidFill>
              </a:rPr>
              <a:t>28</a:t>
            </a:r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</a:rPr>
              <a:t>日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之前提交，</a:t>
            </a:r>
            <a:r>
              <a:rPr lang="zh-CN" altLang="en-US" b="1" dirty="0"/>
              <a:t>否则视为未提交</a:t>
            </a:r>
            <a:endParaRPr lang="en-US" altLang="zh-CN" dirty="0">
              <a:solidFill>
                <a:schemeClr val="accent1">
                  <a:lumMod val="50000"/>
                </a:schemeClr>
              </a:solidFill>
            </a:endParaRPr>
          </a:p>
          <a:p>
            <a:pPr lvl="1"/>
            <a:endParaRPr lang="en-US" altLang="zh-CN" dirty="0" smtClean="0"/>
          </a:p>
          <a:p>
            <a:pPr marL="342900" lvl="1" indent="-342900">
              <a:lnSpc>
                <a:spcPct val="100000"/>
              </a:lnSpc>
              <a:spcBef>
                <a:spcPts val="600"/>
              </a:spcBef>
              <a:buFont typeface="Wingdings" pitchFamily="2" charset="2"/>
              <a:buChar char="n"/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</a:rPr>
              <a:t>提交邮箱</a:t>
            </a:r>
            <a:r>
              <a:rPr lang="zh-CN" altLang="en-US" sz="2400" b="1" dirty="0" smtClean="0">
                <a:solidFill>
                  <a:schemeClr val="accent1">
                    <a:lumMod val="50000"/>
                  </a:schemeClr>
                </a:solidFill>
              </a:rPr>
              <a:t>：</a:t>
            </a:r>
            <a:r>
              <a:rPr lang="en-US" altLang="zh-CN" sz="2400" b="1" dirty="0">
                <a:solidFill>
                  <a:schemeClr val="accent1">
                    <a:lumMod val="50000"/>
                  </a:schemeClr>
                </a:solidFill>
              </a:rPr>
              <a:t>hitsz_arch2020@</a:t>
            </a:r>
            <a:r>
              <a:rPr lang="en-US" altLang="zh-CN" sz="2400" b="1" dirty="0" smtClean="0">
                <a:solidFill>
                  <a:schemeClr val="accent1">
                    <a:lumMod val="50000"/>
                  </a:schemeClr>
                </a:solidFill>
              </a:rPr>
              <a:t>163.com</a:t>
            </a:r>
            <a:endParaRPr lang="en-US" altLang="zh-CN" sz="2400" b="1" dirty="0">
              <a:solidFill>
                <a:schemeClr val="accent1">
                  <a:lumMod val="50000"/>
                </a:schemeClr>
              </a:solidFill>
            </a:endParaRPr>
          </a:p>
          <a:p>
            <a:pPr lvl="1"/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5258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实验目的</a:t>
            </a:r>
            <a:endParaRPr lang="zh-CN" altLang="en-US" dirty="0"/>
          </a:p>
        </p:txBody>
      </p:sp>
      <p:sp>
        <p:nvSpPr>
          <p:cNvPr id="4" name="MH_Other_1"/>
          <p:cNvSpPr/>
          <p:nvPr>
            <p:custDataLst>
              <p:tags r:id="rId1"/>
            </p:custDataLst>
          </p:nvPr>
        </p:nvSpPr>
        <p:spPr>
          <a:xfrm>
            <a:off x="2095500" y="2097088"/>
            <a:ext cx="863600" cy="431800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5" name="MH_Other_2"/>
          <p:cNvSpPr/>
          <p:nvPr>
            <p:custDataLst>
              <p:tags r:id="rId2"/>
            </p:custDataLst>
          </p:nvPr>
        </p:nvSpPr>
        <p:spPr>
          <a:xfrm>
            <a:off x="1683657" y="2097088"/>
            <a:ext cx="1186543" cy="43180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 smtClean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Part A</a:t>
            </a:r>
            <a:endParaRPr lang="zh-CN" altLang="en-US" sz="2400" dirty="0">
              <a:solidFill>
                <a:srgbClr val="FFFFF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7" name="MH_SubTitle_1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240087" y="1982788"/>
            <a:ext cx="684734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lvl="0" defTabSz="685800">
              <a:buClr>
                <a:srgbClr val="34C8DB"/>
              </a:buClr>
              <a:buSzPct val="70000"/>
            </a:pPr>
            <a:r>
              <a:rPr lang="zh-CN" altLang="en-US" sz="2000" dirty="0"/>
              <a:t>掌握性能优化的基本方法：代码移动</a:t>
            </a:r>
            <a:r>
              <a:rPr lang="en-US" altLang="zh-CN" sz="2000" dirty="0"/>
              <a:t>(code motion)</a:t>
            </a:r>
            <a:r>
              <a:rPr lang="zh-CN" altLang="en-US" sz="2000" dirty="0"/>
              <a:t>、循环展开</a:t>
            </a:r>
            <a:r>
              <a:rPr lang="en-US" altLang="zh-CN" sz="2000" dirty="0"/>
              <a:t>(loop unrolling)</a:t>
            </a:r>
            <a:r>
              <a:rPr lang="zh-CN" altLang="en-US" sz="2000" dirty="0"/>
              <a:t>和分块</a:t>
            </a:r>
            <a:r>
              <a:rPr lang="en-US" altLang="zh-CN" sz="2000" dirty="0"/>
              <a:t>(blocking)</a:t>
            </a:r>
            <a:r>
              <a:rPr lang="zh-CN" altLang="en-US" sz="2000" dirty="0"/>
              <a:t>等；</a:t>
            </a:r>
            <a:endParaRPr lang="zh-CN" altLang="en-US" sz="2000" dirty="0" smtClean="0">
              <a:solidFill>
                <a:schemeClr val="tx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MH_Other_3"/>
          <p:cNvSpPr/>
          <p:nvPr>
            <p:custDataLst>
              <p:tags r:id="rId4"/>
            </p:custDataLst>
          </p:nvPr>
        </p:nvSpPr>
        <p:spPr>
          <a:xfrm>
            <a:off x="2095500" y="3024188"/>
            <a:ext cx="863600" cy="431800"/>
          </a:xfrm>
          <a:prstGeom prst="homePlat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9" name="MH_Other_4"/>
          <p:cNvSpPr/>
          <p:nvPr>
            <p:custDataLst>
              <p:tags r:id="rId5"/>
            </p:custDataLst>
          </p:nvPr>
        </p:nvSpPr>
        <p:spPr>
          <a:xfrm>
            <a:off x="1683657" y="3024188"/>
            <a:ext cx="1186543" cy="43180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 smtClean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Part B</a:t>
            </a:r>
            <a:endParaRPr lang="zh-CN" altLang="en-US" sz="2400" dirty="0">
              <a:solidFill>
                <a:srgbClr val="FFFFF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0" name="MH_SubTitle_2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240088" y="2909888"/>
            <a:ext cx="6367738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>
              <a:lnSpc>
                <a:spcPct val="130000"/>
              </a:lnSpc>
            </a:pPr>
            <a:r>
              <a:rPr lang="zh-CN" altLang="en-US" sz="2000" dirty="0"/>
              <a:t>掌握利用源代码、汇编等手段分析，找出性能瓶颈，然后利用性能优化方法提高程序性能的过程。</a:t>
            </a:r>
            <a:endParaRPr lang="zh-CN" altLang="en-US" sz="2000" dirty="0" smtClean="0">
              <a:solidFill>
                <a:schemeClr val="tx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91402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实验内容 </a:t>
            </a:r>
            <a:r>
              <a:rPr lang="en-US" altLang="zh-CN" dirty="0" smtClean="0"/>
              <a:t>— Part A </a:t>
            </a:r>
            <a:r>
              <a:rPr lang="zh-CN" altLang="en-US" dirty="0" smtClean="0"/>
              <a:t>图像旋转</a:t>
            </a:r>
            <a:endParaRPr lang="zh-CN" altLang="en-US" dirty="0"/>
          </a:p>
        </p:txBody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82908" y="1000821"/>
            <a:ext cx="8331438" cy="5637024"/>
          </a:xfrm>
        </p:spPr>
        <p:txBody>
          <a:bodyPr/>
          <a:lstStyle/>
          <a:p>
            <a:pPr lvl="1"/>
            <a:endParaRPr lang="en-US" altLang="zh-CN" dirty="0"/>
          </a:p>
          <a:p>
            <a:pPr marL="457200" lvl="1" indent="0">
              <a:buNone/>
            </a:pPr>
            <a:endParaRPr lang="zh-CN" altLang="en-US" dirty="0"/>
          </a:p>
          <a:p>
            <a:endParaRPr lang="en-US" altLang="zh-CN" dirty="0"/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9336360" y="6337126"/>
            <a:ext cx="1015008" cy="476250"/>
          </a:xfrm>
          <a:prstGeom prst="rect">
            <a:avLst/>
          </a:prstGeom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400" i="1">
                <a:solidFill>
                  <a:srgbClr val="0D7157"/>
                </a:solidFill>
                <a:latin typeface="Arial" pitchFamily="34" charset="0"/>
                <a:ea typeface="华文细黑" pitchFamily="2" charset="-122"/>
              </a:rPr>
              <a:t> -</a:t>
            </a:r>
            <a:fld id="{01D71506-0713-46DD-9483-17E15EDE737E}" type="slidenum">
              <a:rPr lang="en-US" altLang="zh-CN" sz="1400" i="1">
                <a:solidFill>
                  <a:srgbClr val="0D7157"/>
                </a:solidFill>
                <a:latin typeface="Arial" pitchFamily="34" charset="0"/>
                <a:ea typeface="华文细黑" pitchFamily="2" charset="-122"/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r>
              <a:rPr lang="en-US" altLang="zh-CN" sz="1400" i="1">
                <a:solidFill>
                  <a:srgbClr val="0D7157"/>
                </a:solidFill>
                <a:latin typeface="Arial" pitchFamily="34" charset="0"/>
                <a:ea typeface="华文细黑" pitchFamily="2" charset="-122"/>
              </a:rPr>
              <a:t>- </a:t>
            </a:r>
            <a:endParaRPr lang="en-US" altLang="zh-CN" sz="1400" i="1" dirty="0">
              <a:solidFill>
                <a:srgbClr val="0D7157"/>
              </a:solidFill>
              <a:latin typeface="Arial" pitchFamily="34" charset="0"/>
              <a:ea typeface="华文细黑" pitchFamily="2" charset="-122"/>
            </a:endParaRPr>
          </a:p>
        </p:txBody>
      </p:sp>
      <p:pic>
        <p:nvPicPr>
          <p:cNvPr id="1026" name="Picture 2" descr="E:\OneDrive\16_md\HITSZ-Arch-Course\Computer-Arch\docs\lab3\part2.assets\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6799" y="1602922"/>
            <a:ext cx="6451372" cy="3050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4240" y="4901207"/>
            <a:ext cx="2847975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5511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</a:t>
            </a:r>
            <a:r>
              <a:rPr lang="zh-CN" altLang="en-US" dirty="0"/>
              <a:t>内容</a:t>
            </a:r>
            <a:r>
              <a:rPr lang="zh-CN" altLang="en-US" dirty="0" smtClean="0"/>
              <a:t> </a:t>
            </a:r>
            <a:r>
              <a:rPr lang="en-US" altLang="zh-CN" dirty="0"/>
              <a:t>— </a:t>
            </a:r>
            <a:r>
              <a:rPr lang="zh-CN" altLang="en-US" dirty="0" smtClean="0"/>
              <a:t>数据结构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14"/>
          <a:stretch/>
        </p:blipFill>
        <p:spPr bwMode="auto">
          <a:xfrm>
            <a:off x="1921102" y="1349828"/>
            <a:ext cx="8582025" cy="3764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89219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实验内容 </a:t>
            </a:r>
            <a:r>
              <a:rPr lang="en-US" altLang="zh-CN" dirty="0"/>
              <a:t>— Part A </a:t>
            </a:r>
            <a:r>
              <a:rPr lang="zh-CN" altLang="en-US" dirty="0"/>
              <a:t>图像旋转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1192361" y="1002725"/>
            <a:ext cx="8331438" cy="5637024"/>
          </a:xfrm>
        </p:spPr>
        <p:txBody>
          <a:bodyPr/>
          <a:lstStyle/>
          <a:p>
            <a:r>
              <a:rPr lang="en-US" altLang="zh-CN" dirty="0" err="1"/>
              <a:t>naive_rotate</a:t>
            </a:r>
            <a:endParaRPr lang="en-US" altLang="zh-CN" dirty="0"/>
          </a:p>
          <a:p>
            <a:pPr marL="0" indent="0">
              <a:buNone/>
            </a:pPr>
            <a:endParaRPr lang="en-US" altLang="zh-CN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457200" lvl="1" indent="0">
              <a:buNone/>
            </a:pPr>
            <a:endParaRPr lang="zh-CN" altLang="en-US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3091" name="Picture 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4238" y="1895475"/>
            <a:ext cx="6920943" cy="22556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7568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</a:t>
            </a:r>
            <a:r>
              <a:rPr lang="zh-CN" altLang="en-US" dirty="0"/>
              <a:t>内容</a:t>
            </a:r>
            <a:r>
              <a:rPr lang="zh-CN" altLang="en-US" dirty="0" smtClean="0"/>
              <a:t> </a:t>
            </a:r>
            <a:r>
              <a:rPr lang="en-US" altLang="zh-CN" dirty="0" smtClean="0"/>
              <a:t>— Part B </a:t>
            </a:r>
            <a:r>
              <a:rPr lang="zh-CN" altLang="en-US" dirty="0" smtClean="0"/>
              <a:t>图像平滑</a:t>
            </a:r>
            <a:endParaRPr lang="zh-CN" altLang="en-US" dirty="0"/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9336360" y="6337126"/>
            <a:ext cx="1015008" cy="476250"/>
          </a:xfrm>
          <a:prstGeom prst="rect">
            <a:avLst/>
          </a:prstGeom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400" i="1">
                <a:solidFill>
                  <a:srgbClr val="0D7157"/>
                </a:solidFill>
                <a:latin typeface="Arial" pitchFamily="34" charset="0"/>
                <a:ea typeface="华文细黑" pitchFamily="2" charset="-122"/>
              </a:rPr>
              <a:t> -</a:t>
            </a:r>
            <a:fld id="{01D71506-0713-46DD-9483-17E15EDE737E}" type="slidenum">
              <a:rPr lang="en-US" altLang="zh-CN" sz="1400" i="1">
                <a:solidFill>
                  <a:srgbClr val="0D7157"/>
                </a:solidFill>
                <a:latin typeface="Arial" pitchFamily="34" charset="0"/>
                <a:ea typeface="华文细黑" pitchFamily="2" charset="-122"/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r>
              <a:rPr lang="en-US" altLang="zh-CN" sz="1400" i="1">
                <a:solidFill>
                  <a:srgbClr val="0D7157"/>
                </a:solidFill>
                <a:latin typeface="Arial" pitchFamily="34" charset="0"/>
                <a:ea typeface="华文细黑" pitchFamily="2" charset="-122"/>
              </a:rPr>
              <a:t>- </a:t>
            </a:r>
            <a:endParaRPr lang="en-US" altLang="zh-CN" sz="1400" i="1" dirty="0">
              <a:solidFill>
                <a:srgbClr val="0D7157"/>
              </a:solidFill>
              <a:latin typeface="Arial" pitchFamily="34" charset="0"/>
              <a:ea typeface="华文细黑" pitchFamily="2" charset="-122"/>
            </a:endParaRPr>
          </a:p>
        </p:txBody>
      </p:sp>
      <p:pic>
        <p:nvPicPr>
          <p:cNvPr id="4098" name="Picture 2" descr="E:\OneDrive\16_md\HITSZ-Arch-Course\Computer-Arch\docs\lab3\part2.assets\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795" y="3481779"/>
            <a:ext cx="6573837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1192361" y="1002725"/>
            <a:ext cx="8331438" cy="5637024"/>
          </a:xfrm>
        </p:spPr>
        <p:txBody>
          <a:bodyPr/>
          <a:lstStyle/>
          <a:p>
            <a:r>
              <a:rPr lang="zh-CN" altLang="en-US" dirty="0"/>
              <a:t>平滑操作要求：</a:t>
            </a:r>
          </a:p>
          <a:p>
            <a:pPr lvl="1"/>
            <a:r>
              <a:rPr lang="zh-CN" altLang="en-US" dirty="0">
                <a:solidFill>
                  <a:srgbClr val="2E4E7E"/>
                </a:solidFill>
              </a:rPr>
              <a:t>修改图像矩阵的每个像素点的值， 新值 </a:t>
            </a:r>
            <a:r>
              <a:rPr lang="en-US" altLang="zh-CN" dirty="0">
                <a:solidFill>
                  <a:srgbClr val="2E4E7E"/>
                </a:solidFill>
              </a:rPr>
              <a:t>= </a:t>
            </a:r>
            <a:r>
              <a:rPr lang="zh-CN" altLang="en-US" dirty="0">
                <a:solidFill>
                  <a:srgbClr val="2E4E7E"/>
                </a:solidFill>
              </a:rPr>
              <a:t>以该像素点为中心点所相邻的九个像素的平均值</a:t>
            </a:r>
          </a:p>
          <a:p>
            <a:pPr lvl="1"/>
            <a:r>
              <a:rPr lang="zh-CN" altLang="en-US" dirty="0">
                <a:solidFill>
                  <a:srgbClr val="2E4E7E"/>
                </a:solidFill>
              </a:rPr>
              <a:t>图像矩阵的四个角点，只需要求角上四个像素的平均值</a:t>
            </a:r>
          </a:p>
          <a:p>
            <a:pPr lvl="1"/>
            <a:r>
              <a:rPr lang="zh-CN" altLang="en-US" dirty="0">
                <a:solidFill>
                  <a:srgbClr val="2E4E7E"/>
                </a:solidFill>
              </a:rPr>
              <a:t>图像矩阵的四条边，只需要求当前点相邻的六个像素平均值</a:t>
            </a:r>
          </a:p>
          <a:p>
            <a:endParaRPr lang="zh-CN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2264" y="3645353"/>
            <a:ext cx="2171700" cy="217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8215086" y="5833093"/>
            <a:ext cx="37446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3</a:t>
            </a:r>
            <a:r>
              <a:rPr lang="zh-CN" altLang="en-US" dirty="0"/>
              <a:t>处分别代表角点、边缘点以及内部点的相邻像素</a:t>
            </a:r>
          </a:p>
        </p:txBody>
      </p:sp>
    </p:spTree>
    <p:extLst>
      <p:ext uri="{BB962C8B-B14F-4D97-AF65-F5344CB8AC3E}">
        <p14:creationId xmlns:p14="http://schemas.microsoft.com/office/powerpoint/2010/main" val="2716118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</a:t>
            </a:r>
            <a:r>
              <a:rPr lang="zh-CN" altLang="en-US" dirty="0"/>
              <a:t>内容</a:t>
            </a:r>
            <a:r>
              <a:rPr lang="zh-CN" altLang="en-US" dirty="0" smtClean="0"/>
              <a:t> </a:t>
            </a:r>
            <a:r>
              <a:rPr lang="en-US" altLang="zh-CN" dirty="0" smtClean="0"/>
              <a:t>— Part B </a:t>
            </a:r>
            <a:r>
              <a:rPr lang="zh-CN" altLang="en-US" dirty="0" smtClean="0"/>
              <a:t>图像平滑</a:t>
            </a:r>
            <a:endParaRPr lang="zh-CN" altLang="en-US" dirty="0"/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9336360" y="6337126"/>
            <a:ext cx="1015008" cy="476250"/>
          </a:xfrm>
          <a:prstGeom prst="rect">
            <a:avLst/>
          </a:prstGeom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400" i="1" dirty="0">
                <a:solidFill>
                  <a:srgbClr val="0D7157"/>
                </a:solidFill>
                <a:latin typeface="Arial" pitchFamily="34" charset="0"/>
                <a:ea typeface="华文细黑" pitchFamily="2" charset="-122"/>
              </a:rPr>
              <a:t> -</a:t>
            </a:r>
            <a:fld id="{01D71506-0713-46DD-9483-17E15EDE737E}" type="slidenum">
              <a:rPr lang="en-US" altLang="zh-CN" sz="1400" i="1">
                <a:solidFill>
                  <a:srgbClr val="0D7157"/>
                </a:solidFill>
                <a:latin typeface="Arial" pitchFamily="34" charset="0"/>
                <a:ea typeface="华文细黑" pitchFamily="2" charset="-122"/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r>
              <a:rPr lang="en-US" altLang="zh-CN" sz="1400" i="1" dirty="0">
                <a:solidFill>
                  <a:srgbClr val="0D7157"/>
                </a:solidFill>
                <a:latin typeface="Arial" pitchFamily="34" charset="0"/>
                <a:ea typeface="华文细黑" pitchFamily="2" charset="-122"/>
              </a:rPr>
              <a:t>- 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1192361" y="1002725"/>
            <a:ext cx="8331438" cy="5637024"/>
          </a:xfrm>
        </p:spPr>
        <p:txBody>
          <a:bodyPr/>
          <a:lstStyle/>
          <a:p>
            <a:r>
              <a:rPr lang="en-US" altLang="zh-CN" dirty="0" err="1" smtClean="0"/>
              <a:t>naive_smooth</a:t>
            </a:r>
            <a:r>
              <a:rPr lang="zh-CN" altLang="en-US" dirty="0" smtClean="0"/>
              <a:t>：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1641474" y="5228756"/>
            <a:ext cx="8810172" cy="961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avg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函数返回第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i,j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个像素点周围所有像素的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平均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之前提到的卷积操作，由于这里使用的是全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模板，也可以认为是求平均）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681" y="2295502"/>
            <a:ext cx="4943879" cy="17793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1891" y="995340"/>
            <a:ext cx="4248150" cy="260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1891" y="3748987"/>
            <a:ext cx="5181600" cy="13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710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实验目标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966793" y="913735"/>
                <a:ext cx="10267263" cy="5637024"/>
              </a:xfrm>
            </p:spPr>
            <p:txBody>
              <a:bodyPr/>
              <a:lstStyle/>
              <a:p>
                <a:r>
                  <a:rPr lang="zh-CN" altLang="en-US" b="1" dirty="0"/>
                  <a:t>优化目标</a:t>
                </a:r>
                <a:r>
                  <a:rPr lang="zh-CN" altLang="en-US" b="1" dirty="0" smtClean="0"/>
                  <a:t>：</a:t>
                </a:r>
                <a:endParaRPr lang="en-US" altLang="zh-CN" b="1" dirty="0" smtClean="0"/>
              </a:p>
              <a:p>
                <a:pPr lvl="1"/>
                <a:r>
                  <a:rPr lang="zh-CN" altLang="en-US" b="1" dirty="0" smtClean="0"/>
                  <a:t>使旋转</a:t>
                </a:r>
                <a:r>
                  <a:rPr lang="en-US" altLang="zh-CN" b="1" dirty="0" smtClean="0"/>
                  <a:t>/</a:t>
                </a:r>
                <a:r>
                  <a:rPr lang="zh-CN" altLang="en-US" b="1" dirty="0" smtClean="0"/>
                  <a:t>平滑</a:t>
                </a:r>
                <a:r>
                  <a:rPr lang="zh-CN" altLang="en-US" b="1" dirty="0"/>
                  <a:t>运算处理的更</a:t>
                </a:r>
                <a:r>
                  <a:rPr lang="zh-CN" altLang="en-US" b="1" dirty="0" smtClean="0"/>
                  <a:t>快</a:t>
                </a:r>
                <a:endParaRPr lang="en-US" altLang="zh-CN" b="1" dirty="0" smtClean="0"/>
              </a:p>
              <a:p>
                <a:pPr lvl="1"/>
                <a:endParaRPr lang="en-US" altLang="zh-CN" b="1" dirty="0"/>
              </a:p>
              <a:p>
                <a:r>
                  <a:rPr lang="zh-CN" altLang="zh-CN" dirty="0"/>
                  <a:t>性能评估</a:t>
                </a:r>
                <a:r>
                  <a:rPr lang="zh-CN" altLang="zh-CN" dirty="0" smtClean="0"/>
                  <a:t>指标</a:t>
                </a:r>
                <a:r>
                  <a:rPr lang="zh-CN" altLang="en-US" dirty="0"/>
                  <a:t>：</a:t>
                </a:r>
                <a:r>
                  <a:rPr lang="en-US" altLang="zh-CN" dirty="0" smtClean="0"/>
                  <a:t>CPE(Cycles </a:t>
                </a:r>
                <a:r>
                  <a:rPr lang="en-US" altLang="zh-CN" dirty="0"/>
                  <a:t>Per Element)</a:t>
                </a:r>
                <a:r>
                  <a:rPr lang="zh-CN" altLang="zh-CN" dirty="0" smtClean="0"/>
                  <a:t>。</a:t>
                </a:r>
                <a:endParaRPr lang="en-US" altLang="zh-CN" dirty="0" smtClean="0"/>
              </a:p>
              <a:p>
                <a:pPr lvl="1">
                  <a:lnSpc>
                    <a:spcPct val="150000"/>
                  </a:lnSpc>
                </a:pPr>
                <a:r>
                  <a:rPr lang="zh-CN" altLang="zh-CN" dirty="0" smtClean="0">
                    <a:solidFill>
                      <a:srgbClr val="2E4E7E"/>
                    </a:solidFill>
                  </a:rPr>
                  <a:t>对于</a:t>
                </a:r>
                <a:r>
                  <a:rPr lang="zh-CN" altLang="zh-CN" dirty="0">
                    <a:solidFill>
                      <a:srgbClr val="2E4E7E"/>
                    </a:solidFill>
                  </a:rPr>
                  <a:t>一张大小为</a:t>
                </a:r>
                <a:r>
                  <a:rPr lang="en-US" altLang="zh-CN" i="1" dirty="0">
                    <a:solidFill>
                      <a:srgbClr val="2E4E7E"/>
                    </a:solidFill>
                  </a:rPr>
                  <a:t>N x </a:t>
                </a:r>
                <a:r>
                  <a:rPr lang="en-US" altLang="zh-CN" i="1" dirty="0" smtClean="0">
                    <a:solidFill>
                      <a:srgbClr val="2E4E7E"/>
                    </a:solidFill>
                  </a:rPr>
                  <a:t>N </a:t>
                </a:r>
                <a:r>
                  <a:rPr lang="zh-CN" altLang="zh-CN" dirty="0" smtClean="0">
                    <a:solidFill>
                      <a:srgbClr val="2E4E7E"/>
                    </a:solidFill>
                  </a:rPr>
                  <a:t>的</a:t>
                </a:r>
                <a:r>
                  <a:rPr lang="zh-CN" altLang="zh-CN" dirty="0">
                    <a:solidFill>
                      <a:srgbClr val="2E4E7E"/>
                    </a:solidFill>
                  </a:rPr>
                  <a:t>图像需要运行 </a:t>
                </a:r>
                <a:r>
                  <a:rPr lang="en-US" altLang="zh-CN" i="1" dirty="0" smtClean="0">
                    <a:solidFill>
                      <a:srgbClr val="2E4E7E"/>
                    </a:solidFill>
                  </a:rPr>
                  <a:t>C </a:t>
                </a:r>
                <a:r>
                  <a:rPr lang="zh-CN" altLang="zh-CN" dirty="0" smtClean="0">
                    <a:solidFill>
                      <a:srgbClr val="2E4E7E"/>
                    </a:solidFill>
                  </a:rPr>
                  <a:t>个</a:t>
                </a:r>
                <a:r>
                  <a:rPr lang="zh-CN" altLang="zh-CN" dirty="0">
                    <a:solidFill>
                      <a:srgbClr val="2E4E7E"/>
                    </a:solidFill>
                  </a:rPr>
                  <a:t>周期，那么</a:t>
                </a:r>
                <a:r>
                  <a:rPr lang="en-US" altLang="zh-CN" dirty="0">
                    <a:solidFill>
                      <a:srgbClr val="2E4E7E"/>
                    </a:solidFill>
                  </a:rPr>
                  <a:t>CPE =</a:t>
                </a:r>
                <a:r>
                  <a:rPr lang="en-US" altLang="zh-CN" i="1" dirty="0">
                    <a:solidFill>
                      <a:srgbClr val="2E4E7E"/>
                    </a:solidFill>
                  </a:rPr>
                  <a:t> C/N</a:t>
                </a:r>
                <a:r>
                  <a:rPr lang="en-US" altLang="zh-CN" i="1" baseline="30000" dirty="0">
                    <a:solidFill>
                      <a:srgbClr val="2E4E7E"/>
                    </a:solidFill>
                  </a:rPr>
                  <a:t>2</a:t>
                </a:r>
                <a:r>
                  <a:rPr lang="zh-CN" altLang="zh-CN" i="1" dirty="0" smtClean="0">
                    <a:solidFill>
                      <a:srgbClr val="2E4E7E"/>
                    </a:solidFill>
                  </a:rPr>
                  <a:t>。</a:t>
                </a:r>
                <a:endParaRPr lang="en-US" altLang="zh-CN" i="1" dirty="0" smtClean="0">
                  <a:solidFill>
                    <a:srgbClr val="2E4E7E"/>
                  </a:solidFill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zh-CN" altLang="zh-CN" dirty="0" smtClean="0">
                    <a:solidFill>
                      <a:srgbClr val="2E4E7E"/>
                    </a:solidFill>
                  </a:rPr>
                  <a:t>我们</a:t>
                </a:r>
                <a:r>
                  <a:rPr lang="zh-CN" altLang="zh-CN" dirty="0">
                    <a:solidFill>
                      <a:srgbClr val="2E4E7E"/>
                    </a:solidFill>
                  </a:rPr>
                  <a:t>将会以你的优化版本代码相对于</a:t>
                </a:r>
                <a:r>
                  <a:rPr lang="en-US" altLang="zh-CN" dirty="0">
                    <a:solidFill>
                      <a:srgbClr val="2E4E7E"/>
                    </a:solidFill>
                  </a:rPr>
                  <a:t>naive</a:t>
                </a:r>
                <a:r>
                  <a:rPr lang="zh-CN" altLang="zh-CN" dirty="0">
                    <a:solidFill>
                      <a:srgbClr val="2E4E7E"/>
                    </a:solidFill>
                  </a:rPr>
                  <a:t>版本的加速比作为得分</a:t>
                </a:r>
                <a:r>
                  <a:rPr lang="zh-CN" altLang="zh-CN" dirty="0" smtClean="0">
                    <a:solidFill>
                      <a:srgbClr val="2E4E7E"/>
                    </a:solidFill>
                  </a:rPr>
                  <a:t>。</a:t>
                </a:r>
                <a:endParaRPr lang="en-US" altLang="zh-CN" dirty="0" smtClean="0">
                  <a:solidFill>
                    <a:srgbClr val="2E4E7E"/>
                  </a:solidFill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zh-CN" altLang="zh-CN" dirty="0" smtClean="0">
                    <a:solidFill>
                      <a:srgbClr val="2E4E7E"/>
                    </a:solidFill>
                  </a:rPr>
                  <a:t>假如</a:t>
                </a:r>
                <a:r>
                  <a:rPr lang="zh-CN" altLang="zh-CN" dirty="0">
                    <a:solidFill>
                      <a:srgbClr val="2E4E7E"/>
                    </a:solidFill>
                  </a:rPr>
                  <a:t>我们考察</a:t>
                </a:r>
                <a:r>
                  <a:rPr lang="en-US" altLang="zh-CN" dirty="0">
                    <a:solidFill>
                      <a:srgbClr val="2E4E7E"/>
                    </a:solidFill>
                  </a:rPr>
                  <a:t>5</a:t>
                </a:r>
                <a:r>
                  <a:rPr lang="zh-CN" altLang="zh-CN" dirty="0">
                    <a:solidFill>
                      <a:srgbClr val="2E4E7E"/>
                    </a:solidFill>
                  </a:rPr>
                  <a:t>组图像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2E4E7E"/>
                        </a:solidFill>
                        <a:latin typeface="Cambria Math"/>
                      </a:rPr>
                      <m:t>𝑁</m:t>
                    </m:r>
                    <m:r>
                      <a:rPr lang="en-US" altLang="zh-CN" i="1">
                        <a:solidFill>
                          <a:srgbClr val="2E4E7E"/>
                        </a:solidFill>
                        <a:latin typeface="Cambria Math"/>
                      </a:rPr>
                      <m:t>={32,64,128,256,512}</m:t>
                    </m:r>
                  </m:oMath>
                </a14:m>
                <a:r>
                  <a:rPr lang="en-US" altLang="zh-CN" dirty="0">
                    <a:solidFill>
                      <a:srgbClr val="2E4E7E"/>
                    </a:solidFill>
                  </a:rPr>
                  <a:t>, </a:t>
                </a:r>
                <a:r>
                  <a:rPr lang="zh-CN" altLang="zh-CN" dirty="0">
                    <a:solidFill>
                      <a:srgbClr val="2E4E7E"/>
                    </a:solidFill>
                  </a:rPr>
                  <a:t>在基准机器上测得你的得分（加速比）分别是，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solidFill>
                              <a:srgbClr val="2E4E7E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2E4E7E"/>
                            </a:solidFill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2E4E7E"/>
                            </a:solidFill>
                            <a:latin typeface="Cambria Math"/>
                          </a:rPr>
                          <m:t>32</m:t>
                        </m:r>
                      </m:sub>
                    </m:sSub>
                    <m:r>
                      <a:rPr lang="en-US" altLang="zh-CN" i="1">
                        <a:solidFill>
                          <a:srgbClr val="2E4E7E"/>
                        </a:solidFill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zh-CN" altLang="zh-CN" i="1">
                            <a:solidFill>
                              <a:srgbClr val="2E4E7E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2E4E7E"/>
                            </a:solidFill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2E4E7E"/>
                            </a:solidFill>
                            <a:latin typeface="Cambria Math"/>
                          </a:rPr>
                          <m:t>64</m:t>
                        </m:r>
                      </m:sub>
                    </m:sSub>
                    <m:r>
                      <a:rPr lang="en-US" altLang="zh-CN" i="1">
                        <a:solidFill>
                          <a:srgbClr val="2E4E7E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zh-CN" altLang="zh-CN" i="1">
                            <a:solidFill>
                              <a:srgbClr val="2E4E7E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2E4E7E"/>
                            </a:solidFill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2E4E7E"/>
                            </a:solidFill>
                            <a:latin typeface="Cambria Math"/>
                          </a:rPr>
                          <m:t>128</m:t>
                        </m:r>
                      </m:sub>
                    </m:sSub>
                    <m:r>
                      <a:rPr lang="en-US" altLang="zh-CN" i="1">
                        <a:solidFill>
                          <a:srgbClr val="2E4E7E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zh-CN" altLang="zh-CN" i="1">
                            <a:solidFill>
                              <a:srgbClr val="2E4E7E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2E4E7E"/>
                            </a:solidFill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2E4E7E"/>
                            </a:solidFill>
                            <a:latin typeface="Cambria Math"/>
                          </a:rPr>
                          <m:t>256</m:t>
                        </m:r>
                      </m:sub>
                    </m:sSub>
                    <m:r>
                      <a:rPr lang="en-US" altLang="zh-CN" i="1">
                        <a:solidFill>
                          <a:srgbClr val="2E4E7E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zh-CN" altLang="zh-CN" i="1">
                            <a:solidFill>
                              <a:srgbClr val="2E4E7E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2E4E7E"/>
                            </a:solidFill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2E4E7E"/>
                            </a:solidFill>
                            <a:latin typeface="Cambria Math"/>
                          </a:rPr>
                          <m:t>512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rgbClr val="2E4E7E"/>
                    </a:solidFill>
                  </a:rPr>
                  <a:t> </a:t>
                </a:r>
                <a:r>
                  <a:rPr lang="zh-CN" altLang="zh-CN" dirty="0">
                    <a:solidFill>
                      <a:srgbClr val="2E4E7E"/>
                    </a:solidFill>
                  </a:rPr>
                  <a:t>，则你的最终得分为：</a:t>
                </a:r>
                <a:endParaRPr lang="zh-CN" altLang="en-US" b="1" dirty="0">
                  <a:solidFill>
                    <a:srgbClr val="2E4E7E"/>
                  </a:solidFill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66793" y="913735"/>
                <a:ext cx="10267263" cy="5637024"/>
              </a:xfrm>
              <a:blipFill rotWithShape="1">
                <a:blip r:embed="rId4"/>
                <a:stretch>
                  <a:fillRect l="-831" t="-2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0663221"/>
              </p:ext>
            </p:extLst>
          </p:nvPr>
        </p:nvGraphicFramePr>
        <p:xfrm>
          <a:off x="3222172" y="5225142"/>
          <a:ext cx="5133595" cy="6386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6" r:id="rId5" imgW="1954951" imgH="266584" progId="Equation.DSMT4">
                  <p:embed/>
                </p:oleObj>
              </mc:Choice>
              <mc:Fallback>
                <p:oleObj r:id="rId5" imgW="1954951" imgH="266584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2172" y="5225142"/>
                        <a:ext cx="5133595" cy="63862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55235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常见代码优化方法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62368" y="1087907"/>
            <a:ext cx="10267263" cy="5637024"/>
          </a:xfrm>
        </p:spPr>
        <p:txBody>
          <a:bodyPr/>
          <a:lstStyle/>
          <a:p>
            <a:r>
              <a:rPr lang="zh-CN" altLang="en-US" dirty="0"/>
              <a:t>减少函数</a:t>
            </a:r>
            <a:r>
              <a:rPr lang="zh-CN" altLang="en-US" dirty="0" smtClean="0"/>
              <a:t>调用：</a:t>
            </a:r>
            <a:r>
              <a:rPr lang="zh-CN" altLang="en-US" sz="2000" dirty="0">
                <a:solidFill>
                  <a:srgbClr val="0070C0"/>
                </a:solidFill>
              </a:rPr>
              <a:t>减少</a:t>
            </a:r>
            <a:r>
              <a:rPr lang="zh-CN" altLang="en-US" sz="2000" dirty="0" smtClean="0">
                <a:solidFill>
                  <a:srgbClr val="0070C0"/>
                </a:solidFill>
              </a:rPr>
              <a:t>不必要</a:t>
            </a:r>
            <a:r>
              <a:rPr lang="zh-CN" altLang="en-US" sz="2000" dirty="0">
                <a:solidFill>
                  <a:srgbClr val="0070C0"/>
                </a:solidFill>
              </a:rPr>
              <a:t>的函数栈处理开销</a:t>
            </a:r>
          </a:p>
          <a:p>
            <a:r>
              <a:rPr lang="zh-CN" altLang="en-US" dirty="0" smtClean="0"/>
              <a:t>循环展开：</a:t>
            </a:r>
            <a:r>
              <a:rPr lang="zh-CN" altLang="en-US" sz="2000" dirty="0">
                <a:solidFill>
                  <a:srgbClr val="0070C0"/>
                </a:solidFill>
              </a:rPr>
              <a:t>利用了</a:t>
            </a:r>
            <a:r>
              <a:rPr lang="en-US" altLang="zh-CN" sz="2000" dirty="0">
                <a:solidFill>
                  <a:srgbClr val="0070C0"/>
                </a:solidFill>
              </a:rPr>
              <a:t>CPU</a:t>
            </a:r>
            <a:r>
              <a:rPr lang="zh-CN" altLang="en-US" sz="2000" dirty="0">
                <a:solidFill>
                  <a:srgbClr val="0070C0"/>
                </a:solidFill>
              </a:rPr>
              <a:t>的并行性，将数据分成不相关的部分并行地处理</a:t>
            </a:r>
          </a:p>
          <a:p>
            <a:r>
              <a:rPr lang="zh-CN" altLang="en-US" dirty="0"/>
              <a:t>并行</a:t>
            </a:r>
            <a:r>
              <a:rPr lang="zh-CN" altLang="en-US" dirty="0" smtClean="0"/>
              <a:t>运算：</a:t>
            </a:r>
            <a:r>
              <a:rPr lang="zh-CN" altLang="en-US" sz="2000" dirty="0">
                <a:solidFill>
                  <a:srgbClr val="0070C0"/>
                </a:solidFill>
              </a:rPr>
              <a:t>利用了向量中各个元素的不相关</a:t>
            </a:r>
            <a:r>
              <a:rPr lang="zh-CN" altLang="en-US" sz="2000" dirty="0" smtClean="0">
                <a:solidFill>
                  <a:srgbClr val="0070C0"/>
                </a:solidFill>
              </a:rPr>
              <a:t>性，</a:t>
            </a:r>
            <a:r>
              <a:rPr lang="zh-CN" altLang="en-US" sz="2000" dirty="0">
                <a:solidFill>
                  <a:srgbClr val="0070C0"/>
                </a:solidFill>
              </a:rPr>
              <a:t>并行执行</a:t>
            </a:r>
            <a:endParaRPr lang="en-US" altLang="zh-CN" sz="2000" dirty="0" smtClean="0">
              <a:solidFill>
                <a:srgbClr val="0070C0"/>
              </a:solidFill>
            </a:endParaRPr>
          </a:p>
          <a:p>
            <a:r>
              <a:rPr lang="zh-CN" altLang="en-US" dirty="0"/>
              <a:t>提前</a:t>
            </a:r>
            <a:r>
              <a:rPr lang="zh-CN" altLang="en-US" dirty="0" smtClean="0"/>
              <a:t>计算（代码移动）：</a:t>
            </a:r>
            <a:r>
              <a:rPr lang="zh-CN" altLang="en-US" sz="2000" dirty="0" smtClean="0">
                <a:solidFill>
                  <a:srgbClr val="0070C0"/>
                </a:solidFill>
              </a:rPr>
              <a:t>将计算（计算结果不会改变的计算）移动到循环前面</a:t>
            </a:r>
            <a:endParaRPr lang="zh-CN" altLang="en-US" sz="2000" dirty="0">
              <a:solidFill>
                <a:srgbClr val="0070C0"/>
              </a:solidFill>
            </a:endParaRPr>
          </a:p>
          <a:p>
            <a:r>
              <a:rPr lang="zh-CN" altLang="en-US" dirty="0"/>
              <a:t>提高</a:t>
            </a:r>
            <a:r>
              <a:rPr lang="en-US" altLang="zh-CN" dirty="0"/>
              <a:t>cache</a:t>
            </a:r>
            <a:r>
              <a:rPr lang="zh-CN" altLang="en-US" dirty="0" smtClean="0"/>
              <a:t>利用率：</a:t>
            </a:r>
            <a:r>
              <a:rPr lang="zh-CN" altLang="en-US" sz="2000" dirty="0">
                <a:solidFill>
                  <a:srgbClr val="0070C0"/>
                </a:solidFill>
              </a:rPr>
              <a:t>循环分块</a:t>
            </a:r>
            <a:r>
              <a:rPr lang="zh-CN" altLang="en-US" sz="2000" dirty="0" smtClean="0">
                <a:solidFill>
                  <a:srgbClr val="0070C0"/>
                </a:solidFill>
              </a:rPr>
              <a:t>，提高空间局部性</a:t>
            </a:r>
            <a:endParaRPr lang="zh-CN" altLang="en-US" dirty="0">
              <a:solidFill>
                <a:srgbClr val="0070C0"/>
              </a:solidFill>
            </a:endParaRPr>
          </a:p>
          <a:p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3888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23131044"/>
  <p:tag name="MH_LIBRARY" val="GRAPHIC"/>
  <p:tag name="MH_TYPE" val="Other"/>
  <p:tag name="MH_ORDER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23131044"/>
  <p:tag name="MH_LIBRARY" val="GRAPHIC"/>
  <p:tag name="MH_TYPE" val="Other"/>
  <p:tag name="MH_ORDER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23131044"/>
  <p:tag name="MH_LIBRARY" val="GRAPHIC"/>
  <p:tag name="MH_TYPE" val="SubTitle"/>
  <p:tag name="MH_ORD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23131044"/>
  <p:tag name="MH_LIBRARY" val="GRAPHIC"/>
  <p:tag name="MH_TYPE" val="Other"/>
  <p:tag name="MH_ORDER" val="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23131044"/>
  <p:tag name="MH_LIBRARY" val="GRAPHIC"/>
  <p:tag name="MH_TYPE" val="Other"/>
  <p:tag name="MH_ORDER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23131044"/>
  <p:tag name="MH_LIBRARY" val="GRAPHIC"/>
  <p:tag name="MH_TYPE" val="SubTitle"/>
  <p:tag name="MH_ORDER" val="2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nordridesign">
  <a:themeElements>
    <a:clrScheme name="1_nordridesign 1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333333"/>
      </a:accent1>
      <a:accent2>
        <a:srgbClr val="080808"/>
      </a:accent2>
      <a:accent3>
        <a:srgbClr val="FFFFFF"/>
      </a:accent3>
      <a:accent4>
        <a:srgbClr val="000000"/>
      </a:accent4>
      <a:accent5>
        <a:srgbClr val="ADADAD"/>
      </a:accent5>
      <a:accent6>
        <a:srgbClr val="060606"/>
      </a:accent6>
      <a:hlink>
        <a:srgbClr val="FFCC00"/>
      </a:hlink>
      <a:folHlink>
        <a:srgbClr val="FF6600"/>
      </a:folHlink>
    </a:clrScheme>
    <a:fontScheme name="1_nordridesign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/>
      </a:spPr>
      <a:bodyPr rtlCol="0" anchor="ctr"/>
      <a:lstStyle>
        <a:defPPr algn="ctr">
          <a:defRPr i="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1_nordridesign 1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333333"/>
        </a:accent1>
        <a:accent2>
          <a:srgbClr val="080808"/>
        </a:accent2>
        <a:accent3>
          <a:srgbClr val="FFFFFF"/>
        </a:accent3>
        <a:accent4>
          <a:srgbClr val="000000"/>
        </a:accent4>
        <a:accent5>
          <a:srgbClr val="ADADAD"/>
        </a:accent5>
        <a:accent6>
          <a:srgbClr val="060606"/>
        </a:accent6>
        <a:hlink>
          <a:srgbClr val="FFCC00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2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0F6FC6"/>
        </a:accent1>
        <a:accent2>
          <a:srgbClr val="009DD9"/>
        </a:accent2>
        <a:accent3>
          <a:srgbClr val="FFFFFF"/>
        </a:accent3>
        <a:accent4>
          <a:srgbClr val="000000"/>
        </a:accent4>
        <a:accent5>
          <a:srgbClr val="AABBDF"/>
        </a:accent5>
        <a:accent6>
          <a:srgbClr val="008EC4"/>
        </a:accent6>
        <a:hlink>
          <a:srgbClr val="E2D700"/>
        </a:hlink>
        <a:folHlink>
          <a:srgbClr val="85DF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3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85DF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4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5">
        <a:dk1>
          <a:srgbClr val="000000"/>
        </a:dk1>
        <a:lt1>
          <a:srgbClr val="080808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AAAAAA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6">
        <a:dk1>
          <a:srgbClr val="DBF5F9"/>
        </a:dk1>
        <a:lt1>
          <a:srgbClr val="FFFFFF"/>
        </a:lt1>
        <a:dk2>
          <a:srgbClr val="080808"/>
        </a:dk2>
        <a:lt2>
          <a:srgbClr val="FFFFFF"/>
        </a:lt2>
        <a:accent1>
          <a:srgbClr val="FFCC00"/>
        </a:accent1>
        <a:accent2>
          <a:srgbClr val="FF9933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ordridesign 7">
        <a:dk1>
          <a:srgbClr val="DBF5F9"/>
        </a:dk1>
        <a:lt1>
          <a:srgbClr val="FFFFFF"/>
        </a:lt1>
        <a:dk2>
          <a:srgbClr val="080808"/>
        </a:dk2>
        <a:lt2>
          <a:srgbClr val="FFFFFF"/>
        </a:lt2>
        <a:accent1>
          <a:srgbClr val="FFFF00"/>
        </a:accent1>
        <a:accent2>
          <a:srgbClr val="FFCC00"/>
        </a:accent2>
        <a:accent3>
          <a:srgbClr val="AAAAAA"/>
        </a:accent3>
        <a:accent4>
          <a:srgbClr val="DADADA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ordridesign 8">
        <a:dk1>
          <a:srgbClr val="FFFFFF"/>
        </a:dk1>
        <a:lt1>
          <a:srgbClr val="FFFFFF"/>
        </a:lt1>
        <a:dk2>
          <a:srgbClr val="FFFFFF"/>
        </a:dk2>
        <a:lt2>
          <a:srgbClr val="DBF5F9"/>
        </a:lt2>
        <a:accent1>
          <a:srgbClr val="FFFF00"/>
        </a:accent1>
        <a:accent2>
          <a:srgbClr val="FFCC00"/>
        </a:accent2>
        <a:accent3>
          <a:srgbClr val="FFFFFF"/>
        </a:accent3>
        <a:accent4>
          <a:srgbClr val="DADADA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9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FF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nordridesign">
  <a:themeElements>
    <a:clrScheme name="1_nordridesign 1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333333"/>
      </a:accent1>
      <a:accent2>
        <a:srgbClr val="080808"/>
      </a:accent2>
      <a:accent3>
        <a:srgbClr val="FFFFFF"/>
      </a:accent3>
      <a:accent4>
        <a:srgbClr val="000000"/>
      </a:accent4>
      <a:accent5>
        <a:srgbClr val="ADADAD"/>
      </a:accent5>
      <a:accent6>
        <a:srgbClr val="060606"/>
      </a:accent6>
      <a:hlink>
        <a:srgbClr val="FFCC00"/>
      </a:hlink>
      <a:folHlink>
        <a:srgbClr val="FF6600"/>
      </a:folHlink>
    </a:clrScheme>
    <a:fontScheme name="1_nordridesign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nordridesign 1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333333"/>
        </a:accent1>
        <a:accent2>
          <a:srgbClr val="080808"/>
        </a:accent2>
        <a:accent3>
          <a:srgbClr val="FFFFFF"/>
        </a:accent3>
        <a:accent4>
          <a:srgbClr val="000000"/>
        </a:accent4>
        <a:accent5>
          <a:srgbClr val="ADADAD"/>
        </a:accent5>
        <a:accent6>
          <a:srgbClr val="060606"/>
        </a:accent6>
        <a:hlink>
          <a:srgbClr val="FFCC00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2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0F6FC6"/>
        </a:accent1>
        <a:accent2>
          <a:srgbClr val="009DD9"/>
        </a:accent2>
        <a:accent3>
          <a:srgbClr val="FFFFFF"/>
        </a:accent3>
        <a:accent4>
          <a:srgbClr val="000000"/>
        </a:accent4>
        <a:accent5>
          <a:srgbClr val="AABBDF"/>
        </a:accent5>
        <a:accent6>
          <a:srgbClr val="008EC4"/>
        </a:accent6>
        <a:hlink>
          <a:srgbClr val="E2D700"/>
        </a:hlink>
        <a:folHlink>
          <a:srgbClr val="85DF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3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85DF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4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5">
        <a:dk1>
          <a:srgbClr val="000000"/>
        </a:dk1>
        <a:lt1>
          <a:srgbClr val="080808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AAAAAA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6">
        <a:dk1>
          <a:srgbClr val="DBF5F9"/>
        </a:dk1>
        <a:lt1>
          <a:srgbClr val="FFFFFF"/>
        </a:lt1>
        <a:dk2>
          <a:srgbClr val="080808"/>
        </a:dk2>
        <a:lt2>
          <a:srgbClr val="FFFFFF"/>
        </a:lt2>
        <a:accent1>
          <a:srgbClr val="FFCC00"/>
        </a:accent1>
        <a:accent2>
          <a:srgbClr val="FF9933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ordridesign 7">
        <a:dk1>
          <a:srgbClr val="DBF5F9"/>
        </a:dk1>
        <a:lt1>
          <a:srgbClr val="FFFFFF"/>
        </a:lt1>
        <a:dk2>
          <a:srgbClr val="080808"/>
        </a:dk2>
        <a:lt2>
          <a:srgbClr val="FFFFFF"/>
        </a:lt2>
        <a:accent1>
          <a:srgbClr val="FFFF00"/>
        </a:accent1>
        <a:accent2>
          <a:srgbClr val="FFCC00"/>
        </a:accent2>
        <a:accent3>
          <a:srgbClr val="AAAAAA"/>
        </a:accent3>
        <a:accent4>
          <a:srgbClr val="DADADA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ordridesign 8">
        <a:dk1>
          <a:srgbClr val="FFFFFF"/>
        </a:dk1>
        <a:lt1>
          <a:srgbClr val="FFFFFF"/>
        </a:lt1>
        <a:dk2>
          <a:srgbClr val="FFFFFF"/>
        </a:dk2>
        <a:lt2>
          <a:srgbClr val="DBF5F9"/>
        </a:lt2>
        <a:accent1>
          <a:srgbClr val="FFFF00"/>
        </a:accent1>
        <a:accent2>
          <a:srgbClr val="FFCC00"/>
        </a:accent2>
        <a:accent3>
          <a:srgbClr val="FFFFFF"/>
        </a:accent3>
        <a:accent4>
          <a:srgbClr val="DADADA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9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FF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10593</TotalTime>
  <Words>1017</Words>
  <Application>Microsoft Office PowerPoint</Application>
  <PresentationFormat>自定义</PresentationFormat>
  <Paragraphs>137</Paragraphs>
  <Slides>18</Slides>
  <Notes>9</Notes>
  <HiddenSlides>0</HiddenSlides>
  <MMClips>0</MMClips>
  <ScaleCrop>false</ScaleCrop>
  <HeadingPairs>
    <vt:vector size="6" baseType="variant">
      <vt:variant>
        <vt:lpstr>主题</vt:lpstr>
      </vt:variant>
      <vt:variant>
        <vt:i4>3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2" baseType="lpstr">
      <vt:lpstr>Office 主题​​</vt:lpstr>
      <vt:lpstr>1_nordridesign</vt:lpstr>
      <vt:lpstr>2_nordridesign</vt:lpstr>
      <vt:lpstr>Equation.DSMT4</vt:lpstr>
      <vt:lpstr> 实验三：程序性能优化</vt:lpstr>
      <vt:lpstr>实验目的</vt:lpstr>
      <vt:lpstr>实验内容 — Part A 图像旋转</vt:lpstr>
      <vt:lpstr>实验内容 — 数据结构</vt:lpstr>
      <vt:lpstr>实验内容 — Part A 图像旋转</vt:lpstr>
      <vt:lpstr>实验内容 — Part B 图像平滑</vt:lpstr>
      <vt:lpstr>实验内容 — Part B 图像平滑</vt:lpstr>
      <vt:lpstr>实验目标</vt:lpstr>
      <vt:lpstr>常见代码优化方法</vt:lpstr>
      <vt:lpstr>CSAPP优化示例</vt:lpstr>
      <vt:lpstr>CSAPP优化示例</vt:lpstr>
      <vt:lpstr>CSAPP优化示例</vt:lpstr>
      <vt:lpstr>CSAPP优化示例</vt:lpstr>
      <vt:lpstr>实验参考</vt:lpstr>
      <vt:lpstr>实验步骤</vt:lpstr>
      <vt:lpstr>实验计分</vt:lpstr>
      <vt:lpstr>附加题（20%）</vt:lpstr>
      <vt:lpstr>实验验收和提交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tanzhihu</dc:creator>
  <cp:lastModifiedBy>qiu</cp:lastModifiedBy>
  <cp:revision>763</cp:revision>
  <dcterms:created xsi:type="dcterms:W3CDTF">2018-05-09T10:41:24Z</dcterms:created>
  <dcterms:modified xsi:type="dcterms:W3CDTF">2020-06-16T10:13:24Z</dcterms:modified>
</cp:coreProperties>
</file>