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6"/>
  </p:notesMasterIdLst>
  <p:handoutMasterIdLst>
    <p:handoutMasterId r:id="rId17"/>
  </p:handoutMasterIdLst>
  <p:sldIdLst>
    <p:sldId id="256" r:id="rId5"/>
    <p:sldId id="263" r:id="rId6"/>
    <p:sldId id="264" r:id="rId7"/>
    <p:sldId id="265" r:id="rId8"/>
    <p:sldId id="266" r:id="rId9"/>
    <p:sldId id="267" r:id="rId10"/>
    <p:sldId id="268" r:id="rId11"/>
    <p:sldId id="269" r:id="rId12"/>
    <p:sldId id="270" r:id="rId13"/>
    <p:sldId id="271"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106" d="100"/>
          <a:sy n="106" d="100"/>
        </p:scale>
        <p:origin x="792"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10/26/2024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a.ccc.de/v/37c3-11943-sucking_dust_and_cutting_grass_reversing_robots_and_bypassing_security" TargetMode="External"/><Relationship Id="rId2" Type="http://schemas.openxmlformats.org/officeDocument/2006/relationships/hyperlink" Target="https://www.abc.net.au/news/2024-10-11/robot-vacuum-yells-racial-slurs-at-family-after-being-hacked/10444540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iamrakeshnai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9073" y="9063"/>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82601" y="4689694"/>
            <a:ext cx="10993549" cy="1176952"/>
          </a:xfrm>
        </p:spPr>
        <p:txBody>
          <a:bodyPr>
            <a:noAutofit/>
          </a:bodyPr>
          <a:lstStyle/>
          <a:p>
            <a:r>
              <a:rPr lang="en-US" sz="4000" dirty="0">
                <a:solidFill>
                  <a:schemeClr val="bg1"/>
                </a:solidFill>
                <a:latin typeface="Montserrat Black" panose="00000A00000000000000" pitchFamily="50" charset="0"/>
              </a:rPr>
              <a:t>IoT Security 101</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8835A-5316-589D-A7F3-8D4CEA82E0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6C6BE5-D939-1EDA-EE2D-463D635FE1E4}"/>
              </a:ext>
            </a:extLst>
          </p:cNvPr>
          <p:cNvSpPr>
            <a:spLocks noGrp="1"/>
          </p:cNvSpPr>
          <p:nvPr>
            <p:ph type="title"/>
          </p:nvPr>
        </p:nvSpPr>
        <p:spPr/>
        <p:txBody>
          <a:bodyPr/>
          <a:lstStyle/>
          <a:p>
            <a:r>
              <a:rPr lang="en-US" dirty="0">
                <a:latin typeface="Montserrat Black" panose="00000A00000000000000" pitchFamily="50" charset="0"/>
              </a:rPr>
              <a:t>Recent Example</a:t>
            </a:r>
          </a:p>
        </p:txBody>
      </p:sp>
      <p:sp>
        <p:nvSpPr>
          <p:cNvPr id="3" name="TextBox 2">
            <a:extLst>
              <a:ext uri="{FF2B5EF4-FFF2-40B4-BE49-F238E27FC236}">
                <a16:creationId xmlns:a16="http://schemas.microsoft.com/office/drawing/2014/main" id="{580BD283-22C2-A212-2346-703C0822D745}"/>
              </a:ext>
            </a:extLst>
          </p:cNvPr>
          <p:cNvSpPr txBox="1"/>
          <p:nvPr/>
        </p:nvSpPr>
        <p:spPr>
          <a:xfrm>
            <a:off x="581192" y="2000816"/>
            <a:ext cx="11170206" cy="830997"/>
          </a:xfrm>
          <a:prstGeom prst="rect">
            <a:avLst/>
          </a:prstGeom>
          <a:noFill/>
        </p:spPr>
        <p:txBody>
          <a:bodyPr wrap="square" rtlCol="0">
            <a:spAutoFit/>
          </a:bodyPr>
          <a:lstStyle/>
          <a:p>
            <a:pPr marL="285750" indent="-285750" algn="l">
              <a:buFont typeface="Wingdings" panose="05000000000000000000" pitchFamily="2" charset="2"/>
              <a:buChar char="v"/>
            </a:pPr>
            <a:r>
              <a:rPr lang="en-US" sz="1600" dirty="0">
                <a:solidFill>
                  <a:srgbClr val="111111"/>
                </a:solidFill>
                <a:latin typeface="Montserrat" panose="00000500000000000000" pitchFamily="50" charset="0"/>
                <a:hlinkClick r:id="rId2"/>
              </a:rPr>
              <a:t>Hackers take control of robot vacuums in multiple cities, yell racial slurs</a:t>
            </a:r>
            <a:endParaRPr lang="en-US" sz="1600" dirty="0">
              <a:solidFill>
                <a:srgbClr val="111111"/>
              </a:solidFill>
              <a:latin typeface="Montserrat" panose="00000500000000000000" pitchFamily="50" charset="0"/>
            </a:endParaRPr>
          </a:p>
          <a:p>
            <a:pPr algn="l"/>
            <a:endParaRPr lang="en-US" sz="1600" dirty="0">
              <a:solidFill>
                <a:srgbClr val="111111"/>
              </a:solidFill>
              <a:latin typeface="Montserrat" panose="00000500000000000000" pitchFamily="50" charset="0"/>
            </a:endParaRPr>
          </a:p>
          <a:p>
            <a:pPr algn="l"/>
            <a:r>
              <a:rPr lang="en-US" sz="1600" dirty="0">
                <a:solidFill>
                  <a:srgbClr val="111111"/>
                </a:solidFill>
                <a:latin typeface="Montserrat" panose="00000500000000000000" pitchFamily="50" charset="0"/>
              </a:rPr>
              <a:t>      Presentation: </a:t>
            </a:r>
            <a:r>
              <a:rPr lang="en-US" sz="1600" dirty="0">
                <a:hlinkClick r:id="rId3"/>
              </a:rPr>
              <a:t>Sucking dust and cutting grass: reversing robots and bypassing security - media.ccc.de</a:t>
            </a:r>
            <a:endParaRPr lang="en-US" sz="1600" dirty="0">
              <a:solidFill>
                <a:srgbClr val="111111"/>
              </a:solidFill>
              <a:latin typeface="Montserrat" panose="00000500000000000000" pitchFamily="50" charset="0"/>
            </a:endParaRPr>
          </a:p>
        </p:txBody>
      </p:sp>
    </p:spTree>
    <p:extLst>
      <p:ext uri="{BB962C8B-B14F-4D97-AF65-F5344CB8AC3E}">
        <p14:creationId xmlns:p14="http://schemas.microsoft.com/office/powerpoint/2010/main" val="365157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391684" y="1810470"/>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13F0A-6A23-3E35-7A90-75B61C2AF0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FD9F64-DB0B-E2B4-3B69-8A5C85256F85}"/>
              </a:ext>
            </a:extLst>
          </p:cNvPr>
          <p:cNvSpPr>
            <a:spLocks noGrp="1"/>
          </p:cNvSpPr>
          <p:nvPr>
            <p:ph type="title"/>
          </p:nvPr>
        </p:nvSpPr>
        <p:spPr/>
        <p:txBody>
          <a:bodyPr/>
          <a:lstStyle/>
          <a:p>
            <a:r>
              <a:rPr lang="en-US" dirty="0">
                <a:latin typeface="Montserrat Black" panose="00000A00000000000000" pitchFamily="50" charset="0"/>
              </a:rPr>
              <a:t>Who AM I?</a:t>
            </a:r>
          </a:p>
        </p:txBody>
      </p:sp>
      <p:sp>
        <p:nvSpPr>
          <p:cNvPr id="5" name="TextBox 4">
            <a:extLst>
              <a:ext uri="{FF2B5EF4-FFF2-40B4-BE49-F238E27FC236}">
                <a16:creationId xmlns:a16="http://schemas.microsoft.com/office/drawing/2014/main" id="{0B1C028E-5488-F8DF-15D5-35A0F41D610D}"/>
              </a:ext>
            </a:extLst>
          </p:cNvPr>
          <p:cNvSpPr txBox="1"/>
          <p:nvPr/>
        </p:nvSpPr>
        <p:spPr>
          <a:xfrm>
            <a:off x="581192" y="2109456"/>
            <a:ext cx="11029615"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Montserrat" panose="00000500000000000000" pitchFamily="50" charset="0"/>
              </a:rPr>
              <a:t>LinkedIn</a:t>
            </a:r>
            <a:r>
              <a:rPr lang="en-US" dirty="0">
                <a:latin typeface="Montserrat" panose="00000500000000000000" pitchFamily="50" charset="0"/>
              </a:rPr>
              <a:t> – </a:t>
            </a:r>
            <a:r>
              <a:rPr lang="en-US" dirty="0">
                <a:latin typeface="Montserrat" panose="00000500000000000000" pitchFamily="50" charset="0"/>
                <a:hlinkClick r:id="rId2"/>
              </a:rPr>
              <a:t>@iamrakeshnaik</a:t>
            </a:r>
            <a:endParaRPr lang="en-US" dirty="0">
              <a:latin typeface="Montserrat" panose="00000500000000000000" pitchFamily="50" charset="0"/>
            </a:endParaRPr>
          </a:p>
          <a:p>
            <a:pPr marL="285750" indent="-285750">
              <a:buFont typeface="Arial" panose="020B0604020202020204" pitchFamily="34" charset="0"/>
              <a:buChar char="•"/>
            </a:pPr>
            <a:endParaRPr lang="en-US" dirty="0">
              <a:latin typeface="Montserrat" panose="00000500000000000000" pitchFamily="50" charset="0"/>
            </a:endParaRPr>
          </a:p>
          <a:p>
            <a:pPr marL="285750" indent="-285750">
              <a:buFont typeface="Arial" panose="020B0604020202020204" pitchFamily="34" charset="0"/>
              <a:buChar char="•"/>
            </a:pPr>
            <a:r>
              <a:rPr lang="en-US" b="1" dirty="0">
                <a:latin typeface="Montserrat" panose="00000500000000000000" pitchFamily="50" charset="0"/>
              </a:rPr>
              <a:t>Career</a:t>
            </a:r>
            <a:r>
              <a:rPr lang="en-US" dirty="0">
                <a:latin typeface="Montserrat" panose="00000500000000000000" pitchFamily="50" charset="0"/>
              </a:rPr>
              <a:t> – Senior Security Analyst at Alliant Cybersecurity</a:t>
            </a:r>
          </a:p>
          <a:p>
            <a:pPr marL="285750" indent="-285750">
              <a:buFont typeface="Arial" panose="020B0604020202020204" pitchFamily="34" charset="0"/>
              <a:buChar char="•"/>
            </a:pPr>
            <a:endParaRPr lang="en-US" dirty="0">
              <a:latin typeface="Montserrat" panose="00000500000000000000" pitchFamily="50" charset="0"/>
            </a:endParaRPr>
          </a:p>
          <a:p>
            <a:pPr marL="285750" indent="-285750">
              <a:buFont typeface="Arial" panose="020B0604020202020204" pitchFamily="34" charset="0"/>
              <a:buChar char="•"/>
            </a:pPr>
            <a:r>
              <a:rPr lang="en-US" dirty="0">
                <a:latin typeface="Montserrat" panose="00000500000000000000" pitchFamily="50" charset="0"/>
              </a:rPr>
              <a:t>Interested in Defensive side of security such as Cloud Security, Incident Response, Security Engineering, and Network Security.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0939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101C8-2E09-F5B6-4B0D-13BF0F257E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F59681-A7F8-8C71-0BEE-A2559D9880F3}"/>
              </a:ext>
            </a:extLst>
          </p:cNvPr>
          <p:cNvSpPr>
            <a:spLocks noGrp="1"/>
          </p:cNvSpPr>
          <p:nvPr>
            <p:ph type="title"/>
          </p:nvPr>
        </p:nvSpPr>
        <p:spPr/>
        <p:txBody>
          <a:bodyPr/>
          <a:lstStyle/>
          <a:p>
            <a:r>
              <a:rPr lang="en-US" dirty="0">
                <a:latin typeface="Montserrat Black" panose="00000A00000000000000" pitchFamily="50" charset="0"/>
              </a:rPr>
              <a:t>Topics</a:t>
            </a:r>
          </a:p>
        </p:txBody>
      </p:sp>
      <p:sp>
        <p:nvSpPr>
          <p:cNvPr id="5" name="TextBox 4">
            <a:extLst>
              <a:ext uri="{FF2B5EF4-FFF2-40B4-BE49-F238E27FC236}">
                <a16:creationId xmlns:a16="http://schemas.microsoft.com/office/drawing/2014/main" id="{593F0D0B-A045-EF4A-F947-ABD0616AD765}"/>
              </a:ext>
            </a:extLst>
          </p:cNvPr>
          <p:cNvSpPr txBox="1"/>
          <p:nvPr/>
        </p:nvSpPr>
        <p:spPr>
          <a:xfrm>
            <a:off x="581192" y="2109456"/>
            <a:ext cx="11029615"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0000500000000000000" pitchFamily="50" charset="0"/>
              </a:rPr>
              <a:t>Introduction to IoT Security</a:t>
            </a:r>
          </a:p>
          <a:p>
            <a:pPr marL="285750" indent="-285750">
              <a:buFont typeface="Arial" panose="020B0604020202020204" pitchFamily="34" charset="0"/>
              <a:buChar char="•"/>
            </a:pPr>
            <a:endParaRPr lang="en-US" dirty="0">
              <a:latin typeface="Montserrat" panose="00000500000000000000" pitchFamily="50" charset="0"/>
            </a:endParaRPr>
          </a:p>
          <a:p>
            <a:pPr marL="285750" indent="-285750">
              <a:buFont typeface="Arial" panose="020B0604020202020204" pitchFamily="34" charset="0"/>
              <a:buChar char="•"/>
            </a:pPr>
            <a:r>
              <a:rPr lang="en-US" dirty="0">
                <a:latin typeface="Montserrat" panose="00000500000000000000" pitchFamily="50" charset="0"/>
              </a:rPr>
              <a:t>Common IoT Security Challenges</a:t>
            </a:r>
          </a:p>
          <a:p>
            <a:pPr marL="285750" indent="-285750">
              <a:buFont typeface="Arial" panose="020B0604020202020204" pitchFamily="34" charset="0"/>
              <a:buChar char="•"/>
            </a:pPr>
            <a:endParaRPr lang="en-US" dirty="0">
              <a:latin typeface="Montserrat" panose="00000500000000000000" pitchFamily="50" charset="0"/>
            </a:endParaRPr>
          </a:p>
          <a:p>
            <a:pPr marL="285750" indent="-285750">
              <a:buFont typeface="Arial" panose="020B0604020202020204" pitchFamily="34" charset="0"/>
              <a:buChar char="•"/>
            </a:pPr>
            <a:r>
              <a:rPr lang="en-US" dirty="0">
                <a:latin typeface="Montserrat" panose="00000500000000000000" pitchFamily="50" charset="0"/>
              </a:rPr>
              <a:t>Types of IoT Security Threats</a:t>
            </a:r>
          </a:p>
          <a:p>
            <a:pPr marL="285750" indent="-285750">
              <a:buFont typeface="Arial" panose="020B0604020202020204" pitchFamily="34" charset="0"/>
              <a:buChar char="•"/>
            </a:pPr>
            <a:endParaRPr lang="en-US" dirty="0">
              <a:latin typeface="Montserrat" panose="00000500000000000000" pitchFamily="50" charset="0"/>
            </a:endParaRPr>
          </a:p>
          <a:p>
            <a:pPr marL="285750" indent="-285750">
              <a:buFont typeface="Arial" panose="020B0604020202020204" pitchFamily="34" charset="0"/>
              <a:buChar char="•"/>
            </a:pPr>
            <a:r>
              <a:rPr lang="en-US" dirty="0">
                <a:latin typeface="Montserrat" panose="00000500000000000000" pitchFamily="50" charset="0"/>
              </a:rPr>
              <a:t>Mitigations/Best Practices for IoT Security</a:t>
            </a:r>
          </a:p>
          <a:p>
            <a:endParaRPr lang="en-US" dirty="0">
              <a:latin typeface="Montserrat" panose="00000500000000000000" pitchFamily="50" charset="0"/>
            </a:endParaRPr>
          </a:p>
          <a:p>
            <a:pPr marL="285750" indent="-285750">
              <a:buFont typeface="Arial" panose="020B0604020202020204" pitchFamily="34" charset="0"/>
              <a:buChar char="•"/>
            </a:pPr>
            <a:r>
              <a:rPr lang="en-US" dirty="0">
                <a:latin typeface="Montserrat" panose="00000500000000000000" pitchFamily="50" charset="0"/>
              </a:rPr>
              <a:t>Future of IoT Security</a:t>
            </a:r>
          </a:p>
          <a:p>
            <a:pPr marL="285750" indent="-285750">
              <a:buFont typeface="Arial" panose="020B0604020202020204" pitchFamily="34" charset="0"/>
              <a:buChar char="•"/>
            </a:pPr>
            <a:endParaRPr lang="en-US" dirty="0">
              <a:latin typeface="Montserrat" panose="00000500000000000000" pitchFamily="50" charset="0"/>
            </a:endParaRPr>
          </a:p>
          <a:p>
            <a:pPr marL="285750" indent="-285750">
              <a:buFont typeface="Arial" panose="020B0604020202020204" pitchFamily="34" charset="0"/>
              <a:buChar char="•"/>
            </a:pPr>
            <a:r>
              <a:rPr lang="en-US" dirty="0">
                <a:latin typeface="Montserrat" panose="00000500000000000000" pitchFamily="50" charset="0"/>
              </a:rPr>
              <a:t>Conclusion</a:t>
            </a:r>
          </a:p>
        </p:txBody>
      </p:sp>
    </p:spTree>
    <p:extLst>
      <p:ext uri="{BB962C8B-B14F-4D97-AF65-F5344CB8AC3E}">
        <p14:creationId xmlns:p14="http://schemas.microsoft.com/office/powerpoint/2010/main" val="259369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9F3BA-6108-AEB2-FB22-3FBA4A94CA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CD3538-9594-A503-2C4D-7CE3DCB34A02}"/>
              </a:ext>
            </a:extLst>
          </p:cNvPr>
          <p:cNvSpPr>
            <a:spLocks noGrp="1"/>
          </p:cNvSpPr>
          <p:nvPr>
            <p:ph type="title"/>
          </p:nvPr>
        </p:nvSpPr>
        <p:spPr/>
        <p:txBody>
          <a:bodyPr/>
          <a:lstStyle/>
          <a:p>
            <a:r>
              <a:rPr lang="en-US" dirty="0">
                <a:latin typeface="Montserrat Black" panose="00000A00000000000000" pitchFamily="50" charset="0"/>
              </a:rPr>
              <a:t>Introduction to IoT Security</a:t>
            </a:r>
          </a:p>
        </p:txBody>
      </p:sp>
      <p:sp>
        <p:nvSpPr>
          <p:cNvPr id="3" name="TextBox 2">
            <a:extLst>
              <a:ext uri="{FF2B5EF4-FFF2-40B4-BE49-F238E27FC236}">
                <a16:creationId xmlns:a16="http://schemas.microsoft.com/office/drawing/2014/main" id="{274B086F-F913-C798-50E4-9A6D633558F1}"/>
              </a:ext>
            </a:extLst>
          </p:cNvPr>
          <p:cNvSpPr txBox="1"/>
          <p:nvPr/>
        </p:nvSpPr>
        <p:spPr>
          <a:xfrm>
            <a:off x="581192" y="2136618"/>
            <a:ext cx="7702729" cy="4247317"/>
          </a:xfrm>
          <a:prstGeom prst="rect">
            <a:avLst/>
          </a:prstGeom>
          <a:noFill/>
        </p:spPr>
        <p:txBody>
          <a:bodyPr wrap="square" rtlCol="0">
            <a:spAutoFit/>
          </a:bodyPr>
          <a:lstStyle/>
          <a:p>
            <a:r>
              <a:rPr lang="en-US" b="1" i="0" dirty="0">
                <a:solidFill>
                  <a:srgbClr val="202124"/>
                </a:solidFill>
                <a:effectLst/>
                <a:latin typeface="Montserrat" panose="00000500000000000000" pitchFamily="50" charset="0"/>
              </a:rPr>
              <a:t>What is IoT</a:t>
            </a:r>
          </a:p>
          <a:p>
            <a:endParaRPr lang="en-US" dirty="0">
              <a:solidFill>
                <a:srgbClr val="202124"/>
              </a:solidFill>
              <a:latin typeface="Roboto" panose="02000000000000000000" pitchFamily="2" charset="0"/>
            </a:endParaRPr>
          </a:p>
          <a:p>
            <a:r>
              <a:rPr lang="en-US" b="0" i="0" dirty="0">
                <a:solidFill>
                  <a:srgbClr val="202124"/>
                </a:solidFill>
                <a:effectLst/>
                <a:latin typeface="Montserrat" panose="00000500000000000000" pitchFamily="50" charset="0"/>
              </a:rPr>
              <a:t>The Internet of Things (IoT) refers to the interconnected network of physical devices that collect and exchange data.</a:t>
            </a:r>
          </a:p>
          <a:p>
            <a:endParaRPr lang="en-US" b="1" dirty="0">
              <a:solidFill>
                <a:srgbClr val="202124"/>
              </a:solidFill>
              <a:latin typeface="Montserrat" panose="00000500000000000000" pitchFamily="50" charset="0"/>
            </a:endParaRPr>
          </a:p>
          <a:p>
            <a:r>
              <a:rPr lang="en-US" b="1" dirty="0">
                <a:solidFill>
                  <a:srgbClr val="202124"/>
                </a:solidFill>
                <a:latin typeface="Montserrat" panose="00000500000000000000" pitchFamily="50" charset="0"/>
              </a:rPr>
              <a:t>Importance of IoT Security</a:t>
            </a:r>
          </a:p>
          <a:p>
            <a:endParaRPr lang="en-US" b="1" dirty="0">
              <a:solidFill>
                <a:srgbClr val="202124"/>
              </a:solidFill>
              <a:latin typeface="Montserrat" panose="00000500000000000000" pitchFamily="50" charset="0"/>
            </a:endParaRPr>
          </a:p>
          <a:p>
            <a:pPr marL="285750" indent="-285750">
              <a:buFont typeface="Wingdings" panose="05000000000000000000" pitchFamily="2" charset="2"/>
              <a:buChar char="v"/>
            </a:pPr>
            <a:r>
              <a:rPr lang="en-US" b="0" i="0" dirty="0">
                <a:solidFill>
                  <a:srgbClr val="202124"/>
                </a:solidFill>
                <a:effectLst/>
                <a:latin typeface="Montserrat" panose="00000500000000000000" pitchFamily="50" charset="0"/>
              </a:rPr>
              <a:t>With the increasing number of connected devices, securing these devices is crucial to prevent unauthorized access and data breaches.</a:t>
            </a:r>
          </a:p>
          <a:p>
            <a:pPr marL="285750" indent="-285750">
              <a:buFont typeface="Wingdings" panose="05000000000000000000" pitchFamily="2" charset="2"/>
              <a:buChar char="v"/>
            </a:pPr>
            <a:endParaRPr lang="en-US" b="0" i="0" dirty="0">
              <a:solidFill>
                <a:srgbClr val="202124"/>
              </a:solidFill>
              <a:effectLst/>
              <a:latin typeface="Montserrat" panose="00000500000000000000" pitchFamily="50" charset="0"/>
            </a:endParaRPr>
          </a:p>
          <a:p>
            <a:pPr marL="285750" indent="-285750">
              <a:buFont typeface="Wingdings" panose="05000000000000000000" pitchFamily="2" charset="2"/>
              <a:buChar char="v"/>
            </a:pPr>
            <a:r>
              <a:rPr lang="en-US" b="0" i="0" dirty="0">
                <a:solidFill>
                  <a:srgbClr val="202124"/>
                </a:solidFill>
                <a:effectLst/>
                <a:latin typeface="Montserrat" panose="00000500000000000000" pitchFamily="50" charset="0"/>
              </a:rPr>
              <a:t>Implementing robust IoT security measures is crucial to prevent data breaches, protect privacy, and ensure the safe operation of connected devices</a:t>
            </a:r>
            <a:endParaRPr lang="en-US" dirty="0">
              <a:solidFill>
                <a:srgbClr val="202124"/>
              </a:solidFill>
              <a:latin typeface="Montserrat" panose="00000500000000000000" pitchFamily="50" charset="0"/>
            </a:endParaRPr>
          </a:p>
          <a:p>
            <a:endParaRPr lang="en-US" dirty="0">
              <a:latin typeface="Montserrat" panose="00000500000000000000" pitchFamily="50" charset="0"/>
            </a:endParaRPr>
          </a:p>
        </p:txBody>
      </p:sp>
      <p:pic>
        <p:nvPicPr>
          <p:cNvPr id="6" name="Picture 5" descr="A diagram of a computer hardware technology guide&#10;&#10;Description automatically generated with medium confidence">
            <a:extLst>
              <a:ext uri="{FF2B5EF4-FFF2-40B4-BE49-F238E27FC236}">
                <a16:creationId xmlns:a16="http://schemas.microsoft.com/office/drawing/2014/main" id="{70FA5104-C484-13E1-A515-95708AA6E270}"/>
              </a:ext>
            </a:extLst>
          </p:cNvPr>
          <p:cNvPicPr>
            <a:picLocks noChangeAspect="1"/>
          </p:cNvPicPr>
          <p:nvPr/>
        </p:nvPicPr>
        <p:blipFill>
          <a:blip r:embed="rId2"/>
          <a:stretch>
            <a:fillRect/>
          </a:stretch>
        </p:blipFill>
        <p:spPr>
          <a:xfrm>
            <a:off x="8765549" y="2290618"/>
            <a:ext cx="3112428" cy="2969490"/>
          </a:xfrm>
          <a:prstGeom prst="rect">
            <a:avLst/>
          </a:prstGeom>
        </p:spPr>
      </p:pic>
    </p:spTree>
    <p:extLst>
      <p:ext uri="{BB962C8B-B14F-4D97-AF65-F5344CB8AC3E}">
        <p14:creationId xmlns:p14="http://schemas.microsoft.com/office/powerpoint/2010/main" val="209711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35A6F-2612-D59D-79CD-B316DCEB6B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D990BC-8AEE-960A-B987-89FB1BF74472}"/>
              </a:ext>
            </a:extLst>
          </p:cNvPr>
          <p:cNvSpPr>
            <a:spLocks noGrp="1"/>
          </p:cNvSpPr>
          <p:nvPr>
            <p:ph type="title"/>
          </p:nvPr>
        </p:nvSpPr>
        <p:spPr/>
        <p:txBody>
          <a:bodyPr/>
          <a:lstStyle/>
          <a:p>
            <a:r>
              <a:rPr lang="en-US" dirty="0">
                <a:latin typeface="Montserrat Black" panose="00000A00000000000000" pitchFamily="50" charset="0"/>
              </a:rPr>
              <a:t>Common IoT Security Challenges</a:t>
            </a:r>
          </a:p>
        </p:txBody>
      </p:sp>
      <p:sp>
        <p:nvSpPr>
          <p:cNvPr id="3" name="TextBox 2">
            <a:extLst>
              <a:ext uri="{FF2B5EF4-FFF2-40B4-BE49-F238E27FC236}">
                <a16:creationId xmlns:a16="http://schemas.microsoft.com/office/drawing/2014/main" id="{0673DFBA-A5DA-2B44-A6B1-16270BCE98D6}"/>
              </a:ext>
            </a:extLst>
          </p:cNvPr>
          <p:cNvSpPr txBox="1"/>
          <p:nvPr/>
        </p:nvSpPr>
        <p:spPr>
          <a:xfrm>
            <a:off x="726048" y="2227153"/>
            <a:ext cx="6000678" cy="2585323"/>
          </a:xfrm>
          <a:prstGeom prst="rect">
            <a:avLst/>
          </a:prstGeom>
          <a:noFill/>
        </p:spPr>
        <p:txBody>
          <a:bodyPr wrap="square" rtlCol="0">
            <a:spAutoFit/>
          </a:bodyPr>
          <a:lstStyle/>
          <a:p>
            <a:pPr marL="285750" indent="-285750" algn="l">
              <a:buFont typeface="Wingdings" panose="05000000000000000000" pitchFamily="2" charset="2"/>
              <a:buChar char="v"/>
            </a:pPr>
            <a:r>
              <a:rPr lang="en-US" i="0" dirty="0">
                <a:solidFill>
                  <a:srgbClr val="111111"/>
                </a:solidFill>
                <a:effectLst/>
                <a:latin typeface="Montserrat" panose="00000500000000000000" pitchFamily="50" charset="0"/>
              </a:rPr>
              <a:t>Weak authentication and authorization</a:t>
            </a:r>
          </a:p>
          <a:p>
            <a:pPr marL="285750" indent="-285750" algn="l">
              <a:buFont typeface="Wingdings" panose="05000000000000000000" pitchFamily="2" charset="2"/>
              <a:buChar char="v"/>
            </a:pPr>
            <a:endParaRPr lang="en-US" dirty="0">
              <a:solidFill>
                <a:srgbClr val="111111"/>
              </a:solidFill>
              <a:latin typeface="Montserrat" panose="00000500000000000000" pitchFamily="50" charset="0"/>
            </a:endParaRPr>
          </a:p>
          <a:p>
            <a:pPr marL="285750" indent="-285750" algn="l">
              <a:buFont typeface="Wingdings" panose="05000000000000000000" pitchFamily="2" charset="2"/>
              <a:buChar char="v"/>
            </a:pPr>
            <a:r>
              <a:rPr lang="en-US" i="0" dirty="0">
                <a:solidFill>
                  <a:srgbClr val="111111"/>
                </a:solidFill>
                <a:effectLst/>
                <a:latin typeface="Montserrat" panose="00000500000000000000" pitchFamily="50" charset="0"/>
              </a:rPr>
              <a:t>Lack of encryption</a:t>
            </a:r>
          </a:p>
          <a:p>
            <a:pPr marL="285750" indent="-285750" algn="l">
              <a:buFont typeface="Wingdings" panose="05000000000000000000" pitchFamily="2" charset="2"/>
              <a:buChar char="v"/>
            </a:pPr>
            <a:endParaRPr lang="en-US" dirty="0">
              <a:solidFill>
                <a:srgbClr val="111111"/>
              </a:solidFill>
              <a:latin typeface="Montserrat" panose="00000500000000000000" pitchFamily="50" charset="0"/>
            </a:endParaRPr>
          </a:p>
          <a:p>
            <a:pPr marL="285750" indent="-285750" algn="l">
              <a:buFont typeface="Wingdings" panose="05000000000000000000" pitchFamily="2" charset="2"/>
              <a:buChar char="v"/>
            </a:pPr>
            <a:r>
              <a:rPr lang="en-US" i="0" dirty="0">
                <a:solidFill>
                  <a:srgbClr val="111111"/>
                </a:solidFill>
                <a:effectLst/>
                <a:latin typeface="Montserrat" panose="00000500000000000000" pitchFamily="50" charset="0"/>
              </a:rPr>
              <a:t>Vulnerabilities in firmware and software</a:t>
            </a:r>
          </a:p>
          <a:p>
            <a:pPr marL="285750" indent="-285750" algn="l">
              <a:buFont typeface="Wingdings" panose="05000000000000000000" pitchFamily="2" charset="2"/>
              <a:buChar char="v"/>
            </a:pPr>
            <a:endParaRPr lang="en-US" dirty="0">
              <a:solidFill>
                <a:srgbClr val="111111"/>
              </a:solidFill>
              <a:latin typeface="Montserrat" panose="00000500000000000000" pitchFamily="50" charset="0"/>
            </a:endParaRPr>
          </a:p>
          <a:p>
            <a:pPr marL="285750" indent="-285750" algn="l">
              <a:buFont typeface="Wingdings" panose="05000000000000000000" pitchFamily="2" charset="2"/>
              <a:buChar char="v"/>
            </a:pPr>
            <a:r>
              <a:rPr lang="en-US" i="0" dirty="0">
                <a:solidFill>
                  <a:srgbClr val="111111"/>
                </a:solidFill>
                <a:effectLst/>
                <a:latin typeface="Montserrat" panose="00000500000000000000" pitchFamily="50" charset="0"/>
              </a:rPr>
              <a:t>Insecure communications</a:t>
            </a:r>
          </a:p>
          <a:p>
            <a:pPr marL="285750" indent="-285750" algn="l">
              <a:buFont typeface="Wingdings" panose="05000000000000000000" pitchFamily="2" charset="2"/>
              <a:buChar char="v"/>
            </a:pPr>
            <a:endParaRPr lang="en-US" dirty="0">
              <a:solidFill>
                <a:srgbClr val="111111"/>
              </a:solidFill>
              <a:latin typeface="Montserrat" panose="00000500000000000000" pitchFamily="50" charset="0"/>
            </a:endParaRPr>
          </a:p>
          <a:p>
            <a:pPr marL="285750" indent="-285750" algn="l">
              <a:buFont typeface="Wingdings" panose="05000000000000000000" pitchFamily="2" charset="2"/>
              <a:buChar char="v"/>
            </a:pPr>
            <a:r>
              <a:rPr lang="en-US" i="0" dirty="0">
                <a:solidFill>
                  <a:srgbClr val="111111"/>
                </a:solidFill>
                <a:effectLst/>
                <a:latin typeface="Montserrat" panose="00000500000000000000" pitchFamily="50" charset="0"/>
              </a:rPr>
              <a:t>Difficulty in patching and updating devices</a:t>
            </a:r>
          </a:p>
        </p:txBody>
      </p:sp>
      <p:pic>
        <p:nvPicPr>
          <p:cNvPr id="5" name="Picture 4" descr="A group of people in different devices&#10;&#10;Description automatically generated with medium confidence">
            <a:extLst>
              <a:ext uri="{FF2B5EF4-FFF2-40B4-BE49-F238E27FC236}">
                <a16:creationId xmlns:a16="http://schemas.microsoft.com/office/drawing/2014/main" id="{24B717B3-AED2-41F5-BF55-33CF3F421170}"/>
              </a:ext>
            </a:extLst>
          </p:cNvPr>
          <p:cNvPicPr>
            <a:picLocks noChangeAspect="1"/>
          </p:cNvPicPr>
          <p:nvPr/>
        </p:nvPicPr>
        <p:blipFill>
          <a:blip r:embed="rId2"/>
          <a:stretch>
            <a:fillRect/>
          </a:stretch>
        </p:blipFill>
        <p:spPr>
          <a:xfrm>
            <a:off x="7271944" y="1968695"/>
            <a:ext cx="4450212" cy="4450212"/>
          </a:xfrm>
          <a:prstGeom prst="rect">
            <a:avLst/>
          </a:prstGeom>
          <a:ln w="6350">
            <a:solidFill>
              <a:schemeClr val="tx1"/>
            </a:solidFill>
          </a:ln>
        </p:spPr>
      </p:pic>
    </p:spTree>
    <p:extLst>
      <p:ext uri="{BB962C8B-B14F-4D97-AF65-F5344CB8AC3E}">
        <p14:creationId xmlns:p14="http://schemas.microsoft.com/office/powerpoint/2010/main" val="334456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16C62-21F1-A6FC-65E9-15C8F26E7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CCA29-EDCF-51E5-3D35-F4F7E7C8449C}"/>
              </a:ext>
            </a:extLst>
          </p:cNvPr>
          <p:cNvSpPr>
            <a:spLocks noGrp="1"/>
          </p:cNvSpPr>
          <p:nvPr>
            <p:ph type="title"/>
          </p:nvPr>
        </p:nvSpPr>
        <p:spPr/>
        <p:txBody>
          <a:bodyPr/>
          <a:lstStyle/>
          <a:p>
            <a:r>
              <a:rPr lang="en-US" dirty="0">
                <a:latin typeface="Montserrat Black" panose="00000A00000000000000" pitchFamily="50" charset="0"/>
              </a:rPr>
              <a:t>Types of IoT Security Threats</a:t>
            </a:r>
          </a:p>
        </p:txBody>
      </p:sp>
      <p:sp>
        <p:nvSpPr>
          <p:cNvPr id="3" name="TextBox 2">
            <a:extLst>
              <a:ext uri="{FF2B5EF4-FFF2-40B4-BE49-F238E27FC236}">
                <a16:creationId xmlns:a16="http://schemas.microsoft.com/office/drawing/2014/main" id="{9B0F1207-F51B-88FF-E238-21A44342B805}"/>
              </a:ext>
            </a:extLst>
          </p:cNvPr>
          <p:cNvSpPr txBox="1"/>
          <p:nvPr/>
        </p:nvSpPr>
        <p:spPr>
          <a:xfrm>
            <a:off x="581192" y="2000816"/>
            <a:ext cx="11170206" cy="4401205"/>
          </a:xfrm>
          <a:prstGeom prst="rect">
            <a:avLst/>
          </a:prstGeom>
          <a:noFill/>
        </p:spPr>
        <p:txBody>
          <a:bodyPr wrap="square" rtlCol="0">
            <a:spAutoFit/>
          </a:bodyPr>
          <a:lstStyle/>
          <a:p>
            <a:pPr marL="285750" indent="-285750" algn="l">
              <a:buFont typeface="Wingdings" panose="05000000000000000000" pitchFamily="2" charset="2"/>
              <a:buChar char="v"/>
            </a:pPr>
            <a:r>
              <a:rPr lang="en-US" b="1" dirty="0">
                <a:solidFill>
                  <a:srgbClr val="111111"/>
                </a:solidFill>
                <a:latin typeface="Montserrat" panose="00000500000000000000" pitchFamily="50" charset="0"/>
              </a:rPr>
              <a:t>Denial of Service (DoS)</a:t>
            </a:r>
          </a:p>
          <a:p>
            <a:pPr algn="l"/>
            <a:r>
              <a:rPr lang="en-US" b="1" dirty="0">
                <a:solidFill>
                  <a:srgbClr val="111111"/>
                </a:solidFill>
                <a:latin typeface="Montserrat" panose="00000500000000000000" pitchFamily="50" charset="0"/>
              </a:rPr>
              <a:t>     </a:t>
            </a:r>
            <a:r>
              <a:rPr lang="en-US" sz="1600" dirty="0">
                <a:solidFill>
                  <a:srgbClr val="111111"/>
                </a:solidFill>
                <a:latin typeface="Montserrat" panose="00000500000000000000" pitchFamily="50" charset="0"/>
              </a:rPr>
              <a:t>Overwhelming the IoT Devices with huge traffic than it can handle.</a:t>
            </a:r>
          </a:p>
          <a:p>
            <a:pPr algn="l"/>
            <a:endParaRPr lang="en-US" b="1" dirty="0">
              <a:solidFill>
                <a:srgbClr val="111111"/>
              </a:solidFill>
              <a:latin typeface="Montserrat" panose="00000500000000000000" pitchFamily="50" charset="0"/>
            </a:endParaRPr>
          </a:p>
          <a:p>
            <a:pPr marL="285750" indent="-285750" algn="l">
              <a:buFont typeface="Wingdings" panose="05000000000000000000" pitchFamily="2" charset="2"/>
              <a:buChar char="v"/>
            </a:pPr>
            <a:r>
              <a:rPr lang="en-US" b="1" dirty="0">
                <a:solidFill>
                  <a:srgbClr val="111111"/>
                </a:solidFill>
                <a:latin typeface="Montserrat" panose="00000500000000000000" pitchFamily="50" charset="0"/>
              </a:rPr>
              <a:t>Botnet Attacks</a:t>
            </a:r>
          </a:p>
          <a:p>
            <a:pPr algn="l"/>
            <a:r>
              <a:rPr lang="en-US" b="1" dirty="0">
                <a:solidFill>
                  <a:srgbClr val="111111"/>
                </a:solidFill>
                <a:latin typeface="Montserrat" panose="00000500000000000000" pitchFamily="50" charset="0"/>
              </a:rPr>
              <a:t>     </a:t>
            </a:r>
            <a:r>
              <a:rPr lang="en-US" sz="1600" dirty="0">
                <a:solidFill>
                  <a:srgbClr val="111111"/>
                </a:solidFill>
                <a:latin typeface="Montserrat" panose="00000500000000000000" pitchFamily="50" charset="0"/>
              </a:rPr>
              <a:t>Using the Compromised IoT Devices to join a Botnet and Launch </a:t>
            </a:r>
            <a:r>
              <a:rPr lang="en-US" sz="1600" dirty="0" err="1">
                <a:solidFill>
                  <a:srgbClr val="111111"/>
                </a:solidFill>
                <a:latin typeface="Montserrat" panose="00000500000000000000" pitchFamily="50" charset="0"/>
              </a:rPr>
              <a:t>DDos</a:t>
            </a:r>
            <a:r>
              <a:rPr lang="en-US" sz="1600" dirty="0">
                <a:solidFill>
                  <a:srgbClr val="111111"/>
                </a:solidFill>
                <a:latin typeface="Montserrat" panose="00000500000000000000" pitchFamily="50" charset="0"/>
              </a:rPr>
              <a:t> Attacks.</a:t>
            </a:r>
          </a:p>
          <a:p>
            <a:pPr algn="l"/>
            <a:endParaRPr lang="en-US" b="1" dirty="0">
              <a:solidFill>
                <a:srgbClr val="111111"/>
              </a:solidFill>
              <a:latin typeface="Montserrat" panose="00000500000000000000" pitchFamily="50" charset="0"/>
            </a:endParaRPr>
          </a:p>
          <a:p>
            <a:pPr marL="285750" indent="-285750" algn="l">
              <a:buFont typeface="Wingdings" panose="05000000000000000000" pitchFamily="2" charset="2"/>
              <a:buChar char="v"/>
            </a:pPr>
            <a:r>
              <a:rPr lang="en-US" b="1" i="0" dirty="0">
                <a:solidFill>
                  <a:srgbClr val="111111"/>
                </a:solidFill>
                <a:effectLst/>
                <a:latin typeface="Montserrat" panose="00000500000000000000" pitchFamily="50" charset="0"/>
              </a:rPr>
              <a:t>Supply Chain Attacks</a:t>
            </a:r>
          </a:p>
          <a:p>
            <a:pPr algn="l"/>
            <a:r>
              <a:rPr lang="en-US" b="1" dirty="0">
                <a:solidFill>
                  <a:srgbClr val="111111"/>
                </a:solidFill>
                <a:latin typeface="Montserrat" panose="00000500000000000000" pitchFamily="50" charset="0"/>
              </a:rPr>
              <a:t>     </a:t>
            </a:r>
            <a:r>
              <a:rPr lang="en-US" sz="1600" dirty="0">
                <a:solidFill>
                  <a:srgbClr val="111111"/>
                </a:solidFill>
                <a:latin typeface="Montserrat" panose="00000500000000000000" pitchFamily="50" charset="0"/>
              </a:rPr>
              <a:t>This involves compromising the integrity of IoT devices through vulnerabilities in the supply chain, potentially embedding malware before the devices reach end-users</a:t>
            </a:r>
          </a:p>
          <a:p>
            <a:pPr algn="l"/>
            <a:endParaRPr lang="en-US" b="1" dirty="0">
              <a:solidFill>
                <a:srgbClr val="111111"/>
              </a:solidFill>
              <a:latin typeface="Montserrat" panose="00000500000000000000" pitchFamily="50" charset="0"/>
            </a:endParaRPr>
          </a:p>
          <a:p>
            <a:pPr marL="285750" indent="-285750" algn="l">
              <a:buFont typeface="Wingdings" panose="05000000000000000000" pitchFamily="2" charset="2"/>
              <a:buChar char="v"/>
            </a:pPr>
            <a:r>
              <a:rPr lang="en-US" b="1" dirty="0">
                <a:solidFill>
                  <a:srgbClr val="111111"/>
                </a:solidFill>
                <a:latin typeface="Montserrat" panose="00000500000000000000" pitchFamily="50" charset="0"/>
              </a:rPr>
              <a:t>Firmware Hijacking</a:t>
            </a:r>
          </a:p>
          <a:p>
            <a:pPr algn="l"/>
            <a:r>
              <a:rPr lang="en-US" b="1" dirty="0">
                <a:solidFill>
                  <a:srgbClr val="111111"/>
                </a:solidFill>
                <a:latin typeface="Montserrat" panose="00000500000000000000" pitchFamily="50" charset="0"/>
              </a:rPr>
              <a:t>    </a:t>
            </a:r>
            <a:r>
              <a:rPr lang="en-US" sz="1600" dirty="0">
                <a:solidFill>
                  <a:srgbClr val="111111"/>
                </a:solidFill>
                <a:latin typeface="Montserrat" panose="00000500000000000000" pitchFamily="50" charset="0"/>
              </a:rPr>
              <a:t>Attackers may exploit outdated firmware by injecting malicious code during updates, allowing them control over the device</a:t>
            </a:r>
          </a:p>
          <a:p>
            <a:pPr algn="l"/>
            <a:endParaRPr lang="en-US" sz="1600" dirty="0">
              <a:solidFill>
                <a:srgbClr val="111111"/>
              </a:solidFill>
              <a:latin typeface="Montserrat" panose="00000500000000000000" pitchFamily="50" charset="0"/>
            </a:endParaRPr>
          </a:p>
          <a:p>
            <a:pPr marL="285750" indent="-285750" algn="l">
              <a:buFont typeface="Wingdings" panose="05000000000000000000" pitchFamily="2" charset="2"/>
              <a:buChar char="v"/>
            </a:pPr>
            <a:r>
              <a:rPr lang="en-US" b="1" dirty="0">
                <a:solidFill>
                  <a:srgbClr val="111111"/>
                </a:solidFill>
                <a:latin typeface="Montserrat" panose="00000500000000000000" pitchFamily="50" charset="0"/>
              </a:rPr>
              <a:t>Malware and ransomware attacks</a:t>
            </a:r>
          </a:p>
          <a:p>
            <a:pPr algn="l"/>
            <a:r>
              <a:rPr lang="en-US" sz="1600" b="1" dirty="0">
                <a:solidFill>
                  <a:srgbClr val="111111"/>
                </a:solidFill>
                <a:latin typeface="Montserrat" panose="00000500000000000000" pitchFamily="50" charset="0"/>
              </a:rPr>
              <a:t>     </a:t>
            </a:r>
            <a:r>
              <a:rPr lang="en-US" sz="1600" dirty="0">
                <a:solidFill>
                  <a:srgbClr val="111111"/>
                </a:solidFill>
                <a:latin typeface="Montserrat" panose="00000500000000000000" pitchFamily="50" charset="0"/>
              </a:rPr>
              <a:t>IoT devices can be infected with malware, leading to data theft or device malfunction.</a:t>
            </a:r>
          </a:p>
        </p:txBody>
      </p:sp>
    </p:spTree>
    <p:extLst>
      <p:ext uri="{BB962C8B-B14F-4D97-AF65-F5344CB8AC3E}">
        <p14:creationId xmlns:p14="http://schemas.microsoft.com/office/powerpoint/2010/main" val="243919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C1526-BA8F-BD4C-2478-724451166A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A8252E-59A1-D412-BAFA-27E8A36C27CC}"/>
              </a:ext>
            </a:extLst>
          </p:cNvPr>
          <p:cNvSpPr>
            <a:spLocks noGrp="1"/>
          </p:cNvSpPr>
          <p:nvPr>
            <p:ph type="title"/>
          </p:nvPr>
        </p:nvSpPr>
        <p:spPr/>
        <p:txBody>
          <a:bodyPr/>
          <a:lstStyle/>
          <a:p>
            <a:r>
              <a:rPr lang="en-US" dirty="0">
                <a:latin typeface="Montserrat Black" panose="00000A00000000000000" pitchFamily="50" charset="0"/>
              </a:rPr>
              <a:t>Mitigations/Best Practices for IoT Security</a:t>
            </a:r>
          </a:p>
        </p:txBody>
      </p:sp>
      <p:sp>
        <p:nvSpPr>
          <p:cNvPr id="3" name="TextBox 2">
            <a:extLst>
              <a:ext uri="{FF2B5EF4-FFF2-40B4-BE49-F238E27FC236}">
                <a16:creationId xmlns:a16="http://schemas.microsoft.com/office/drawing/2014/main" id="{46686E66-44DD-52F0-B7B1-A0455F3C0E82}"/>
              </a:ext>
            </a:extLst>
          </p:cNvPr>
          <p:cNvSpPr txBox="1"/>
          <p:nvPr/>
        </p:nvSpPr>
        <p:spPr>
          <a:xfrm>
            <a:off x="581192" y="2000816"/>
            <a:ext cx="11170206" cy="4216539"/>
          </a:xfrm>
          <a:prstGeom prst="rect">
            <a:avLst/>
          </a:prstGeom>
          <a:noFill/>
        </p:spPr>
        <p:txBody>
          <a:bodyPr wrap="square" rtlCol="0">
            <a:spAutoFit/>
          </a:bodyPr>
          <a:lstStyle/>
          <a:p>
            <a:pPr marL="285750" indent="-285750" algn="l">
              <a:buFont typeface="Wingdings" panose="05000000000000000000" pitchFamily="2" charset="2"/>
              <a:buChar char="v"/>
            </a:pPr>
            <a:r>
              <a:rPr lang="en-US" b="1" dirty="0">
                <a:latin typeface="Montserrat" panose="00000500000000000000" pitchFamily="50" charset="0"/>
              </a:rPr>
              <a:t>Implement Strong Authentication Mechanisms:</a:t>
            </a:r>
          </a:p>
          <a:p>
            <a:pPr algn="l"/>
            <a:r>
              <a:rPr lang="en-US" dirty="0">
                <a:latin typeface="Montserrat" panose="00000500000000000000" pitchFamily="50" charset="0"/>
              </a:rPr>
              <a:t>     </a:t>
            </a:r>
            <a:r>
              <a:rPr lang="en-US" sz="1600" dirty="0">
                <a:latin typeface="Montserrat" panose="00000500000000000000" pitchFamily="50" charset="0"/>
              </a:rPr>
              <a:t>Use strong, unique passwords and multi-factor authentication</a:t>
            </a:r>
          </a:p>
          <a:p>
            <a:pPr algn="l"/>
            <a:endParaRPr lang="en-US" dirty="0">
              <a:latin typeface="Montserrat" panose="00000500000000000000" pitchFamily="50" charset="0"/>
            </a:endParaRPr>
          </a:p>
          <a:p>
            <a:pPr marL="285750" indent="-285750" algn="l">
              <a:buFont typeface="Wingdings" panose="05000000000000000000" pitchFamily="2" charset="2"/>
              <a:buChar char="v"/>
            </a:pPr>
            <a:r>
              <a:rPr lang="en-US" b="1" dirty="0">
                <a:latin typeface="Montserrat" panose="00000500000000000000" pitchFamily="50" charset="0"/>
              </a:rPr>
              <a:t>Use Encryption for Data Transmission: </a:t>
            </a:r>
          </a:p>
          <a:p>
            <a:pPr algn="l"/>
            <a:r>
              <a:rPr lang="en-US" dirty="0">
                <a:latin typeface="Montserrat" panose="00000500000000000000" pitchFamily="50" charset="0"/>
              </a:rPr>
              <a:t>     </a:t>
            </a:r>
            <a:r>
              <a:rPr lang="en-US" sz="1600" dirty="0">
                <a:latin typeface="Montserrat" panose="00000500000000000000" pitchFamily="50" charset="0"/>
              </a:rPr>
              <a:t>Encrypt data both in transit and at rest</a:t>
            </a:r>
          </a:p>
          <a:p>
            <a:pPr algn="l"/>
            <a:endParaRPr lang="en-US" dirty="0">
              <a:latin typeface="Montserrat" panose="00000500000000000000" pitchFamily="50" charset="0"/>
            </a:endParaRPr>
          </a:p>
          <a:p>
            <a:pPr marL="285750" indent="-285750" algn="l">
              <a:buFont typeface="Wingdings" panose="05000000000000000000" pitchFamily="2" charset="2"/>
              <a:buChar char="v"/>
            </a:pPr>
            <a:r>
              <a:rPr lang="en-US" b="1" dirty="0">
                <a:latin typeface="Montserrat" panose="00000500000000000000" pitchFamily="50" charset="0"/>
              </a:rPr>
              <a:t>Regularly Update and Patch Devices: </a:t>
            </a:r>
          </a:p>
          <a:p>
            <a:pPr algn="l"/>
            <a:r>
              <a:rPr lang="en-US" dirty="0">
                <a:latin typeface="Montserrat" panose="00000500000000000000" pitchFamily="50" charset="0"/>
              </a:rPr>
              <a:t>     </a:t>
            </a:r>
            <a:r>
              <a:rPr lang="en-US" sz="1600" dirty="0">
                <a:latin typeface="Montserrat" panose="00000500000000000000" pitchFamily="50" charset="0"/>
              </a:rPr>
              <a:t>Ensure devices are regularly updated with the latest security patches</a:t>
            </a:r>
          </a:p>
          <a:p>
            <a:pPr algn="l"/>
            <a:endParaRPr lang="en-US" dirty="0">
              <a:latin typeface="Montserrat" panose="00000500000000000000" pitchFamily="50" charset="0"/>
            </a:endParaRPr>
          </a:p>
          <a:p>
            <a:pPr marL="285750" indent="-285750" algn="l">
              <a:buFont typeface="Wingdings" panose="05000000000000000000" pitchFamily="2" charset="2"/>
              <a:buChar char="v"/>
            </a:pPr>
            <a:r>
              <a:rPr lang="en-US" b="1" dirty="0">
                <a:latin typeface="Montserrat" panose="00000500000000000000" pitchFamily="50" charset="0"/>
              </a:rPr>
              <a:t>Monitor Network Traffic for Unusual Activity: </a:t>
            </a:r>
          </a:p>
          <a:p>
            <a:pPr algn="l"/>
            <a:r>
              <a:rPr lang="en-US" dirty="0">
                <a:latin typeface="Montserrat" panose="00000500000000000000" pitchFamily="50" charset="0"/>
              </a:rPr>
              <a:t>     </a:t>
            </a:r>
            <a:r>
              <a:rPr lang="en-US" sz="1600" dirty="0">
                <a:latin typeface="Montserrat" panose="00000500000000000000" pitchFamily="50" charset="0"/>
              </a:rPr>
              <a:t>Use network monitoring tools to detect and respond to suspicious activity</a:t>
            </a:r>
            <a:endParaRPr lang="en-US" dirty="0">
              <a:latin typeface="Montserrat" panose="00000500000000000000" pitchFamily="50" charset="0"/>
            </a:endParaRPr>
          </a:p>
          <a:p>
            <a:pPr algn="l"/>
            <a:endParaRPr lang="en-US" dirty="0">
              <a:latin typeface="Montserrat" panose="00000500000000000000" pitchFamily="50" charset="0"/>
            </a:endParaRPr>
          </a:p>
          <a:p>
            <a:pPr marL="285750" indent="-285750" algn="l">
              <a:buFont typeface="Wingdings" panose="05000000000000000000" pitchFamily="2" charset="2"/>
              <a:buChar char="v"/>
            </a:pPr>
            <a:r>
              <a:rPr lang="en-US" b="1" dirty="0">
                <a:latin typeface="Montserrat" panose="00000500000000000000" pitchFamily="50" charset="0"/>
              </a:rPr>
              <a:t>Segment IoT Devices on Separate Networks: </a:t>
            </a:r>
          </a:p>
          <a:p>
            <a:pPr algn="l"/>
            <a:r>
              <a:rPr lang="en-US" dirty="0">
                <a:latin typeface="Montserrat" panose="00000500000000000000" pitchFamily="50" charset="0"/>
              </a:rPr>
              <a:t>     </a:t>
            </a:r>
            <a:r>
              <a:rPr lang="en-US" sz="1600" dirty="0">
                <a:latin typeface="Montserrat" panose="00000500000000000000" pitchFamily="50" charset="0"/>
              </a:rPr>
              <a:t>Isolate IoT devices from critical networks to limit the impact of a breach</a:t>
            </a:r>
          </a:p>
          <a:p>
            <a:pPr algn="l"/>
            <a:endParaRPr lang="en-US" sz="1600" dirty="0">
              <a:solidFill>
                <a:srgbClr val="111111"/>
              </a:solidFill>
              <a:latin typeface="Montserrat" panose="00000500000000000000" pitchFamily="50" charset="0"/>
            </a:endParaRPr>
          </a:p>
        </p:txBody>
      </p:sp>
    </p:spTree>
    <p:extLst>
      <p:ext uri="{BB962C8B-B14F-4D97-AF65-F5344CB8AC3E}">
        <p14:creationId xmlns:p14="http://schemas.microsoft.com/office/powerpoint/2010/main" val="254840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64EC6-B0E4-6E43-7EFE-2F0396875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9CCC0-B69A-23A7-B7D4-82E2B1954AD1}"/>
              </a:ext>
            </a:extLst>
          </p:cNvPr>
          <p:cNvSpPr>
            <a:spLocks noGrp="1"/>
          </p:cNvSpPr>
          <p:nvPr>
            <p:ph type="title"/>
          </p:nvPr>
        </p:nvSpPr>
        <p:spPr/>
        <p:txBody>
          <a:bodyPr/>
          <a:lstStyle/>
          <a:p>
            <a:r>
              <a:rPr lang="en-US" dirty="0">
                <a:latin typeface="Montserrat Black" panose="00000A00000000000000" pitchFamily="50" charset="0"/>
              </a:rPr>
              <a:t>Future of IoT Security</a:t>
            </a:r>
          </a:p>
        </p:txBody>
      </p:sp>
      <p:sp>
        <p:nvSpPr>
          <p:cNvPr id="3" name="TextBox 2">
            <a:extLst>
              <a:ext uri="{FF2B5EF4-FFF2-40B4-BE49-F238E27FC236}">
                <a16:creationId xmlns:a16="http://schemas.microsoft.com/office/drawing/2014/main" id="{B804E979-A66E-A124-D58D-AF2AC810B8DA}"/>
              </a:ext>
            </a:extLst>
          </p:cNvPr>
          <p:cNvSpPr txBox="1"/>
          <p:nvPr/>
        </p:nvSpPr>
        <p:spPr>
          <a:xfrm>
            <a:off x="581192" y="2000816"/>
            <a:ext cx="11170206" cy="3939540"/>
          </a:xfrm>
          <a:prstGeom prst="rect">
            <a:avLst/>
          </a:prstGeom>
          <a:noFill/>
        </p:spPr>
        <p:txBody>
          <a:bodyPr wrap="square" rtlCol="0">
            <a:spAutoFit/>
          </a:bodyPr>
          <a:lstStyle/>
          <a:p>
            <a:pPr marL="285750" indent="-285750" algn="l">
              <a:buFont typeface="Wingdings" panose="05000000000000000000" pitchFamily="2" charset="2"/>
              <a:buChar char="v"/>
            </a:pPr>
            <a:r>
              <a:rPr lang="en-US" b="1" dirty="0">
                <a:latin typeface="Montserrat" panose="00000500000000000000" pitchFamily="50" charset="0"/>
              </a:rPr>
              <a:t>Advanced Data Encryption:</a:t>
            </a:r>
          </a:p>
          <a:p>
            <a:pPr algn="l"/>
            <a:r>
              <a:rPr lang="en-US" dirty="0">
                <a:latin typeface="Montserrat" panose="00000500000000000000" pitchFamily="50" charset="0"/>
              </a:rPr>
              <a:t>     </a:t>
            </a:r>
            <a:r>
              <a:rPr lang="en-US" sz="1600" dirty="0">
                <a:latin typeface="Montserrat" panose="00000500000000000000" pitchFamily="50" charset="0"/>
              </a:rPr>
              <a:t>Data encryption will be critical in safeguarding sensitive information transmitted between IoT devices and backend systems. Protocols like TLS/SSL will be widely adopted to prevent eavesdropping and tampering, making it significantly harder for attackers to access data.</a:t>
            </a:r>
          </a:p>
          <a:p>
            <a:pPr algn="l"/>
            <a:endParaRPr lang="en-US" sz="1600" dirty="0">
              <a:latin typeface="Montserrat" panose="00000500000000000000" pitchFamily="50" charset="0"/>
            </a:endParaRPr>
          </a:p>
          <a:p>
            <a:pPr marL="285750" indent="-285750" algn="l">
              <a:buFont typeface="Wingdings" panose="05000000000000000000" pitchFamily="2" charset="2"/>
              <a:buChar char="v"/>
            </a:pPr>
            <a:r>
              <a:rPr lang="en-US" b="1" dirty="0">
                <a:latin typeface="Montserrat" panose="00000500000000000000" pitchFamily="50" charset="0"/>
              </a:rPr>
              <a:t>AI-Driven Security Solutions:</a:t>
            </a:r>
          </a:p>
          <a:p>
            <a:pPr algn="l"/>
            <a:r>
              <a:rPr lang="en-US" b="1" dirty="0">
                <a:latin typeface="Montserrat" panose="00000500000000000000" pitchFamily="50" charset="0"/>
              </a:rPr>
              <a:t>    </a:t>
            </a:r>
            <a:r>
              <a:rPr lang="en-US" sz="1600" dirty="0">
                <a:latin typeface="Montserrat" panose="00000500000000000000" pitchFamily="50" charset="0"/>
              </a:rPr>
              <a:t>Artificial Intelligence (AI) will play a pivotal role in enhancing IoT security. AI algorithms can analyze vast amounts of data generated by IoT devices, enabling automated threat detection and response, predictive maintenance, and real-time anomaly identification. This proactive approach will help organizations stay ahead of potential threats.</a:t>
            </a:r>
          </a:p>
          <a:p>
            <a:pPr algn="l"/>
            <a:endParaRPr lang="en-US" sz="1600" dirty="0">
              <a:latin typeface="Montserrat" panose="00000500000000000000" pitchFamily="50" charset="0"/>
            </a:endParaRPr>
          </a:p>
          <a:p>
            <a:pPr marL="285750" indent="-285750" algn="l">
              <a:buFont typeface="Wingdings" panose="05000000000000000000" pitchFamily="2" charset="2"/>
              <a:buChar char="v"/>
            </a:pPr>
            <a:r>
              <a:rPr lang="en-US" b="1" dirty="0">
                <a:latin typeface="Montserrat" panose="00000500000000000000" pitchFamily="50" charset="0"/>
              </a:rPr>
              <a:t>Enhanced Device Authentication:</a:t>
            </a:r>
          </a:p>
          <a:p>
            <a:pPr algn="l"/>
            <a:r>
              <a:rPr lang="en-US" sz="1600" dirty="0">
                <a:solidFill>
                  <a:srgbClr val="111111"/>
                </a:solidFill>
                <a:latin typeface="Montserrat" panose="00000500000000000000" pitchFamily="50" charset="0"/>
              </a:rPr>
              <a:t>     As IoT devices proliferate, robust authentication methods will become essential. Techniques such as cryptographic keys, biometric authentication, and secure digital certificates will ensure that only authorized devices can connect to networks, reducing the risk of unauthorized access</a:t>
            </a:r>
          </a:p>
        </p:txBody>
      </p:sp>
    </p:spTree>
    <p:extLst>
      <p:ext uri="{BB962C8B-B14F-4D97-AF65-F5344CB8AC3E}">
        <p14:creationId xmlns:p14="http://schemas.microsoft.com/office/powerpoint/2010/main" val="1858030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6504A-4CBB-8202-2595-AC5074A5A5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D106C3-56E6-D14E-692A-D5A415A8021C}"/>
              </a:ext>
            </a:extLst>
          </p:cNvPr>
          <p:cNvSpPr>
            <a:spLocks noGrp="1"/>
          </p:cNvSpPr>
          <p:nvPr>
            <p:ph type="title"/>
          </p:nvPr>
        </p:nvSpPr>
        <p:spPr/>
        <p:txBody>
          <a:bodyPr/>
          <a:lstStyle/>
          <a:p>
            <a:r>
              <a:rPr lang="en-US" dirty="0">
                <a:latin typeface="Montserrat Black" panose="00000A00000000000000" pitchFamily="50" charset="0"/>
              </a:rPr>
              <a:t>Conclusion</a:t>
            </a:r>
          </a:p>
        </p:txBody>
      </p:sp>
      <p:sp>
        <p:nvSpPr>
          <p:cNvPr id="3" name="TextBox 2">
            <a:extLst>
              <a:ext uri="{FF2B5EF4-FFF2-40B4-BE49-F238E27FC236}">
                <a16:creationId xmlns:a16="http://schemas.microsoft.com/office/drawing/2014/main" id="{099111E2-EA6A-FBC1-9C22-3496EC8233A3}"/>
              </a:ext>
            </a:extLst>
          </p:cNvPr>
          <p:cNvSpPr txBox="1"/>
          <p:nvPr/>
        </p:nvSpPr>
        <p:spPr>
          <a:xfrm>
            <a:off x="581192" y="2000816"/>
            <a:ext cx="11170206" cy="2308324"/>
          </a:xfrm>
          <a:prstGeom prst="rect">
            <a:avLst/>
          </a:prstGeom>
          <a:noFill/>
        </p:spPr>
        <p:txBody>
          <a:bodyPr wrap="square" rtlCol="0">
            <a:spAutoFit/>
          </a:bodyPr>
          <a:lstStyle/>
          <a:p>
            <a:pPr marL="285750" indent="-285750" algn="l">
              <a:buFont typeface="Wingdings" panose="05000000000000000000" pitchFamily="2" charset="2"/>
              <a:buChar char="v"/>
            </a:pPr>
            <a:r>
              <a:rPr lang="en-US" sz="1600" dirty="0">
                <a:solidFill>
                  <a:srgbClr val="111111"/>
                </a:solidFill>
                <a:latin typeface="Montserrat" panose="00000500000000000000" pitchFamily="50" charset="0"/>
              </a:rPr>
              <a:t>Check for default/ weak credentials.</a:t>
            </a:r>
          </a:p>
          <a:p>
            <a:pPr marL="285750" indent="-285750" algn="l">
              <a:buFont typeface="Wingdings" panose="05000000000000000000" pitchFamily="2" charset="2"/>
              <a:buChar char="v"/>
            </a:pPr>
            <a:endParaRPr lang="en-US" sz="1600" dirty="0">
              <a:solidFill>
                <a:srgbClr val="111111"/>
              </a:solidFill>
              <a:latin typeface="Montserrat" panose="00000500000000000000" pitchFamily="50" charset="0"/>
            </a:endParaRPr>
          </a:p>
          <a:p>
            <a:pPr marL="285750" indent="-285750" algn="l">
              <a:buFont typeface="Wingdings" panose="05000000000000000000" pitchFamily="2" charset="2"/>
              <a:buChar char="v"/>
            </a:pPr>
            <a:r>
              <a:rPr lang="en-US" sz="1600" dirty="0">
                <a:solidFill>
                  <a:srgbClr val="111111"/>
                </a:solidFill>
                <a:latin typeface="Montserrat" panose="00000500000000000000" pitchFamily="50" charset="0"/>
              </a:rPr>
              <a:t>Patch regularly.</a:t>
            </a:r>
          </a:p>
          <a:p>
            <a:pPr marL="285750" indent="-285750" algn="l">
              <a:buFont typeface="Wingdings" panose="05000000000000000000" pitchFamily="2" charset="2"/>
              <a:buChar char="v"/>
            </a:pPr>
            <a:endParaRPr lang="en-US" sz="1600" dirty="0">
              <a:solidFill>
                <a:srgbClr val="111111"/>
              </a:solidFill>
              <a:latin typeface="Montserrat" panose="00000500000000000000" pitchFamily="50" charset="0"/>
            </a:endParaRPr>
          </a:p>
          <a:p>
            <a:pPr marL="285750" indent="-285750" algn="l">
              <a:buFont typeface="Wingdings" panose="05000000000000000000" pitchFamily="2" charset="2"/>
              <a:buChar char="v"/>
            </a:pPr>
            <a:r>
              <a:rPr lang="en-US" sz="1600" dirty="0">
                <a:solidFill>
                  <a:srgbClr val="111111"/>
                </a:solidFill>
                <a:latin typeface="Montserrat" panose="00000500000000000000" pitchFamily="50" charset="0"/>
              </a:rPr>
              <a:t>Enable encryption.</a:t>
            </a:r>
          </a:p>
          <a:p>
            <a:pPr marL="285750" indent="-285750" algn="l">
              <a:buFont typeface="Wingdings" panose="05000000000000000000" pitchFamily="2" charset="2"/>
              <a:buChar char="v"/>
            </a:pPr>
            <a:endParaRPr lang="en-US" sz="1600" dirty="0">
              <a:solidFill>
                <a:srgbClr val="111111"/>
              </a:solidFill>
              <a:latin typeface="Montserrat" panose="00000500000000000000" pitchFamily="50" charset="0"/>
            </a:endParaRPr>
          </a:p>
          <a:p>
            <a:pPr marL="285750" indent="-285750" algn="l">
              <a:buFont typeface="Wingdings" panose="05000000000000000000" pitchFamily="2" charset="2"/>
              <a:buChar char="v"/>
            </a:pPr>
            <a:r>
              <a:rPr lang="en-US" sz="1600" dirty="0">
                <a:solidFill>
                  <a:srgbClr val="111111"/>
                </a:solidFill>
                <a:latin typeface="Montserrat" panose="00000500000000000000" pitchFamily="50" charset="0"/>
              </a:rPr>
              <a:t>Isolate the IoT devices in the Network.</a:t>
            </a:r>
          </a:p>
          <a:p>
            <a:pPr marL="285750" indent="-285750" algn="l">
              <a:buFont typeface="Wingdings" panose="05000000000000000000" pitchFamily="2" charset="2"/>
              <a:buChar char="v"/>
            </a:pPr>
            <a:endParaRPr lang="en-US" sz="1600" dirty="0">
              <a:solidFill>
                <a:srgbClr val="111111"/>
              </a:solidFill>
              <a:latin typeface="Montserrat" panose="00000500000000000000" pitchFamily="50" charset="0"/>
            </a:endParaRPr>
          </a:p>
          <a:p>
            <a:pPr marL="285750" indent="-285750" algn="l">
              <a:buFont typeface="Wingdings" panose="05000000000000000000" pitchFamily="2" charset="2"/>
              <a:buChar char="v"/>
            </a:pPr>
            <a:r>
              <a:rPr lang="en-US" sz="1600" dirty="0">
                <a:solidFill>
                  <a:srgbClr val="111111"/>
                </a:solidFill>
                <a:latin typeface="Montserrat" panose="00000500000000000000" pitchFamily="50" charset="0"/>
              </a:rPr>
              <a:t>Monitor the traffic inbound and outbound from IoT devices.</a:t>
            </a:r>
          </a:p>
        </p:txBody>
      </p:sp>
    </p:spTree>
    <p:extLst>
      <p:ext uri="{BB962C8B-B14F-4D97-AF65-F5344CB8AC3E}">
        <p14:creationId xmlns:p14="http://schemas.microsoft.com/office/powerpoint/2010/main" val="663838331"/>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222</TotalTime>
  <Words>598</Words>
  <Application>Microsoft Office PowerPoint</Application>
  <PresentationFormat>Widescreen</PresentationFormat>
  <Paragraphs>95</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Gill Sans MT</vt:lpstr>
      <vt:lpstr>Montserrat</vt:lpstr>
      <vt:lpstr>Montserrat Black</vt:lpstr>
      <vt:lpstr>Roboto</vt:lpstr>
      <vt:lpstr>Wingdings</vt:lpstr>
      <vt:lpstr>Wingdings 2</vt:lpstr>
      <vt:lpstr>Custom</vt:lpstr>
      <vt:lpstr>IoT Security 101</vt:lpstr>
      <vt:lpstr>Who AM I?</vt:lpstr>
      <vt:lpstr>Topics</vt:lpstr>
      <vt:lpstr>Introduction to IoT Security</vt:lpstr>
      <vt:lpstr>Common IoT Security Challenges</vt:lpstr>
      <vt:lpstr>Types of IoT Security Threats</vt:lpstr>
      <vt:lpstr>Mitigations/Best Practices for IoT Security</vt:lpstr>
      <vt:lpstr>Future of IoT Security</vt:lpstr>
      <vt:lpstr>Conclusion</vt:lpstr>
      <vt:lpstr>Recent Example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Rakesh Mudavath</dc:creator>
  <cp:lastModifiedBy>Rakesh Mudavath</cp:lastModifiedBy>
  <cp:revision>4</cp:revision>
  <dcterms:created xsi:type="dcterms:W3CDTF">2024-10-19T08:59:50Z</dcterms:created>
  <dcterms:modified xsi:type="dcterms:W3CDTF">2024-10-26T13:35:28Z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