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sldIdLst>
    <p:sldId id="256" r:id="rId2"/>
    <p:sldId id="274" r:id="rId3"/>
    <p:sldId id="258" r:id="rId4"/>
    <p:sldId id="276" r:id="rId5"/>
    <p:sldId id="257" r:id="rId6"/>
    <p:sldId id="259" r:id="rId7"/>
    <p:sldId id="267" r:id="rId8"/>
    <p:sldId id="273" r:id="rId9"/>
    <p:sldId id="268"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1" d="100"/>
          <a:sy n="91" d="100"/>
        </p:scale>
        <p:origin x="3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87DE6118-2437-4B30-8E3C-4D2BE6020583}" type="datetimeFigureOut">
              <a:rPr lang="en-US" smtClean="0"/>
              <a:pPr/>
              <a:t>4/18/2025</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9E57DC2-970A-4B3E-BB1C-7A09969E49DF}" type="slidenum">
              <a:rPr lang="en-US" smtClean="0"/>
              <a:pPr/>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976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4/18/2025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865854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4/18/2025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1219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4/18/2025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101723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042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pPr/>
              <a:t>4/18/2025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344160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pPr/>
              <a:t>4/18/2025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6831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4/18/2025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01864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4/18/2025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66200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454269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162005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87DE6118-2437-4B30-8E3C-4D2BE6020583}" type="datetimeFigureOut">
              <a:rPr lang="en-US" smtClean="0"/>
              <a:pPr/>
              <a:t>4/18/2025</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8762893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F9E72-195B-76BA-8F13-59A22B5ACB21}"/>
              </a:ext>
            </a:extLst>
          </p:cNvPr>
          <p:cNvSpPr>
            <a:spLocks noGrp="1"/>
          </p:cNvSpPr>
          <p:nvPr>
            <p:ph type="ctrTitle"/>
          </p:nvPr>
        </p:nvSpPr>
        <p:spPr/>
        <p:txBody>
          <a:bodyPr/>
          <a:lstStyle/>
          <a:p>
            <a:r>
              <a:rPr lang="en-US" b="1" dirty="0">
                <a:solidFill>
                  <a:schemeClr val="tx1"/>
                </a:solidFill>
              </a:rPr>
              <a:t>Energy saving protocol for </a:t>
            </a:r>
            <a:r>
              <a:rPr lang="en-US" b="1" dirty="0" err="1">
                <a:solidFill>
                  <a:schemeClr val="tx1"/>
                </a:solidFill>
              </a:rPr>
              <a:t>Adhoc</a:t>
            </a:r>
            <a:r>
              <a:rPr lang="en-US" b="1" dirty="0">
                <a:solidFill>
                  <a:schemeClr val="tx1"/>
                </a:solidFill>
              </a:rPr>
              <a:t> network</a:t>
            </a:r>
            <a:endParaRPr lang="en-IN" b="1" dirty="0">
              <a:solidFill>
                <a:schemeClr val="tx1"/>
              </a:solidFill>
            </a:endParaRPr>
          </a:p>
        </p:txBody>
      </p:sp>
      <p:sp>
        <p:nvSpPr>
          <p:cNvPr id="3" name="Subtitle 2">
            <a:extLst>
              <a:ext uri="{FF2B5EF4-FFF2-40B4-BE49-F238E27FC236}">
                <a16:creationId xmlns:a16="http://schemas.microsoft.com/office/drawing/2014/main" id="{76A6698B-4C40-7BCD-5AF0-7C09CC17A6E1}"/>
              </a:ext>
            </a:extLst>
          </p:cNvPr>
          <p:cNvSpPr>
            <a:spLocks noGrp="1"/>
          </p:cNvSpPr>
          <p:nvPr>
            <p:ph type="subTitle" idx="1"/>
          </p:nvPr>
        </p:nvSpPr>
        <p:spPr>
          <a:xfrm>
            <a:off x="7865806" y="4149213"/>
            <a:ext cx="2585884" cy="1415845"/>
          </a:xfrm>
        </p:spPr>
        <p:txBody>
          <a:bodyPr/>
          <a:lstStyle/>
          <a:p>
            <a:r>
              <a:rPr lang="en-US" dirty="0">
                <a:solidFill>
                  <a:schemeClr val="tx1"/>
                </a:solidFill>
              </a:rPr>
              <a:t>TEAM-09</a:t>
            </a:r>
          </a:p>
          <a:p>
            <a:r>
              <a:rPr lang="en-US" dirty="0">
                <a:solidFill>
                  <a:schemeClr val="tx1"/>
                </a:solidFill>
              </a:rPr>
              <a:t>CSC-B</a:t>
            </a:r>
            <a:endParaRPr lang="en-IN" dirty="0">
              <a:solidFill>
                <a:schemeClr val="tx1"/>
              </a:solidFill>
            </a:endParaRPr>
          </a:p>
        </p:txBody>
      </p:sp>
    </p:spTree>
    <p:extLst>
      <p:ext uri="{BB962C8B-B14F-4D97-AF65-F5344CB8AC3E}">
        <p14:creationId xmlns:p14="http://schemas.microsoft.com/office/powerpoint/2010/main" val="1786201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A32A-9055-BE4A-51EF-311709150C2F}"/>
              </a:ext>
            </a:extLst>
          </p:cNvPr>
          <p:cNvSpPr>
            <a:spLocks noGrp="1"/>
          </p:cNvSpPr>
          <p:nvPr>
            <p:ph type="title"/>
          </p:nvPr>
        </p:nvSpPr>
        <p:spPr/>
        <p:txBody>
          <a:bodyPr/>
          <a:lstStyle/>
          <a:p>
            <a:r>
              <a:rPr lang="en-IN" b="1" dirty="0"/>
              <a:t>APPLICATIONS </a:t>
            </a:r>
          </a:p>
        </p:txBody>
      </p:sp>
      <p:sp>
        <p:nvSpPr>
          <p:cNvPr id="4" name="Rectangle 1">
            <a:extLst>
              <a:ext uri="{FF2B5EF4-FFF2-40B4-BE49-F238E27FC236}">
                <a16:creationId xmlns:a16="http://schemas.microsoft.com/office/drawing/2014/main" id="{5DD1CF9B-282B-EFF5-057D-BBE2F1880046}"/>
              </a:ext>
            </a:extLst>
          </p:cNvPr>
          <p:cNvSpPr>
            <a:spLocks noChangeArrowheads="1"/>
          </p:cNvSpPr>
          <p:nvPr/>
        </p:nvSpPr>
        <p:spPr bwMode="auto">
          <a:xfrm>
            <a:off x="1639388" y="1553212"/>
            <a:ext cx="5064207" cy="4438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sz="1800" i="0" u="none" strike="noStrike" cap="none" normalizeH="0" baseline="0" dirty="0">
                <a:ln>
                  <a:noFill/>
                </a:ln>
                <a:solidFill>
                  <a:schemeClr val="tx1"/>
                </a:solidFill>
                <a:effectLst/>
                <a:latin typeface="Arial" panose="020B0604020202020204" pitchFamily="34" charset="0"/>
              </a:rPr>
              <a:t>Disaster Recovery and Emergency Networks</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sz="1800" i="0" u="none" strike="noStrike" cap="none" normalizeH="0" baseline="0" dirty="0">
                <a:ln>
                  <a:noFill/>
                </a:ln>
                <a:solidFill>
                  <a:schemeClr val="tx1"/>
                </a:solidFill>
                <a:effectLst/>
                <a:latin typeface="Arial" panose="020B0604020202020204" pitchFamily="34" charset="0"/>
              </a:rPr>
              <a:t>Military Communication Systems</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sz="1800" i="0" u="none" strike="noStrike" cap="none" normalizeH="0" baseline="0" dirty="0">
                <a:ln>
                  <a:noFill/>
                </a:ln>
                <a:solidFill>
                  <a:schemeClr val="tx1"/>
                </a:solidFill>
                <a:effectLst/>
                <a:latin typeface="Arial" panose="020B0604020202020204" pitchFamily="34" charset="0"/>
              </a:rPr>
              <a:t>Environmental and Wildlife Monitoring</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sz="1800" i="0" u="none" strike="noStrike" cap="none" normalizeH="0" baseline="0" dirty="0">
                <a:ln>
                  <a:noFill/>
                </a:ln>
                <a:solidFill>
                  <a:schemeClr val="tx1"/>
                </a:solidFill>
                <a:effectLst/>
                <a:latin typeface="Arial" panose="020B0604020202020204" pitchFamily="34" charset="0"/>
              </a:rPr>
              <a:t>Remote Area Communication</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sz="1800" i="0" u="none" strike="noStrike" cap="none" normalizeH="0" baseline="0" dirty="0">
                <a:ln>
                  <a:noFill/>
                </a:ln>
                <a:solidFill>
                  <a:schemeClr val="tx1"/>
                </a:solidFill>
                <a:effectLst/>
                <a:latin typeface="Arial" panose="020B0604020202020204" pitchFamily="34" charset="0"/>
              </a:rPr>
              <a:t>Healthcare and Wearable Networks</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sz="1800" i="0" u="none" strike="noStrike" cap="none" normalizeH="0" baseline="0" dirty="0">
                <a:ln>
                  <a:noFill/>
                </a:ln>
                <a:solidFill>
                  <a:schemeClr val="tx1"/>
                </a:solidFill>
                <a:effectLst/>
                <a:latin typeface="Arial" panose="020B0604020202020204" pitchFamily="34" charset="0"/>
              </a:rPr>
              <a:t>Vehicular Ad Hoc Networks (VANETs)</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sz="1800" i="0" u="none" strike="noStrike" cap="none" normalizeH="0" baseline="0" dirty="0">
                <a:ln>
                  <a:noFill/>
                </a:ln>
                <a:solidFill>
                  <a:schemeClr val="tx1"/>
                </a:solidFill>
                <a:effectLst/>
                <a:latin typeface="Arial" panose="020B0604020202020204" pitchFamily="34" charset="0"/>
              </a:rPr>
              <a:t>Smart Agriculture Systems</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sz="1800" i="0" u="none" strike="noStrike" cap="none" normalizeH="0" baseline="0" dirty="0">
                <a:ln>
                  <a:noFill/>
                </a:ln>
                <a:solidFill>
                  <a:schemeClr val="tx1"/>
                </a:solidFill>
                <a:effectLst/>
                <a:latin typeface="Arial" panose="020B0604020202020204" pitchFamily="34" charset="0"/>
              </a:rPr>
              <a:t>Internet of Things (IoT) Deployments</a:t>
            </a:r>
          </a:p>
        </p:txBody>
      </p:sp>
    </p:spTree>
    <p:extLst>
      <p:ext uri="{BB962C8B-B14F-4D97-AF65-F5344CB8AC3E}">
        <p14:creationId xmlns:p14="http://schemas.microsoft.com/office/powerpoint/2010/main" val="620998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2648D5-D4DF-B39C-73E5-637CF1E74C01}"/>
              </a:ext>
            </a:extLst>
          </p:cNvPr>
          <p:cNvPicPr>
            <a:picLocks noChangeAspect="1"/>
          </p:cNvPicPr>
          <p:nvPr/>
        </p:nvPicPr>
        <p:blipFill>
          <a:blip r:embed="rId2"/>
          <a:srcRect l="6532" b="18752"/>
          <a:stretch/>
        </p:blipFill>
        <p:spPr>
          <a:xfrm>
            <a:off x="796414" y="1596136"/>
            <a:ext cx="11141514" cy="3880432"/>
          </a:xfrm>
          <a:prstGeom prst="rect">
            <a:avLst/>
          </a:prstGeom>
        </p:spPr>
      </p:pic>
    </p:spTree>
    <p:extLst>
      <p:ext uri="{BB962C8B-B14F-4D97-AF65-F5344CB8AC3E}">
        <p14:creationId xmlns:p14="http://schemas.microsoft.com/office/powerpoint/2010/main" val="583755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517EA-2F2B-DF31-869D-A533CF0B0A10}"/>
              </a:ext>
            </a:extLst>
          </p:cNvPr>
          <p:cNvSpPr>
            <a:spLocks noGrp="1"/>
          </p:cNvSpPr>
          <p:nvPr>
            <p:ph type="title"/>
          </p:nvPr>
        </p:nvSpPr>
        <p:spPr>
          <a:xfrm>
            <a:off x="1219204" y="480687"/>
            <a:ext cx="9601196" cy="1303867"/>
          </a:xfrm>
        </p:spPr>
        <p:txBody>
          <a:bodyPr/>
          <a:lstStyle/>
          <a:p>
            <a:r>
              <a:rPr lang="en-US" b="1" dirty="0"/>
              <a:t>ABSTRACT</a:t>
            </a:r>
            <a:endParaRPr lang="en-IN" b="1" dirty="0"/>
          </a:p>
        </p:txBody>
      </p:sp>
      <p:sp>
        <p:nvSpPr>
          <p:cNvPr id="3" name="Content Placeholder 2">
            <a:extLst>
              <a:ext uri="{FF2B5EF4-FFF2-40B4-BE49-F238E27FC236}">
                <a16:creationId xmlns:a16="http://schemas.microsoft.com/office/drawing/2014/main" id="{E1AEAAF9-E6F9-1FB7-C170-B1C57A1C18DF}"/>
              </a:ext>
            </a:extLst>
          </p:cNvPr>
          <p:cNvSpPr>
            <a:spLocks noGrp="1"/>
          </p:cNvSpPr>
          <p:nvPr>
            <p:ph idx="1"/>
          </p:nvPr>
        </p:nvSpPr>
        <p:spPr>
          <a:xfrm>
            <a:off x="1371600" y="1612490"/>
            <a:ext cx="9601200" cy="4254910"/>
          </a:xfrm>
        </p:spPr>
        <p:txBody>
          <a:bodyPr>
            <a:normAutofit/>
          </a:bodyPr>
          <a:lstStyle/>
          <a:p>
            <a:pPr marL="0" indent="0" algn="just">
              <a:lnSpc>
                <a:spcPct val="150000"/>
              </a:lnSpc>
              <a:buNone/>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ad hoc networks, devices connect without any fixed infrastructure and rely on battery power. If some devices use too much energy, the whole network can fail early. This project introduces an energy-saving routing method where devices choose paths not only based on distance but also on how much battery power each device has. We built a simple Python simulation to show how this method works. It helps balance energy usage, so no single device dies too quickly. This makes the network last longer and work better, especially in real-life situations like disaster zones or remote areas.</a:t>
            </a:r>
            <a:endParaRPr lang="en-IN" dirty="0"/>
          </a:p>
        </p:txBody>
      </p:sp>
    </p:spTree>
    <p:extLst>
      <p:ext uri="{BB962C8B-B14F-4D97-AF65-F5344CB8AC3E}">
        <p14:creationId xmlns:p14="http://schemas.microsoft.com/office/powerpoint/2010/main" val="1425644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0D8FA-EE46-761E-D88C-DF883A900184}"/>
              </a:ext>
            </a:extLst>
          </p:cNvPr>
          <p:cNvSpPr>
            <a:spLocks noGrp="1"/>
          </p:cNvSpPr>
          <p:nvPr>
            <p:ph type="title"/>
          </p:nvPr>
        </p:nvSpPr>
        <p:spPr>
          <a:xfrm>
            <a:off x="1138085" y="947719"/>
            <a:ext cx="9601196" cy="1303867"/>
          </a:xfrm>
        </p:spPr>
        <p:txBody>
          <a:bodyPr/>
          <a:lstStyle/>
          <a:p>
            <a:r>
              <a:rPr lang="en-US" b="1" dirty="0"/>
              <a:t>PROBLEM STATEMENT</a:t>
            </a:r>
            <a:endParaRPr lang="en-IN" b="1" dirty="0"/>
          </a:p>
        </p:txBody>
      </p:sp>
      <p:sp>
        <p:nvSpPr>
          <p:cNvPr id="3" name="Content Placeholder 2">
            <a:extLst>
              <a:ext uri="{FF2B5EF4-FFF2-40B4-BE49-F238E27FC236}">
                <a16:creationId xmlns:a16="http://schemas.microsoft.com/office/drawing/2014/main" id="{1907450E-B6B0-524F-308A-311AC5446EA5}"/>
              </a:ext>
            </a:extLst>
          </p:cNvPr>
          <p:cNvSpPr>
            <a:spLocks noGrp="1"/>
          </p:cNvSpPr>
          <p:nvPr>
            <p:ph idx="1"/>
          </p:nvPr>
        </p:nvSpPr>
        <p:spPr>
          <a:xfrm>
            <a:off x="1219200" y="2251586"/>
            <a:ext cx="9753600" cy="3989439"/>
          </a:xfrm>
        </p:spPr>
        <p:txBody>
          <a:bodyPr>
            <a:normAutofit/>
          </a:bodyPr>
          <a:lstStyle/>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In ad hoc networks, devices communicate directly without fixed infrastructure like routers or towers. These devices run on battery power, and if some nodes use more energy than others, they die quickly—causing the whole network to fail early. Most existing routing methods focus only on finding the shortest path but ignore battery levels. This project aims to develop an energy-saving protocol that balances energy use across all devices, helping the network last longer and work more reliably—especially in emergency or remote situations where recharging isn’t possible.</a:t>
            </a:r>
          </a:p>
        </p:txBody>
      </p:sp>
    </p:spTree>
    <p:extLst>
      <p:ext uri="{BB962C8B-B14F-4D97-AF65-F5344CB8AC3E}">
        <p14:creationId xmlns:p14="http://schemas.microsoft.com/office/powerpoint/2010/main" val="189684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FEE21-3181-2285-DE2E-DD1960FCC910}"/>
              </a:ext>
            </a:extLst>
          </p:cNvPr>
          <p:cNvSpPr>
            <a:spLocks noGrp="1"/>
          </p:cNvSpPr>
          <p:nvPr>
            <p:ph type="title"/>
          </p:nvPr>
        </p:nvSpPr>
        <p:spPr/>
        <p:txBody>
          <a:bodyPr/>
          <a:lstStyle/>
          <a:p>
            <a:r>
              <a:rPr lang="en-IN" b="1" dirty="0"/>
              <a:t>EXISTING SOLUTIONS</a:t>
            </a:r>
          </a:p>
        </p:txBody>
      </p:sp>
      <p:sp>
        <p:nvSpPr>
          <p:cNvPr id="3" name="Content Placeholder 2">
            <a:extLst>
              <a:ext uri="{FF2B5EF4-FFF2-40B4-BE49-F238E27FC236}">
                <a16:creationId xmlns:a16="http://schemas.microsoft.com/office/drawing/2014/main" id="{DEFDE5FD-0AC9-9728-5363-6455A1FD2984}"/>
              </a:ext>
            </a:extLst>
          </p:cNvPr>
          <p:cNvSpPr>
            <a:spLocks noGrp="1"/>
          </p:cNvSpPr>
          <p:nvPr>
            <p:ph idx="1"/>
          </p:nvPr>
        </p:nvSpPr>
        <p:spPr/>
        <p:txBody>
          <a:bodyPr>
            <a:normAutofit fontScale="92500"/>
          </a:bodyPr>
          <a:lstStyle/>
          <a:p>
            <a:pPr marL="514350" indent="-514350" algn="just">
              <a:buFont typeface="Wingdings" panose="05000000000000000000" pitchFamily="2" charset="2"/>
              <a:buChar char="Ø"/>
            </a:pPr>
            <a:r>
              <a:rPr lang="en-US" b="1" dirty="0">
                <a:solidFill>
                  <a:schemeClr val="tx1"/>
                </a:solidFill>
              </a:rPr>
              <a:t>EAODV (Energy-Aware AODV) :</a:t>
            </a:r>
          </a:p>
          <a:p>
            <a:pPr marL="514350" indent="-514350" algn="just">
              <a:buFont typeface="Wingdings" panose="05000000000000000000" pitchFamily="2" charset="2"/>
              <a:buChar char="q"/>
            </a:pPr>
            <a:r>
              <a:rPr lang="en-US" b="1" dirty="0">
                <a:solidFill>
                  <a:schemeClr val="tx1"/>
                </a:solidFill>
              </a:rPr>
              <a:t>Overview</a:t>
            </a:r>
            <a:r>
              <a:rPr lang="en-US" dirty="0">
                <a:solidFill>
                  <a:schemeClr val="tx1"/>
                </a:solidFill>
              </a:rPr>
              <a:t>: A smart upgrade of AODV that takes battery power into account while choosing routes.</a:t>
            </a:r>
          </a:p>
          <a:p>
            <a:pPr marL="514350" indent="-514350" algn="just">
              <a:buFont typeface="Wingdings" panose="05000000000000000000" pitchFamily="2" charset="2"/>
              <a:buChar char="q"/>
            </a:pPr>
            <a:r>
              <a:rPr lang="en-US" b="1" dirty="0">
                <a:solidFill>
                  <a:schemeClr val="tx1"/>
                </a:solidFill>
              </a:rPr>
              <a:t>Features</a:t>
            </a:r>
            <a:r>
              <a:rPr lang="en-US" dirty="0">
                <a:solidFill>
                  <a:schemeClr val="tx1"/>
                </a:solidFill>
              </a:rPr>
              <a:t>: Picks routes based on both distance and energy levels, helping to spread out power usage and extend network life. However, it's a bit more complex to implement.</a:t>
            </a:r>
          </a:p>
          <a:p>
            <a:pPr marL="514350" indent="-514350" algn="just">
              <a:buFont typeface="Wingdings" panose="05000000000000000000" pitchFamily="2" charset="2"/>
              <a:buChar char="Ø"/>
            </a:pPr>
            <a:r>
              <a:rPr lang="en-US" b="1" dirty="0">
                <a:solidFill>
                  <a:schemeClr val="tx1"/>
                </a:solidFill>
              </a:rPr>
              <a:t>NS-3, </a:t>
            </a:r>
            <a:r>
              <a:rPr lang="en-US" b="1" dirty="0" err="1">
                <a:solidFill>
                  <a:schemeClr val="tx1"/>
                </a:solidFill>
              </a:rPr>
              <a:t>OMNeT</a:t>
            </a:r>
            <a:r>
              <a:rPr lang="en-US" b="1" dirty="0">
                <a:solidFill>
                  <a:schemeClr val="tx1"/>
                </a:solidFill>
              </a:rPr>
              <a:t>++, and </a:t>
            </a:r>
            <a:r>
              <a:rPr lang="en-US" b="1" dirty="0" err="1">
                <a:solidFill>
                  <a:schemeClr val="tx1"/>
                </a:solidFill>
              </a:rPr>
              <a:t>QualNet</a:t>
            </a:r>
            <a:r>
              <a:rPr lang="en-US" b="1" dirty="0">
                <a:solidFill>
                  <a:schemeClr val="tx1"/>
                </a:solidFill>
              </a:rPr>
              <a:t> (Simulators) :</a:t>
            </a:r>
          </a:p>
          <a:p>
            <a:pPr marL="514350" indent="-514350" algn="just">
              <a:buFont typeface="Wingdings" panose="05000000000000000000" pitchFamily="2" charset="2"/>
              <a:buChar char="q"/>
            </a:pPr>
            <a:r>
              <a:rPr lang="en-US" b="1" dirty="0">
                <a:solidFill>
                  <a:schemeClr val="tx1"/>
                </a:solidFill>
              </a:rPr>
              <a:t>Overview</a:t>
            </a:r>
            <a:r>
              <a:rPr lang="en-US" dirty="0">
                <a:solidFill>
                  <a:schemeClr val="tx1"/>
                </a:solidFill>
              </a:rPr>
              <a:t>: Popular tools for simulating wireless networks including ad hoc networks.</a:t>
            </a:r>
          </a:p>
          <a:p>
            <a:pPr marL="514350" indent="-514350" algn="just">
              <a:buFont typeface="Wingdings" panose="05000000000000000000" pitchFamily="2" charset="2"/>
              <a:buChar char="q"/>
            </a:pPr>
            <a:r>
              <a:rPr lang="en-US" b="1" dirty="0">
                <a:solidFill>
                  <a:schemeClr val="tx1"/>
                </a:solidFill>
              </a:rPr>
              <a:t>Features</a:t>
            </a:r>
            <a:r>
              <a:rPr lang="en-US" dirty="0">
                <a:solidFill>
                  <a:schemeClr val="tx1"/>
                </a:solidFill>
              </a:rPr>
              <a:t>: Realistic and detailed simulations, support for various protocols, but they're heavy, need good computer specs, and can be hard to learn for beginners.</a:t>
            </a:r>
          </a:p>
        </p:txBody>
      </p:sp>
    </p:spTree>
    <p:extLst>
      <p:ext uri="{BB962C8B-B14F-4D97-AF65-F5344CB8AC3E}">
        <p14:creationId xmlns:p14="http://schemas.microsoft.com/office/powerpoint/2010/main" val="78289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F7FC9-410C-5582-F09A-EB3A1CB95FB6}"/>
              </a:ext>
            </a:extLst>
          </p:cNvPr>
          <p:cNvSpPr>
            <a:spLocks noGrp="1"/>
          </p:cNvSpPr>
          <p:nvPr>
            <p:ph type="title"/>
          </p:nvPr>
        </p:nvSpPr>
        <p:spPr>
          <a:xfrm>
            <a:off x="1158240" y="426720"/>
            <a:ext cx="9875520" cy="1356360"/>
          </a:xfrm>
        </p:spPr>
        <p:txBody>
          <a:bodyPr>
            <a:normAutofit/>
          </a:bodyPr>
          <a:lstStyle/>
          <a:p>
            <a:r>
              <a:rPr lang="en-US" sz="4800" dirty="0">
                <a:latin typeface="Arial Black" panose="020B0A04020102020204" pitchFamily="34" charset="0"/>
              </a:rPr>
              <a:t>Objective</a:t>
            </a:r>
            <a:endParaRPr lang="en-IN" sz="48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8E86D86F-AA60-5BCD-DDE3-9C29BBBB903C}"/>
              </a:ext>
            </a:extLst>
          </p:cNvPr>
          <p:cNvSpPr>
            <a:spLocks noGrp="1"/>
          </p:cNvSpPr>
          <p:nvPr>
            <p:ph idx="1"/>
          </p:nvPr>
        </p:nvSpPr>
        <p:spPr>
          <a:xfrm>
            <a:off x="895085" y="1410789"/>
            <a:ext cx="9901085" cy="4695816"/>
          </a:xfrm>
        </p:spPr>
        <p:txBody>
          <a:bodyPr>
            <a:noAutofit/>
          </a:bodyPr>
          <a:lstStyle/>
          <a:p>
            <a:pPr marL="457200" indent="-457200">
              <a:lnSpc>
                <a:spcPct val="150000"/>
              </a:lnSpc>
              <a:buFont typeface="Wingdings" panose="05000000000000000000" pitchFamily="2" charset="2"/>
              <a:buChar char="q"/>
            </a:pPr>
            <a:r>
              <a:rPr lang="en-US" b="1" dirty="0">
                <a:solidFill>
                  <a:schemeClr val="tx1"/>
                </a:solidFill>
                <a:latin typeface="Times New Roman" panose="02020603050405020304" pitchFamily="18" charset="0"/>
                <a:cs typeface="Times New Roman" panose="02020603050405020304" pitchFamily="18" charset="0"/>
              </a:rPr>
              <a:t>Save Battery Life : </a:t>
            </a:r>
            <a:r>
              <a:rPr lang="en-US" dirty="0">
                <a:solidFill>
                  <a:schemeClr val="tx1"/>
                </a:solidFill>
                <a:latin typeface="Times New Roman" panose="02020603050405020304" pitchFamily="18" charset="0"/>
                <a:cs typeface="Times New Roman" panose="02020603050405020304" pitchFamily="18" charset="0"/>
              </a:rPr>
              <a:t>Help the devices in the network use less power so their batteries last longer during communication</a:t>
            </a:r>
            <a:r>
              <a:rPr lang="en-US" b="1" dirty="0">
                <a:solidFill>
                  <a:schemeClr val="tx1"/>
                </a:solidFill>
                <a:latin typeface="Times New Roman" panose="02020603050405020304" pitchFamily="18" charset="0"/>
                <a:cs typeface="Times New Roman" panose="02020603050405020304" pitchFamily="18" charset="0"/>
              </a:rPr>
              <a:t>.</a:t>
            </a:r>
          </a:p>
          <a:p>
            <a:pPr marL="457200" indent="-457200">
              <a:lnSpc>
                <a:spcPct val="150000"/>
              </a:lnSpc>
              <a:buFont typeface="Wingdings" panose="05000000000000000000" pitchFamily="2" charset="2"/>
              <a:buChar char="q"/>
            </a:pPr>
            <a:r>
              <a:rPr lang="en-US" b="1" dirty="0">
                <a:solidFill>
                  <a:schemeClr val="tx1"/>
                </a:solidFill>
                <a:latin typeface="Times New Roman" panose="02020603050405020304" pitchFamily="18" charset="0"/>
                <a:cs typeface="Times New Roman" panose="02020603050405020304" pitchFamily="18" charset="0"/>
              </a:rPr>
              <a:t>Smart Path Selection</a:t>
            </a:r>
            <a:r>
              <a:rPr lang="en-US" dirty="0">
                <a:solidFill>
                  <a:schemeClr val="tx1"/>
                </a:solidFill>
                <a:latin typeface="Times New Roman" panose="02020603050405020304" pitchFamily="18" charset="0"/>
                <a:cs typeface="Times New Roman" panose="02020603050405020304" pitchFamily="18" charset="0"/>
              </a:rPr>
              <a:t> : Choose routes for sending data that not only take the shortest way but also consider how much battery each device has left.</a:t>
            </a:r>
          </a:p>
          <a:p>
            <a:pPr marL="457200" indent="-457200">
              <a:lnSpc>
                <a:spcPct val="150000"/>
              </a:lnSpc>
              <a:buFont typeface="Wingdings" panose="05000000000000000000" pitchFamily="2" charset="2"/>
              <a:buChar char="q"/>
            </a:pPr>
            <a:r>
              <a:rPr lang="en-US" b="1" dirty="0">
                <a:solidFill>
                  <a:schemeClr val="tx1"/>
                </a:solidFill>
                <a:latin typeface="Times New Roman" panose="02020603050405020304" pitchFamily="18" charset="0"/>
                <a:cs typeface="Times New Roman" panose="02020603050405020304" pitchFamily="18" charset="0"/>
              </a:rPr>
              <a:t>Balance the Load : </a:t>
            </a:r>
            <a:r>
              <a:rPr lang="en-US" dirty="0">
                <a:solidFill>
                  <a:schemeClr val="tx1"/>
                </a:solidFill>
                <a:latin typeface="Times New Roman" panose="02020603050405020304" pitchFamily="18" charset="0"/>
                <a:cs typeface="Times New Roman" panose="02020603050405020304" pitchFamily="18" charset="0"/>
              </a:rPr>
              <a:t>Make sure no single device is overused. Spread out the work so all devices share the job of sending data, which keeps the network working longer.</a:t>
            </a:r>
          </a:p>
          <a:p>
            <a:pPr marL="457200" indent="-457200">
              <a:lnSpc>
                <a:spcPct val="150000"/>
              </a:lnSpc>
              <a:buFont typeface="Wingdings" panose="05000000000000000000" pitchFamily="2" charset="2"/>
              <a:buChar char="q"/>
            </a:pPr>
            <a:r>
              <a:rPr lang="en-US" b="1" dirty="0">
                <a:solidFill>
                  <a:schemeClr val="tx1"/>
                </a:solidFill>
                <a:latin typeface="Times New Roman" panose="02020603050405020304" pitchFamily="18" charset="0"/>
                <a:cs typeface="Times New Roman" panose="02020603050405020304" pitchFamily="18" charset="0"/>
              </a:rPr>
              <a:t>Simple and Visual Simulation : </a:t>
            </a:r>
            <a:r>
              <a:rPr lang="en-US" dirty="0">
                <a:solidFill>
                  <a:schemeClr val="tx1"/>
                </a:solidFill>
                <a:latin typeface="Times New Roman" panose="02020603050405020304" pitchFamily="18" charset="0"/>
                <a:cs typeface="Times New Roman" panose="02020603050405020304" pitchFamily="18" charset="0"/>
              </a:rPr>
              <a:t>Create an easy-to-understand simulation using Python that shows how this energy-saving method works in real life.</a:t>
            </a:r>
            <a:endParaRPr lang="en-US"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9266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61826-BD0D-21B5-58A0-F157885BB296}"/>
              </a:ext>
            </a:extLst>
          </p:cNvPr>
          <p:cNvSpPr>
            <a:spLocks noGrp="1"/>
          </p:cNvSpPr>
          <p:nvPr>
            <p:ph type="title"/>
          </p:nvPr>
        </p:nvSpPr>
        <p:spPr>
          <a:xfrm>
            <a:off x="909484" y="554635"/>
            <a:ext cx="9601200" cy="1025013"/>
          </a:xfrm>
        </p:spPr>
        <p:txBody>
          <a:bodyPr>
            <a:normAutofit/>
          </a:bodyPr>
          <a:lstStyle/>
          <a:p>
            <a:r>
              <a:rPr lang="en-IN" sz="3600" b="1" dirty="0"/>
              <a:t>ALGORITHM</a:t>
            </a:r>
          </a:p>
        </p:txBody>
      </p:sp>
      <p:sp>
        <p:nvSpPr>
          <p:cNvPr id="4" name="Rectangle 1">
            <a:extLst>
              <a:ext uri="{FF2B5EF4-FFF2-40B4-BE49-F238E27FC236}">
                <a16:creationId xmlns:a16="http://schemas.microsoft.com/office/drawing/2014/main" id="{66E609C1-CD47-576B-93D7-62EFB4DF693D}"/>
              </a:ext>
            </a:extLst>
          </p:cNvPr>
          <p:cNvSpPr>
            <a:spLocks noGrp="1" noChangeArrowheads="1"/>
          </p:cNvSpPr>
          <p:nvPr>
            <p:ph idx="1"/>
          </p:nvPr>
        </p:nvSpPr>
        <p:spPr bwMode="auto">
          <a:xfrm>
            <a:off x="1474839" y="1395680"/>
            <a:ext cx="9517625" cy="4600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algn="just" eaLnBrk="0" fontAlgn="base" hangingPunct="0">
              <a:lnSpc>
                <a:spcPct val="150000"/>
              </a:lnSpc>
              <a:spcBef>
                <a:spcPct val="0"/>
              </a:spcBef>
              <a:spcAft>
                <a:spcPct val="0"/>
              </a:spcAft>
              <a:buClrTx/>
              <a:buSzTx/>
              <a:buFont typeface="+mj-lt"/>
              <a:buAutoNum type="arabicPeriod"/>
            </a:pPr>
            <a:r>
              <a:rPr kumimoji="0" lang="en-US" altLang="en-US" b="1" i="0" u="none" strike="noStrike" cap="none" normalizeH="0" baseline="0" dirty="0">
                <a:ln>
                  <a:noFill/>
                </a:ln>
                <a:solidFill>
                  <a:schemeClr val="tx1"/>
                </a:solidFill>
                <a:effectLst/>
                <a:latin typeface="Arial" panose="020B0604020202020204" pitchFamily="34" charset="0"/>
              </a:rPr>
              <a:t>Start</a:t>
            </a:r>
          </a:p>
          <a:p>
            <a:pPr marL="457200" indent="-457200" algn="just" eaLnBrk="0" fontAlgn="base" hangingPunct="0">
              <a:lnSpc>
                <a:spcPct val="150000"/>
              </a:lnSpc>
              <a:spcBef>
                <a:spcPct val="0"/>
              </a:spcBef>
              <a:spcAft>
                <a:spcPct val="0"/>
              </a:spcAft>
              <a:buClrTx/>
              <a:buSzTx/>
              <a:buFont typeface="+mj-lt"/>
              <a:buAutoNum type="arabicPeriod"/>
            </a:pPr>
            <a:r>
              <a:rPr kumimoji="0" lang="en-US" altLang="en-US" b="1" i="0" u="none" strike="noStrike" cap="none" normalizeH="0" baseline="0" dirty="0">
                <a:ln>
                  <a:noFill/>
                </a:ln>
                <a:solidFill>
                  <a:schemeClr val="tx1"/>
                </a:solidFill>
                <a:effectLst/>
                <a:latin typeface="Arial" panose="020B0604020202020204" pitchFamily="34" charset="0"/>
              </a:rPr>
              <a:t>Place the Nodes</a:t>
            </a:r>
            <a:r>
              <a:rPr kumimoji="0" lang="en-US" altLang="en-US" i="0" u="none" strike="noStrike" cap="none" normalizeH="0" baseline="0" dirty="0">
                <a:ln>
                  <a:noFill/>
                </a:ln>
                <a:solidFill>
                  <a:schemeClr val="tx1"/>
                </a:solidFill>
                <a:effectLst/>
                <a:latin typeface="Arial" panose="020B0604020202020204" pitchFamily="34" charset="0"/>
              </a:rPr>
              <a:t> : Randomly scatter 10 wireless nodes on a 2D </a:t>
            </a:r>
            <a:r>
              <a:rPr kumimoji="0" lang="en-US" altLang="en-US" i="0" u="none" strike="noStrike" cap="none" normalizeH="0" baseline="0" dirty="0" err="1">
                <a:ln>
                  <a:noFill/>
                </a:ln>
                <a:solidFill>
                  <a:schemeClr val="tx1"/>
                </a:solidFill>
                <a:effectLst/>
                <a:latin typeface="Arial" panose="020B0604020202020204" pitchFamily="34" charset="0"/>
              </a:rPr>
              <a:t>space.Each</a:t>
            </a:r>
            <a:r>
              <a:rPr kumimoji="0" lang="en-US" altLang="en-US" i="0" u="none" strike="noStrike" cap="none" normalizeH="0" baseline="0" dirty="0">
                <a:ln>
                  <a:noFill/>
                </a:ln>
                <a:solidFill>
                  <a:schemeClr val="tx1"/>
                </a:solidFill>
                <a:effectLst/>
                <a:latin typeface="Arial" panose="020B0604020202020204" pitchFamily="34" charset="0"/>
              </a:rPr>
              <a:t> node starts with the same battery level (e.g., 100%)..</a:t>
            </a:r>
          </a:p>
          <a:p>
            <a:pPr marL="457200" indent="-457200" algn="just" eaLnBrk="0" fontAlgn="base" hangingPunct="0">
              <a:lnSpc>
                <a:spcPct val="150000"/>
              </a:lnSpc>
              <a:spcBef>
                <a:spcPct val="0"/>
              </a:spcBef>
              <a:spcAft>
                <a:spcPct val="0"/>
              </a:spcAft>
              <a:buFont typeface="+mj-lt"/>
              <a:buAutoNum type="arabicPeriod"/>
            </a:pPr>
            <a:r>
              <a:rPr kumimoji="0" lang="en-US" altLang="en-US" b="1" i="0" u="none" strike="noStrike" cap="none" normalizeH="0" baseline="0" dirty="0">
                <a:ln>
                  <a:noFill/>
                </a:ln>
                <a:solidFill>
                  <a:schemeClr val="tx1"/>
                </a:solidFill>
                <a:effectLst/>
                <a:latin typeface="Arial" panose="020B0604020202020204" pitchFamily="34" charset="0"/>
              </a:rPr>
              <a:t>Build the Network : </a:t>
            </a:r>
            <a:r>
              <a:rPr kumimoji="0" lang="en-US" altLang="en-US" i="0" u="none" strike="noStrike" cap="none" normalizeH="0" baseline="0" dirty="0">
                <a:ln>
                  <a:noFill/>
                </a:ln>
                <a:solidFill>
                  <a:schemeClr val="tx1"/>
                </a:solidFill>
                <a:effectLst/>
                <a:latin typeface="Arial" panose="020B0604020202020204" pitchFamily="34" charset="0"/>
              </a:rPr>
              <a:t>Connect two nodes with a link only if they are close enough (within 5 units of distance).This simulates real-world wireless communication range.</a:t>
            </a:r>
          </a:p>
          <a:p>
            <a:pPr marL="457200" indent="-457200" algn="just" eaLnBrk="0" fontAlgn="base" hangingPunct="0">
              <a:lnSpc>
                <a:spcPct val="150000"/>
              </a:lnSpc>
              <a:spcBef>
                <a:spcPct val="0"/>
              </a:spcBef>
              <a:spcAft>
                <a:spcPct val="0"/>
              </a:spcAft>
              <a:buFont typeface="+mj-lt"/>
              <a:buAutoNum type="arabicPeriod"/>
            </a:pPr>
            <a:r>
              <a:rPr kumimoji="0" lang="en-US" altLang="en-US" b="1" i="0" u="none" strike="noStrike" cap="none" normalizeH="0" baseline="0" dirty="0">
                <a:ln>
                  <a:noFill/>
                </a:ln>
                <a:solidFill>
                  <a:schemeClr val="tx1"/>
                </a:solidFill>
                <a:effectLst/>
                <a:latin typeface="Arial" panose="020B0604020202020204" pitchFamily="34" charset="0"/>
              </a:rPr>
              <a:t>Find Possible Routes : </a:t>
            </a:r>
            <a:r>
              <a:rPr kumimoji="0" lang="en-US" altLang="en-US" i="0" u="none" strike="noStrike" cap="none" normalizeH="0" baseline="0" dirty="0">
                <a:ln>
                  <a:noFill/>
                </a:ln>
                <a:solidFill>
                  <a:schemeClr val="tx1"/>
                </a:solidFill>
                <a:effectLst/>
                <a:latin typeface="Arial" panose="020B0604020202020204" pitchFamily="34" charset="0"/>
              </a:rPr>
              <a:t>Search for all possible paths from the source node (Node 0) to the destination node (Node 9).Only consider short paths (up to 4 hops) to keep things efficient.</a:t>
            </a:r>
          </a:p>
        </p:txBody>
      </p:sp>
    </p:spTree>
    <p:extLst>
      <p:ext uri="{BB962C8B-B14F-4D97-AF65-F5344CB8AC3E}">
        <p14:creationId xmlns:p14="http://schemas.microsoft.com/office/powerpoint/2010/main" val="323352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F22E79-66A1-7B35-C1B9-3A6825D26181}"/>
              </a:ext>
            </a:extLst>
          </p:cNvPr>
          <p:cNvSpPr txBox="1"/>
          <p:nvPr/>
        </p:nvSpPr>
        <p:spPr>
          <a:xfrm>
            <a:off x="1178083" y="916411"/>
            <a:ext cx="10188007" cy="3231654"/>
          </a:xfrm>
          <a:prstGeom prst="rect">
            <a:avLst/>
          </a:prstGeom>
          <a:noFill/>
        </p:spPr>
        <p:txBody>
          <a:bodyPr wrap="square">
            <a:spAutoFit/>
          </a:bodyPr>
          <a:lstStyle/>
          <a:p>
            <a:pPr marL="342900" indent="-342900" algn="just" eaLnBrk="0" fontAlgn="base" hangingPunct="0">
              <a:lnSpc>
                <a:spcPct val="150000"/>
              </a:lnSpc>
              <a:spcBef>
                <a:spcPct val="0"/>
              </a:spcBef>
              <a:spcAft>
                <a:spcPct val="0"/>
              </a:spcAft>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Arial" panose="020B0604020202020204" pitchFamily="34" charset="0"/>
              </a:rPr>
              <a:t>4. Choose the Best Route Smartly : </a:t>
            </a:r>
            <a:r>
              <a:rPr kumimoji="0" lang="en-US" altLang="en-US" sz="2000" i="0" u="none" strike="noStrike" cap="none" normalizeH="0" baseline="0" dirty="0">
                <a:ln>
                  <a:noFill/>
                </a:ln>
                <a:solidFill>
                  <a:schemeClr val="tx1"/>
                </a:solidFill>
                <a:effectLst/>
                <a:latin typeface="Arial" panose="020B0604020202020204" pitchFamily="34" charset="0"/>
              </a:rPr>
              <a:t>For each possible </a:t>
            </a:r>
            <a:r>
              <a:rPr kumimoji="0" lang="en-US" altLang="en-US" sz="2000" i="0" u="none" strike="noStrike" cap="none" normalizeH="0" baseline="0" dirty="0" err="1">
                <a:ln>
                  <a:noFill/>
                </a:ln>
                <a:solidFill>
                  <a:schemeClr val="tx1"/>
                </a:solidFill>
                <a:effectLst/>
                <a:latin typeface="Arial" panose="020B0604020202020204" pitchFamily="34" charset="0"/>
              </a:rPr>
              <a:t>route:Calculate</a:t>
            </a:r>
            <a:r>
              <a:rPr kumimoji="0" lang="en-US" altLang="en-US" sz="2000" i="0" u="none" strike="noStrike" cap="none" normalizeH="0" baseline="0" dirty="0">
                <a:ln>
                  <a:noFill/>
                </a:ln>
                <a:solidFill>
                  <a:schemeClr val="tx1"/>
                </a:solidFill>
                <a:effectLst/>
                <a:latin typeface="Arial" panose="020B0604020202020204" pitchFamily="34" charset="0"/>
              </a:rPr>
              <a:t> total distance of the </a:t>
            </a:r>
            <a:r>
              <a:rPr kumimoji="0" lang="en-US" altLang="en-US" sz="2000" i="0" u="none" strike="noStrike" cap="none" normalizeH="0" baseline="0" dirty="0" err="1">
                <a:ln>
                  <a:noFill/>
                </a:ln>
                <a:solidFill>
                  <a:schemeClr val="tx1"/>
                </a:solidFill>
                <a:effectLst/>
                <a:latin typeface="Arial" panose="020B0604020202020204" pitchFamily="34" charset="0"/>
              </a:rPr>
              <a:t>route.Find</a:t>
            </a:r>
            <a:r>
              <a:rPr kumimoji="0" lang="en-US" altLang="en-US" sz="2000" i="0" u="none" strike="noStrike" cap="none" normalizeH="0" baseline="0" dirty="0">
                <a:ln>
                  <a:noFill/>
                </a:ln>
                <a:solidFill>
                  <a:schemeClr val="tx1"/>
                </a:solidFill>
                <a:effectLst/>
                <a:latin typeface="Arial" panose="020B0604020202020204" pitchFamily="34" charset="0"/>
              </a:rPr>
              <a:t> the average energy level of all nodes in that </a:t>
            </a:r>
            <a:r>
              <a:rPr kumimoji="0" lang="en-US" altLang="en-US" sz="2000" i="0" u="none" strike="noStrike" cap="none" normalizeH="0" baseline="0" dirty="0" err="1">
                <a:ln>
                  <a:noFill/>
                </a:ln>
                <a:solidFill>
                  <a:schemeClr val="tx1"/>
                </a:solidFill>
                <a:effectLst/>
                <a:latin typeface="Arial" panose="020B0604020202020204" pitchFamily="34" charset="0"/>
              </a:rPr>
              <a:t>route.Choose</a:t>
            </a:r>
            <a:r>
              <a:rPr kumimoji="0" lang="en-US" altLang="en-US" sz="2000" i="0" u="none" strike="noStrike" cap="none" normalizeH="0" baseline="0" dirty="0">
                <a:ln>
                  <a:noFill/>
                </a:ln>
                <a:solidFill>
                  <a:schemeClr val="tx1"/>
                </a:solidFill>
                <a:effectLst/>
                <a:latin typeface="Arial" panose="020B0604020202020204" pitchFamily="34" charset="0"/>
              </a:rPr>
              <a:t> the route that gives the best balance between short distance and high energy.</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5. Send the Packet and Update Energy : </a:t>
            </a:r>
            <a:r>
              <a:rPr kumimoji="0" lang="en-US" altLang="en-US" sz="2000" i="0" u="none" strike="noStrike" cap="none" normalizeH="0" baseline="0" dirty="0">
                <a:ln>
                  <a:noFill/>
                </a:ln>
                <a:solidFill>
                  <a:schemeClr val="tx1"/>
                </a:solidFill>
                <a:effectLst/>
                <a:latin typeface="Arial" panose="020B0604020202020204" pitchFamily="34" charset="0"/>
              </a:rPr>
              <a:t>Send a packet through the selected </a:t>
            </a:r>
            <a:r>
              <a:rPr kumimoji="0" lang="en-US" altLang="en-US" sz="2000" i="0" u="none" strike="noStrike" cap="none" normalizeH="0" baseline="0" dirty="0" err="1">
                <a:ln>
                  <a:noFill/>
                </a:ln>
                <a:solidFill>
                  <a:schemeClr val="tx1"/>
                </a:solidFill>
                <a:effectLst/>
                <a:latin typeface="Arial" panose="020B0604020202020204" pitchFamily="34" charset="0"/>
              </a:rPr>
              <a:t>path.Each</a:t>
            </a:r>
            <a:r>
              <a:rPr kumimoji="0" lang="en-US" altLang="en-US" sz="2000" i="0" u="none" strike="noStrike" cap="none" normalizeH="0" baseline="0" dirty="0">
                <a:ln>
                  <a:noFill/>
                </a:ln>
                <a:solidFill>
                  <a:schemeClr val="tx1"/>
                </a:solidFill>
                <a:effectLst/>
                <a:latin typeface="Arial" panose="020B0604020202020204" pitchFamily="34" charset="0"/>
              </a:rPr>
              <a:t> node in the path spends a little energy (e.g., -5 units) to forward the </a:t>
            </a:r>
            <a:r>
              <a:rPr kumimoji="0" lang="en-US" altLang="en-US" sz="2000" i="0" u="none" strike="noStrike" cap="none" normalizeH="0" baseline="0" dirty="0" err="1">
                <a:ln>
                  <a:noFill/>
                </a:ln>
                <a:solidFill>
                  <a:schemeClr val="tx1"/>
                </a:solidFill>
                <a:effectLst/>
                <a:latin typeface="Arial" panose="020B0604020202020204" pitchFamily="34" charset="0"/>
              </a:rPr>
              <a:t>packet.Then</a:t>
            </a:r>
            <a:r>
              <a:rPr kumimoji="0" lang="en-US" altLang="en-US" sz="2000" i="0" u="none" strike="noStrike" cap="none" normalizeH="0" baseline="0" dirty="0">
                <a:ln>
                  <a:noFill/>
                </a:ln>
                <a:solidFill>
                  <a:schemeClr val="tx1"/>
                </a:solidFill>
                <a:effectLst/>
                <a:latin typeface="Arial" panose="020B0604020202020204" pitchFamily="34" charset="0"/>
              </a:rPr>
              <a:t>, visualize the path and the network to show how it looks.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b="1" dirty="0">
                <a:latin typeface="Arial" panose="020B0604020202020204" pitchFamily="34" charset="0"/>
              </a:rPr>
              <a:t>   6. S</a:t>
            </a:r>
            <a:r>
              <a:rPr kumimoji="0" lang="en-US" altLang="en-US" sz="2400" b="1" i="0" u="none" strike="noStrike" cap="none" normalizeH="0" baseline="0" dirty="0">
                <a:ln>
                  <a:noFill/>
                </a:ln>
                <a:solidFill>
                  <a:schemeClr val="tx1"/>
                </a:solidFill>
                <a:effectLst/>
                <a:latin typeface="Arial" panose="020B0604020202020204" pitchFamily="34" charset="0"/>
              </a:rPr>
              <a:t>top</a:t>
            </a:r>
          </a:p>
        </p:txBody>
      </p:sp>
    </p:spTree>
    <p:extLst>
      <p:ext uri="{BB962C8B-B14F-4D97-AF65-F5344CB8AC3E}">
        <p14:creationId xmlns:p14="http://schemas.microsoft.com/office/powerpoint/2010/main" val="2470332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A9C1-0039-9ED9-179D-4215947D2B6D}"/>
              </a:ext>
            </a:extLst>
          </p:cNvPr>
          <p:cNvSpPr>
            <a:spLocks noGrp="1"/>
          </p:cNvSpPr>
          <p:nvPr>
            <p:ph type="title"/>
          </p:nvPr>
        </p:nvSpPr>
        <p:spPr>
          <a:xfrm>
            <a:off x="530604" y="139817"/>
            <a:ext cx="9875520" cy="1356360"/>
          </a:xfrm>
        </p:spPr>
        <p:txBody>
          <a:bodyPr/>
          <a:lstStyle/>
          <a:p>
            <a:r>
              <a:rPr lang="en-IN" b="1" dirty="0"/>
              <a:t>OUTPUT</a:t>
            </a:r>
          </a:p>
        </p:txBody>
      </p:sp>
      <p:pic>
        <p:nvPicPr>
          <p:cNvPr id="5" name="Picture 4">
            <a:extLst>
              <a:ext uri="{FF2B5EF4-FFF2-40B4-BE49-F238E27FC236}">
                <a16:creationId xmlns:a16="http://schemas.microsoft.com/office/drawing/2014/main" id="{3B937ABF-F02F-9BE4-4D7D-128CE4280C37}"/>
              </a:ext>
            </a:extLst>
          </p:cNvPr>
          <p:cNvPicPr>
            <a:picLocks noChangeAspect="1"/>
          </p:cNvPicPr>
          <p:nvPr/>
        </p:nvPicPr>
        <p:blipFill>
          <a:blip r:embed="rId2"/>
          <a:srcRect r="17069"/>
          <a:stretch/>
        </p:blipFill>
        <p:spPr>
          <a:xfrm>
            <a:off x="968725" y="1128966"/>
            <a:ext cx="4819143" cy="5153744"/>
          </a:xfrm>
          <a:prstGeom prst="rect">
            <a:avLst/>
          </a:prstGeom>
        </p:spPr>
      </p:pic>
      <p:pic>
        <p:nvPicPr>
          <p:cNvPr id="4" name="Picture 3">
            <a:extLst>
              <a:ext uri="{FF2B5EF4-FFF2-40B4-BE49-F238E27FC236}">
                <a16:creationId xmlns:a16="http://schemas.microsoft.com/office/drawing/2014/main" id="{1E21B382-3636-A75F-2C79-0E17D088ED6D}"/>
              </a:ext>
            </a:extLst>
          </p:cNvPr>
          <p:cNvPicPr>
            <a:picLocks noChangeAspect="1"/>
          </p:cNvPicPr>
          <p:nvPr/>
        </p:nvPicPr>
        <p:blipFill>
          <a:blip r:embed="rId3"/>
          <a:srcRect r="18406"/>
          <a:stretch/>
        </p:blipFill>
        <p:spPr>
          <a:xfrm>
            <a:off x="6335044" y="1128966"/>
            <a:ext cx="4762344" cy="5153744"/>
          </a:xfrm>
          <a:prstGeom prst="rect">
            <a:avLst/>
          </a:prstGeom>
        </p:spPr>
      </p:pic>
    </p:spTree>
    <p:extLst>
      <p:ext uri="{BB962C8B-B14F-4D97-AF65-F5344CB8AC3E}">
        <p14:creationId xmlns:p14="http://schemas.microsoft.com/office/powerpoint/2010/main" val="3576048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EA038-FAF0-F1D8-C798-723EF7D695FB}"/>
              </a:ext>
            </a:extLst>
          </p:cNvPr>
          <p:cNvSpPr>
            <a:spLocks noGrp="1"/>
          </p:cNvSpPr>
          <p:nvPr>
            <p:ph type="title"/>
          </p:nvPr>
        </p:nvSpPr>
        <p:spPr>
          <a:xfrm>
            <a:off x="1371600" y="685800"/>
            <a:ext cx="9601200" cy="651387"/>
          </a:xfrm>
        </p:spPr>
        <p:txBody>
          <a:bodyPr>
            <a:normAutofit/>
          </a:bodyPr>
          <a:lstStyle/>
          <a:p>
            <a:r>
              <a:rPr lang="en-IN" sz="4000" b="1" dirty="0"/>
              <a:t>ADVANTAGES</a:t>
            </a:r>
          </a:p>
        </p:txBody>
      </p:sp>
      <p:sp>
        <p:nvSpPr>
          <p:cNvPr id="3" name="Content Placeholder 2">
            <a:extLst>
              <a:ext uri="{FF2B5EF4-FFF2-40B4-BE49-F238E27FC236}">
                <a16:creationId xmlns:a16="http://schemas.microsoft.com/office/drawing/2014/main" id="{B3D4C3BC-6BD3-1906-76D0-37402247A21D}"/>
              </a:ext>
            </a:extLst>
          </p:cNvPr>
          <p:cNvSpPr>
            <a:spLocks noGrp="1"/>
          </p:cNvSpPr>
          <p:nvPr>
            <p:ph idx="1"/>
          </p:nvPr>
        </p:nvSpPr>
        <p:spPr>
          <a:xfrm>
            <a:off x="1371599" y="1337187"/>
            <a:ext cx="9601201" cy="1710813"/>
          </a:xfrm>
        </p:spPr>
        <p:txBody>
          <a:bodyPr>
            <a:normAutofit/>
          </a:bodyPr>
          <a:lstStyle/>
          <a:p>
            <a:pPr>
              <a:buFont typeface="Wingdings" panose="05000000000000000000" pitchFamily="2" charset="2"/>
              <a:buChar char="Ø"/>
            </a:pPr>
            <a:r>
              <a:rPr lang="en-IN" sz="2800" dirty="0">
                <a:solidFill>
                  <a:schemeClr val="tx1"/>
                </a:solidFill>
              </a:rPr>
              <a:t>Longer Network Lifetime</a:t>
            </a:r>
          </a:p>
          <a:p>
            <a:pPr>
              <a:buFont typeface="Wingdings" panose="05000000000000000000" pitchFamily="2" charset="2"/>
              <a:buChar char="Ø"/>
            </a:pPr>
            <a:r>
              <a:rPr lang="en-IN" sz="2800" dirty="0">
                <a:solidFill>
                  <a:schemeClr val="tx1"/>
                </a:solidFill>
              </a:rPr>
              <a:t>Balanced Energy Usage</a:t>
            </a:r>
          </a:p>
          <a:p>
            <a:pPr>
              <a:buFont typeface="Wingdings" panose="05000000000000000000" pitchFamily="2" charset="2"/>
              <a:buChar char="Ø"/>
            </a:pPr>
            <a:r>
              <a:rPr lang="en-IN" sz="2800" dirty="0">
                <a:solidFill>
                  <a:schemeClr val="tx1"/>
                </a:solidFill>
              </a:rPr>
              <a:t>Better Performance in Dynamic Environments</a:t>
            </a:r>
            <a:endParaRPr lang="en-IN" sz="2800" dirty="0"/>
          </a:p>
          <a:p>
            <a:pPr>
              <a:buFont typeface="Wingdings" panose="05000000000000000000" pitchFamily="2" charset="2"/>
              <a:buChar char="Ø"/>
            </a:pPr>
            <a:endParaRPr lang="en-IN" sz="2800" dirty="0"/>
          </a:p>
        </p:txBody>
      </p:sp>
      <p:sp>
        <p:nvSpPr>
          <p:cNvPr id="4" name="TextBox 3">
            <a:extLst>
              <a:ext uri="{FF2B5EF4-FFF2-40B4-BE49-F238E27FC236}">
                <a16:creationId xmlns:a16="http://schemas.microsoft.com/office/drawing/2014/main" id="{EEF4F1CD-A27E-F122-BFE6-5C9323CBD9AF}"/>
              </a:ext>
            </a:extLst>
          </p:cNvPr>
          <p:cNvSpPr txBox="1"/>
          <p:nvPr/>
        </p:nvSpPr>
        <p:spPr>
          <a:xfrm>
            <a:off x="1371599" y="3340388"/>
            <a:ext cx="4199163" cy="707886"/>
          </a:xfrm>
          <a:prstGeom prst="rect">
            <a:avLst/>
          </a:prstGeom>
          <a:noFill/>
        </p:spPr>
        <p:txBody>
          <a:bodyPr wrap="none" rtlCol="0">
            <a:spAutoFit/>
          </a:bodyPr>
          <a:lstStyle/>
          <a:p>
            <a:r>
              <a:rPr lang="en-IN" sz="4000" b="1" dirty="0">
                <a:solidFill>
                  <a:schemeClr val="accent1"/>
                </a:solidFill>
              </a:rPr>
              <a:t>DISADVANTAGES</a:t>
            </a:r>
          </a:p>
        </p:txBody>
      </p:sp>
      <p:sp>
        <p:nvSpPr>
          <p:cNvPr id="7" name="TextBox 6">
            <a:extLst>
              <a:ext uri="{FF2B5EF4-FFF2-40B4-BE49-F238E27FC236}">
                <a16:creationId xmlns:a16="http://schemas.microsoft.com/office/drawing/2014/main" id="{61C4DB73-3770-86FE-149F-2EF1F71F77F5}"/>
              </a:ext>
            </a:extLst>
          </p:cNvPr>
          <p:cNvSpPr txBox="1"/>
          <p:nvPr/>
        </p:nvSpPr>
        <p:spPr>
          <a:xfrm>
            <a:off x="1484672" y="4048274"/>
            <a:ext cx="6096000" cy="1384995"/>
          </a:xfrm>
          <a:prstGeom prst="rect">
            <a:avLst/>
          </a:prstGeom>
          <a:noFill/>
        </p:spPr>
        <p:txBody>
          <a:bodyPr wrap="square">
            <a:spAutoFit/>
          </a:bodyPr>
          <a:lstStyle/>
          <a:p>
            <a:pPr marL="457200" indent="-457200" algn="just">
              <a:buFont typeface="Wingdings" panose="05000000000000000000" pitchFamily="2" charset="2"/>
              <a:buChar char="Ø"/>
            </a:pPr>
            <a:r>
              <a:rPr lang="en-IN" sz="2800" dirty="0"/>
              <a:t>Higher Computation Overhead</a:t>
            </a:r>
          </a:p>
          <a:p>
            <a:pPr marL="457200" indent="-457200" algn="just">
              <a:buFont typeface="Wingdings" panose="05000000000000000000" pitchFamily="2" charset="2"/>
              <a:buChar char="Ø"/>
            </a:pPr>
            <a:r>
              <a:rPr lang="en-US" sz="2800" dirty="0"/>
              <a:t>Less Focus on Shortest Path</a:t>
            </a:r>
          </a:p>
          <a:p>
            <a:pPr marL="457200" indent="-457200" algn="just">
              <a:buFont typeface="Wingdings" panose="05000000000000000000" pitchFamily="2" charset="2"/>
              <a:buChar char="Ø"/>
            </a:pPr>
            <a:r>
              <a:rPr lang="en-IN" sz="2800" dirty="0"/>
              <a:t>Needs Real-Time Energy Updates</a:t>
            </a:r>
          </a:p>
        </p:txBody>
      </p:sp>
    </p:spTree>
    <p:extLst>
      <p:ext uri="{BB962C8B-B14F-4D97-AF65-F5344CB8AC3E}">
        <p14:creationId xmlns:p14="http://schemas.microsoft.com/office/powerpoint/2010/main" val="2978130972"/>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582</TotalTime>
  <Words>700</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Corbel</vt:lpstr>
      <vt:lpstr>Times New Roman</vt:lpstr>
      <vt:lpstr>Wingdings</vt:lpstr>
      <vt:lpstr>Basis</vt:lpstr>
      <vt:lpstr>Energy saving protocol for Adhoc network</vt:lpstr>
      <vt:lpstr>ABSTRACT</vt:lpstr>
      <vt:lpstr>PROBLEM STATEMENT</vt:lpstr>
      <vt:lpstr>EXISTING SOLUTIONS</vt:lpstr>
      <vt:lpstr>Objective</vt:lpstr>
      <vt:lpstr>ALGORITHM</vt:lpstr>
      <vt:lpstr>PowerPoint Presentation</vt:lpstr>
      <vt:lpstr>OUTPUT</vt:lpstr>
      <vt:lpstr>ADVANTAGES</vt:lpstr>
      <vt:lpstr>APPLICATIONS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supriya katta</dc:creator>
  <cp:lastModifiedBy>sai kankanti</cp:lastModifiedBy>
  <cp:revision>17</cp:revision>
  <dcterms:created xsi:type="dcterms:W3CDTF">2024-09-17T11:37:40Z</dcterms:created>
  <dcterms:modified xsi:type="dcterms:W3CDTF">2025-04-18T06:14:45Z</dcterms:modified>
</cp:coreProperties>
</file>