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6" r:id="rId13"/>
    <p:sldId id="267" r:id="rId1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2C7439-2809-CDB4-0655-31B75400AE4D}" v="2005" dt="2024-09-27T15:35:48.229"/>
    <p1510:client id="{4053C87E-A44F-E891-E433-541C18246A7E}" v="41" dt="2024-09-27T14:00:01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AD465-6836-41F5-8C0B-8E39EFF33ED1}" type="datetimeFigureOut">
              <a:t>9/28/2024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701B9-FEFD-4465-8A91-538D64F808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7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source: https://www.crio.do/blog/understand-mvc-architecture/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source: https://www.freecodecamp.org/news/the-model-view-controller-pattern-mvc-architecture-and-frameworks-explained/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source: https://learnbatta.com/course/django/mtv-architecture/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source: https://www.gabormelli.com/RKB/model%E2%80%93view%E2%80%93controller_pattern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source: https://www.vrogue.co/post/tutorial-belajar-laravel-pengertian-mvc-model-view-controller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source: https://projectmanagementdud.blogspot.com/2013/03/model-view-controller-mvc-simply.html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source: https://www.interviewbit.com/blog/mvc-architecture/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source: https://www.freecodecamp.org/news/the-model-view-controller-pattern-mvc-architecture-and-frameworks-explained/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source: https://www.youtube.com/watch?v=XClzEdH09C8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iticaltechnology.blogspot.com/2011/09/mvc-in-three-tier-architecture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3850" y="211455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MVC Architecture In Java</a:t>
            </a:r>
            <a:endParaRPr lang="en-US" sz="3000"/>
          </a:p>
        </p:txBody>
      </p:sp>
      <p:sp>
        <p:nvSpPr>
          <p:cNvPr id="3" name="Text 1">
            <a:hlinkClick r:id="rId3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ctr"/>
          <a:lstStyle/>
          <a:p>
            <a:pPr algn="ctr"/>
            <a:endParaRPr lang="en-US" sz="1000" u="sng">
              <a:solidFill>
                <a:srgbClr val="357EC7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718A0-9BBA-6A0D-36A8-A08A98677F28}"/>
              </a:ext>
            </a:extLst>
          </p:cNvPr>
          <p:cNvSpPr txBox="1"/>
          <p:nvPr/>
        </p:nvSpPr>
        <p:spPr>
          <a:xfrm>
            <a:off x="7024716" y="3928515"/>
            <a:ext cx="30616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K.SAI KUMAR</a:t>
            </a:r>
          </a:p>
          <a:p>
            <a:r>
              <a:rPr lang="en-US" dirty="0">
                <a:ea typeface="Calibri"/>
                <a:cs typeface="Calibri"/>
              </a:rPr>
              <a:t>23H51A6224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ctr"/>
          <a:lstStyle/>
          <a:p>
            <a:r>
              <a:rPr lang="en-US" sz="2400" b="1">
                <a:solidFill>
                  <a:srgbClr val="000000"/>
                </a:solidFill>
                <a:latin typeface="Times New Roman"/>
                <a:cs typeface="Times New Roman"/>
              </a:rPr>
              <a:t>Applications OF MVC</a:t>
            </a:r>
            <a:endParaRPr lang="en-US" sz="2400"/>
          </a:p>
        </p:txBody>
      </p:sp>
      <p:sp>
        <p:nvSpPr>
          <p:cNvPr id="5" name="Text 1"/>
          <p:cNvSpPr/>
          <p:nvPr/>
        </p:nvSpPr>
        <p:spPr>
          <a:xfrm>
            <a:off x="457200" y="1047750"/>
            <a:ext cx="8372475" cy="35814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endParaRPr lang="en-US" b="1"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/>
          </a:p>
          <a:p>
            <a:endParaRPr lang="en-US" sz="1600"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DFA996-DFDA-74FB-D2F6-18BDEDF8830F}"/>
              </a:ext>
            </a:extLst>
          </p:cNvPr>
          <p:cNvSpPr txBox="1"/>
          <p:nvPr/>
        </p:nvSpPr>
        <p:spPr>
          <a:xfrm>
            <a:off x="703174" y="1047868"/>
            <a:ext cx="23852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Web Applications:</a:t>
            </a:r>
            <a:endParaRPr 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44C7B-A649-C1F3-A595-FD0925FD5B5E}"/>
              </a:ext>
            </a:extLst>
          </p:cNvPr>
          <p:cNvSpPr txBox="1"/>
          <p:nvPr/>
        </p:nvSpPr>
        <p:spPr>
          <a:xfrm>
            <a:off x="2739498" y="1051396"/>
            <a:ext cx="336420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1. Spring Framework</a:t>
            </a:r>
          </a:p>
          <a:p>
            <a:r>
              <a:rPr lang="en-US">
                <a:ea typeface="+mn-lt"/>
                <a:cs typeface="+mn-lt"/>
              </a:rPr>
              <a:t>2. Play Framework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3. </a:t>
            </a:r>
            <a:r>
              <a:rPr lang="en-US" err="1">
                <a:ea typeface="+mn-lt"/>
                <a:cs typeface="+mn-lt"/>
              </a:rPr>
              <a:t>Vaadin</a:t>
            </a:r>
            <a:endParaRPr lang="en-US" err="1"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5F8ACC-5EE9-6B86-63A8-EDD31CBCE241}"/>
              </a:ext>
            </a:extLst>
          </p:cNvPr>
          <p:cNvSpPr txBox="1"/>
          <p:nvPr/>
        </p:nvSpPr>
        <p:spPr>
          <a:xfrm>
            <a:off x="700441" y="2099324"/>
            <a:ext cx="22611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Desktop Applications: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747A6B-AD0D-C66A-9179-B46573ADBD29}"/>
              </a:ext>
            </a:extLst>
          </p:cNvPr>
          <p:cNvSpPr txBox="1"/>
          <p:nvPr/>
        </p:nvSpPr>
        <p:spPr>
          <a:xfrm>
            <a:off x="2910478" y="2100264"/>
            <a:ext cx="107765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1. Swing.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2. JavaFX.</a:t>
            </a:r>
            <a:endParaRPr lang="en-US"/>
          </a:p>
          <a:p>
            <a:pPr algn="l"/>
            <a:endParaRPr lang="en-US"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FF323F-BC5A-B0E5-2E10-73924CC423F4}"/>
              </a:ext>
            </a:extLst>
          </p:cNvPr>
          <p:cNvSpPr txBox="1"/>
          <p:nvPr/>
        </p:nvSpPr>
        <p:spPr>
          <a:xfrm>
            <a:off x="698442" y="2834808"/>
            <a:ext cx="22566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Mobile Applications:</a:t>
            </a:r>
            <a:endParaRPr lang="en-US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D074AE-6FB1-2001-E5AC-977837D61C17}"/>
              </a:ext>
            </a:extLst>
          </p:cNvPr>
          <p:cNvSpPr txBox="1"/>
          <p:nvPr/>
        </p:nvSpPr>
        <p:spPr>
          <a:xfrm>
            <a:off x="2910478" y="2835807"/>
            <a:ext cx="17372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1.Android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12A6FB-901C-695B-99CF-C13158EC95E4}"/>
              </a:ext>
            </a:extLst>
          </p:cNvPr>
          <p:cNvSpPr txBox="1"/>
          <p:nvPr/>
        </p:nvSpPr>
        <p:spPr>
          <a:xfrm>
            <a:off x="700440" y="3406837"/>
            <a:ext cx="24531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Enterprise Applications: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6136B2-F0EF-39AB-5E5A-F1194D41D138}"/>
              </a:ext>
            </a:extLst>
          </p:cNvPr>
          <p:cNvSpPr txBox="1"/>
          <p:nvPr/>
        </p:nvSpPr>
        <p:spPr>
          <a:xfrm>
            <a:off x="3147133" y="3410100"/>
            <a:ext cx="33366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 1.Java Enterprise Edition (EE)</a:t>
            </a:r>
            <a:endParaRPr lang="en-US"/>
          </a:p>
        </p:txBody>
      </p:sp>
      <p:pic>
        <p:nvPicPr>
          <p:cNvPr id="8194" name="Picture 2" descr="Image result for apllications of mvc like web ,mobile and desktop in different field">
            <a:extLst>
              <a:ext uri="{FF2B5EF4-FFF2-40B4-BE49-F238E27FC236}">
                <a16:creationId xmlns:a16="http://schemas.microsoft.com/office/drawing/2014/main" id="{8CE52834-BC5B-CD4E-BF84-18D2B8306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" t="18547" r="1"/>
          <a:stretch/>
        </p:blipFill>
        <p:spPr bwMode="auto">
          <a:xfrm>
            <a:off x="4912815" y="618575"/>
            <a:ext cx="3651777" cy="271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0C27E1-E04F-0617-DA19-0DBEA6885762}"/>
              </a:ext>
            </a:extLst>
          </p:cNvPr>
          <p:cNvSpPr txBox="1"/>
          <p:nvPr/>
        </p:nvSpPr>
        <p:spPr>
          <a:xfrm>
            <a:off x="426092" y="30324"/>
            <a:ext cx="8178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latin typeface="Times New Roman"/>
                <a:ea typeface="Calibri"/>
                <a:cs typeface="Calibri"/>
              </a:rPr>
              <a:t>Advantages</a:t>
            </a:r>
            <a:endParaRPr lang="en-US" sz="2400" b="1" dirty="0"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A022A7-3727-4CAF-133D-5FA6C115B560}"/>
              </a:ext>
            </a:extLst>
          </p:cNvPr>
          <p:cNvSpPr txBox="1"/>
          <p:nvPr/>
        </p:nvSpPr>
        <p:spPr>
          <a:xfrm>
            <a:off x="426092" y="491989"/>
            <a:ext cx="4835179" cy="461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ea typeface="+mn-lt"/>
                <a:cs typeface="+mn-lt"/>
              </a:rPr>
              <a:t>Improved Response Time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Efficient Data Management</a:t>
            </a: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Better Error Handling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Knowledge Sharing </a:t>
            </a: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Secure Data Storage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Business Logic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Platform Independence</a:t>
            </a: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Easy Integration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sz="2400" b="1" dirty="0">
                <a:latin typeface="Times New Roman"/>
                <a:ea typeface="Calibri"/>
                <a:cs typeface="Calibri"/>
              </a:rPr>
              <a:t>Advantages</a:t>
            </a:r>
            <a:endParaRPr lang="en-US" sz="2400" b="1" dirty="0">
              <a:latin typeface="Times New Roman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Tight Coupling 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Hard to under stand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Cost of frequent update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Not suitable for small applications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Requires </a:t>
            </a:r>
            <a:r>
              <a:rPr lang="en-IN" dirty="0">
                <a:ea typeface="Calibri" panose="020F0502020204030204"/>
                <a:cs typeface="Calibri" panose="020F0502020204030204"/>
              </a:rPr>
              <a:t>knowledge of several </a:t>
            </a:r>
          </a:p>
          <a:p>
            <a:r>
              <a:rPr lang="en-IN" dirty="0">
                <a:ea typeface="Calibri" panose="020F0502020204030204"/>
                <a:cs typeface="Calibri" panose="020F0502020204030204"/>
              </a:rPr>
              <a:t>      technologies   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9218" name="Picture 2" descr="Benefits and Drawbacks of MVC Architecture - S2 Labs By Shrey Sharma">
            <a:extLst>
              <a:ext uri="{FF2B5EF4-FFF2-40B4-BE49-F238E27FC236}">
                <a16:creationId xmlns:a16="http://schemas.microsoft.com/office/drawing/2014/main" id="{A5A27A23-8335-96F1-6B47-3C9074F70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978" y="2823302"/>
            <a:ext cx="5122127" cy="23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MVVM With Clean Architecture In React Native: A Detailed, 43% OFF">
            <a:extLst>
              <a:ext uri="{FF2B5EF4-FFF2-40B4-BE49-F238E27FC236}">
                <a16:creationId xmlns:a16="http://schemas.microsoft.com/office/drawing/2014/main" id="{FFB7699A-3552-A441-93EA-D0234F3B8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946" y="261156"/>
            <a:ext cx="4158962" cy="259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246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crio.do/blog/content/images/size/w1000/2021/07/Components-of-MVC-Architecture-Patter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Conclusion</a:t>
            </a:r>
            <a:endParaRPr lang="en-US" sz="240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MVC Architecture is a powerful design pattern that enhances the organization of Java applications.</a:t>
            </a:r>
            <a:endParaRPr lang="en-US" sz="1600"/>
          </a:p>
          <a:p>
            <a:endParaRPr lang="en-US" sz="1600"/>
          </a:p>
          <a:p>
            <a:r>
              <a:rPr lang="en-US" sz="160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It allows for independent development and maintenance of application components, improving overall productivity.</a:t>
            </a:r>
            <a:endParaRPr lang="en-US" sz="1600"/>
          </a:p>
          <a:p>
            <a:endParaRPr lang="en-US" sz="1600"/>
          </a:p>
          <a:p>
            <a:r>
              <a:rPr lang="en-US" sz="160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Understanding MVC is essential for developers aiming to build scalable and maintainable software solutions.</a:t>
            </a:r>
            <a:endParaRPr lang="en-US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ctr"/>
          <a:lstStyle/>
          <a:p>
            <a:endParaRPr lang="en-US" sz="2400" b="1">
              <a:latin typeface="Times New Roman"/>
              <a:cs typeface="Times New Roman"/>
            </a:endParaRPr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endParaRPr lang="en-US" sz="1600">
              <a:latin typeface="Times New Roman"/>
              <a:ea typeface="Calibri" panose="020F0502020204030204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8B5A3-E11D-AACD-AA3F-505C89D9F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228600"/>
            <a:ext cx="7200900" cy="46577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A diagram of a model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72000" y="1514979"/>
            <a:ext cx="4114800" cy="245644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Introduction to MVC Architecture</a:t>
            </a:r>
            <a:endParaRPr lang="en-US" sz="240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r>
              <a:rPr lang="en-US" sz="160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MVC stands for Model-View-Controller, which is a design pattern widely used in software development.</a:t>
            </a:r>
            <a:endParaRPr lang="en-US" sz="1600"/>
          </a:p>
          <a:p>
            <a:endParaRPr lang="en-US" sz="1600"/>
          </a:p>
          <a:p>
            <a:r>
              <a:rPr lang="en-US" sz="160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This architecture separates an application into three interconnected components for better organization.</a:t>
            </a:r>
            <a:endParaRPr lang="en-US" sz="1600"/>
          </a:p>
          <a:p>
            <a:endParaRPr lang="en-US" sz="1600"/>
          </a:p>
          <a:p>
            <a:r>
              <a:rPr lang="en-US" sz="1600">
                <a:solidFill>
                  <a:srgbClr val="000000"/>
                </a:solidFill>
                <a:latin typeface="Times New Roman"/>
                <a:ea typeface="Times New Roman" pitchFamily="34" charset="-122"/>
                <a:cs typeface="Times New Roman"/>
              </a:rPr>
              <a:t>It enhances maintainability, scalability, and testability of applications.</a:t>
            </a:r>
            <a:endParaRPr lang="en-US"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23D47C-864C-A1C1-C4C2-07160DCC0181}"/>
              </a:ext>
            </a:extLst>
          </p:cNvPr>
          <p:cNvSpPr txBox="1"/>
          <p:nvPr/>
        </p:nvSpPr>
        <p:spPr>
          <a:xfrm>
            <a:off x="219759" y="341970"/>
            <a:ext cx="4619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2800" b="1" dirty="0"/>
              <a:t>NEED OF MVC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CF8E00-6F53-490F-E879-2439C34A88FB}"/>
              </a:ext>
            </a:extLst>
          </p:cNvPr>
          <p:cNvSpPr txBox="1"/>
          <p:nvPr/>
        </p:nvSpPr>
        <p:spPr>
          <a:xfrm>
            <a:off x="338253" y="921834"/>
            <a:ext cx="59659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MVC architecture helps you to organize your web application and make it more manageable.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It allows you to separate business logic from presentation logic, which makes it very easy to add new features or change existing ones without affecting the whole application.</a:t>
            </a:r>
          </a:p>
        </p:txBody>
      </p:sp>
      <p:pic>
        <p:nvPicPr>
          <p:cNvPr id="1026" name="Picture 2" descr="Pengendalian input proses dan output">
            <a:extLst>
              <a:ext uri="{FF2B5EF4-FFF2-40B4-BE49-F238E27FC236}">
                <a16:creationId xmlns:a16="http://schemas.microsoft.com/office/drawing/2014/main" id="{0F7D36AF-EFED-8987-A7D4-CF517DE9A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9" b="5237"/>
          <a:stretch/>
        </p:blipFill>
        <p:spPr bwMode="auto">
          <a:xfrm>
            <a:off x="961097" y="2928231"/>
            <a:ext cx="3610903" cy="208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siness layer outside of database">
            <a:extLst>
              <a:ext uri="{FF2B5EF4-FFF2-40B4-BE49-F238E27FC236}">
                <a16:creationId xmlns:a16="http://schemas.microsoft.com/office/drawing/2014/main" id="{8B340EDA-A5D8-F88D-9D00-2ADB571FB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705" y="561600"/>
            <a:ext cx="2347042" cy="445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Notched Right 2">
            <a:extLst>
              <a:ext uri="{FF2B5EF4-FFF2-40B4-BE49-F238E27FC236}">
                <a16:creationId xmlns:a16="http://schemas.microsoft.com/office/drawing/2014/main" id="{F423CE82-85F2-AEBF-A6D6-49BBC62B5FAA}"/>
              </a:ext>
            </a:extLst>
          </p:cNvPr>
          <p:cNvSpPr/>
          <p:nvPr/>
        </p:nvSpPr>
        <p:spPr>
          <a:xfrm>
            <a:off x="4438185" y="3873190"/>
            <a:ext cx="2126166" cy="810322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E0C7E4-BBF2-ACBE-6704-16E6D456141F}"/>
              </a:ext>
            </a:extLst>
          </p:cNvPr>
          <p:cNvSpPr txBox="1"/>
          <p:nvPr/>
        </p:nvSpPr>
        <p:spPr>
          <a:xfrm>
            <a:off x="4490999" y="3688524"/>
            <a:ext cx="130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Changing to</a:t>
            </a:r>
          </a:p>
        </p:txBody>
      </p:sp>
    </p:spTree>
    <p:extLst>
      <p:ext uri="{BB962C8B-B14F-4D97-AF65-F5344CB8AC3E}">
        <p14:creationId xmlns:p14="http://schemas.microsoft.com/office/powerpoint/2010/main" val="49381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Components of MVC AND WORK FLOW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7779834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 Model represents the data layer and business logic of the application.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 View is responsible for the presentation layer, displaying the data to the user.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 Controller acts as an intermediary, handling user input and updating the Model and View accordingly.</a:t>
            </a:r>
            <a:endParaRPr lang="en-US" sz="1600" dirty="0"/>
          </a:p>
        </p:txBody>
      </p:sp>
      <p:pic>
        <p:nvPicPr>
          <p:cNvPr id="4098" name="Picture 2" descr="MVC Architecture in Web Applications">
            <a:extLst>
              <a:ext uri="{FF2B5EF4-FFF2-40B4-BE49-F238E27FC236}">
                <a16:creationId xmlns:a16="http://schemas.microsoft.com/office/drawing/2014/main" id="{6DA750EB-0720-BF8D-18B6-4585A6833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13" y="2791312"/>
            <a:ext cx="7099609" cy="190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Model in MVC</a:t>
            </a:r>
            <a:endParaRPr lang="en-US" sz="240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 Model encapsulates the core functionality of the application, managing data and business rules.</a:t>
            </a:r>
            <a:endParaRPr lang="en-US" sz="1600"/>
          </a:p>
          <a:p>
            <a:endParaRPr lang="en-US" sz="1600"/>
          </a:p>
          <a:p>
            <a:r>
              <a:rPr lang="en-US" sz="160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It is responsible for retrieving data from the database, processing it, and sending it to the View.</a:t>
            </a:r>
            <a:endParaRPr lang="en-US" sz="1600"/>
          </a:p>
          <a:p>
            <a:endParaRPr lang="en-US" sz="1600"/>
          </a:p>
          <a:p>
            <a:r>
              <a:rPr lang="en-US" sz="160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Changes in the Model can trigger updates in the View, ensuring data consistency.</a:t>
            </a:r>
            <a:endParaRPr lang="en-US" sz="1600"/>
          </a:p>
        </p:txBody>
      </p:sp>
      <p:pic>
        <p:nvPicPr>
          <p:cNvPr id="2050" name="Picture 2" descr="How To Model Mvc Framework With Uml Sequence Diagram - vrogue.co">
            <a:extLst>
              <a:ext uri="{FF2B5EF4-FFF2-40B4-BE49-F238E27FC236}">
                <a16:creationId xmlns:a16="http://schemas.microsoft.com/office/drawing/2014/main" id="{42B23B2F-FDC4-8D0F-E93A-806ACC99FA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35" t="31434" r="2911" b="9561"/>
          <a:stretch/>
        </p:blipFill>
        <p:spPr bwMode="auto">
          <a:xfrm>
            <a:off x="4913970" y="1138911"/>
            <a:ext cx="3977268" cy="281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View in MVC</a:t>
            </a:r>
            <a:endParaRPr lang="en-US" sz="240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 View displays data to the user and presents the user interface elements.</a:t>
            </a:r>
            <a:endParaRPr lang="en-US" sz="1600"/>
          </a:p>
          <a:p>
            <a:endParaRPr lang="en-US" sz="1600"/>
          </a:p>
          <a:p>
            <a:r>
              <a:rPr lang="en-US" sz="160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It retrieves data from the Model to render it appropriately, ensuring a user-friendly experience.</a:t>
            </a:r>
            <a:endParaRPr lang="en-US" sz="1600"/>
          </a:p>
          <a:p>
            <a:endParaRPr lang="en-US" sz="1600"/>
          </a:p>
          <a:p>
            <a:r>
              <a:rPr lang="en-US" sz="160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 View is updated based on user interactions and notifications from the Controller.</a:t>
            </a:r>
            <a:endParaRPr lang="en-US" sz="1600"/>
          </a:p>
        </p:txBody>
      </p:sp>
      <p:pic>
        <p:nvPicPr>
          <p:cNvPr id="3074" name="Picture 2" descr="How to create a single view of the customer with banking software">
            <a:extLst>
              <a:ext uri="{FF2B5EF4-FFF2-40B4-BE49-F238E27FC236}">
                <a16:creationId xmlns:a16="http://schemas.microsoft.com/office/drawing/2014/main" id="{2CF19500-4BB8-2A86-53B4-2CCFD22A1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51560"/>
            <a:ext cx="4367078" cy="284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Controller in MVC</a:t>
            </a:r>
            <a:endParaRPr lang="en-US" sz="240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 Controller interprets user input from the View and communicates with the Model.</a:t>
            </a:r>
            <a:endParaRPr lang="en-US" sz="1600"/>
          </a:p>
          <a:p>
            <a:endParaRPr lang="en-US" sz="1600"/>
          </a:p>
          <a:p>
            <a:r>
              <a:rPr lang="en-US" sz="160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It processes user requests, manipulates the Model, and determines which View to render.</a:t>
            </a:r>
            <a:endParaRPr lang="en-US" sz="1600"/>
          </a:p>
          <a:p>
            <a:endParaRPr lang="en-US" sz="1600"/>
          </a:p>
          <a:p>
            <a:r>
              <a:rPr lang="en-US" sz="160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 Controller serves as the link between the Model and the View, allowing for a seamless flow of information.</a:t>
            </a:r>
            <a:endParaRPr lang="en-US" sz="1600"/>
          </a:p>
        </p:txBody>
      </p:sp>
      <p:pic>
        <p:nvPicPr>
          <p:cNvPr id="5122" name="Picture 2" descr="PPT - The Controller in MVC of iOS PowerPoint Presentation, free ...">
            <a:extLst>
              <a:ext uri="{FF2B5EF4-FFF2-40B4-BE49-F238E27FC236}">
                <a16:creationId xmlns:a16="http://schemas.microsoft.com/office/drawing/2014/main" id="{5804A82C-7723-6F60-2410-975CCDEC3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643" y="881062"/>
            <a:ext cx="45148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Benefits of MVC Architecture</a:t>
            </a:r>
            <a:endParaRPr lang="en-US" sz="240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MVC promotes a clean separation of concerns, allowing developers to work on different components simultaneously.</a:t>
            </a:r>
            <a:endParaRPr lang="en-US" sz="1600"/>
          </a:p>
          <a:p>
            <a:endParaRPr lang="en-US" sz="1600"/>
          </a:p>
          <a:p>
            <a:r>
              <a:rPr lang="en-US" sz="160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It enhances code reusability, as Models, Views, and Controllers can be modified independently.</a:t>
            </a:r>
            <a:endParaRPr lang="en-US" sz="1600"/>
          </a:p>
          <a:p>
            <a:endParaRPr lang="en-US" sz="1600"/>
          </a:p>
          <a:p>
            <a:r>
              <a:rPr lang="en-US" sz="160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 architecture simplifies testing, as individual components can be unit tested without needing the entire application.</a:t>
            </a:r>
            <a:endParaRPr lang="en-US" sz="1600"/>
          </a:p>
        </p:txBody>
      </p:sp>
      <p:pic>
        <p:nvPicPr>
          <p:cNvPr id="6146" name="Picture 2" descr="What is Model-View-Controller?. Over the last year and a half (and ...">
            <a:extLst>
              <a:ext uri="{FF2B5EF4-FFF2-40B4-BE49-F238E27FC236}">
                <a16:creationId xmlns:a16="http://schemas.microsoft.com/office/drawing/2014/main" id="{8B44DC94-5176-3673-CB61-D0BAF524DE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6" t="1749" r="8529" b="15201"/>
          <a:stretch/>
        </p:blipFill>
        <p:spPr bwMode="auto">
          <a:xfrm>
            <a:off x="4854497" y="1143000"/>
            <a:ext cx="4114800" cy="283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MVC Frameworks in Java</a:t>
            </a:r>
            <a:endParaRPr lang="en-US" sz="240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Several frameworks in Java implement the MVC design pattern, including Spring MVC and JavaServer Faces (JSF).</a:t>
            </a:r>
            <a:endParaRPr lang="en-US" sz="1600"/>
          </a:p>
          <a:p>
            <a:endParaRPr lang="en-US" sz="1600"/>
          </a:p>
          <a:p>
            <a:r>
              <a:rPr lang="en-US" sz="160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These frameworks provide built-in support for routing, session management, and data binding.</a:t>
            </a:r>
            <a:endParaRPr lang="en-US" sz="1600"/>
          </a:p>
          <a:p>
            <a:endParaRPr lang="en-US" sz="1600"/>
          </a:p>
          <a:p>
            <a:r>
              <a:rPr lang="en-US" sz="160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They facilitate the development of robust web applications, adhering to the MVC principles.</a:t>
            </a:r>
            <a:endParaRPr lang="en-US" sz="1600"/>
          </a:p>
        </p:txBody>
      </p:sp>
      <p:pic>
        <p:nvPicPr>
          <p:cNvPr id="7170" name="Picture 2" descr="Injection of mechanism of traces by aspects | Download Scientific Diagram">
            <a:extLst>
              <a:ext uri="{FF2B5EF4-FFF2-40B4-BE49-F238E27FC236}">
                <a16:creationId xmlns:a16="http://schemas.microsoft.com/office/drawing/2014/main" id="{9581C71D-3125-F0A4-04F8-CC9E266F3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141" y="1143000"/>
            <a:ext cx="4511535" cy="271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708</Words>
  <Application>Microsoft Office PowerPoint</Application>
  <PresentationFormat>On-screen Show (16:9)</PresentationFormat>
  <Paragraphs>107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Architecture In Java</dc:title>
  <dc:subject>MVC Architecture In Java</dc:subject>
  <dc:creator>SlideMake.com</dc:creator>
  <cp:lastModifiedBy>sai kankanti</cp:lastModifiedBy>
  <cp:revision>10</cp:revision>
  <dcterms:created xsi:type="dcterms:W3CDTF">2024-09-27T13:35:23Z</dcterms:created>
  <dcterms:modified xsi:type="dcterms:W3CDTF">2024-09-28T01:51:26Z</dcterms:modified>
</cp:coreProperties>
</file>