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9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617E-4F2C-420A-8AAC-8C1BBC1E574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2655-B29F-4ED9-BFA1-8401BF5764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5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1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3.jpe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jpe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809820"/>
          </a:xfrm>
          <a:prstGeom prst="rect">
            <a:avLst/>
          </a:prstGeom>
        </p:spPr>
        <p:txBody>
          <a:bodyPr vert="horz" wrap="square" lIns="0" tIns="369883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S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pr</a:t>
            </a:r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in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g</a:t>
            </a:r>
            <a:r>
              <a:rPr sz="6450" spc="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6450" spc="-5" dirty="0">
                <a:solidFill>
                  <a:srgbClr val="FF0000"/>
                </a:solidFill>
                <a:latin typeface="微软雅黑"/>
                <a:cs typeface="微软雅黑"/>
              </a:rPr>
              <a:t>MV</a:t>
            </a:r>
            <a:r>
              <a:rPr sz="6450" dirty="0">
                <a:solidFill>
                  <a:srgbClr val="FF0000"/>
                </a:solidFill>
                <a:latin typeface="微软雅黑"/>
                <a:cs typeface="微软雅黑"/>
              </a:rPr>
              <a:t>C</a:t>
            </a:r>
            <a:r>
              <a:rPr lang="en-US" sz="6450" dirty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r>
              <a:rPr lang="zh-CN" altLang="en-US" sz="6450" dirty="0">
                <a:solidFill>
                  <a:srgbClr val="FF0000"/>
                </a:solidFill>
                <a:latin typeface="微软雅黑"/>
                <a:cs typeface="微软雅黑"/>
              </a:rPr>
              <a:t>教程</a:t>
            </a:r>
            <a:endParaRPr lang="en-US" altLang="zh-CN" sz="6450"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超级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权威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超级详细</a:t>
            </a:r>
            <a:endParaRPr lang="en-US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——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目前最好的中文教程</a:t>
            </a:r>
            <a:endParaRPr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0" indent="0" algn="ctr">
              <a:lnSpc>
                <a:spcPct val="100000"/>
              </a:lnSpc>
              <a:spcBef>
                <a:spcPts val="610"/>
              </a:spcBef>
              <a:buNone/>
            </a:pPr>
            <a:endParaRPr 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  <a:p>
            <a:pPr marL="0" indent="0" algn="ctr">
              <a:lnSpc>
                <a:spcPct val="100000"/>
              </a:lnSpc>
              <a:spcBef>
                <a:spcPts val="610"/>
              </a:spcBef>
              <a:buNone/>
            </a:pPr>
            <a:r>
              <a:rPr sz="360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基于</a:t>
            </a:r>
            <a:r>
              <a:rPr lang="zh-CN" altLang="en-US" sz="3600" spc="-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最新的</a:t>
            </a:r>
            <a:r>
              <a:rPr sz="3600" spc="-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S</a:t>
            </a:r>
            <a:r>
              <a:rPr sz="3600" spc="-2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pr</a:t>
            </a:r>
            <a:r>
              <a:rPr sz="3600" spc="-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in</a:t>
            </a:r>
            <a:r>
              <a:rPr sz="3600" spc="-2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g</a:t>
            </a:r>
            <a:r>
              <a:rPr sz="3600" spc="-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4</a:t>
            </a:r>
            <a:r>
              <a:rPr sz="3600" spc="-15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微软雅黑"/>
              </a:rPr>
              <a:t>.x</a:t>
            </a:r>
            <a:endParaRPr sz="360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9779" y="20653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9779" y="205803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9779" y="205327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9779" y="204819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9779" y="204311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9779" y="203835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9779" y="20307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9779" y="202311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9779" y="20180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9779" y="201326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89779" y="20081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9779" y="200310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89779" y="19983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89779" y="199326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89779" y="198850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9779" y="198342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89779" y="197834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9779" y="197358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9779" y="196850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9779" y="1963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9779" y="195833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9779" y="195326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89779" y="194849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89779" y="193738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89779" y="19253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89779" y="1918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9779" y="1912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89779" y="1906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9779" y="18967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89779" y="18872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89779" y="18808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89779" y="1874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89779" y="1868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9779" y="18618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89779" y="18522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9779" y="18427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9779" y="1836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89779" y="1830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89779" y="1823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9779" y="18141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89779" y="18046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89779" y="17983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9779" y="1791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89779" y="17859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9779" y="177673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9779" y="176720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89779" y="17605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89779" y="17538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89779" y="1747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89779" y="17414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89779" y="173228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89779" y="17227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89779" y="171640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89779" y="171005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89779" y="17033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89779" y="1700530"/>
            <a:ext cx="1062355" cy="369570"/>
          </a:xfrm>
          <a:custGeom>
            <a:avLst/>
            <a:gdLst/>
            <a:ahLst/>
            <a:cxnLst/>
            <a:rect l="l" t="t" r="r" b="b"/>
            <a:pathLst>
              <a:path w="1062354" h="369569">
                <a:moveTo>
                  <a:pt x="0" y="0"/>
                </a:moveTo>
                <a:lnTo>
                  <a:pt x="1062355" y="0"/>
                </a:lnTo>
                <a:lnTo>
                  <a:pt x="106235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80154" y="27854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0154" y="277812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80154" y="277336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80154" y="276828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80154" y="276320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80154" y="2758439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80154" y="27508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80154" y="274320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80154" y="27381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80155" y="2733356"/>
            <a:ext cx="461908" cy="45719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80154" y="27282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780154" y="272065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80154" y="271335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80154" y="270859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80154" y="270351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80154" y="2698432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80154" y="269367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80154" y="2688589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80154" y="26835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80154" y="267843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80154" y="267335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80154" y="266858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780154" y="265747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80154" y="26454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780154" y="26390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80154" y="26327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780154" y="26263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80154" y="261683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80154" y="26073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80154" y="26009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80154" y="25946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80154" y="25882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80154" y="25819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80154" y="257238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80154" y="25628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80154" y="25565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80154" y="25501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80154" y="25438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80154" y="253428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80154" y="25247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80154" y="25184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80154" y="25120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80154" y="25060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80154" y="249682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80154" y="248729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80154" y="248062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80154" y="247396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780154" y="246761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80154" y="24615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80154" y="2452370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0154" y="244284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80154" y="243649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80154" y="2430145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780154" y="2423477"/>
            <a:ext cx="531495" cy="0"/>
          </a:xfrm>
          <a:custGeom>
            <a:avLst/>
            <a:gdLst/>
            <a:ahLst/>
            <a:cxnLst/>
            <a:rect l="l" t="t" r="r" b="b"/>
            <a:pathLst>
              <a:path w="531495">
                <a:moveTo>
                  <a:pt x="0" y="0"/>
                </a:moveTo>
                <a:lnTo>
                  <a:pt x="53149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80154" y="2420620"/>
            <a:ext cx="531495" cy="369570"/>
          </a:xfrm>
          <a:custGeom>
            <a:avLst/>
            <a:gdLst/>
            <a:ahLst/>
            <a:cxnLst/>
            <a:rect l="l" t="t" r="r" b="b"/>
            <a:pathLst>
              <a:path w="531495" h="369569">
                <a:moveTo>
                  <a:pt x="0" y="0"/>
                </a:moveTo>
                <a:lnTo>
                  <a:pt x="531495" y="0"/>
                </a:lnTo>
                <a:lnTo>
                  <a:pt x="53149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420369" y="1615439"/>
            <a:ext cx="3716654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52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rl</a:t>
            </a:r>
            <a:r>
              <a:rPr sz="1800" spc="-5" dirty="0">
                <a:latin typeface="Calibri"/>
                <a:cs typeface="Calibri"/>
              </a:rPr>
              <a:t>-p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tter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&gt;*.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4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rl</a:t>
            </a:r>
            <a:r>
              <a:rPr sz="1800" spc="-5" dirty="0">
                <a:latin typeface="Calibri"/>
                <a:cs typeface="Calibri"/>
              </a:rPr>
              <a:t>-p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tter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</a:t>
            </a:r>
          </a:p>
          <a:p>
            <a:pPr marL="5715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&gt;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50590" algn="l"/>
              </a:tabLst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gmvc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25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ld.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l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465099" y="1059180"/>
            <a:ext cx="483933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21907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45" dirty="0">
                <a:latin typeface="Calibri"/>
                <a:cs typeface="Calibri"/>
              </a:rPr>
              <a:t>&gt;</a:t>
            </a:r>
            <a:r>
              <a:rPr sz="1800" spc="-5" dirty="0">
                <a:latin typeface="Calibri"/>
                <a:cs typeface="Calibri"/>
              </a:rPr>
              <a:t>disp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tc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et</a:t>
            </a:r>
            <a:r>
              <a:rPr sz="1800" spc="-5" dirty="0">
                <a:latin typeface="Calibri"/>
                <a:cs typeface="Calibri"/>
              </a:rPr>
              <a:t>-n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0369" y="3182620"/>
            <a:ext cx="4695825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@</a:t>
            </a:r>
            <a:r>
              <a:rPr sz="1800" spc="-5" dirty="0">
                <a:latin typeface="Calibri"/>
                <a:cs typeface="Calibri"/>
              </a:rPr>
              <a:t>Con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Calibri"/>
                <a:cs typeface="Calibri"/>
              </a:rPr>
              <a:t>publi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ldCon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oll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322580" marR="1140460">
              <a:lnSpc>
                <a:spcPct val="101400"/>
              </a:lnSpc>
            </a:pPr>
            <a:r>
              <a:rPr sz="1800" spc="-15" dirty="0">
                <a:latin typeface="Calibri"/>
                <a:cs typeface="Calibri"/>
              </a:rPr>
              <a:t>@</a:t>
            </a:r>
            <a:r>
              <a:rPr sz="1800" spc="-10" dirty="0">
                <a:latin typeface="Calibri"/>
                <a:cs typeface="Calibri"/>
              </a:rPr>
              <a:t>Re</a:t>
            </a:r>
            <a:r>
              <a:rPr sz="1800" spc="-5" dirty="0">
                <a:latin typeface="Calibri"/>
                <a:cs typeface="Calibri"/>
              </a:rPr>
              <a:t>qu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tM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ppin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/h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-5" dirty="0">
                <a:latin typeface="Calibri"/>
                <a:cs typeface="Calibri"/>
              </a:rPr>
              <a:t>publi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llo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ol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()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474980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tem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i="1" spc="-5" dirty="0">
                <a:latin typeface="Calibri"/>
                <a:cs typeface="Calibri"/>
              </a:rPr>
              <a:t>ou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.p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25" dirty="0">
                <a:latin typeface="Calibri"/>
                <a:cs typeface="Calibri"/>
              </a:rPr>
              <a:t>n</a:t>
            </a:r>
            <a:r>
              <a:rPr sz="1800" i="1" spc="-5" dirty="0">
                <a:latin typeface="Calibri"/>
                <a:cs typeface="Calibri"/>
              </a:rPr>
              <a:t>(</a:t>
            </a:r>
            <a:r>
              <a:rPr sz="1800" i="1" spc="-15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H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lloWo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ing</a:t>
            </a:r>
            <a:r>
              <a:rPr sz="1800" i="1" spc="-20" dirty="0">
                <a:latin typeface="Calibri"/>
                <a:cs typeface="Calibri"/>
              </a:rPr>
              <a:t>M</a:t>
            </a:r>
            <a:r>
              <a:rPr sz="1800" i="1" spc="-5" dirty="0">
                <a:latin typeface="Calibri"/>
                <a:cs typeface="Calibri"/>
              </a:rPr>
              <a:t>V</a:t>
            </a:r>
            <a:r>
              <a:rPr sz="1800" i="1" spc="-15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);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85342" y="4573270"/>
            <a:ext cx="1601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cce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5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0351" y="4851400"/>
            <a:ext cx="977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58445" y="5129529"/>
            <a:ext cx="7929245" cy="795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211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spc="-25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g.sp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ingf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m</a:t>
            </a:r>
            <a:r>
              <a:rPr sz="1800" i="1" spc="-15" dirty="0">
                <a:latin typeface="Calibri"/>
                <a:cs typeface="Calibri"/>
              </a:rPr>
              <a:t>ew</a:t>
            </a:r>
            <a:r>
              <a:rPr sz="1800" i="1" spc="-5" dirty="0">
                <a:latin typeface="Calibri"/>
                <a:cs typeface="Calibri"/>
              </a:rPr>
              <a:t>o</a:t>
            </a:r>
            <a:r>
              <a:rPr sz="1800" i="1" spc="-10" dirty="0">
                <a:latin typeface="Calibri"/>
                <a:cs typeface="Calibri"/>
              </a:rPr>
              <a:t>rk</a:t>
            </a:r>
            <a:r>
              <a:rPr sz="1800" i="1" spc="-5" dirty="0">
                <a:latin typeface="Calibri"/>
                <a:cs typeface="Calibri"/>
              </a:rPr>
              <a:t>.</a:t>
            </a:r>
            <a:r>
              <a:rPr sz="1800" i="1" spc="-15" dirty="0">
                <a:latin typeface="Calibri"/>
                <a:cs typeface="Calibri"/>
              </a:rPr>
              <a:t>we</a:t>
            </a:r>
            <a:r>
              <a:rPr sz="1800" i="1" spc="-5" dirty="0">
                <a:latin typeface="Calibri"/>
                <a:cs typeface="Calibri"/>
              </a:rPr>
              <a:t>b.s</a:t>
            </a:r>
            <a:r>
              <a:rPr sz="1800" i="1" spc="-10" dirty="0">
                <a:latin typeface="Calibri"/>
                <a:cs typeface="Calibri"/>
              </a:rPr>
              <a:t>erv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10" dirty="0">
                <a:latin typeface="Calibri"/>
                <a:cs typeface="Calibri"/>
              </a:rPr>
              <a:t>et</a:t>
            </a:r>
            <a:r>
              <a:rPr sz="1800" i="1" spc="-5" dirty="0">
                <a:latin typeface="Calibri"/>
                <a:cs typeface="Calibri"/>
              </a:rPr>
              <a:t>.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15" dirty="0">
                <a:latin typeface="Calibri"/>
                <a:cs typeface="Calibri"/>
              </a:rPr>
              <a:t>ew</a:t>
            </a:r>
            <a:r>
              <a:rPr sz="1800" i="1" spc="-5" dirty="0">
                <a:latin typeface="Calibri"/>
                <a:cs typeface="Calibri"/>
              </a:rPr>
              <a:t>.In</a:t>
            </a:r>
            <a:r>
              <a:rPr sz="1800" i="1" spc="-10" dirty="0">
                <a:latin typeface="Calibri"/>
                <a:cs typeface="Calibri"/>
              </a:rPr>
              <a:t>ter</a:t>
            </a:r>
            <a:r>
              <a:rPr sz="1800" i="1" spc="-5" dirty="0">
                <a:latin typeface="Calibri"/>
                <a:cs typeface="Calibri"/>
              </a:rPr>
              <a:t>nal</a:t>
            </a:r>
            <a:r>
              <a:rPr sz="1800" i="1" spc="-10" dirty="0">
                <a:latin typeface="Calibri"/>
                <a:cs typeface="Calibri"/>
              </a:rPr>
              <a:t>Re</a:t>
            </a:r>
            <a:r>
              <a:rPr sz="1800" i="1" spc="-5" dirty="0">
                <a:latin typeface="Calibri"/>
                <a:cs typeface="Calibri"/>
              </a:rPr>
              <a:t>sou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c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Vi</a:t>
            </a:r>
            <a:r>
              <a:rPr sz="1800" i="1" spc="-10" dirty="0">
                <a:latin typeface="Calibri"/>
                <a:cs typeface="Calibri"/>
              </a:rPr>
              <a:t>ewRe</a:t>
            </a:r>
            <a:r>
              <a:rPr sz="1800" i="1" spc="-5" dirty="0">
                <a:latin typeface="Calibri"/>
                <a:cs typeface="Calibri"/>
              </a:rPr>
              <a:t>sol</a:t>
            </a:r>
            <a:r>
              <a:rPr sz="1800" i="1" spc="-10" dirty="0">
                <a:latin typeface="Calibri"/>
                <a:cs typeface="Calibri"/>
              </a:rPr>
              <a:t>ver"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21907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erty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=</a:t>
            </a:r>
            <a:r>
              <a:rPr sz="1800" b="0" i="1" spc="-45" dirty="0">
                <a:latin typeface="Bookman Old Style"/>
                <a:cs typeface="Bookman Old Style"/>
              </a:rPr>
              <a:t>“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re</a:t>
            </a:r>
            <a:r>
              <a:rPr sz="1800" i="1" spc="-5" dirty="0">
                <a:latin typeface="Calibri"/>
                <a:cs typeface="Calibri"/>
              </a:rPr>
              <a:t>fix</a:t>
            </a:r>
            <a:r>
              <a:rPr sz="1800" b="0" i="1" spc="-40" dirty="0">
                <a:latin typeface="Bookman Old Style"/>
                <a:cs typeface="Bookman Old Style"/>
              </a:rPr>
              <a:t>”</a:t>
            </a:r>
            <a:r>
              <a:rPr sz="1800" b="0" i="1" spc="-160" dirty="0">
                <a:latin typeface="Bookman Old Style"/>
                <a:cs typeface="Bookman Old Style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alu</a:t>
            </a:r>
            <a:r>
              <a:rPr sz="1800" i="1" spc="-2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b="0" i="1" spc="-40" dirty="0">
                <a:latin typeface="Bookman Old Style"/>
                <a:cs typeface="Bookman Old Style"/>
              </a:rPr>
              <a:t>“</a:t>
            </a:r>
            <a:r>
              <a:rPr sz="1800" i="1" spc="-1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WE</a:t>
            </a:r>
            <a:r>
              <a:rPr sz="1800" i="1" spc="-10" dirty="0">
                <a:latin typeface="Calibri"/>
                <a:cs typeface="Calibri"/>
              </a:rPr>
              <a:t>B</a:t>
            </a:r>
            <a:r>
              <a:rPr sz="1800" i="1" spc="-5" dirty="0">
                <a:latin typeface="Calibri"/>
                <a:cs typeface="Calibri"/>
              </a:rPr>
              <a:t>-</a:t>
            </a:r>
            <a:r>
              <a:rPr sz="1800" i="1" spc="-10" dirty="0">
                <a:latin typeface="Calibri"/>
                <a:cs typeface="Calibri"/>
              </a:rPr>
              <a:t>IN</a:t>
            </a:r>
            <a:r>
              <a:rPr sz="1800" i="1" spc="-5" dirty="0">
                <a:latin typeface="Calibri"/>
                <a:cs typeface="Calibri"/>
              </a:rPr>
              <a:t>F</a:t>
            </a:r>
            <a:r>
              <a:rPr sz="1800" i="1" spc="-10" dirty="0">
                <a:latin typeface="Calibri"/>
                <a:cs typeface="Calibri"/>
              </a:rPr>
              <a:t>/v</a:t>
            </a:r>
            <a:r>
              <a:rPr sz="1800" i="1" spc="-5" dirty="0">
                <a:latin typeface="Calibri"/>
                <a:cs typeface="Calibri"/>
              </a:rPr>
              <a:t>i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-55" dirty="0">
                <a:latin typeface="Calibri"/>
                <a:cs typeface="Calibri"/>
              </a:rPr>
              <a:t>w</a:t>
            </a:r>
            <a:r>
              <a:rPr sz="1800" i="1" spc="-15" dirty="0">
                <a:latin typeface="Calibri"/>
                <a:cs typeface="Calibri"/>
              </a:rPr>
              <a:t>/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&gt;&lt;</a:t>
            </a:r>
            <a:r>
              <a:rPr sz="1800" i="1" spc="-2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op</a:t>
            </a:r>
            <a:r>
              <a:rPr sz="1800" i="1" spc="-10" dirty="0">
                <a:latin typeface="Calibri"/>
                <a:cs typeface="Calibri"/>
              </a:rPr>
              <a:t>ert</a:t>
            </a:r>
            <a:r>
              <a:rPr sz="1800" i="1" spc="-5" dirty="0">
                <a:latin typeface="Calibri"/>
                <a:cs typeface="Calibri"/>
              </a:rPr>
              <a:t>y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58445" y="5949315"/>
            <a:ext cx="4916170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erty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30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5" dirty="0">
                <a:latin typeface="Calibri"/>
                <a:cs typeface="Calibri"/>
              </a:rPr>
              <a:t>suffix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v</a:t>
            </a:r>
            <a:r>
              <a:rPr sz="1800" i="1" spc="-5" dirty="0">
                <a:latin typeface="Calibri"/>
                <a:cs typeface="Calibri"/>
              </a:rPr>
              <a:t>alu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spc="-40" dirty="0">
                <a:latin typeface="Calibri"/>
                <a:cs typeface="Calibri"/>
              </a:rPr>
              <a:t>.</a:t>
            </a:r>
            <a:r>
              <a:rPr sz="1800" i="1" spc="-5" dirty="0">
                <a:latin typeface="Calibri"/>
                <a:cs typeface="Calibri"/>
              </a:rPr>
              <a:t>jsp</a:t>
            </a:r>
            <a:r>
              <a:rPr sz="1800" i="1" spc="-10" dirty="0">
                <a:latin typeface="Calibri"/>
                <a:cs typeface="Calibri"/>
              </a:rPr>
              <a:t>"</a:t>
            </a:r>
            <a:r>
              <a:rPr sz="1800" i="1" dirty="0">
                <a:latin typeface="Calibri"/>
                <a:cs typeface="Calibri"/>
              </a:rPr>
              <a:t>&gt;&lt;</a:t>
            </a:r>
            <a:r>
              <a:rPr sz="1800" i="1" spc="-10" dirty="0">
                <a:latin typeface="Calibri"/>
                <a:cs typeface="Calibri"/>
              </a:rPr>
              <a:t>/</a:t>
            </a:r>
            <a:r>
              <a:rPr sz="1800" i="1" spc="-5" dirty="0">
                <a:latin typeface="Calibri"/>
                <a:cs typeface="Calibri"/>
              </a:rPr>
              <a:t>p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5" dirty="0">
                <a:latin typeface="Calibri"/>
                <a:cs typeface="Calibri"/>
              </a:rPr>
              <a:t>op</a:t>
            </a:r>
            <a:r>
              <a:rPr sz="1800" i="1" spc="-10" dirty="0">
                <a:latin typeface="Calibri"/>
                <a:cs typeface="Calibri"/>
              </a:rPr>
              <a:t>ert</a:t>
            </a:r>
            <a:r>
              <a:rPr sz="1800" i="1" spc="-5" dirty="0">
                <a:latin typeface="Calibri"/>
                <a:cs typeface="Calibri"/>
              </a:rPr>
              <a:t>y</a:t>
            </a:r>
            <a:r>
              <a:rPr sz="1800" i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5" dirty="0">
                <a:latin typeface="Calibri"/>
                <a:cs typeface="Calibri"/>
              </a:rPr>
              <a:t>/b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875020" y="3905884"/>
            <a:ext cx="25565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F/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ew</a:t>
            </a:r>
            <a:r>
              <a:rPr sz="1800" spc="-3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cce</a:t>
            </a:r>
            <a:r>
              <a:rPr sz="1800" spc="-5" dirty="0">
                <a:latin typeface="Calibri"/>
                <a:cs typeface="Calibri"/>
              </a:rPr>
              <a:t>ss.js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668520" y="1779270"/>
            <a:ext cx="8147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b.x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</a:p>
        </p:txBody>
      </p:sp>
      <p:sp>
        <p:nvSpPr>
          <p:cNvPr id="123" name="object 123"/>
          <p:cNvSpPr/>
          <p:nvPr/>
        </p:nvSpPr>
        <p:spPr>
          <a:xfrm>
            <a:off x="4084320" y="50180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84320" y="501078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84320" y="500602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84320" y="500094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84320" y="499586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84320" y="499110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84320" y="49834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84320" y="497586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84320" y="49707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84320" y="496601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84320" y="49609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84320" y="495331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84320" y="494601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84320" y="494125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84320" y="493617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84320" y="4931092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84320" y="492632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84320" y="492125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84320" y="4916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84320" y="491109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84320" y="490601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4320" y="490124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84320" y="489013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84320" y="4878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84320" y="4871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84320" y="48653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84320" y="48590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84320" y="484949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84320" y="48399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084320" y="4833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84320" y="4827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84320" y="48209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84320" y="48145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84320" y="48050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84320" y="47955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84320" y="47891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084320" y="47828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84320" y="47764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84320" y="4766945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84320" y="47574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84320" y="47510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84320" y="47447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84320" y="47386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84320" y="472947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84320" y="471995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84320" y="471328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84320" y="470662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84320" y="4700270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84320" y="46942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84320" y="4685029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84320" y="467550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084320" y="466915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84320" y="4662804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84320" y="4656137"/>
            <a:ext cx="1062355" cy="0"/>
          </a:xfrm>
          <a:custGeom>
            <a:avLst/>
            <a:gdLst/>
            <a:ahLst/>
            <a:cxnLst/>
            <a:rect l="l" t="t" r="r" b="b"/>
            <a:pathLst>
              <a:path w="1062354">
                <a:moveTo>
                  <a:pt x="0" y="0"/>
                </a:moveTo>
                <a:lnTo>
                  <a:pt x="106235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84320" y="4653279"/>
            <a:ext cx="1062355" cy="369570"/>
          </a:xfrm>
          <a:custGeom>
            <a:avLst/>
            <a:gdLst/>
            <a:ahLst/>
            <a:cxnLst/>
            <a:rect l="l" t="t" r="r" b="b"/>
            <a:pathLst>
              <a:path w="1062354" h="369570">
                <a:moveTo>
                  <a:pt x="0" y="0"/>
                </a:moveTo>
                <a:lnTo>
                  <a:pt x="1062355" y="0"/>
                </a:lnTo>
                <a:lnTo>
                  <a:pt x="106235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/>
          <p:nvPr/>
        </p:nvSpPr>
        <p:spPr>
          <a:xfrm>
            <a:off x="4163059" y="4732020"/>
            <a:ext cx="763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Ha</a:t>
            </a:r>
            <a:r>
              <a:rPr sz="1800" spc="-5" dirty="0">
                <a:latin typeface="Calibri"/>
                <a:cs typeface="Calibri"/>
              </a:rPr>
              <a:t>ndl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474335" y="65103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74335" y="650303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74335" y="649827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74335" y="649319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74335" y="648811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74335" y="648335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74335" y="64757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474335" y="646811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474335" y="64630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474335" y="645826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474335" y="64531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474335" y="644556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74335" y="643826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474335" y="643350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74335" y="642842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474335" y="6423342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474335" y="641857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474335" y="641350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474335" y="64084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474335" y="640334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74335" y="639826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474335" y="639349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474335" y="638238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474335" y="63703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474335" y="63639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474335" y="63576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74335" y="63512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74335" y="634174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74335" y="63322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74335" y="63258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474335" y="63195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474335" y="63131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474335" y="63068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474335" y="629729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474335" y="62877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474335" y="62814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474335" y="62750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74335" y="62687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474335" y="6259195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74335" y="62496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474335" y="62433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474335" y="62369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474335" y="62309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74335" y="622172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474335" y="621220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474335" y="620553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474335" y="619887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474335" y="6192520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474335" y="61864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474335" y="6177279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474335" y="616775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474335" y="616140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474335" y="6155054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474335" y="6148387"/>
            <a:ext cx="2193925" cy="0"/>
          </a:xfrm>
          <a:custGeom>
            <a:avLst/>
            <a:gdLst/>
            <a:ahLst/>
            <a:cxnLst/>
            <a:rect l="l" t="t" r="r" b="b"/>
            <a:pathLst>
              <a:path w="2193925">
                <a:moveTo>
                  <a:pt x="0" y="0"/>
                </a:moveTo>
                <a:lnTo>
                  <a:pt x="2193925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474335" y="6145529"/>
            <a:ext cx="2193925" cy="369570"/>
          </a:xfrm>
          <a:custGeom>
            <a:avLst/>
            <a:gdLst/>
            <a:ahLst/>
            <a:cxnLst/>
            <a:rect l="l" t="t" r="r" b="b"/>
            <a:pathLst>
              <a:path w="2193925" h="369570">
                <a:moveTo>
                  <a:pt x="0" y="0"/>
                </a:moveTo>
                <a:lnTo>
                  <a:pt x="2193925" y="0"/>
                </a:lnTo>
                <a:lnTo>
                  <a:pt x="2193925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5553075" y="6199266"/>
            <a:ext cx="2020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gM</a:t>
            </a:r>
            <a:r>
              <a:rPr sz="1800" spc="-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MS Mincho"/>
                <a:cs typeface="MS Mincho"/>
              </a:rPr>
              <a:t>配置文件</a:t>
            </a:r>
          </a:p>
        </p:txBody>
      </p:sp>
      <p:sp>
        <p:nvSpPr>
          <p:cNvPr id="235" name="object 235"/>
          <p:cNvSpPr/>
          <p:nvPr/>
        </p:nvSpPr>
        <p:spPr>
          <a:xfrm>
            <a:off x="7020559" y="47297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079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020559" y="472249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020559" y="471773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020559" y="471265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20559" y="470757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020559" y="470281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020559" y="46951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143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20559" y="468757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020559" y="46824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020559" y="467772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020559" y="46726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20559" y="466502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079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20559" y="465772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020559" y="465296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020559" y="464788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020559" y="4642802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020559" y="463804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020559" y="463296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020559" y="46278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20559" y="462280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020559" y="461772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35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020559" y="461295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57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020559" y="460184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905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20559" y="45897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20559" y="45834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020559" y="45770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020559" y="45707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20559" y="456120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020559" y="45516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020559" y="45453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020559" y="45389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20559" y="45326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20559" y="45262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20559" y="451675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020559" y="45072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020559" y="45008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020559" y="44945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020559" y="44881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020559" y="4478654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020559" y="44691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020559" y="44627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020559" y="44564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020559" y="44503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020559" y="444119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020559" y="443166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20559" y="442499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825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020559" y="441832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020559" y="4411979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020559" y="44059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698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020559" y="4396740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1397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020559" y="438721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20559" y="438086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020559" y="437451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762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020559" y="4367847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980" y="0"/>
                </a:lnTo>
              </a:path>
            </a:pathLst>
          </a:custGeom>
          <a:ln w="825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020559" y="4364990"/>
            <a:ext cx="1871980" cy="369570"/>
          </a:xfrm>
          <a:custGeom>
            <a:avLst/>
            <a:gdLst/>
            <a:ahLst/>
            <a:cxnLst/>
            <a:rect l="l" t="t" r="r" b="b"/>
            <a:pathLst>
              <a:path w="1871979" h="369570">
                <a:moveTo>
                  <a:pt x="0" y="0"/>
                </a:moveTo>
                <a:lnTo>
                  <a:pt x="1871980" y="0"/>
                </a:lnTo>
                <a:lnTo>
                  <a:pt x="1871980" y="369570"/>
                </a:lnTo>
                <a:lnTo>
                  <a:pt x="0" y="3695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7099300" y="4418726"/>
            <a:ext cx="162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宋体"/>
                <a:cs typeface="宋体"/>
              </a:rPr>
              <a:t>实际</a:t>
            </a:r>
            <a:r>
              <a:rPr sz="1800" dirty="0">
                <a:latin typeface="MS Mincho"/>
                <a:cs typeface="MS Mincho"/>
              </a:rPr>
              <a:t>的物理</a:t>
            </a:r>
            <a:r>
              <a:rPr sz="1800" dirty="0">
                <a:latin typeface="宋体"/>
                <a:cs typeface="宋体"/>
              </a:rPr>
              <a:t>视图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54517"/>
            <a:ext cx="7987665" cy="277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400" b="1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若数据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数据格式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该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有的参 数不存在</a:t>
            </a:r>
            <a:r>
              <a:rPr sz="2400" dirty="0">
                <a:latin typeface="MS Mincho"/>
                <a:cs typeface="MS Mincho"/>
              </a:rPr>
              <a:t>，或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时发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生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错误</a:t>
            </a:r>
            <a:r>
              <a:rPr sz="2400" dirty="0">
                <a:latin typeface="MS Mincho"/>
                <a:cs typeface="MS Mincho"/>
              </a:rPr>
              <a:t>，都会在</a:t>
            </a: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含模型 中</a:t>
            </a:r>
            <a:r>
              <a:rPr sz="2400" dirty="0">
                <a:latin typeface="宋体"/>
                <a:cs typeface="宋体"/>
              </a:rPr>
              <a:t>创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消息。其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前</a:t>
            </a:r>
            <a:r>
              <a:rPr sz="2400" dirty="0">
                <a:latin typeface="宋体"/>
                <a:cs typeface="宋体"/>
              </a:rPr>
              <a:t>缀说</a:t>
            </a:r>
            <a:r>
              <a:rPr sz="2400" dirty="0">
                <a:latin typeface="MS Mincho"/>
                <a:cs typeface="MS Mincho"/>
              </a:rPr>
              <a:t>明如下：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ts val="235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require</a:t>
            </a:r>
            <a:r>
              <a:rPr sz="2000" b="1" spc="-20" dirty="0">
                <a:latin typeface="Arial"/>
                <a:cs typeface="Arial"/>
              </a:rPr>
              <a:t>d</a:t>
            </a:r>
            <a:r>
              <a:rPr sz="2000" dirty="0">
                <a:latin typeface="MS Mincho"/>
                <a:cs typeface="MS Mincho"/>
              </a:rPr>
              <a:t>：必要的参数不存在。如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@RequiredPara</a:t>
            </a:r>
            <a:r>
              <a:rPr sz="2000" spc="-3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(“param1”)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注了一个入参，但是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参数不存在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Arial"/>
                <a:cs typeface="Arial"/>
              </a:rPr>
              <a:t>typeMismatc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dirty="0">
                <a:latin typeface="MS Mincho"/>
                <a:cs typeface="MS Mincho"/>
              </a:rPr>
              <a:t>：在数据</a:t>
            </a:r>
            <a:r>
              <a:rPr sz="2000" dirty="0">
                <a:latin typeface="宋体"/>
                <a:cs typeface="宋体"/>
              </a:rPr>
              <a:t>绑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发</a:t>
            </a:r>
            <a:r>
              <a:rPr sz="2000" dirty="0">
                <a:latin typeface="MS Mincho"/>
                <a:cs typeface="MS Mincho"/>
              </a:rPr>
              <a:t>生数据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型不匹配的</a:t>
            </a:r>
            <a:r>
              <a:rPr sz="2000" dirty="0">
                <a:latin typeface="宋体"/>
                <a:cs typeface="宋体"/>
              </a:rPr>
              <a:t>问题</a:t>
            </a:r>
            <a:endParaRPr sz="2000">
              <a:latin typeface="宋体"/>
              <a:cs typeface="宋体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Arial"/>
                <a:cs typeface="Arial"/>
              </a:rPr>
              <a:t>methodInvocatio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</a:t>
            </a:r>
            <a:r>
              <a:rPr sz="2000" dirty="0">
                <a:latin typeface="宋体"/>
                <a:cs typeface="宋体"/>
              </a:rPr>
              <a:t>时发</a:t>
            </a:r>
            <a:r>
              <a:rPr sz="2000" dirty="0">
                <a:latin typeface="MS Mincho"/>
                <a:cs typeface="MS Mincho"/>
              </a:rPr>
              <a:t>生了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855"/>
              </a:lnSpc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注册国</a:t>
            </a:r>
            <a:r>
              <a:rPr sz="2400" dirty="0">
                <a:latin typeface="宋体"/>
                <a:cs typeface="宋体"/>
              </a:rPr>
              <a:t>际</a:t>
            </a:r>
            <a:r>
              <a:rPr sz="2400" dirty="0">
                <a:latin typeface="MS Mincho"/>
                <a:cs typeface="MS Mincho"/>
              </a:rPr>
              <a:t>化</a:t>
            </a:r>
            <a:r>
              <a:rPr sz="2400" dirty="0">
                <a:latin typeface="宋体"/>
                <a:cs typeface="宋体"/>
              </a:rPr>
              <a:t>资</a:t>
            </a:r>
            <a:r>
              <a:rPr sz="2400" dirty="0">
                <a:latin typeface="MS Mincho"/>
                <a:cs typeface="MS Mincho"/>
              </a:rPr>
              <a:t>源文件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619" y="4929504"/>
            <a:ext cx="83058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23853"/>
            <a:ext cx="5249545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345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ts val="229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JSO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：使用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29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06600">
              <a:lnSpc>
                <a:spcPct val="100000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</a:t>
            </a:r>
            <a:r>
              <a:rPr spc="200" dirty="0">
                <a:latin typeface="MS Mincho"/>
                <a:cs typeface="MS Mincho"/>
              </a:rPr>
              <a:t> </a:t>
            </a:r>
            <a:r>
              <a:rPr dirty="0"/>
              <a:t>JSON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41683"/>
            <a:ext cx="20878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加入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787933"/>
            <a:ext cx="629285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2.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编</a:t>
            </a:r>
            <a:r>
              <a:rPr sz="2000" dirty="0">
                <a:latin typeface="MS Mincho"/>
                <a:cs typeface="MS Mincho"/>
              </a:rPr>
              <a:t>写目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方法，使其返回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象或集合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3.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在方法上添加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5039" y="2513964"/>
            <a:ext cx="3530600" cy="1167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039" y="4674234"/>
            <a:ext cx="5816600" cy="186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627" rIns="0" bIns="0" rtlCol="0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612185"/>
            <a:ext cx="8044180" cy="4387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70180" indent="-342265">
              <a:lnSpc>
                <a:spcPts val="2270"/>
              </a:lnSpc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sz="2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是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Spring3.0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新添加的一个接 口，</a:t>
            </a:r>
            <a:r>
              <a:rPr sz="2200" b="1" dirty="0">
                <a:latin typeface="微软雅黑"/>
                <a:cs typeface="微软雅黑"/>
              </a:rPr>
              <a:t>负责</a:t>
            </a:r>
            <a:r>
              <a:rPr sz="2200" b="1" dirty="0">
                <a:latin typeface="Kozuka Gothic Pro B"/>
                <a:cs typeface="Kozuka Gothic Pro B"/>
              </a:rPr>
              <a:t>将</a:t>
            </a:r>
            <a:r>
              <a:rPr sz="2200" b="1" dirty="0">
                <a:latin typeface="微软雅黑"/>
                <a:cs typeface="微软雅黑"/>
              </a:rPr>
              <a:t>请</a:t>
            </a:r>
            <a:r>
              <a:rPr sz="2200" b="1" dirty="0">
                <a:latin typeface="Kozuka Gothic Pro B"/>
                <a:cs typeface="Kozuka Gothic Pro B"/>
              </a:rPr>
              <a:t>求信息</a:t>
            </a:r>
            <a:r>
              <a:rPr sz="2200" b="1" dirty="0">
                <a:latin typeface="微软雅黑"/>
                <a:cs typeface="微软雅黑"/>
              </a:rPr>
              <a:t>转换为</a:t>
            </a:r>
            <a:r>
              <a:rPr sz="2200" b="1" dirty="0">
                <a:latin typeface="Kozuka Gothic Pro B"/>
                <a:cs typeface="Kozuka Gothic Pro B"/>
              </a:rPr>
              <a:t>一个</a:t>
            </a:r>
            <a:r>
              <a:rPr sz="2200" b="1" dirty="0">
                <a:latin typeface="微软雅黑"/>
                <a:cs typeface="微软雅黑"/>
              </a:rPr>
              <a:t>对</a:t>
            </a:r>
            <a:r>
              <a:rPr sz="2200" b="1" dirty="0">
                <a:latin typeface="Kozuka Gothic Pro B"/>
                <a:cs typeface="Kozuka Gothic Pro B"/>
              </a:rPr>
              <a:t>象（</a:t>
            </a:r>
            <a:r>
              <a:rPr sz="2200" b="1" dirty="0">
                <a:latin typeface="微软雅黑"/>
                <a:cs typeface="微软雅黑"/>
              </a:rPr>
              <a:t>类</a:t>
            </a:r>
            <a:r>
              <a:rPr sz="2200" b="1" dirty="0">
                <a:latin typeface="Kozuka Gothic Pro B"/>
                <a:cs typeface="Kozuka Gothic Pro B"/>
              </a:rPr>
              <a:t>型</a:t>
            </a:r>
            <a:r>
              <a:rPr sz="2200" b="1" dirty="0">
                <a:latin typeface="微软雅黑"/>
                <a:cs typeface="微软雅黑"/>
              </a:rPr>
              <a:t>为</a:t>
            </a:r>
            <a:r>
              <a:rPr sz="2200" b="1" spc="-50" dirty="0">
                <a:latin typeface="微软雅黑"/>
                <a:cs typeface="微软雅黑"/>
              </a:rPr>
              <a:t> </a:t>
            </a:r>
            <a:r>
              <a:rPr sz="2200" b="1" spc="-5" dirty="0">
                <a:latin typeface="Arial"/>
                <a:cs typeface="Arial"/>
              </a:rPr>
              <a:t>T</a:t>
            </a:r>
            <a:r>
              <a:rPr sz="2200" b="1" dirty="0">
                <a:latin typeface="Kozuka Gothic Pro B"/>
                <a:cs typeface="Kozuka Gothic Pro B"/>
              </a:rPr>
              <a:t>），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将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象（ 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200" b="1" spc="-5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输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</a:t>
            </a:r>
            <a:r>
              <a:rPr sz="2200" b="1" dirty="0">
                <a:solidFill>
                  <a:srgbClr val="FF0000"/>
                </a:solidFill>
                <a:latin typeface="微软雅黑"/>
                <a:cs typeface="微软雅黑"/>
              </a:rPr>
              <a:t>为响应</a:t>
            </a:r>
            <a:r>
              <a:rPr sz="22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信息</a:t>
            </a:r>
            <a:endParaRPr sz="2200">
              <a:latin typeface="Kozuka Gothic Pro B"/>
              <a:cs typeface="Kozuka Gothic Pro B"/>
            </a:endParaRPr>
          </a:p>
          <a:p>
            <a:pPr marL="354965" indent="-342265">
              <a:lnSpc>
                <a:spcPts val="245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HttpMessageConverte</a:t>
            </a:r>
            <a:r>
              <a:rPr sz="2200" spc="-5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&lt;T</a:t>
            </a:r>
            <a:r>
              <a:rPr sz="2200" spc="-15" dirty="0">
                <a:latin typeface="Arial"/>
                <a:cs typeface="Arial"/>
              </a:rPr>
              <a:t>&gt;</a:t>
            </a:r>
            <a:r>
              <a:rPr sz="2200" dirty="0">
                <a:latin typeface="MS Mincho"/>
                <a:cs typeface="MS Mincho"/>
              </a:rPr>
              <a:t>接口定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的方法：</a:t>
            </a:r>
            <a:endParaRPr sz="2200">
              <a:latin typeface="MS Mincho"/>
              <a:cs typeface="MS Mincho"/>
            </a:endParaRPr>
          </a:p>
          <a:p>
            <a:pPr marL="755015" marR="5080" lvl="1" indent="-28511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Boolean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canRea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(Class&lt;?&gt;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clazz,MediaType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指定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 可以</a:t>
            </a:r>
            <a:r>
              <a:rPr sz="1800" dirty="0">
                <a:latin typeface="宋体"/>
                <a:cs typeface="宋体"/>
              </a:rPr>
              <a:t>读</a:t>
            </a:r>
            <a:r>
              <a:rPr sz="1800" dirty="0">
                <a:latin typeface="MS Mincho"/>
                <a:cs typeface="MS Mincho"/>
              </a:rPr>
              <a:t>取的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型，即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器是否可将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求信息</a:t>
            </a:r>
            <a:r>
              <a:rPr sz="1800" dirty="0">
                <a:latin typeface="宋体"/>
                <a:cs typeface="宋体"/>
              </a:rPr>
              <a:t>转换为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 </a:t>
            </a:r>
            <a:r>
              <a:rPr sz="1800" dirty="0">
                <a:latin typeface="MS Mincho"/>
                <a:cs typeface="MS Mincho"/>
              </a:rPr>
              <a:t>象，同</a:t>
            </a:r>
            <a:r>
              <a:rPr sz="1800" dirty="0">
                <a:latin typeface="宋体"/>
                <a:cs typeface="宋体"/>
              </a:rPr>
              <a:t>时</a:t>
            </a:r>
            <a:r>
              <a:rPr sz="1800" dirty="0">
                <a:latin typeface="MS Mincho"/>
                <a:cs typeface="MS Mincho"/>
              </a:rPr>
              <a:t>指定支持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MIME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text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html,applaictio</a:t>
            </a:r>
            <a:r>
              <a:rPr sz="1800" spc="-3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dirty="0">
                <a:latin typeface="Arial"/>
                <a:cs typeface="Arial"/>
              </a:rPr>
              <a:t>jso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MS Mincho"/>
                <a:cs typeface="MS Mincho"/>
              </a:rPr>
              <a:t>等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755015" marR="191770" lvl="1" indent="-285115">
              <a:lnSpc>
                <a:spcPts val="185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Boolean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canWrit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(Class&lt;?&gt;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clazz,MediaType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MS Mincho"/>
                <a:cs typeface="MS Mincho"/>
              </a:rPr>
              <a:t>指定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 是否可将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象写到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流中，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流支持的媒体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 在</a:t>
            </a:r>
            <a:r>
              <a:rPr sz="1800" dirty="0">
                <a:latin typeface="Arial"/>
                <a:cs typeface="Arial"/>
              </a:rPr>
              <a:t>MediaType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中定</a:t>
            </a:r>
            <a:r>
              <a:rPr sz="1800" dirty="0">
                <a:latin typeface="宋体"/>
                <a:cs typeface="宋体"/>
              </a:rPr>
              <a:t>义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755015" lvl="1" indent="-285115">
              <a:lnSpc>
                <a:spcPts val="1889"/>
              </a:lnSpc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LIs</a:t>
            </a:r>
            <a:r>
              <a:rPr sz="1800" spc="-5" dirty="0">
                <a:latin typeface="Arial"/>
                <a:cs typeface="Arial"/>
              </a:rPr>
              <a:t>t&lt;</a:t>
            </a:r>
            <a:r>
              <a:rPr sz="1800" dirty="0">
                <a:latin typeface="Arial"/>
                <a:cs typeface="Arial"/>
              </a:rPr>
              <a:t>MediaTyp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getSupportMediaType</a:t>
            </a:r>
            <a:r>
              <a:rPr sz="1800" spc="-3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)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dirty="0">
                <a:latin typeface="宋体"/>
                <a:cs typeface="宋体"/>
              </a:rPr>
              <a:t>该转换</a:t>
            </a:r>
            <a:r>
              <a:rPr sz="1800" dirty="0">
                <a:latin typeface="MS Mincho"/>
                <a:cs typeface="MS Mincho"/>
              </a:rPr>
              <a:t>器支持的媒体</a:t>
            </a:r>
            <a:r>
              <a:rPr sz="1800" dirty="0">
                <a:latin typeface="宋体"/>
                <a:cs typeface="宋体"/>
              </a:rPr>
              <a:t>类</a:t>
            </a:r>
            <a:endParaRPr sz="1800">
              <a:latin typeface="宋体"/>
              <a:cs typeface="宋体"/>
            </a:endParaRPr>
          </a:p>
          <a:p>
            <a:pPr marL="755015">
              <a:lnSpc>
                <a:spcPts val="1950"/>
              </a:lnSpc>
            </a:pPr>
            <a:r>
              <a:rPr sz="1800" dirty="0">
                <a:latin typeface="MS Mincho"/>
                <a:cs typeface="MS Mincho"/>
              </a:rPr>
              <a:t>型。</a:t>
            </a:r>
            <a:endParaRPr sz="1800">
              <a:latin typeface="MS Mincho"/>
              <a:cs typeface="MS Mincho"/>
            </a:endParaRPr>
          </a:p>
          <a:p>
            <a:pPr marL="755015" marR="106045" lvl="1" indent="-285115">
              <a:lnSpc>
                <a:spcPts val="1850"/>
              </a:lnSpc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T read(Class&lt;? extends T&gt;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clazz</a:t>
            </a:r>
            <a:r>
              <a:rPr sz="1800" spc="-10" dirty="0">
                <a:latin typeface="Arial"/>
                <a:cs typeface="Arial"/>
              </a:rPr>
              <a:t>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HttpInputMessage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inputMessag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dirty="0">
                <a:latin typeface="MS Mincho"/>
                <a:cs typeface="MS Mincho"/>
              </a:rPr>
              <a:t>： 将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求信息流</a:t>
            </a:r>
            <a:r>
              <a:rPr sz="1800" dirty="0">
                <a:latin typeface="宋体"/>
                <a:cs typeface="宋体"/>
              </a:rPr>
              <a:t>转换为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象。</a:t>
            </a:r>
            <a:endParaRPr sz="1800">
              <a:latin typeface="MS Mincho"/>
              <a:cs typeface="MS Mincho"/>
            </a:endParaRPr>
          </a:p>
          <a:p>
            <a:pPr marL="755015" marR="184150" lvl="1" indent="-285115">
              <a:lnSpc>
                <a:spcPts val="185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Arial"/>
                <a:cs typeface="Arial"/>
              </a:rPr>
              <a:t>void write(T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t,MediaType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contnetType</a:t>
            </a:r>
            <a:r>
              <a:rPr sz="1800" spc="-15" dirty="0">
                <a:latin typeface="Arial"/>
                <a:cs typeface="Arial"/>
              </a:rPr>
              <a:t>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HttpOutputMessgae </a:t>
            </a:r>
            <a:r>
              <a:rPr sz="1800" dirty="0">
                <a:latin typeface="Arial"/>
                <a:cs typeface="Arial"/>
              </a:rPr>
              <a:t>outputMessag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dirty="0">
                <a:latin typeface="MS Mincho"/>
                <a:cs typeface="MS Mincho"/>
              </a:rPr>
              <a:t>将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对</a:t>
            </a:r>
            <a:r>
              <a:rPr sz="1800" dirty="0">
                <a:latin typeface="MS Mincho"/>
                <a:cs typeface="MS Mincho"/>
              </a:rPr>
              <a:t>象写到</a:t>
            </a:r>
            <a:r>
              <a:rPr sz="1800" dirty="0">
                <a:latin typeface="宋体"/>
                <a:cs typeface="宋体"/>
              </a:rPr>
              <a:t>响应</a:t>
            </a:r>
            <a:r>
              <a:rPr sz="1800" dirty="0">
                <a:latin typeface="MS Mincho"/>
                <a:cs typeface="MS Mincho"/>
              </a:rPr>
              <a:t>流中，同</a:t>
            </a:r>
            <a:r>
              <a:rPr sz="1800" dirty="0">
                <a:latin typeface="宋体"/>
                <a:cs typeface="宋体"/>
              </a:rPr>
              <a:t>时</a:t>
            </a:r>
            <a:r>
              <a:rPr sz="1800" dirty="0">
                <a:latin typeface="MS Mincho"/>
                <a:cs typeface="MS Mincho"/>
              </a:rPr>
              <a:t>指定相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的媒体</a:t>
            </a:r>
            <a:r>
              <a:rPr sz="1800" dirty="0">
                <a:latin typeface="宋体"/>
                <a:cs typeface="宋体"/>
              </a:rPr>
              <a:t>类 </a:t>
            </a:r>
            <a:r>
              <a:rPr sz="1800" dirty="0">
                <a:latin typeface="MS Mincho"/>
                <a:cs typeface="MS Mincho"/>
              </a:rPr>
              <a:t>型</a:t>
            </a:r>
            <a:r>
              <a:rPr sz="1800" dirty="0">
                <a:latin typeface="宋体"/>
                <a:cs typeface="宋体"/>
              </a:rPr>
              <a:t>为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contentTyp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446405">
              <a:lnSpc>
                <a:spcPct val="100000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3" name="object 3"/>
          <p:cNvSpPr/>
          <p:nvPr/>
        </p:nvSpPr>
        <p:spPr>
          <a:xfrm>
            <a:off x="207009" y="2132964"/>
            <a:ext cx="8753475" cy="321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05" y="1046003"/>
            <a:ext cx="748919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实现类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4" y="1970404"/>
            <a:ext cx="9067800" cy="4215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446405">
              <a:lnSpc>
                <a:spcPts val="4285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125" y="1854517"/>
            <a:ext cx="6706234" cy="136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，而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装配如下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latin typeface="Kozuka Gothic Pro B"/>
                <a:cs typeface="Kozuka Gothic Pro B"/>
              </a:rPr>
              <a:t>：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765" y="3518534"/>
            <a:ext cx="8293100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446405">
              <a:lnSpc>
                <a:spcPct val="100000"/>
              </a:lnSpc>
            </a:pPr>
            <a:r>
              <a:rPr dirty="0"/>
              <a:t>HttpMessageConverte</a:t>
            </a:r>
            <a:r>
              <a:rPr spc="-40" dirty="0"/>
              <a:t>r</a:t>
            </a:r>
            <a:r>
              <a:rPr dirty="0"/>
              <a:t>&lt;T&gt;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36559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jackson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包后，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RequestMappingHandlerAdapter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815"/>
              </a:lnSpc>
              <a:tabLst>
                <a:tab pos="4647565" algn="l"/>
              </a:tabLst>
            </a:pP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HttpMessageConverter	</a:t>
            </a:r>
            <a:r>
              <a:rPr sz="2400" dirty="0">
                <a:latin typeface="MS Mincho"/>
                <a:cs typeface="MS Mincho"/>
              </a:rPr>
              <a:t>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604" y="3573145"/>
            <a:ext cx="8317865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2494" y="5807075"/>
            <a:ext cx="7560945" cy="313055"/>
          </a:xfrm>
          <a:custGeom>
            <a:avLst/>
            <a:gdLst/>
            <a:ahLst/>
            <a:cxnLst/>
            <a:rect l="l" t="t" r="r" b="b"/>
            <a:pathLst>
              <a:path w="7560945" h="313054">
                <a:moveTo>
                  <a:pt x="7560945" y="52070"/>
                </a:moveTo>
                <a:lnTo>
                  <a:pt x="7560310" y="51435"/>
                </a:lnTo>
                <a:lnTo>
                  <a:pt x="7560310" y="50800"/>
                </a:lnTo>
                <a:lnTo>
                  <a:pt x="7560310" y="49530"/>
                </a:lnTo>
                <a:lnTo>
                  <a:pt x="7560310" y="45085"/>
                </a:lnTo>
                <a:lnTo>
                  <a:pt x="7559675" y="44450"/>
                </a:lnTo>
                <a:lnTo>
                  <a:pt x="7559675" y="43180"/>
                </a:lnTo>
                <a:lnTo>
                  <a:pt x="7559675" y="42545"/>
                </a:lnTo>
                <a:lnTo>
                  <a:pt x="7559675" y="41275"/>
                </a:lnTo>
                <a:lnTo>
                  <a:pt x="7559040" y="40640"/>
                </a:lnTo>
                <a:lnTo>
                  <a:pt x="7559040" y="39370"/>
                </a:lnTo>
                <a:lnTo>
                  <a:pt x="7559040" y="38735"/>
                </a:lnTo>
                <a:lnTo>
                  <a:pt x="7558405" y="38100"/>
                </a:lnTo>
                <a:lnTo>
                  <a:pt x="7558405" y="36830"/>
                </a:lnTo>
                <a:lnTo>
                  <a:pt x="7557770" y="36195"/>
                </a:lnTo>
                <a:lnTo>
                  <a:pt x="7557770" y="35560"/>
                </a:lnTo>
                <a:lnTo>
                  <a:pt x="7557135" y="34290"/>
                </a:lnTo>
                <a:lnTo>
                  <a:pt x="7557135" y="33655"/>
                </a:lnTo>
                <a:lnTo>
                  <a:pt x="7556500" y="32385"/>
                </a:lnTo>
                <a:lnTo>
                  <a:pt x="7556500" y="31750"/>
                </a:lnTo>
                <a:lnTo>
                  <a:pt x="7555865" y="31115"/>
                </a:lnTo>
                <a:lnTo>
                  <a:pt x="7555865" y="29845"/>
                </a:lnTo>
                <a:lnTo>
                  <a:pt x="7555230" y="29210"/>
                </a:lnTo>
                <a:lnTo>
                  <a:pt x="7554595" y="28575"/>
                </a:lnTo>
                <a:lnTo>
                  <a:pt x="7554595" y="27940"/>
                </a:lnTo>
                <a:lnTo>
                  <a:pt x="7553960" y="26670"/>
                </a:lnTo>
                <a:lnTo>
                  <a:pt x="7553325" y="26035"/>
                </a:lnTo>
                <a:lnTo>
                  <a:pt x="7553325" y="25400"/>
                </a:lnTo>
                <a:lnTo>
                  <a:pt x="7552690" y="24765"/>
                </a:lnTo>
                <a:lnTo>
                  <a:pt x="7552055" y="23495"/>
                </a:lnTo>
                <a:lnTo>
                  <a:pt x="7551420" y="22860"/>
                </a:lnTo>
                <a:lnTo>
                  <a:pt x="7550785" y="22225"/>
                </a:lnTo>
                <a:lnTo>
                  <a:pt x="7550150" y="21590"/>
                </a:lnTo>
                <a:lnTo>
                  <a:pt x="7550150" y="20955"/>
                </a:lnTo>
                <a:lnTo>
                  <a:pt x="7549515" y="20320"/>
                </a:lnTo>
                <a:lnTo>
                  <a:pt x="7548880" y="19050"/>
                </a:lnTo>
                <a:lnTo>
                  <a:pt x="7548245" y="18415"/>
                </a:lnTo>
                <a:lnTo>
                  <a:pt x="7541895" y="12065"/>
                </a:lnTo>
                <a:lnTo>
                  <a:pt x="7540625" y="11430"/>
                </a:lnTo>
                <a:lnTo>
                  <a:pt x="7539990" y="10795"/>
                </a:lnTo>
                <a:lnTo>
                  <a:pt x="7539355" y="10795"/>
                </a:lnTo>
                <a:lnTo>
                  <a:pt x="7538720" y="10160"/>
                </a:lnTo>
                <a:lnTo>
                  <a:pt x="7538085" y="9525"/>
                </a:lnTo>
                <a:lnTo>
                  <a:pt x="7537450" y="8890"/>
                </a:lnTo>
                <a:lnTo>
                  <a:pt x="7536180" y="8255"/>
                </a:lnTo>
                <a:lnTo>
                  <a:pt x="7535545" y="7620"/>
                </a:lnTo>
                <a:lnTo>
                  <a:pt x="7534910" y="7620"/>
                </a:lnTo>
                <a:lnTo>
                  <a:pt x="7534275" y="6985"/>
                </a:lnTo>
                <a:lnTo>
                  <a:pt x="7533005" y="6350"/>
                </a:lnTo>
                <a:lnTo>
                  <a:pt x="7532370" y="6350"/>
                </a:lnTo>
                <a:lnTo>
                  <a:pt x="7531735" y="5715"/>
                </a:lnTo>
                <a:lnTo>
                  <a:pt x="7531100" y="5080"/>
                </a:lnTo>
                <a:lnTo>
                  <a:pt x="7529830" y="5080"/>
                </a:lnTo>
                <a:lnTo>
                  <a:pt x="7529195" y="4445"/>
                </a:lnTo>
                <a:lnTo>
                  <a:pt x="7528560" y="4445"/>
                </a:lnTo>
                <a:lnTo>
                  <a:pt x="7527290" y="3810"/>
                </a:lnTo>
                <a:lnTo>
                  <a:pt x="7526655" y="3810"/>
                </a:lnTo>
                <a:lnTo>
                  <a:pt x="7525385" y="3175"/>
                </a:lnTo>
                <a:lnTo>
                  <a:pt x="7524750" y="3175"/>
                </a:lnTo>
                <a:lnTo>
                  <a:pt x="7524115" y="2540"/>
                </a:lnTo>
                <a:lnTo>
                  <a:pt x="7522845" y="2540"/>
                </a:lnTo>
                <a:lnTo>
                  <a:pt x="7522210" y="1905"/>
                </a:lnTo>
                <a:lnTo>
                  <a:pt x="7521575" y="1905"/>
                </a:lnTo>
                <a:lnTo>
                  <a:pt x="7520305" y="1905"/>
                </a:lnTo>
                <a:lnTo>
                  <a:pt x="7519670" y="1270"/>
                </a:lnTo>
                <a:lnTo>
                  <a:pt x="7518400" y="1270"/>
                </a:lnTo>
                <a:lnTo>
                  <a:pt x="7517765" y="1270"/>
                </a:lnTo>
                <a:lnTo>
                  <a:pt x="7516495" y="1270"/>
                </a:lnTo>
                <a:lnTo>
                  <a:pt x="7515860" y="635"/>
                </a:lnTo>
                <a:lnTo>
                  <a:pt x="7509510" y="635"/>
                </a:lnTo>
                <a:lnTo>
                  <a:pt x="7508875" y="0"/>
                </a:lnTo>
                <a:lnTo>
                  <a:pt x="52070" y="0"/>
                </a:lnTo>
                <a:lnTo>
                  <a:pt x="51435" y="635"/>
                </a:lnTo>
                <a:lnTo>
                  <a:pt x="50800" y="635"/>
                </a:lnTo>
                <a:lnTo>
                  <a:pt x="45085" y="635"/>
                </a:lnTo>
                <a:lnTo>
                  <a:pt x="44450" y="1270"/>
                </a:lnTo>
                <a:lnTo>
                  <a:pt x="43180" y="1270"/>
                </a:lnTo>
                <a:lnTo>
                  <a:pt x="42545" y="1270"/>
                </a:lnTo>
                <a:lnTo>
                  <a:pt x="41275" y="1270"/>
                </a:lnTo>
                <a:lnTo>
                  <a:pt x="40640" y="1905"/>
                </a:lnTo>
                <a:lnTo>
                  <a:pt x="40005" y="1905"/>
                </a:lnTo>
                <a:lnTo>
                  <a:pt x="38735" y="1905"/>
                </a:lnTo>
                <a:lnTo>
                  <a:pt x="38100" y="2540"/>
                </a:lnTo>
                <a:lnTo>
                  <a:pt x="37465" y="2540"/>
                </a:lnTo>
                <a:lnTo>
                  <a:pt x="36195" y="3175"/>
                </a:lnTo>
                <a:lnTo>
                  <a:pt x="35560" y="3175"/>
                </a:lnTo>
                <a:lnTo>
                  <a:pt x="34290" y="3175"/>
                </a:lnTo>
                <a:lnTo>
                  <a:pt x="33655" y="3810"/>
                </a:lnTo>
                <a:lnTo>
                  <a:pt x="33020" y="3810"/>
                </a:lnTo>
                <a:lnTo>
                  <a:pt x="31750" y="4445"/>
                </a:lnTo>
                <a:lnTo>
                  <a:pt x="31115" y="5080"/>
                </a:lnTo>
                <a:lnTo>
                  <a:pt x="30480" y="5080"/>
                </a:lnTo>
                <a:lnTo>
                  <a:pt x="29845" y="5715"/>
                </a:lnTo>
                <a:lnTo>
                  <a:pt x="28575" y="5715"/>
                </a:lnTo>
                <a:lnTo>
                  <a:pt x="27940" y="6350"/>
                </a:lnTo>
                <a:lnTo>
                  <a:pt x="27305" y="6985"/>
                </a:lnTo>
                <a:lnTo>
                  <a:pt x="26670" y="6985"/>
                </a:lnTo>
                <a:lnTo>
                  <a:pt x="25400" y="7620"/>
                </a:lnTo>
                <a:lnTo>
                  <a:pt x="24765" y="8255"/>
                </a:lnTo>
                <a:lnTo>
                  <a:pt x="24130" y="8890"/>
                </a:lnTo>
                <a:lnTo>
                  <a:pt x="23495" y="9525"/>
                </a:lnTo>
                <a:lnTo>
                  <a:pt x="22225" y="9525"/>
                </a:lnTo>
                <a:lnTo>
                  <a:pt x="9525" y="22225"/>
                </a:lnTo>
                <a:lnTo>
                  <a:pt x="9525" y="23495"/>
                </a:lnTo>
                <a:lnTo>
                  <a:pt x="8890" y="24130"/>
                </a:lnTo>
                <a:lnTo>
                  <a:pt x="8255" y="24765"/>
                </a:lnTo>
                <a:lnTo>
                  <a:pt x="7620" y="25400"/>
                </a:lnTo>
                <a:lnTo>
                  <a:pt x="6985" y="26670"/>
                </a:lnTo>
                <a:lnTo>
                  <a:pt x="6985" y="27305"/>
                </a:lnTo>
                <a:lnTo>
                  <a:pt x="6350" y="27940"/>
                </a:lnTo>
                <a:lnTo>
                  <a:pt x="5715" y="28575"/>
                </a:lnTo>
                <a:lnTo>
                  <a:pt x="5715" y="29845"/>
                </a:lnTo>
                <a:lnTo>
                  <a:pt x="5080" y="30480"/>
                </a:lnTo>
                <a:lnTo>
                  <a:pt x="5080" y="31115"/>
                </a:lnTo>
                <a:lnTo>
                  <a:pt x="4445" y="31750"/>
                </a:lnTo>
                <a:lnTo>
                  <a:pt x="3810" y="33020"/>
                </a:lnTo>
                <a:lnTo>
                  <a:pt x="3810" y="33655"/>
                </a:lnTo>
                <a:lnTo>
                  <a:pt x="3175" y="34290"/>
                </a:lnTo>
                <a:lnTo>
                  <a:pt x="3175" y="35560"/>
                </a:lnTo>
                <a:lnTo>
                  <a:pt x="3175" y="36195"/>
                </a:lnTo>
                <a:lnTo>
                  <a:pt x="2540" y="37465"/>
                </a:lnTo>
                <a:lnTo>
                  <a:pt x="2540" y="38100"/>
                </a:lnTo>
                <a:lnTo>
                  <a:pt x="1905" y="38735"/>
                </a:lnTo>
                <a:lnTo>
                  <a:pt x="1905" y="40005"/>
                </a:lnTo>
                <a:lnTo>
                  <a:pt x="1905" y="40640"/>
                </a:lnTo>
                <a:lnTo>
                  <a:pt x="1270" y="41275"/>
                </a:lnTo>
                <a:lnTo>
                  <a:pt x="1270" y="42545"/>
                </a:lnTo>
                <a:lnTo>
                  <a:pt x="1270" y="43180"/>
                </a:lnTo>
                <a:lnTo>
                  <a:pt x="1270" y="44450"/>
                </a:lnTo>
                <a:lnTo>
                  <a:pt x="635" y="45085"/>
                </a:lnTo>
                <a:lnTo>
                  <a:pt x="635" y="51435"/>
                </a:lnTo>
                <a:lnTo>
                  <a:pt x="0" y="52070"/>
                </a:lnTo>
                <a:lnTo>
                  <a:pt x="0" y="260985"/>
                </a:lnTo>
                <a:lnTo>
                  <a:pt x="635" y="261620"/>
                </a:lnTo>
                <a:lnTo>
                  <a:pt x="635" y="262255"/>
                </a:lnTo>
                <a:lnTo>
                  <a:pt x="635" y="267970"/>
                </a:lnTo>
                <a:lnTo>
                  <a:pt x="1270" y="268605"/>
                </a:lnTo>
                <a:lnTo>
                  <a:pt x="1270" y="269875"/>
                </a:lnTo>
                <a:lnTo>
                  <a:pt x="1270" y="270510"/>
                </a:lnTo>
                <a:lnTo>
                  <a:pt x="1270" y="271780"/>
                </a:lnTo>
                <a:lnTo>
                  <a:pt x="1905" y="272415"/>
                </a:lnTo>
                <a:lnTo>
                  <a:pt x="1905" y="273050"/>
                </a:lnTo>
                <a:lnTo>
                  <a:pt x="1905" y="274320"/>
                </a:lnTo>
                <a:lnTo>
                  <a:pt x="2540" y="274955"/>
                </a:lnTo>
                <a:lnTo>
                  <a:pt x="2540" y="275590"/>
                </a:lnTo>
                <a:lnTo>
                  <a:pt x="3175" y="276860"/>
                </a:lnTo>
                <a:lnTo>
                  <a:pt x="3175" y="277495"/>
                </a:lnTo>
                <a:lnTo>
                  <a:pt x="3175" y="278765"/>
                </a:lnTo>
                <a:lnTo>
                  <a:pt x="3810" y="279400"/>
                </a:lnTo>
                <a:lnTo>
                  <a:pt x="3810" y="280035"/>
                </a:lnTo>
                <a:lnTo>
                  <a:pt x="4445" y="281305"/>
                </a:lnTo>
                <a:lnTo>
                  <a:pt x="5080" y="281940"/>
                </a:lnTo>
                <a:lnTo>
                  <a:pt x="5080" y="282575"/>
                </a:lnTo>
                <a:lnTo>
                  <a:pt x="5715" y="283210"/>
                </a:lnTo>
                <a:lnTo>
                  <a:pt x="5715" y="284480"/>
                </a:lnTo>
                <a:lnTo>
                  <a:pt x="6350" y="285115"/>
                </a:lnTo>
                <a:lnTo>
                  <a:pt x="6985" y="285750"/>
                </a:lnTo>
                <a:lnTo>
                  <a:pt x="6985" y="287020"/>
                </a:lnTo>
                <a:lnTo>
                  <a:pt x="7620" y="287655"/>
                </a:lnTo>
                <a:lnTo>
                  <a:pt x="8255" y="288290"/>
                </a:lnTo>
                <a:lnTo>
                  <a:pt x="8890" y="288925"/>
                </a:lnTo>
                <a:lnTo>
                  <a:pt x="9525" y="289560"/>
                </a:lnTo>
                <a:lnTo>
                  <a:pt x="9525" y="290830"/>
                </a:lnTo>
                <a:lnTo>
                  <a:pt x="22225" y="303530"/>
                </a:lnTo>
                <a:lnTo>
                  <a:pt x="23495" y="303530"/>
                </a:lnTo>
                <a:lnTo>
                  <a:pt x="24130" y="304165"/>
                </a:lnTo>
                <a:lnTo>
                  <a:pt x="24765" y="304800"/>
                </a:lnTo>
                <a:lnTo>
                  <a:pt x="25400" y="305435"/>
                </a:lnTo>
                <a:lnTo>
                  <a:pt x="26670" y="306070"/>
                </a:lnTo>
                <a:lnTo>
                  <a:pt x="27305" y="306070"/>
                </a:lnTo>
                <a:lnTo>
                  <a:pt x="27940" y="306705"/>
                </a:lnTo>
                <a:lnTo>
                  <a:pt x="28575" y="307340"/>
                </a:lnTo>
                <a:lnTo>
                  <a:pt x="29845" y="307340"/>
                </a:lnTo>
                <a:lnTo>
                  <a:pt x="30480" y="307975"/>
                </a:lnTo>
                <a:lnTo>
                  <a:pt x="31115" y="307975"/>
                </a:lnTo>
                <a:lnTo>
                  <a:pt x="31750" y="308610"/>
                </a:lnTo>
                <a:lnTo>
                  <a:pt x="33020" y="309245"/>
                </a:lnTo>
                <a:lnTo>
                  <a:pt x="33655" y="309245"/>
                </a:lnTo>
                <a:lnTo>
                  <a:pt x="34290" y="309880"/>
                </a:lnTo>
                <a:lnTo>
                  <a:pt x="35560" y="309880"/>
                </a:lnTo>
                <a:lnTo>
                  <a:pt x="36195" y="309880"/>
                </a:lnTo>
                <a:lnTo>
                  <a:pt x="37465" y="310515"/>
                </a:lnTo>
                <a:lnTo>
                  <a:pt x="38100" y="310515"/>
                </a:lnTo>
                <a:lnTo>
                  <a:pt x="38735" y="311150"/>
                </a:lnTo>
                <a:lnTo>
                  <a:pt x="40005" y="311150"/>
                </a:lnTo>
                <a:lnTo>
                  <a:pt x="40640" y="311150"/>
                </a:lnTo>
                <a:lnTo>
                  <a:pt x="41275" y="311785"/>
                </a:lnTo>
                <a:lnTo>
                  <a:pt x="42545" y="311785"/>
                </a:lnTo>
                <a:lnTo>
                  <a:pt x="43180" y="311785"/>
                </a:lnTo>
                <a:lnTo>
                  <a:pt x="44450" y="311785"/>
                </a:lnTo>
                <a:lnTo>
                  <a:pt x="45085" y="312420"/>
                </a:lnTo>
                <a:lnTo>
                  <a:pt x="51435" y="312420"/>
                </a:lnTo>
                <a:lnTo>
                  <a:pt x="52070" y="313055"/>
                </a:lnTo>
                <a:lnTo>
                  <a:pt x="7508875" y="313055"/>
                </a:lnTo>
                <a:lnTo>
                  <a:pt x="7509510" y="312420"/>
                </a:lnTo>
                <a:lnTo>
                  <a:pt x="7510145" y="312420"/>
                </a:lnTo>
                <a:lnTo>
                  <a:pt x="7515860" y="312420"/>
                </a:lnTo>
                <a:lnTo>
                  <a:pt x="7516495" y="311785"/>
                </a:lnTo>
                <a:lnTo>
                  <a:pt x="7517765" y="311785"/>
                </a:lnTo>
                <a:lnTo>
                  <a:pt x="7518400" y="311785"/>
                </a:lnTo>
                <a:lnTo>
                  <a:pt x="7519670" y="311785"/>
                </a:lnTo>
                <a:lnTo>
                  <a:pt x="7520305" y="311150"/>
                </a:lnTo>
                <a:lnTo>
                  <a:pt x="7520940" y="311150"/>
                </a:lnTo>
                <a:lnTo>
                  <a:pt x="7522210" y="311150"/>
                </a:lnTo>
                <a:lnTo>
                  <a:pt x="7522845" y="310515"/>
                </a:lnTo>
                <a:lnTo>
                  <a:pt x="7523480" y="310515"/>
                </a:lnTo>
                <a:lnTo>
                  <a:pt x="7524750" y="309880"/>
                </a:lnTo>
                <a:lnTo>
                  <a:pt x="7525385" y="309880"/>
                </a:lnTo>
                <a:lnTo>
                  <a:pt x="7526655" y="309880"/>
                </a:lnTo>
                <a:lnTo>
                  <a:pt x="7527290" y="309245"/>
                </a:lnTo>
                <a:lnTo>
                  <a:pt x="7527925" y="309245"/>
                </a:lnTo>
                <a:lnTo>
                  <a:pt x="7529195" y="308610"/>
                </a:lnTo>
                <a:lnTo>
                  <a:pt x="7529830" y="307975"/>
                </a:lnTo>
                <a:lnTo>
                  <a:pt x="7530465" y="307975"/>
                </a:lnTo>
                <a:lnTo>
                  <a:pt x="7531100" y="307340"/>
                </a:lnTo>
                <a:lnTo>
                  <a:pt x="7532370" y="307340"/>
                </a:lnTo>
                <a:lnTo>
                  <a:pt x="7533005" y="306705"/>
                </a:lnTo>
                <a:lnTo>
                  <a:pt x="7533640" y="306070"/>
                </a:lnTo>
                <a:lnTo>
                  <a:pt x="7534910" y="306070"/>
                </a:lnTo>
                <a:lnTo>
                  <a:pt x="7535545" y="305435"/>
                </a:lnTo>
                <a:lnTo>
                  <a:pt x="7536180" y="304800"/>
                </a:lnTo>
                <a:lnTo>
                  <a:pt x="7536815" y="304165"/>
                </a:lnTo>
                <a:lnTo>
                  <a:pt x="7537450" y="303530"/>
                </a:lnTo>
                <a:lnTo>
                  <a:pt x="7538720" y="303530"/>
                </a:lnTo>
                <a:lnTo>
                  <a:pt x="7551420" y="290830"/>
                </a:lnTo>
                <a:lnTo>
                  <a:pt x="7551420" y="289560"/>
                </a:lnTo>
                <a:lnTo>
                  <a:pt x="7552055" y="288925"/>
                </a:lnTo>
                <a:lnTo>
                  <a:pt x="7552690" y="288290"/>
                </a:lnTo>
                <a:lnTo>
                  <a:pt x="7553325" y="287655"/>
                </a:lnTo>
                <a:lnTo>
                  <a:pt x="7553960" y="287020"/>
                </a:lnTo>
                <a:lnTo>
                  <a:pt x="7553960" y="285750"/>
                </a:lnTo>
                <a:lnTo>
                  <a:pt x="7554595" y="285115"/>
                </a:lnTo>
                <a:lnTo>
                  <a:pt x="7555230" y="284480"/>
                </a:lnTo>
                <a:lnTo>
                  <a:pt x="7555230" y="283210"/>
                </a:lnTo>
                <a:lnTo>
                  <a:pt x="7555865" y="282575"/>
                </a:lnTo>
                <a:lnTo>
                  <a:pt x="7555865" y="281940"/>
                </a:lnTo>
                <a:lnTo>
                  <a:pt x="7556500" y="281305"/>
                </a:lnTo>
                <a:lnTo>
                  <a:pt x="7557135" y="280035"/>
                </a:lnTo>
                <a:lnTo>
                  <a:pt x="7557135" y="279400"/>
                </a:lnTo>
                <a:lnTo>
                  <a:pt x="7557770" y="278765"/>
                </a:lnTo>
                <a:lnTo>
                  <a:pt x="7557770" y="277495"/>
                </a:lnTo>
                <a:lnTo>
                  <a:pt x="7557770" y="276860"/>
                </a:lnTo>
                <a:lnTo>
                  <a:pt x="7558405" y="275590"/>
                </a:lnTo>
                <a:lnTo>
                  <a:pt x="7558405" y="274955"/>
                </a:lnTo>
                <a:lnTo>
                  <a:pt x="7559040" y="274320"/>
                </a:lnTo>
                <a:lnTo>
                  <a:pt x="7559040" y="273050"/>
                </a:lnTo>
                <a:lnTo>
                  <a:pt x="7559040" y="272415"/>
                </a:lnTo>
                <a:lnTo>
                  <a:pt x="7559675" y="271780"/>
                </a:lnTo>
                <a:lnTo>
                  <a:pt x="7559675" y="270510"/>
                </a:lnTo>
                <a:lnTo>
                  <a:pt x="7559675" y="269875"/>
                </a:lnTo>
                <a:lnTo>
                  <a:pt x="7559675" y="268605"/>
                </a:lnTo>
                <a:lnTo>
                  <a:pt x="7560310" y="267970"/>
                </a:lnTo>
                <a:lnTo>
                  <a:pt x="7560310" y="261620"/>
                </a:lnTo>
                <a:lnTo>
                  <a:pt x="7560945" y="260985"/>
                </a:lnTo>
                <a:lnTo>
                  <a:pt x="7560945" y="5207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4605" y="1058703"/>
            <a:ext cx="6576059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HttpMessageConverte</a:t>
            </a:r>
            <a:r>
              <a:rPr sz="3600" spc="-40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&lt;T&gt;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45" y="1950243"/>
            <a:ext cx="8560435" cy="304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Kozuka Gothic Pro B"/>
                <a:cs typeface="Kozuka Gothic Pro B"/>
              </a:rPr>
              <a:t>使用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HttpMessageConverte</a:t>
            </a:r>
            <a:r>
              <a:rPr sz="2000" b="1" spc="-4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&lt;T&gt;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将</a:t>
            </a:r>
            <a:r>
              <a:rPr sz="2000" b="1" dirty="0">
                <a:latin typeface="微软雅黑"/>
                <a:cs typeface="微软雅黑"/>
              </a:rPr>
              <a:t>请</a:t>
            </a:r>
            <a:r>
              <a:rPr sz="2000" b="1" dirty="0">
                <a:latin typeface="Kozuka Gothic Pro B"/>
                <a:cs typeface="Kozuka Gothic Pro B"/>
              </a:rPr>
              <a:t>求信息</a:t>
            </a:r>
            <a:r>
              <a:rPr sz="2000" b="1" dirty="0">
                <a:latin typeface="微软雅黑"/>
                <a:cs typeface="微软雅黑"/>
              </a:rPr>
              <a:t>转</a:t>
            </a:r>
            <a:r>
              <a:rPr sz="2000" b="1" dirty="0">
                <a:latin typeface="Kozuka Gothic Pro B"/>
                <a:cs typeface="Kozuka Gothic Pro B"/>
              </a:rPr>
              <a:t>化并</a:t>
            </a:r>
            <a:r>
              <a:rPr sz="2000" b="1" dirty="0">
                <a:latin typeface="微软雅黑"/>
                <a:cs typeface="微软雅黑"/>
              </a:rPr>
              <a:t>绑</a:t>
            </a:r>
            <a:r>
              <a:rPr sz="2000" b="1" dirty="0">
                <a:latin typeface="Kozuka Gothic Pro B"/>
                <a:cs typeface="Kozuka Gothic Pro B"/>
              </a:rPr>
              <a:t>定到</a:t>
            </a:r>
            <a:r>
              <a:rPr sz="2000" b="1" dirty="0">
                <a:latin typeface="微软雅黑"/>
                <a:cs typeface="微软雅黑"/>
              </a:rPr>
              <a:t>处</a:t>
            </a:r>
            <a:r>
              <a:rPr sz="2000" b="1" dirty="0">
                <a:latin typeface="Kozuka Gothic Pro B"/>
                <a:cs typeface="Kozuka Gothic Pro B"/>
              </a:rPr>
              <a:t>理方法的入 参中或将</a:t>
            </a:r>
            <a:r>
              <a:rPr sz="2000" b="1" dirty="0">
                <a:latin typeface="微软雅黑"/>
                <a:cs typeface="微软雅黑"/>
              </a:rPr>
              <a:t>响应结</a:t>
            </a:r>
            <a:r>
              <a:rPr sz="2000" b="1" dirty="0">
                <a:latin typeface="Kozuka Gothic Pro B"/>
                <a:cs typeface="Kozuka Gothic Pro B"/>
              </a:rPr>
              <a:t>果</a:t>
            </a:r>
            <a:r>
              <a:rPr sz="2000" b="1" dirty="0">
                <a:latin typeface="微软雅黑"/>
                <a:cs typeface="微软雅黑"/>
              </a:rPr>
              <a:t>转为对应类</a:t>
            </a:r>
            <a:r>
              <a:rPr sz="2000" b="1" dirty="0">
                <a:latin typeface="Kozuka Gothic Pro B"/>
                <a:cs typeface="Kozuka Gothic Pro B"/>
              </a:rPr>
              <a:t>型的</a:t>
            </a:r>
            <a:r>
              <a:rPr sz="2000" b="1" dirty="0">
                <a:latin typeface="微软雅黑"/>
                <a:cs typeface="微软雅黑"/>
              </a:rPr>
              <a:t>响应</a:t>
            </a:r>
            <a:r>
              <a:rPr sz="2000" b="1" dirty="0">
                <a:latin typeface="Kozuka Gothic Pro B"/>
                <a:cs typeface="Kozuka Gothic Pro B"/>
              </a:rPr>
              <a:t>信息，</a:t>
            </a:r>
            <a:r>
              <a:rPr sz="2000" b="1" dirty="0">
                <a:latin typeface="Arial"/>
                <a:cs typeface="Arial"/>
              </a:rPr>
              <a:t>Spring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提供了</a:t>
            </a:r>
            <a:r>
              <a:rPr sz="2000" b="1" dirty="0">
                <a:latin typeface="微软雅黑"/>
                <a:cs typeface="微软雅黑"/>
              </a:rPr>
              <a:t>两种</a:t>
            </a:r>
            <a:r>
              <a:rPr sz="2000" b="1" dirty="0">
                <a:latin typeface="Kozuka Gothic Pro B"/>
                <a:cs typeface="Kozuka Gothic Pro B"/>
              </a:rPr>
              <a:t>途径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lvl="1" indent="-28511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5015" algn="l"/>
              </a:tabLst>
            </a:pPr>
            <a:r>
              <a:rPr sz="1800" dirty="0">
                <a:latin typeface="MS Mincho"/>
                <a:cs typeface="MS Mincho"/>
              </a:rPr>
              <a:t>使用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@RequestBody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ResponseBody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对处</a:t>
            </a:r>
            <a:r>
              <a:rPr sz="1800" dirty="0">
                <a:latin typeface="MS Mincho"/>
                <a:cs typeface="MS Mincho"/>
              </a:rPr>
              <a:t>理方法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行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注</a:t>
            </a:r>
            <a:endParaRPr sz="1800">
              <a:latin typeface="MS Mincho"/>
              <a:cs typeface="MS Mincho"/>
            </a:endParaRPr>
          </a:p>
          <a:p>
            <a:pPr marL="755015" lvl="1" indent="-285115" algn="ctr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317500" algn="l"/>
                <a:tab pos="755015" algn="l"/>
              </a:tabLst>
            </a:pPr>
            <a:r>
              <a:rPr sz="1800" dirty="0">
                <a:latin typeface="MS Mincho"/>
                <a:cs typeface="MS Mincho"/>
              </a:rPr>
              <a:t>使用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HttpEntit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&lt;T&gt; /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ResponseEntit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&lt;T&gt;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作</a:t>
            </a:r>
            <a:r>
              <a:rPr sz="1800" dirty="0">
                <a:latin typeface="宋体"/>
                <a:cs typeface="宋体"/>
              </a:rPr>
              <a:t>为处</a:t>
            </a:r>
            <a:r>
              <a:rPr sz="1800" dirty="0">
                <a:latin typeface="MS Mincho"/>
                <a:cs typeface="MS Mincho"/>
              </a:rPr>
              <a:t>理方法的入参或返回</a:t>
            </a:r>
            <a:r>
              <a:rPr sz="1800" dirty="0">
                <a:latin typeface="宋体"/>
                <a:cs typeface="宋体"/>
              </a:rPr>
              <a:t>值</a:t>
            </a:r>
            <a:endParaRPr sz="1800">
              <a:latin typeface="宋体"/>
              <a:cs typeface="宋体"/>
            </a:endParaRPr>
          </a:p>
          <a:p>
            <a:pPr marL="354965" marR="35560" indent="-342265">
              <a:lnSpc>
                <a:spcPts val="229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6104890" algn="l"/>
              </a:tabLst>
            </a:pPr>
            <a:r>
              <a:rPr sz="2000" dirty="0">
                <a:latin typeface="MS Mincho"/>
                <a:cs typeface="MS Mincho"/>
              </a:rPr>
              <a:t>当控制器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理方法使用到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@RequestBod</a:t>
            </a:r>
            <a:r>
              <a:rPr sz="2000" spc="-2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5" dirty="0">
                <a:latin typeface="Arial"/>
                <a:cs typeface="Arial"/>
              </a:rPr>
              <a:t>@</a:t>
            </a:r>
            <a:r>
              <a:rPr sz="2000" dirty="0">
                <a:latin typeface="Arial"/>
                <a:cs typeface="Arial"/>
              </a:rPr>
              <a:t>ResponseBody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 </a:t>
            </a:r>
            <a:r>
              <a:rPr sz="2000" dirty="0">
                <a:latin typeface="Arial"/>
                <a:cs typeface="Arial"/>
              </a:rPr>
              <a:t>HttpEntit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ResponseEntit</a:t>
            </a:r>
            <a:r>
              <a:rPr sz="2000" spc="-3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&lt;T&gt;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Arial"/>
                <a:cs typeface="Arial"/>
              </a:rPr>
              <a:t>, 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首先根据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响应头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Accept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选择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而根据参数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型或 泛型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过滤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得到匹配的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HttpMessageConverte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若找不到可用的 </a:t>
            </a:r>
            <a:r>
              <a:rPr sz="2000" dirty="0">
                <a:latin typeface="Arial"/>
                <a:cs typeface="Arial"/>
              </a:rPr>
              <a:t>HttpMessageConverter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将</a:t>
            </a:r>
            <a:r>
              <a:rPr sz="2000" dirty="0">
                <a:latin typeface="宋体"/>
                <a:cs typeface="宋体"/>
              </a:rPr>
              <a:t>报错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ts val="238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@RequestBody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和</a:t>
            </a:r>
            <a:r>
              <a:rPr sz="2000" b="1" spc="120" dirty="0">
                <a:latin typeface="Kozuka Gothic Pro B"/>
                <a:cs typeface="Kozuka Gothic Pro B"/>
              </a:rPr>
              <a:t> </a:t>
            </a:r>
            <a:r>
              <a:rPr sz="2000" b="1" dirty="0">
                <a:latin typeface="Arial"/>
                <a:cs typeface="Arial"/>
              </a:rPr>
              <a:t>@ResponseBody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不需要成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出</a:t>
            </a:r>
            <a:r>
              <a:rPr sz="2000" b="1" dirty="0">
                <a:latin typeface="微软雅黑"/>
                <a:cs typeface="微软雅黑"/>
              </a:rPr>
              <a:t>现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4930" y="1096486"/>
            <a:ext cx="645350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RequestBod</a:t>
            </a:r>
            <a:r>
              <a:rPr sz="2800" spc="-20" dirty="0">
                <a:latin typeface="Arial"/>
                <a:cs typeface="Arial"/>
              </a:rPr>
              <a:t>y</a:t>
            </a:r>
            <a:r>
              <a:rPr sz="2800" dirty="0">
                <a:latin typeface="MS Mincho"/>
                <a:cs typeface="MS Mincho"/>
              </a:rPr>
              <a:t>、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ResponseBody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示例</a:t>
            </a:r>
            <a:endParaRPr sz="28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95" y="1714500"/>
            <a:ext cx="61722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7879" y="4653279"/>
            <a:ext cx="6654800" cy="201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9967" y="36701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946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99312" y="3849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5020" y="388492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4279" y="38561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9840" y="3705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1070" y="3670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5020" y="3670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3946" y="5341484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33043" y="0"/>
                </a:moveTo>
                <a:lnTo>
                  <a:pt x="20781" y="2370"/>
                </a:lnTo>
                <a:lnTo>
                  <a:pt x="10562" y="8856"/>
                </a:lnTo>
                <a:lnTo>
                  <a:pt x="3322" y="18521"/>
                </a:lnTo>
                <a:lnTo>
                  <a:pt x="0" y="30427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93970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62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3834" y="5509259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0" y="0"/>
                </a:moveTo>
                <a:lnTo>
                  <a:pt x="2370" y="12261"/>
                </a:lnTo>
                <a:lnTo>
                  <a:pt x="8856" y="22480"/>
                </a:lnTo>
                <a:lnTo>
                  <a:pt x="18521" y="29720"/>
                </a:lnTo>
                <a:lnTo>
                  <a:pt x="30427" y="33043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6990" y="5542279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0" y="0"/>
                </a:moveTo>
                <a:lnTo>
                  <a:pt x="1859915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6905" y="5511987"/>
            <a:ext cx="33655" cy="30480"/>
          </a:xfrm>
          <a:custGeom>
            <a:avLst/>
            <a:gdLst/>
            <a:ahLst/>
            <a:cxnLst/>
            <a:rect l="l" t="t" r="r" b="b"/>
            <a:pathLst>
              <a:path w="33654" h="30479">
                <a:moveTo>
                  <a:pt x="0" y="30427"/>
                </a:moveTo>
                <a:lnTo>
                  <a:pt x="12261" y="28057"/>
                </a:lnTo>
                <a:lnTo>
                  <a:pt x="22480" y="21570"/>
                </a:lnTo>
                <a:lnTo>
                  <a:pt x="29720" y="11906"/>
                </a:lnTo>
                <a:lnTo>
                  <a:pt x="33043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9925" y="5374640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13462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9633" y="5341596"/>
            <a:ext cx="30480" cy="33655"/>
          </a:xfrm>
          <a:custGeom>
            <a:avLst/>
            <a:gdLst/>
            <a:ahLst/>
            <a:cxnLst/>
            <a:rect l="l" t="t" r="r" b="b"/>
            <a:pathLst>
              <a:path w="30479" h="33654">
                <a:moveTo>
                  <a:pt x="30427" y="33043"/>
                </a:moveTo>
                <a:lnTo>
                  <a:pt x="28057" y="20781"/>
                </a:lnTo>
                <a:lnTo>
                  <a:pt x="21570" y="10562"/>
                </a:lnTo>
                <a:lnTo>
                  <a:pt x="11906" y="3322"/>
                </a:lnTo>
                <a:lnTo>
                  <a:pt x="0" y="0"/>
                </a:lnTo>
              </a:path>
            </a:pathLst>
          </a:custGeom>
          <a:ln w="25425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6990" y="5341620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5">
                <a:moveTo>
                  <a:pt x="185991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002" y="21461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49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51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47" y="23253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1055" y="236093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0" y="0"/>
                </a:moveTo>
                <a:lnTo>
                  <a:pt x="42926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0314" y="23321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5875" y="2181860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1435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57106" y="21468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25248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1055" y="2146300"/>
            <a:ext cx="429259" cy="0"/>
          </a:xfrm>
          <a:custGeom>
            <a:avLst/>
            <a:gdLst/>
            <a:ahLst/>
            <a:cxnLst/>
            <a:rect l="l" t="t" r="r" b="b"/>
            <a:pathLst>
              <a:path w="429259">
                <a:moveTo>
                  <a:pt x="4292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81433" y="513068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27141" y="0"/>
                </a:moveTo>
                <a:lnTo>
                  <a:pt x="15042" y="2767"/>
                </a:lnTo>
                <a:lnTo>
                  <a:pt x="5558" y="10198"/>
                </a:lnTo>
                <a:lnTo>
                  <a:pt x="0" y="20983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063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80523" y="5273040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89" h="27304">
                <a:moveTo>
                  <a:pt x="0" y="0"/>
                </a:moveTo>
                <a:lnTo>
                  <a:pt x="2767" y="12099"/>
                </a:lnTo>
                <a:lnTo>
                  <a:pt x="10198" y="21582"/>
                </a:lnTo>
                <a:lnTo>
                  <a:pt x="20983" y="27141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08575" y="5300979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70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0275" y="5280107"/>
            <a:ext cx="27305" cy="21590"/>
          </a:xfrm>
          <a:custGeom>
            <a:avLst/>
            <a:gdLst/>
            <a:ahLst/>
            <a:cxnLst/>
            <a:rect l="l" t="t" r="r" b="b"/>
            <a:pathLst>
              <a:path w="27304" h="21589">
                <a:moveTo>
                  <a:pt x="0" y="20983"/>
                </a:moveTo>
                <a:lnTo>
                  <a:pt x="12099" y="18215"/>
                </a:lnTo>
                <a:lnTo>
                  <a:pt x="21582" y="10784"/>
                </a:lnTo>
                <a:lnTo>
                  <a:pt x="27141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8215" y="515874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87342" y="5131598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90" h="27304">
                <a:moveTo>
                  <a:pt x="20983" y="27141"/>
                </a:moveTo>
                <a:lnTo>
                  <a:pt x="18215" y="15042"/>
                </a:lnTo>
                <a:lnTo>
                  <a:pt x="10784" y="5558"/>
                </a:lnTo>
                <a:lnTo>
                  <a:pt x="0" y="0"/>
                </a:lnTo>
              </a:path>
            </a:pathLst>
          </a:custGeom>
          <a:ln w="25423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08575" y="5130800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21717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77619" y="1822450"/>
            <a:ext cx="5852160" cy="3251200"/>
          </a:xfrm>
          <a:custGeom>
            <a:avLst/>
            <a:gdLst/>
            <a:ahLst/>
            <a:cxnLst/>
            <a:rect l="l" t="t" r="r" b="b"/>
            <a:pathLst>
              <a:path w="5852159" h="3251200">
                <a:moveTo>
                  <a:pt x="0" y="439420"/>
                </a:moveTo>
                <a:lnTo>
                  <a:pt x="317500" y="372110"/>
                </a:lnTo>
                <a:lnTo>
                  <a:pt x="633730" y="306070"/>
                </a:lnTo>
                <a:lnTo>
                  <a:pt x="948055" y="242570"/>
                </a:lnTo>
                <a:lnTo>
                  <a:pt x="1259205" y="183515"/>
                </a:lnTo>
                <a:lnTo>
                  <a:pt x="1565910" y="130175"/>
                </a:lnTo>
                <a:lnTo>
                  <a:pt x="1867535" y="83820"/>
                </a:lnTo>
                <a:lnTo>
                  <a:pt x="2162175" y="46355"/>
                </a:lnTo>
                <a:lnTo>
                  <a:pt x="2449195" y="19050"/>
                </a:lnTo>
                <a:lnTo>
                  <a:pt x="2727325" y="3175"/>
                </a:lnTo>
                <a:lnTo>
                  <a:pt x="2995930" y="0"/>
                </a:lnTo>
                <a:lnTo>
                  <a:pt x="3253740" y="11430"/>
                </a:lnTo>
                <a:lnTo>
                  <a:pt x="3499485" y="38735"/>
                </a:lnTo>
                <a:lnTo>
                  <a:pt x="3731895" y="83185"/>
                </a:lnTo>
                <a:lnTo>
                  <a:pt x="3950335" y="146050"/>
                </a:lnTo>
                <a:lnTo>
                  <a:pt x="4153535" y="229235"/>
                </a:lnTo>
                <a:lnTo>
                  <a:pt x="4340225" y="333375"/>
                </a:lnTo>
                <a:lnTo>
                  <a:pt x="4512310" y="457835"/>
                </a:lnTo>
                <a:lnTo>
                  <a:pt x="4669790" y="600710"/>
                </a:lnTo>
                <a:lnTo>
                  <a:pt x="4814570" y="761365"/>
                </a:lnTo>
                <a:lnTo>
                  <a:pt x="4946650" y="937260"/>
                </a:lnTo>
                <a:lnTo>
                  <a:pt x="5068570" y="1127760"/>
                </a:lnTo>
                <a:lnTo>
                  <a:pt x="5180330" y="1330960"/>
                </a:lnTo>
                <a:lnTo>
                  <a:pt x="5283200" y="1546225"/>
                </a:lnTo>
                <a:lnTo>
                  <a:pt x="5379085" y="1771015"/>
                </a:lnTo>
                <a:lnTo>
                  <a:pt x="5467350" y="2004695"/>
                </a:lnTo>
                <a:lnTo>
                  <a:pt x="5551170" y="2245360"/>
                </a:lnTo>
                <a:lnTo>
                  <a:pt x="5629910" y="2491740"/>
                </a:lnTo>
                <a:lnTo>
                  <a:pt x="5706110" y="2742565"/>
                </a:lnTo>
                <a:lnTo>
                  <a:pt x="5779770" y="2995930"/>
                </a:lnTo>
                <a:lnTo>
                  <a:pt x="5852160" y="325120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76954" y="3886200"/>
            <a:ext cx="1503680" cy="1625600"/>
          </a:xfrm>
          <a:custGeom>
            <a:avLst/>
            <a:gdLst/>
            <a:ahLst/>
            <a:cxnLst/>
            <a:rect l="l" t="t" r="r" b="b"/>
            <a:pathLst>
              <a:path w="1503679" h="1625600">
                <a:moveTo>
                  <a:pt x="0" y="0"/>
                </a:moveTo>
                <a:lnTo>
                  <a:pt x="0" y="118110"/>
                </a:lnTo>
                <a:lnTo>
                  <a:pt x="1270" y="236220"/>
                </a:lnTo>
                <a:lnTo>
                  <a:pt x="3175" y="353060"/>
                </a:lnTo>
                <a:lnTo>
                  <a:pt x="6350" y="468630"/>
                </a:lnTo>
                <a:lnTo>
                  <a:pt x="11430" y="581025"/>
                </a:lnTo>
                <a:lnTo>
                  <a:pt x="18415" y="690880"/>
                </a:lnTo>
                <a:lnTo>
                  <a:pt x="27940" y="796925"/>
                </a:lnTo>
                <a:lnTo>
                  <a:pt x="40640" y="899160"/>
                </a:lnTo>
                <a:lnTo>
                  <a:pt x="57150" y="996315"/>
                </a:lnTo>
                <a:lnTo>
                  <a:pt x="77470" y="1088390"/>
                </a:lnTo>
                <a:lnTo>
                  <a:pt x="102870" y="1174115"/>
                </a:lnTo>
                <a:lnTo>
                  <a:pt x="132080" y="1253490"/>
                </a:lnTo>
                <a:lnTo>
                  <a:pt x="167005" y="1325880"/>
                </a:lnTo>
                <a:lnTo>
                  <a:pt x="207645" y="1390015"/>
                </a:lnTo>
                <a:lnTo>
                  <a:pt x="254635" y="1446530"/>
                </a:lnTo>
                <a:lnTo>
                  <a:pt x="307975" y="1493520"/>
                </a:lnTo>
                <a:lnTo>
                  <a:pt x="367665" y="1532890"/>
                </a:lnTo>
                <a:lnTo>
                  <a:pt x="433070" y="1564005"/>
                </a:lnTo>
                <a:lnTo>
                  <a:pt x="503555" y="1588135"/>
                </a:lnTo>
                <a:lnTo>
                  <a:pt x="579120" y="1605915"/>
                </a:lnTo>
                <a:lnTo>
                  <a:pt x="659130" y="1617345"/>
                </a:lnTo>
                <a:lnTo>
                  <a:pt x="742950" y="1623695"/>
                </a:lnTo>
                <a:lnTo>
                  <a:pt x="829945" y="1625600"/>
                </a:lnTo>
                <a:lnTo>
                  <a:pt x="920750" y="1622425"/>
                </a:lnTo>
                <a:lnTo>
                  <a:pt x="1013460" y="1616710"/>
                </a:lnTo>
                <a:lnTo>
                  <a:pt x="1108710" y="1607185"/>
                </a:lnTo>
                <a:lnTo>
                  <a:pt x="1205865" y="1595755"/>
                </a:lnTo>
                <a:lnTo>
                  <a:pt x="1304290" y="1582420"/>
                </a:lnTo>
                <a:lnTo>
                  <a:pt x="1403350" y="1567815"/>
                </a:lnTo>
                <a:lnTo>
                  <a:pt x="1503680" y="1552575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C01F41-AAE6-4DF5-910B-37CB10C9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584" y="3059695"/>
            <a:ext cx="4408735" cy="20162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58B5D5-A501-4EFD-BE33-ADE22329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067807"/>
            <a:ext cx="2693002" cy="15388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62F9E1-5FB9-4F08-939B-DCA28BA0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48988"/>
            <a:ext cx="4974943" cy="2016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AE09A8-BBC6-49E7-8416-8497A70B2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8600" y="456183"/>
            <a:ext cx="5067680" cy="18411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CC07B7-3519-4A33-A4DE-41404B3E37A5}"/>
              </a:ext>
            </a:extLst>
          </p:cNvPr>
          <p:cNvSpPr/>
          <p:nvPr/>
        </p:nvSpPr>
        <p:spPr>
          <a:xfrm>
            <a:off x="3603089" y="1979431"/>
            <a:ext cx="1080120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Calibri"/>
              </a:rPr>
              <a:t>Ha</a:t>
            </a:r>
            <a:r>
              <a:rPr lang="en-US" altLang="zh-CN" spc="-5" dirty="0">
                <a:cs typeface="Calibri"/>
              </a:rPr>
              <a:t>ndl</a:t>
            </a:r>
            <a:r>
              <a:rPr lang="en-US" altLang="zh-CN" spc="-10" dirty="0">
                <a:cs typeface="Calibri"/>
              </a:rPr>
              <a:t>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7C839D-787A-4A90-875D-724F7F6D1E62}"/>
              </a:ext>
            </a:extLst>
          </p:cNvPr>
          <p:cNvSpPr/>
          <p:nvPr/>
        </p:nvSpPr>
        <p:spPr>
          <a:xfrm>
            <a:off x="5292080" y="3851783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127705-E6CE-4E51-821A-246EE732EEA8}"/>
              </a:ext>
            </a:extLst>
          </p:cNvPr>
          <p:cNvSpPr/>
          <p:nvPr/>
        </p:nvSpPr>
        <p:spPr>
          <a:xfrm>
            <a:off x="5292080" y="2109489"/>
            <a:ext cx="25202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-5" dirty="0" err="1">
                <a:cs typeface="Calibri"/>
              </a:rPr>
              <a:t>Sp</a:t>
            </a:r>
            <a:r>
              <a:rPr lang="en-US" altLang="zh-CN" spc="-10" dirty="0" err="1">
                <a:cs typeface="Calibri"/>
              </a:rPr>
              <a:t>r</a:t>
            </a:r>
            <a:r>
              <a:rPr lang="en-US" altLang="zh-CN" spc="-5" dirty="0" err="1">
                <a:cs typeface="Calibri"/>
              </a:rPr>
              <a:t>in</a:t>
            </a:r>
            <a:r>
              <a:rPr lang="en-US" altLang="zh-CN" spc="-15" dirty="0" err="1">
                <a:cs typeface="Calibri"/>
              </a:rPr>
              <a:t>gM</a:t>
            </a:r>
            <a:r>
              <a:rPr lang="en-US" altLang="zh-CN" spc="-5" dirty="0" err="1">
                <a:cs typeface="Calibri"/>
              </a:rPr>
              <a:t>V</a:t>
            </a:r>
            <a:r>
              <a:rPr lang="en-US" altLang="zh-CN" dirty="0" err="1">
                <a:cs typeface="Calibri"/>
              </a:rPr>
              <a:t>C</a:t>
            </a:r>
            <a:r>
              <a:rPr lang="en-US" altLang="zh-CN" spc="-25" dirty="0">
                <a:cs typeface="Calibri"/>
              </a:rPr>
              <a:t> </a:t>
            </a:r>
            <a:r>
              <a:rPr lang="zh-CN" altLang="en-US" dirty="0">
                <a:latin typeface="MS Mincho"/>
                <a:cs typeface="MS Mincho"/>
              </a:rPr>
              <a:t>配置文件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7568C-4E46-448C-94D4-129FCD153181}"/>
              </a:ext>
            </a:extLst>
          </p:cNvPr>
          <p:cNvSpPr/>
          <p:nvPr/>
        </p:nvSpPr>
        <p:spPr>
          <a:xfrm>
            <a:off x="3275856" y="3820609"/>
            <a:ext cx="1296144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web.xml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77D9AF-D0D3-4F4F-98D4-F68553ED6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025" y="5373216"/>
            <a:ext cx="2647950" cy="17907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0CB1064-F202-4FBD-A137-0F78321F7FE5}"/>
              </a:ext>
            </a:extLst>
          </p:cNvPr>
          <p:cNvSpPr/>
          <p:nvPr/>
        </p:nvSpPr>
        <p:spPr>
          <a:xfrm>
            <a:off x="4355976" y="5075919"/>
            <a:ext cx="1063875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3756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469" y="1046003"/>
            <a:ext cx="6703059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HttpEntit</a:t>
            </a:r>
            <a:r>
              <a:rPr sz="3600" spc="-20" dirty="0">
                <a:latin typeface="Arial"/>
                <a:cs typeface="Arial"/>
              </a:rPr>
              <a:t>y</a:t>
            </a:r>
            <a:r>
              <a:rPr sz="3600" dirty="0">
                <a:latin typeface="MS Mincho"/>
                <a:cs typeface="MS Mincho"/>
              </a:rPr>
              <a:t>、</a:t>
            </a:r>
            <a:r>
              <a:rPr sz="3600" dirty="0">
                <a:latin typeface="Arial"/>
                <a:cs typeface="Arial"/>
              </a:rPr>
              <a:t>ResponseEntity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619" y="2000250"/>
            <a:ext cx="7810500" cy="392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国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际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73262"/>
            <a:ext cx="7987665" cy="291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3350" indent="-342265">
              <a:lnSpc>
                <a:spcPts val="2750"/>
              </a:lnSpc>
              <a:buFont typeface="Arial"/>
              <a:buChar char="•"/>
              <a:tabLst>
                <a:tab pos="354965" algn="l"/>
                <a:tab pos="3906520" algn="l"/>
              </a:tabLst>
            </a:pP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情况下，</a:t>
            </a:r>
            <a:r>
              <a:rPr sz="2400" dirty="0">
                <a:latin typeface="Arial"/>
                <a:cs typeface="Arial"/>
              </a:rPr>
              <a:t>SpringMVC	</a:t>
            </a:r>
            <a:r>
              <a:rPr sz="2400" dirty="0">
                <a:latin typeface="MS Mincho"/>
                <a:cs typeface="MS Mincho"/>
              </a:rPr>
              <a:t>根据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Accept-Language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参数 判断客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dirty="0">
                <a:latin typeface="MS Mincho"/>
                <a:cs typeface="MS Mincho"/>
              </a:rPr>
              <a:t>端的本地化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  <a:p>
            <a:pPr marL="354965" marR="60325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当接受到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会在上下文中</a:t>
            </a:r>
            <a:r>
              <a:rPr sz="2400" dirty="0">
                <a:latin typeface="宋体"/>
                <a:cs typeface="宋体"/>
              </a:rPr>
              <a:t>查</a:t>
            </a:r>
            <a:r>
              <a:rPr sz="2400" dirty="0">
                <a:latin typeface="MS Mincho"/>
                <a:cs typeface="MS Mincho"/>
              </a:rPr>
              <a:t>找一个本 地化解析器（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LocalResolve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），找到后使用它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 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的本地化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型信息。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允</a:t>
            </a:r>
            <a:r>
              <a:rPr sz="2400" dirty="0">
                <a:latin typeface="宋体"/>
                <a:cs typeface="宋体"/>
              </a:rPr>
              <a:t>许</a:t>
            </a:r>
            <a:r>
              <a:rPr sz="2400" dirty="0">
                <a:latin typeface="MS Mincho"/>
                <a:cs typeface="MS Mincho"/>
              </a:rPr>
              <a:t>装配一个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动态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更改本地化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 器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这样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指定一个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求参数就可以控制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求的本 地化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45819">
              <a:lnSpc>
                <a:spcPts val="3720"/>
              </a:lnSpc>
            </a:pPr>
            <a:r>
              <a:rPr sz="3200" spc="15" dirty="0"/>
              <a:t>SessionLocaleResolver</a:t>
            </a:r>
            <a:r>
              <a:rPr sz="3200" spc="-30" dirty="0"/>
              <a:t> </a:t>
            </a:r>
            <a:r>
              <a:rPr sz="3200" spc="20" dirty="0"/>
              <a:t>&amp;</a:t>
            </a:r>
            <a:r>
              <a:rPr sz="3200" spc="5" dirty="0"/>
              <a:t> </a:t>
            </a:r>
            <a:r>
              <a:rPr sz="3250" spc="-20" dirty="0"/>
              <a:t>LocaleChangeInterceptor</a:t>
            </a:r>
            <a:r>
              <a:rPr sz="3250" spc="-45" dirty="0"/>
              <a:t> </a:t>
            </a:r>
            <a:r>
              <a:rPr sz="3250" spc="-35" dirty="0">
                <a:latin typeface="MS Mincho"/>
                <a:cs typeface="MS Mincho"/>
              </a:rPr>
              <a:t>工作原理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107" y="3035617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87" y="3025775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595" y="3015297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117" y="3004502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665" y="2993707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631" y="298323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940" y="2972435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5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320" y="2955925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462" y="2940050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192" y="2929254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303" y="29343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48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0" y="292100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605" y="29083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605" y="28921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5605" y="28762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605" y="28657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5605" y="285496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605" y="284416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605" y="28336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605" y="282289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605" y="28120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05" y="28016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605" y="27908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605" y="2774314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30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5605" y="2749550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5605" y="27435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5605" y="27301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605" y="27165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605" y="270287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605" y="26895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605" y="26762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5605" y="266255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605" y="264890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5605" y="263525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605" y="262159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605" y="260794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5605" y="2586989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5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5605" y="256032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5605" y="25539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5605" y="254031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5605" y="252698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5605" y="2505075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5605" y="247840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5605" y="24723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605" y="24587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5605" y="244506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5605" y="24317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5605" y="241173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5605" y="2391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5605" y="237617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6875" y="236220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6240" y="236918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5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145" y="2350135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1637" y="2336482"/>
            <a:ext cx="1788160" cy="0"/>
          </a:xfrm>
          <a:custGeom>
            <a:avLst/>
            <a:gdLst/>
            <a:ahLst/>
            <a:cxnLst/>
            <a:rect l="l" t="t" r="r" b="b"/>
            <a:pathLst>
              <a:path w="1788160">
                <a:moveTo>
                  <a:pt x="0" y="0"/>
                </a:moveTo>
                <a:lnTo>
                  <a:pt x="17880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6082" y="2316480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>
                <a:moveTo>
                  <a:pt x="0" y="0"/>
                </a:moveTo>
                <a:lnTo>
                  <a:pt x="17791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216" y="2296160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2434" y="2282507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30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674" y="2269172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0217" y="2255837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08634" y="2402839"/>
            <a:ext cx="153098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me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4700" y="2649854"/>
            <a:ext cx="10414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求参数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99873" y="3035617"/>
            <a:ext cx="1849120" cy="0"/>
          </a:xfrm>
          <a:custGeom>
            <a:avLst/>
            <a:gdLst/>
            <a:ahLst/>
            <a:cxnLst/>
            <a:rect l="l" t="t" r="r" b="b"/>
            <a:pathLst>
              <a:path w="1849120">
                <a:moveTo>
                  <a:pt x="0" y="0"/>
                </a:moveTo>
                <a:lnTo>
                  <a:pt x="18491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9552" y="3025775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59">
                <a:moveTo>
                  <a:pt x="0" y="0"/>
                </a:moveTo>
                <a:lnTo>
                  <a:pt x="18897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63360" y="3015297"/>
            <a:ext cx="1922145" cy="0"/>
          </a:xfrm>
          <a:custGeom>
            <a:avLst/>
            <a:gdLst/>
            <a:ahLst/>
            <a:cxnLst/>
            <a:rect l="l" t="t" r="r" b="b"/>
            <a:pathLst>
              <a:path w="1922145">
                <a:moveTo>
                  <a:pt x="0" y="0"/>
                </a:moveTo>
                <a:lnTo>
                  <a:pt x="19221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52882" y="3004502"/>
            <a:ext cx="1943100" cy="0"/>
          </a:xfrm>
          <a:custGeom>
            <a:avLst/>
            <a:gdLst/>
            <a:ahLst/>
            <a:cxnLst/>
            <a:rect l="l" t="t" r="r" b="b"/>
            <a:pathLst>
              <a:path w="1943100">
                <a:moveTo>
                  <a:pt x="0" y="0"/>
                </a:moveTo>
                <a:lnTo>
                  <a:pt x="19430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43430" y="2993707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0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36397" y="2983230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>
                <a:moveTo>
                  <a:pt x="0" y="0"/>
                </a:moveTo>
                <a:lnTo>
                  <a:pt x="19760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29705" y="2972435"/>
            <a:ext cx="1989455" cy="0"/>
          </a:xfrm>
          <a:custGeom>
            <a:avLst/>
            <a:gdLst/>
            <a:ahLst/>
            <a:cxnLst/>
            <a:rect l="l" t="t" r="r" b="b"/>
            <a:pathLst>
              <a:path w="1989454">
                <a:moveTo>
                  <a:pt x="0" y="0"/>
                </a:moveTo>
                <a:lnTo>
                  <a:pt x="19894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22084" y="2955925"/>
            <a:ext cx="2004695" cy="0"/>
          </a:xfrm>
          <a:custGeom>
            <a:avLst/>
            <a:gdLst/>
            <a:ahLst/>
            <a:cxnLst/>
            <a:rect l="l" t="t" r="r" b="b"/>
            <a:pathLst>
              <a:path w="2004695">
                <a:moveTo>
                  <a:pt x="0" y="0"/>
                </a:moveTo>
                <a:lnTo>
                  <a:pt x="20046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19227" y="2940050"/>
            <a:ext cx="2010410" cy="0"/>
          </a:xfrm>
          <a:custGeom>
            <a:avLst/>
            <a:gdLst/>
            <a:ahLst/>
            <a:cxnLst/>
            <a:rect l="l" t="t" r="r" b="b"/>
            <a:pathLst>
              <a:path w="2010409">
                <a:moveTo>
                  <a:pt x="0" y="0"/>
                </a:moveTo>
                <a:lnTo>
                  <a:pt x="20104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17957" y="2929254"/>
            <a:ext cx="2012950" cy="0"/>
          </a:xfrm>
          <a:custGeom>
            <a:avLst/>
            <a:gdLst/>
            <a:ahLst/>
            <a:cxnLst/>
            <a:rect l="l" t="t" r="r" b="b"/>
            <a:pathLst>
              <a:path w="2012950">
                <a:moveTo>
                  <a:pt x="0" y="0"/>
                </a:moveTo>
                <a:lnTo>
                  <a:pt x="2012950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19068" y="29343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072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17005" y="2921000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6370" y="290830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6370" y="28921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16370" y="28762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16370" y="28657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16370" y="285496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16370" y="2844164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16370" y="283368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16370" y="282289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16370" y="28120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6370" y="28016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516370" y="279082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16370" y="2774314"/>
            <a:ext cx="2016125" cy="11430"/>
          </a:xfrm>
          <a:custGeom>
            <a:avLst/>
            <a:gdLst/>
            <a:ahLst/>
            <a:cxnLst/>
            <a:rect l="l" t="t" r="r" b="b"/>
            <a:pathLst>
              <a:path w="2016125" h="11430">
                <a:moveTo>
                  <a:pt x="0" y="11430"/>
                </a:moveTo>
                <a:lnTo>
                  <a:pt x="2016125" y="11430"/>
                </a:lnTo>
                <a:lnTo>
                  <a:pt x="20161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516370" y="2749550"/>
            <a:ext cx="2016125" cy="26034"/>
          </a:xfrm>
          <a:custGeom>
            <a:avLst/>
            <a:gdLst/>
            <a:ahLst/>
            <a:cxnLst/>
            <a:rect l="l" t="t" r="r" b="b"/>
            <a:pathLst>
              <a:path w="2016125" h="26035">
                <a:moveTo>
                  <a:pt x="0" y="26035"/>
                </a:moveTo>
                <a:lnTo>
                  <a:pt x="2016125" y="26035"/>
                </a:lnTo>
                <a:lnTo>
                  <a:pt x="20161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16370" y="27435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16370" y="27301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16370" y="27165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16370" y="270287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16370" y="268954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16370" y="26762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16370" y="266255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16370" y="264890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16370" y="263525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16370" y="262159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16370" y="2607945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16370" y="2586989"/>
            <a:ext cx="2016125" cy="14604"/>
          </a:xfrm>
          <a:custGeom>
            <a:avLst/>
            <a:gdLst/>
            <a:ahLst/>
            <a:cxnLst/>
            <a:rect l="l" t="t" r="r" b="b"/>
            <a:pathLst>
              <a:path w="2016125" h="14605">
                <a:moveTo>
                  <a:pt x="0" y="14605"/>
                </a:moveTo>
                <a:lnTo>
                  <a:pt x="2016125" y="14605"/>
                </a:lnTo>
                <a:lnTo>
                  <a:pt x="20161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16370" y="2560320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16370" y="25539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516370" y="254031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516370" y="252698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16370" y="2505075"/>
            <a:ext cx="2016125" cy="15875"/>
          </a:xfrm>
          <a:custGeom>
            <a:avLst/>
            <a:gdLst/>
            <a:ahLst/>
            <a:cxnLst/>
            <a:rect l="l" t="t" r="r" b="b"/>
            <a:pathLst>
              <a:path w="2016125" h="15875">
                <a:moveTo>
                  <a:pt x="0" y="15875"/>
                </a:moveTo>
                <a:lnTo>
                  <a:pt x="2016125" y="15875"/>
                </a:lnTo>
                <a:lnTo>
                  <a:pt x="20161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16370" y="2478405"/>
            <a:ext cx="2016125" cy="27940"/>
          </a:xfrm>
          <a:custGeom>
            <a:avLst/>
            <a:gdLst/>
            <a:ahLst/>
            <a:cxnLst/>
            <a:rect l="l" t="t" r="r" b="b"/>
            <a:pathLst>
              <a:path w="2016125" h="27939">
                <a:moveTo>
                  <a:pt x="0" y="27940"/>
                </a:moveTo>
                <a:lnTo>
                  <a:pt x="2016125" y="27940"/>
                </a:lnTo>
                <a:lnTo>
                  <a:pt x="20161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16370" y="247237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16370" y="245872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16370" y="244506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16370" y="2431732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16370" y="241173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16370" y="239141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516370" y="2376170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612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517640" y="2362200"/>
            <a:ext cx="2013585" cy="0"/>
          </a:xfrm>
          <a:custGeom>
            <a:avLst/>
            <a:gdLst/>
            <a:ahLst/>
            <a:cxnLst/>
            <a:rect l="l" t="t" r="r" b="b"/>
            <a:pathLst>
              <a:path w="2013584">
                <a:moveTo>
                  <a:pt x="0" y="0"/>
                </a:moveTo>
                <a:lnTo>
                  <a:pt x="20135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17005" y="2369185"/>
            <a:ext cx="2014855" cy="0"/>
          </a:xfrm>
          <a:custGeom>
            <a:avLst/>
            <a:gdLst/>
            <a:ahLst/>
            <a:cxnLst/>
            <a:rect l="l" t="t" r="r" b="b"/>
            <a:pathLst>
              <a:path w="2014854">
                <a:moveTo>
                  <a:pt x="0" y="0"/>
                </a:moveTo>
                <a:lnTo>
                  <a:pt x="201485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18909" y="2350135"/>
            <a:ext cx="2011045" cy="0"/>
          </a:xfrm>
          <a:custGeom>
            <a:avLst/>
            <a:gdLst/>
            <a:ahLst/>
            <a:cxnLst/>
            <a:rect l="l" t="t" r="r" b="b"/>
            <a:pathLst>
              <a:path w="2011045">
                <a:moveTo>
                  <a:pt x="0" y="0"/>
                </a:moveTo>
                <a:lnTo>
                  <a:pt x="20110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22402" y="2336482"/>
            <a:ext cx="2004060" cy="0"/>
          </a:xfrm>
          <a:custGeom>
            <a:avLst/>
            <a:gdLst/>
            <a:ahLst/>
            <a:cxnLst/>
            <a:rect l="l" t="t" r="r" b="b"/>
            <a:pathLst>
              <a:path w="2004059">
                <a:moveTo>
                  <a:pt x="0" y="0"/>
                </a:moveTo>
                <a:lnTo>
                  <a:pt x="200395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6847" y="2316480"/>
            <a:ext cx="1995170" cy="0"/>
          </a:xfrm>
          <a:custGeom>
            <a:avLst/>
            <a:gdLst/>
            <a:ahLst/>
            <a:cxnLst/>
            <a:rect l="l" t="t" r="r" b="b"/>
            <a:pathLst>
              <a:path w="1995170">
                <a:moveTo>
                  <a:pt x="0" y="0"/>
                </a:moveTo>
                <a:lnTo>
                  <a:pt x="199501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41982" y="2296160"/>
            <a:ext cx="1965325" cy="0"/>
          </a:xfrm>
          <a:custGeom>
            <a:avLst/>
            <a:gdLst/>
            <a:ahLst/>
            <a:cxnLst/>
            <a:rect l="l" t="t" r="r" b="b"/>
            <a:pathLst>
              <a:path w="1965325">
                <a:moveTo>
                  <a:pt x="0" y="0"/>
                </a:moveTo>
                <a:lnTo>
                  <a:pt x="19647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53200" y="2282507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>
                <a:moveTo>
                  <a:pt x="0" y="0"/>
                </a:moveTo>
                <a:lnTo>
                  <a:pt x="19415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68440" y="2269172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3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90982" y="2255837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6671309" y="2402839"/>
            <a:ext cx="171005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eRe</a:t>
            </a:r>
            <a:r>
              <a:rPr sz="1600" spc="-5" dirty="0">
                <a:latin typeface="Calibri"/>
                <a:cs typeface="Calibri"/>
              </a:rPr>
              <a:t>sol</a:t>
            </a:r>
            <a:r>
              <a:rPr sz="1600" spc="-10" dirty="0">
                <a:latin typeface="Calibri"/>
                <a:cs typeface="Calibri"/>
              </a:rPr>
              <a:t>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308215" y="2649854"/>
            <a:ext cx="431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287077" y="3035617"/>
            <a:ext cx="2209165" cy="0"/>
          </a:xfrm>
          <a:custGeom>
            <a:avLst/>
            <a:gdLst/>
            <a:ahLst/>
            <a:cxnLst/>
            <a:rect l="l" t="t" r="r" b="b"/>
            <a:pathLst>
              <a:path w="2209165">
                <a:moveTo>
                  <a:pt x="0" y="0"/>
                </a:moveTo>
                <a:lnTo>
                  <a:pt x="220916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266757" y="3025775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80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50565" y="3015297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218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240087" y="3004502"/>
            <a:ext cx="2303145" cy="0"/>
          </a:xfrm>
          <a:custGeom>
            <a:avLst/>
            <a:gdLst/>
            <a:ahLst/>
            <a:cxnLst/>
            <a:rect l="l" t="t" r="r" b="b"/>
            <a:pathLst>
              <a:path w="2303145">
                <a:moveTo>
                  <a:pt x="0" y="0"/>
                </a:moveTo>
                <a:lnTo>
                  <a:pt x="2303144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230635" y="2993707"/>
            <a:ext cx="2322195" cy="0"/>
          </a:xfrm>
          <a:custGeom>
            <a:avLst/>
            <a:gdLst/>
            <a:ahLst/>
            <a:cxnLst/>
            <a:rect l="l" t="t" r="r" b="b"/>
            <a:pathLst>
              <a:path w="2322195">
                <a:moveTo>
                  <a:pt x="0" y="0"/>
                </a:moveTo>
                <a:lnTo>
                  <a:pt x="2322048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223602" y="2983230"/>
            <a:ext cx="2336165" cy="0"/>
          </a:xfrm>
          <a:custGeom>
            <a:avLst/>
            <a:gdLst/>
            <a:ahLst/>
            <a:cxnLst/>
            <a:rect l="l" t="t" r="r" b="b"/>
            <a:pathLst>
              <a:path w="2336165">
                <a:moveTo>
                  <a:pt x="0" y="0"/>
                </a:moveTo>
                <a:lnTo>
                  <a:pt x="233611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16910" y="2972435"/>
            <a:ext cx="2349500" cy="0"/>
          </a:xfrm>
          <a:custGeom>
            <a:avLst/>
            <a:gdLst/>
            <a:ahLst/>
            <a:cxnLst/>
            <a:rect l="l" t="t" r="r" b="b"/>
            <a:pathLst>
              <a:path w="2349500">
                <a:moveTo>
                  <a:pt x="0" y="0"/>
                </a:moveTo>
                <a:lnTo>
                  <a:pt x="2349499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09290" y="2955925"/>
            <a:ext cx="2364740" cy="0"/>
          </a:xfrm>
          <a:custGeom>
            <a:avLst/>
            <a:gdLst/>
            <a:ahLst/>
            <a:cxnLst/>
            <a:rect l="l" t="t" r="r" b="b"/>
            <a:pathLst>
              <a:path w="2364740">
                <a:moveTo>
                  <a:pt x="0" y="0"/>
                </a:moveTo>
                <a:lnTo>
                  <a:pt x="2364740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06432" y="2940050"/>
            <a:ext cx="2370455" cy="0"/>
          </a:xfrm>
          <a:custGeom>
            <a:avLst/>
            <a:gdLst/>
            <a:ahLst/>
            <a:cxnLst/>
            <a:rect l="l" t="t" r="r" b="b"/>
            <a:pathLst>
              <a:path w="2370454">
                <a:moveTo>
                  <a:pt x="0" y="0"/>
                </a:moveTo>
                <a:lnTo>
                  <a:pt x="2370455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05162" y="2929254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995" y="0"/>
                </a:lnTo>
              </a:path>
            </a:pathLst>
          </a:custGeom>
          <a:ln w="1016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06273" y="29343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077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04210" y="2921000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203575" y="290830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203575" y="28921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03575" y="287623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03575" y="28657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03575" y="285496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203575" y="2844164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203575" y="283368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203575" y="282289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203575" y="28120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03575" y="28016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03575" y="279082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03575" y="2774314"/>
            <a:ext cx="2376170" cy="11430"/>
          </a:xfrm>
          <a:custGeom>
            <a:avLst/>
            <a:gdLst/>
            <a:ahLst/>
            <a:cxnLst/>
            <a:rect l="l" t="t" r="r" b="b"/>
            <a:pathLst>
              <a:path w="2376170" h="11430">
                <a:moveTo>
                  <a:pt x="0" y="11430"/>
                </a:moveTo>
                <a:lnTo>
                  <a:pt x="2376170" y="11430"/>
                </a:lnTo>
                <a:lnTo>
                  <a:pt x="237617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203575" y="2749550"/>
            <a:ext cx="2376170" cy="26034"/>
          </a:xfrm>
          <a:custGeom>
            <a:avLst/>
            <a:gdLst/>
            <a:ahLst/>
            <a:cxnLst/>
            <a:rect l="l" t="t" r="r" b="b"/>
            <a:pathLst>
              <a:path w="2376170" h="26035">
                <a:moveTo>
                  <a:pt x="0" y="26035"/>
                </a:moveTo>
                <a:lnTo>
                  <a:pt x="2376170" y="26035"/>
                </a:lnTo>
                <a:lnTo>
                  <a:pt x="237617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203575" y="27435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203575" y="27301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03575" y="271653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03575" y="270287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03575" y="268954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03575" y="267620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03575" y="266255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03575" y="264890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03575" y="263525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03575" y="262159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03575" y="2607945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203575" y="2586989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203575" y="256032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203575" y="25539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203575" y="254031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03575" y="252698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03575" y="2505075"/>
            <a:ext cx="2376170" cy="15875"/>
          </a:xfrm>
          <a:custGeom>
            <a:avLst/>
            <a:gdLst/>
            <a:ahLst/>
            <a:cxnLst/>
            <a:rect l="l" t="t" r="r" b="b"/>
            <a:pathLst>
              <a:path w="2376170" h="15875">
                <a:moveTo>
                  <a:pt x="0" y="15875"/>
                </a:moveTo>
                <a:lnTo>
                  <a:pt x="2376170" y="15875"/>
                </a:lnTo>
                <a:lnTo>
                  <a:pt x="237617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03575" y="2478405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03575" y="247237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03575" y="245872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203575" y="2445067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203575" y="2424430"/>
            <a:ext cx="2376170" cy="14604"/>
          </a:xfrm>
          <a:custGeom>
            <a:avLst/>
            <a:gdLst/>
            <a:ahLst/>
            <a:cxnLst/>
            <a:rect l="l" t="t" r="r" b="b"/>
            <a:pathLst>
              <a:path w="2376170" h="14605">
                <a:moveTo>
                  <a:pt x="0" y="14605"/>
                </a:moveTo>
                <a:lnTo>
                  <a:pt x="2376170" y="14605"/>
                </a:lnTo>
                <a:lnTo>
                  <a:pt x="237617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203575" y="2397760"/>
            <a:ext cx="2376170" cy="27940"/>
          </a:xfrm>
          <a:custGeom>
            <a:avLst/>
            <a:gdLst/>
            <a:ahLst/>
            <a:cxnLst/>
            <a:rect l="l" t="t" r="r" b="b"/>
            <a:pathLst>
              <a:path w="2376170" h="27939">
                <a:moveTo>
                  <a:pt x="0" y="27940"/>
                </a:moveTo>
                <a:lnTo>
                  <a:pt x="2376170" y="27940"/>
                </a:lnTo>
                <a:lnTo>
                  <a:pt x="23761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03575" y="239141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203575" y="2376170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617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04845" y="2362200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>
                <a:moveTo>
                  <a:pt x="0" y="0"/>
                </a:moveTo>
                <a:lnTo>
                  <a:pt x="2373630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04210" y="2369185"/>
            <a:ext cx="2374900" cy="0"/>
          </a:xfrm>
          <a:custGeom>
            <a:avLst/>
            <a:gdLst/>
            <a:ahLst/>
            <a:cxnLst/>
            <a:rect l="l" t="t" r="r" b="b"/>
            <a:pathLst>
              <a:path w="237490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06115" y="2350135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90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09607" y="2329180"/>
            <a:ext cx="2364105" cy="14604"/>
          </a:xfrm>
          <a:custGeom>
            <a:avLst/>
            <a:gdLst/>
            <a:ahLst/>
            <a:cxnLst/>
            <a:rect l="l" t="t" r="r" b="b"/>
            <a:pathLst>
              <a:path w="2364104" h="14605">
                <a:moveTo>
                  <a:pt x="0" y="14605"/>
                </a:moveTo>
                <a:lnTo>
                  <a:pt x="2363999" y="14605"/>
                </a:lnTo>
                <a:lnTo>
                  <a:pt x="2363999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14052" y="2302510"/>
            <a:ext cx="2355215" cy="27940"/>
          </a:xfrm>
          <a:custGeom>
            <a:avLst/>
            <a:gdLst/>
            <a:ahLst/>
            <a:cxnLst/>
            <a:rect l="l" t="t" r="r" b="b"/>
            <a:pathLst>
              <a:path w="2355215" h="27939">
                <a:moveTo>
                  <a:pt x="0" y="27940"/>
                </a:moveTo>
                <a:lnTo>
                  <a:pt x="2355056" y="27940"/>
                </a:lnTo>
                <a:lnTo>
                  <a:pt x="2355056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29186" y="2296160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4816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40405" y="2282507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55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55645" y="2269172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78187" y="2255837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21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3380740" y="2402839"/>
            <a:ext cx="202247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把第一</a:t>
            </a:r>
            <a:r>
              <a:rPr sz="1600" dirty="0">
                <a:latin typeface="Batang"/>
                <a:cs typeface="Batang"/>
              </a:rPr>
              <a:t>步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361054" y="2649854"/>
            <a:ext cx="20612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参数解析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408737" y="4720272"/>
            <a:ext cx="2231390" cy="0"/>
          </a:xfrm>
          <a:custGeom>
            <a:avLst/>
            <a:gdLst/>
            <a:ahLst/>
            <a:cxnLst/>
            <a:rect l="l" t="t" r="r" b="b"/>
            <a:pathLst>
              <a:path w="2231390">
                <a:moveTo>
                  <a:pt x="0" y="0"/>
                </a:moveTo>
                <a:lnTo>
                  <a:pt x="223138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88417" y="471042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2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72225" y="4699952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41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61747" y="4689157"/>
            <a:ext cx="2325370" cy="0"/>
          </a:xfrm>
          <a:custGeom>
            <a:avLst/>
            <a:gdLst/>
            <a:ahLst/>
            <a:cxnLst/>
            <a:rect l="l" t="t" r="r" b="b"/>
            <a:pathLst>
              <a:path w="2325370">
                <a:moveTo>
                  <a:pt x="0" y="0"/>
                </a:moveTo>
                <a:lnTo>
                  <a:pt x="232536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352295" y="4678362"/>
            <a:ext cx="2344420" cy="0"/>
          </a:xfrm>
          <a:custGeom>
            <a:avLst/>
            <a:gdLst/>
            <a:ahLst/>
            <a:cxnLst/>
            <a:rect l="l" t="t" r="r" b="b"/>
            <a:pathLst>
              <a:path w="2344420">
                <a:moveTo>
                  <a:pt x="0" y="0"/>
                </a:moveTo>
                <a:lnTo>
                  <a:pt x="234427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45262" y="4667885"/>
            <a:ext cx="2358390" cy="0"/>
          </a:xfrm>
          <a:custGeom>
            <a:avLst/>
            <a:gdLst/>
            <a:ahLst/>
            <a:cxnLst/>
            <a:rect l="l" t="t" r="r" b="b"/>
            <a:pathLst>
              <a:path w="2358390">
                <a:moveTo>
                  <a:pt x="0" y="0"/>
                </a:moveTo>
                <a:lnTo>
                  <a:pt x="235834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38570" y="4657090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>
                <a:moveTo>
                  <a:pt x="0" y="0"/>
                </a:moveTo>
                <a:lnTo>
                  <a:pt x="23717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30950" y="4640579"/>
            <a:ext cx="2386965" cy="0"/>
          </a:xfrm>
          <a:custGeom>
            <a:avLst/>
            <a:gdLst/>
            <a:ahLst/>
            <a:cxnLst/>
            <a:rect l="l" t="t" r="r" b="b"/>
            <a:pathLst>
              <a:path w="2386965">
                <a:moveTo>
                  <a:pt x="0" y="0"/>
                </a:moveTo>
                <a:lnTo>
                  <a:pt x="238696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28092" y="4624704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26505" y="4613909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28092" y="4619625"/>
            <a:ext cx="2392680" cy="0"/>
          </a:xfrm>
          <a:custGeom>
            <a:avLst/>
            <a:gdLst/>
            <a:ahLst/>
            <a:cxnLst/>
            <a:rect l="l" t="t" r="r" b="b"/>
            <a:pathLst>
              <a:path w="2392679">
                <a:moveTo>
                  <a:pt x="0" y="0"/>
                </a:moveTo>
                <a:lnTo>
                  <a:pt x="239268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25870" y="4603115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26505" y="4608195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25235" y="459485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25235" y="457676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25235" y="45608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325235" y="455041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25235" y="453961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25235" y="452882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325235" y="451834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25235" y="45075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25235" y="44967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25235" y="44862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25235" y="447547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25235" y="44646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25235" y="44472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603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25235" y="44281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25235" y="44148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25235" y="440118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25235" y="438753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25235" y="437419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25235" y="435387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25235" y="433355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25235" y="431990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25235" y="430625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5235" y="4292600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25235" y="427894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325235" y="425894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325235" y="423862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25235" y="422497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25235" y="421163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25235" y="4189729"/>
            <a:ext cx="2398395" cy="15875"/>
          </a:xfrm>
          <a:custGeom>
            <a:avLst/>
            <a:gdLst/>
            <a:ahLst/>
            <a:cxnLst/>
            <a:rect l="l" t="t" r="r" b="b"/>
            <a:pathLst>
              <a:path w="2398395" h="15875">
                <a:moveTo>
                  <a:pt x="0" y="15875"/>
                </a:moveTo>
                <a:lnTo>
                  <a:pt x="2398395" y="15875"/>
                </a:lnTo>
                <a:lnTo>
                  <a:pt x="239839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25235" y="4163060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25235" y="415702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25235" y="414337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325235" y="4129722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325235" y="4109085"/>
            <a:ext cx="2398395" cy="14604"/>
          </a:xfrm>
          <a:custGeom>
            <a:avLst/>
            <a:gdLst/>
            <a:ahLst/>
            <a:cxnLst/>
            <a:rect l="l" t="t" r="r" b="b"/>
            <a:pathLst>
              <a:path w="2398395" h="14604">
                <a:moveTo>
                  <a:pt x="0" y="14605"/>
                </a:moveTo>
                <a:lnTo>
                  <a:pt x="2398395" y="14605"/>
                </a:lnTo>
                <a:lnTo>
                  <a:pt x="239839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325235" y="4082415"/>
            <a:ext cx="2398395" cy="27940"/>
          </a:xfrm>
          <a:custGeom>
            <a:avLst/>
            <a:gdLst/>
            <a:ahLst/>
            <a:cxnLst/>
            <a:rect l="l" t="t" r="r" b="b"/>
            <a:pathLst>
              <a:path w="2398395" h="27939">
                <a:moveTo>
                  <a:pt x="0" y="27940"/>
                </a:moveTo>
                <a:lnTo>
                  <a:pt x="2398395" y="27940"/>
                </a:lnTo>
                <a:lnTo>
                  <a:pt x="239839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25235" y="4076065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325235" y="406050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>
                <a:moveTo>
                  <a:pt x="0" y="0"/>
                </a:moveTo>
                <a:lnTo>
                  <a:pt x="239839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326505" y="4047490"/>
            <a:ext cx="2395855" cy="0"/>
          </a:xfrm>
          <a:custGeom>
            <a:avLst/>
            <a:gdLst/>
            <a:ahLst/>
            <a:cxnLst/>
            <a:rect l="l" t="t" r="r" b="b"/>
            <a:pathLst>
              <a:path w="2395854">
                <a:moveTo>
                  <a:pt x="0" y="0"/>
                </a:moveTo>
                <a:lnTo>
                  <a:pt x="239585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325870" y="4053840"/>
            <a:ext cx="2397125" cy="0"/>
          </a:xfrm>
          <a:custGeom>
            <a:avLst/>
            <a:gdLst/>
            <a:ahLst/>
            <a:cxnLst/>
            <a:rect l="l" t="t" r="r" b="b"/>
            <a:pathLst>
              <a:path w="2397125">
                <a:moveTo>
                  <a:pt x="0" y="0"/>
                </a:moveTo>
                <a:lnTo>
                  <a:pt x="23971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27775" y="4034790"/>
            <a:ext cx="2393315" cy="0"/>
          </a:xfrm>
          <a:custGeom>
            <a:avLst/>
            <a:gdLst/>
            <a:ahLst/>
            <a:cxnLst/>
            <a:rect l="l" t="t" r="r" b="b"/>
            <a:pathLst>
              <a:path w="2393315">
                <a:moveTo>
                  <a:pt x="0" y="0"/>
                </a:moveTo>
                <a:lnTo>
                  <a:pt x="239331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31267" y="4021137"/>
            <a:ext cx="2386330" cy="0"/>
          </a:xfrm>
          <a:custGeom>
            <a:avLst/>
            <a:gdLst/>
            <a:ahLst/>
            <a:cxnLst/>
            <a:rect l="l" t="t" r="r" b="b"/>
            <a:pathLst>
              <a:path w="2386329">
                <a:moveTo>
                  <a:pt x="0" y="0"/>
                </a:moveTo>
                <a:lnTo>
                  <a:pt x="238622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35712" y="4001135"/>
            <a:ext cx="2377440" cy="0"/>
          </a:xfrm>
          <a:custGeom>
            <a:avLst/>
            <a:gdLst/>
            <a:ahLst/>
            <a:cxnLst/>
            <a:rect l="l" t="t" r="r" b="b"/>
            <a:pathLst>
              <a:path w="2377440">
                <a:moveTo>
                  <a:pt x="0" y="0"/>
                </a:moveTo>
                <a:lnTo>
                  <a:pt x="237728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50846" y="3980815"/>
            <a:ext cx="2347595" cy="0"/>
          </a:xfrm>
          <a:custGeom>
            <a:avLst/>
            <a:gdLst/>
            <a:ahLst/>
            <a:cxnLst/>
            <a:rect l="l" t="t" r="r" b="b"/>
            <a:pathLst>
              <a:path w="2347595">
                <a:moveTo>
                  <a:pt x="0" y="0"/>
                </a:moveTo>
                <a:lnTo>
                  <a:pt x="234704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62065" y="396716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378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377305" y="3953827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62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99847" y="3940492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6595109" y="4087495"/>
            <a:ext cx="185801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把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r>
              <a:rPr sz="1600" dirty="0">
                <a:latin typeface="宋体"/>
                <a:cs typeface="宋体"/>
              </a:rPr>
              <a:t>设</a:t>
            </a:r>
            <a:r>
              <a:rPr sz="1600" dirty="0">
                <a:latin typeface="MS Mincho"/>
                <a:cs typeface="MS Mincho"/>
              </a:rPr>
              <a:t>置</a:t>
            </a:r>
            <a:r>
              <a:rPr sz="1600" dirty="0">
                <a:latin typeface="宋体"/>
                <a:cs typeface="宋体"/>
              </a:rPr>
              <a:t>为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6877684" y="4334509"/>
            <a:ext cx="129349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的属性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195830" y="264413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118485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580379" y="2644139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>
                <a:moveTo>
                  <a:pt x="0" y="0"/>
                </a:moveTo>
                <a:lnTo>
                  <a:pt x="9359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30645" y="258698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524115" y="304038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0"/>
                </a:moveTo>
                <a:lnTo>
                  <a:pt x="0" y="892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466965" y="38474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575367" y="4720272"/>
            <a:ext cx="1633220" cy="0"/>
          </a:xfrm>
          <a:custGeom>
            <a:avLst/>
            <a:gdLst/>
            <a:ahLst/>
            <a:cxnLst/>
            <a:rect l="l" t="t" r="r" b="b"/>
            <a:pathLst>
              <a:path w="1633220">
                <a:moveTo>
                  <a:pt x="0" y="0"/>
                </a:moveTo>
                <a:lnTo>
                  <a:pt x="1633219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555047" y="4710429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538855" y="4699952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6244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528377" y="4689157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99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518925" y="4678362"/>
            <a:ext cx="1746250" cy="0"/>
          </a:xfrm>
          <a:custGeom>
            <a:avLst/>
            <a:gdLst/>
            <a:ahLst/>
            <a:cxnLst/>
            <a:rect l="l" t="t" r="r" b="b"/>
            <a:pathLst>
              <a:path w="1746250">
                <a:moveTo>
                  <a:pt x="0" y="0"/>
                </a:moveTo>
                <a:lnTo>
                  <a:pt x="174610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511892" y="466788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17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505200" y="4657090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4">
                <a:moveTo>
                  <a:pt x="0" y="0"/>
                </a:moveTo>
                <a:lnTo>
                  <a:pt x="1773554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497579" y="4640579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79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494722" y="4624704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493135" y="4613909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2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494722" y="4619625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492500" y="4603115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493135" y="4608195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491865" y="459485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491865" y="457676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491865" y="456088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491865" y="455041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491865" y="453961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491865" y="452882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491865" y="451834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491865" y="450754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491865" y="44967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491865" y="44862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491865" y="4475479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91865" y="4458970"/>
            <a:ext cx="1800225" cy="11430"/>
          </a:xfrm>
          <a:custGeom>
            <a:avLst/>
            <a:gdLst/>
            <a:ahLst/>
            <a:cxnLst/>
            <a:rect l="l" t="t" r="r" b="b"/>
            <a:pathLst>
              <a:path w="1800225" h="11429">
                <a:moveTo>
                  <a:pt x="0" y="11430"/>
                </a:moveTo>
                <a:lnTo>
                  <a:pt x="1800225" y="11430"/>
                </a:lnTo>
                <a:lnTo>
                  <a:pt x="180022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91865" y="4434204"/>
            <a:ext cx="1800225" cy="26034"/>
          </a:xfrm>
          <a:custGeom>
            <a:avLst/>
            <a:gdLst/>
            <a:ahLst/>
            <a:cxnLst/>
            <a:rect l="l" t="t" r="r" b="b"/>
            <a:pathLst>
              <a:path w="1800225" h="26035">
                <a:moveTo>
                  <a:pt x="0" y="26035"/>
                </a:moveTo>
                <a:lnTo>
                  <a:pt x="1800225" y="26035"/>
                </a:lnTo>
                <a:lnTo>
                  <a:pt x="180022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491865" y="44281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491865" y="44148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491865" y="440118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491865" y="438753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491865" y="436689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491865" y="4339590"/>
            <a:ext cx="1800225" cy="28575"/>
          </a:xfrm>
          <a:custGeom>
            <a:avLst/>
            <a:gdLst/>
            <a:ahLst/>
            <a:cxnLst/>
            <a:rect l="l" t="t" r="r" b="b"/>
            <a:pathLst>
              <a:path w="1800225" h="28575">
                <a:moveTo>
                  <a:pt x="0" y="28575"/>
                </a:moveTo>
                <a:lnTo>
                  <a:pt x="1800225" y="28575"/>
                </a:lnTo>
                <a:lnTo>
                  <a:pt x="18002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491865" y="433355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491865" y="431990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491865" y="430625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91865" y="42926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491865" y="427164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491865" y="424497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491865" y="423862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91865" y="422497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491865" y="421163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491865" y="4189729"/>
            <a:ext cx="1800225" cy="15875"/>
          </a:xfrm>
          <a:custGeom>
            <a:avLst/>
            <a:gdLst/>
            <a:ahLst/>
            <a:cxnLst/>
            <a:rect l="l" t="t" r="r" b="b"/>
            <a:pathLst>
              <a:path w="1800225" h="15875">
                <a:moveTo>
                  <a:pt x="0" y="15875"/>
                </a:moveTo>
                <a:lnTo>
                  <a:pt x="1800225" y="15875"/>
                </a:lnTo>
                <a:lnTo>
                  <a:pt x="18002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491865" y="4163060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91865" y="415702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491865" y="414337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491865" y="4129722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491865" y="4109085"/>
            <a:ext cx="1800225" cy="14604"/>
          </a:xfrm>
          <a:custGeom>
            <a:avLst/>
            <a:gdLst/>
            <a:ahLst/>
            <a:cxnLst/>
            <a:rect l="l" t="t" r="r" b="b"/>
            <a:pathLst>
              <a:path w="1800225" h="14604">
                <a:moveTo>
                  <a:pt x="0" y="14605"/>
                </a:moveTo>
                <a:lnTo>
                  <a:pt x="1800225" y="14605"/>
                </a:lnTo>
                <a:lnTo>
                  <a:pt x="180022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491865" y="4082415"/>
            <a:ext cx="1800225" cy="27940"/>
          </a:xfrm>
          <a:custGeom>
            <a:avLst/>
            <a:gdLst/>
            <a:ahLst/>
            <a:cxnLst/>
            <a:rect l="l" t="t" r="r" b="b"/>
            <a:pathLst>
              <a:path w="1800225" h="27939">
                <a:moveTo>
                  <a:pt x="0" y="27940"/>
                </a:moveTo>
                <a:lnTo>
                  <a:pt x="1800225" y="27940"/>
                </a:lnTo>
                <a:lnTo>
                  <a:pt x="180022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491865" y="407606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491865" y="40605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493135" y="4047490"/>
            <a:ext cx="1797685" cy="0"/>
          </a:xfrm>
          <a:custGeom>
            <a:avLst/>
            <a:gdLst/>
            <a:ahLst/>
            <a:cxnLst/>
            <a:rect l="l" t="t" r="r" b="b"/>
            <a:pathLst>
              <a:path w="1797685">
                <a:moveTo>
                  <a:pt x="0" y="0"/>
                </a:moveTo>
                <a:lnTo>
                  <a:pt x="179768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492500" y="4053840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>
                <a:moveTo>
                  <a:pt x="0" y="0"/>
                </a:moveTo>
                <a:lnTo>
                  <a:pt x="179895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494404" y="4034790"/>
            <a:ext cx="1795145" cy="0"/>
          </a:xfrm>
          <a:custGeom>
            <a:avLst/>
            <a:gdLst/>
            <a:ahLst/>
            <a:cxnLst/>
            <a:rect l="l" t="t" r="r" b="b"/>
            <a:pathLst>
              <a:path w="1795145">
                <a:moveTo>
                  <a:pt x="0" y="0"/>
                </a:moveTo>
                <a:lnTo>
                  <a:pt x="17951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497897" y="4013835"/>
            <a:ext cx="1788160" cy="14604"/>
          </a:xfrm>
          <a:custGeom>
            <a:avLst/>
            <a:gdLst/>
            <a:ahLst/>
            <a:cxnLst/>
            <a:rect l="l" t="t" r="r" b="b"/>
            <a:pathLst>
              <a:path w="1788160" h="14604">
                <a:moveTo>
                  <a:pt x="0" y="14605"/>
                </a:moveTo>
                <a:lnTo>
                  <a:pt x="1788054" y="14605"/>
                </a:lnTo>
                <a:lnTo>
                  <a:pt x="1788054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502342" y="3987165"/>
            <a:ext cx="1779270" cy="27940"/>
          </a:xfrm>
          <a:custGeom>
            <a:avLst/>
            <a:gdLst/>
            <a:ahLst/>
            <a:cxnLst/>
            <a:rect l="l" t="t" r="r" b="b"/>
            <a:pathLst>
              <a:path w="1779270" h="27939">
                <a:moveTo>
                  <a:pt x="0" y="27940"/>
                </a:moveTo>
                <a:lnTo>
                  <a:pt x="1779111" y="27940"/>
                </a:lnTo>
                <a:lnTo>
                  <a:pt x="1779111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517476" y="3980815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887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528695" y="3967162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61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543935" y="3953827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566477" y="3940492"/>
            <a:ext cx="1652270" cy="0"/>
          </a:xfrm>
          <a:custGeom>
            <a:avLst/>
            <a:gdLst/>
            <a:ahLst/>
            <a:cxnLst/>
            <a:rect l="l" t="t" r="r" b="b"/>
            <a:pathLst>
              <a:path w="1652270">
                <a:moveTo>
                  <a:pt x="0" y="0"/>
                </a:moveTo>
                <a:lnTo>
                  <a:pt x="165227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3620770" y="4087495"/>
            <a:ext cx="154241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从</a:t>
            </a:r>
            <a:r>
              <a:rPr sz="1600" spc="-440" dirty="0">
                <a:latin typeface="MS Mincho"/>
                <a:cs typeface="MS Mincho"/>
              </a:rPr>
              <a:t> 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ssio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MS Mincho"/>
                <a:cs typeface="MS Mincho"/>
              </a:rPr>
              <a:t>中</a:t>
            </a:r>
            <a:r>
              <a:rPr sz="1600" dirty="0">
                <a:latin typeface="宋体"/>
                <a:cs typeface="宋体"/>
              </a:rPr>
              <a:t>获</a:t>
            </a:r>
            <a:r>
              <a:rPr sz="1600" dirty="0">
                <a:latin typeface="MS Mincho"/>
                <a:cs typeface="MS Mincho"/>
              </a:rPr>
              <a:t>取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3891915" y="4334509"/>
            <a:ext cx="99949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5291454" y="4328795"/>
            <a:ext cx="1033144" cy="0"/>
          </a:xfrm>
          <a:custGeom>
            <a:avLst/>
            <a:gdLst/>
            <a:ahLst/>
            <a:cxnLst/>
            <a:rect l="l" t="t" r="r" b="b"/>
            <a:pathLst>
              <a:path w="1033145">
                <a:moveTo>
                  <a:pt x="10331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291454" y="4271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431222" y="6304597"/>
            <a:ext cx="1921510" cy="0"/>
          </a:xfrm>
          <a:custGeom>
            <a:avLst/>
            <a:gdLst/>
            <a:ahLst/>
            <a:cxnLst/>
            <a:rect l="l" t="t" r="r" b="b"/>
            <a:pathLst>
              <a:path w="1921510">
                <a:moveTo>
                  <a:pt x="0" y="0"/>
                </a:moveTo>
                <a:lnTo>
                  <a:pt x="1921510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410902" y="6294754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2150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394710" y="6284277"/>
            <a:ext cx="1994535" cy="0"/>
          </a:xfrm>
          <a:custGeom>
            <a:avLst/>
            <a:gdLst/>
            <a:ahLst/>
            <a:cxnLst/>
            <a:rect l="l" t="t" r="r" b="b"/>
            <a:pathLst>
              <a:path w="1994535">
                <a:moveTo>
                  <a:pt x="0" y="0"/>
                </a:moveTo>
                <a:lnTo>
                  <a:pt x="1994535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384232" y="6273482"/>
            <a:ext cx="2015489" cy="0"/>
          </a:xfrm>
          <a:custGeom>
            <a:avLst/>
            <a:gdLst/>
            <a:ahLst/>
            <a:cxnLst/>
            <a:rect l="l" t="t" r="r" b="b"/>
            <a:pathLst>
              <a:path w="2015489">
                <a:moveTo>
                  <a:pt x="0" y="0"/>
                </a:moveTo>
                <a:lnTo>
                  <a:pt x="2015490" y="0"/>
                </a:lnTo>
              </a:path>
            </a:pathLst>
          </a:custGeom>
          <a:ln w="1206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374780" y="6262687"/>
            <a:ext cx="2034539" cy="0"/>
          </a:xfrm>
          <a:custGeom>
            <a:avLst/>
            <a:gdLst/>
            <a:ahLst/>
            <a:cxnLst/>
            <a:rect l="l" t="t" r="r" b="b"/>
            <a:pathLst>
              <a:path w="2034539">
                <a:moveTo>
                  <a:pt x="0" y="0"/>
                </a:moveTo>
                <a:lnTo>
                  <a:pt x="20343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367747" y="6252210"/>
            <a:ext cx="2048510" cy="0"/>
          </a:xfrm>
          <a:custGeom>
            <a:avLst/>
            <a:gdLst/>
            <a:ahLst/>
            <a:cxnLst/>
            <a:rect l="l" t="t" r="r" b="b"/>
            <a:pathLst>
              <a:path w="2048510">
                <a:moveTo>
                  <a:pt x="0" y="0"/>
                </a:moveTo>
                <a:lnTo>
                  <a:pt x="2048461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361054" y="6241415"/>
            <a:ext cx="2061845" cy="0"/>
          </a:xfrm>
          <a:custGeom>
            <a:avLst/>
            <a:gdLst/>
            <a:ahLst/>
            <a:cxnLst/>
            <a:rect l="l" t="t" r="r" b="b"/>
            <a:pathLst>
              <a:path w="2061845">
                <a:moveTo>
                  <a:pt x="0" y="0"/>
                </a:moveTo>
                <a:lnTo>
                  <a:pt x="206184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353435" y="6224904"/>
            <a:ext cx="2077085" cy="0"/>
          </a:xfrm>
          <a:custGeom>
            <a:avLst/>
            <a:gdLst/>
            <a:ahLst/>
            <a:cxnLst/>
            <a:rect l="l" t="t" r="r" b="b"/>
            <a:pathLst>
              <a:path w="2077085">
                <a:moveTo>
                  <a:pt x="0" y="0"/>
                </a:moveTo>
                <a:lnTo>
                  <a:pt x="2077085" y="0"/>
                </a:lnTo>
              </a:path>
            </a:pathLst>
          </a:custGeom>
          <a:ln w="2285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350577" y="6209029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800" y="0"/>
                </a:lnTo>
              </a:path>
            </a:pathLst>
          </a:custGeom>
          <a:ln w="1142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349307" y="6198234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39">
                <a:moveTo>
                  <a:pt x="0" y="0"/>
                </a:moveTo>
                <a:lnTo>
                  <a:pt x="2085340" y="0"/>
                </a:lnTo>
              </a:path>
            </a:pathLst>
          </a:custGeom>
          <a:ln w="1015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350418" y="62033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117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348354" y="6189979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381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347720" y="617727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2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347720" y="616108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347720" y="614521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347720" y="613473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347720" y="612394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347720" y="611314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347720" y="610266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347720" y="60918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347720" y="60810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347720" y="60706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347720" y="6059804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347720" y="6043295"/>
            <a:ext cx="2088514" cy="11430"/>
          </a:xfrm>
          <a:custGeom>
            <a:avLst/>
            <a:gdLst/>
            <a:ahLst/>
            <a:cxnLst/>
            <a:rect l="l" t="t" r="r" b="b"/>
            <a:pathLst>
              <a:path w="2088514" h="11429">
                <a:moveTo>
                  <a:pt x="0" y="11430"/>
                </a:moveTo>
                <a:lnTo>
                  <a:pt x="2088515" y="11430"/>
                </a:lnTo>
                <a:lnTo>
                  <a:pt x="2088515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347720" y="6018529"/>
            <a:ext cx="2088514" cy="26034"/>
          </a:xfrm>
          <a:custGeom>
            <a:avLst/>
            <a:gdLst/>
            <a:ahLst/>
            <a:cxnLst/>
            <a:rect l="l" t="t" r="r" b="b"/>
            <a:pathLst>
              <a:path w="2088514" h="26035">
                <a:moveTo>
                  <a:pt x="0" y="26035"/>
                </a:moveTo>
                <a:lnTo>
                  <a:pt x="2088515" y="26035"/>
                </a:lnTo>
                <a:lnTo>
                  <a:pt x="208851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347720" y="60124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347720" y="59991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347720" y="598551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347720" y="597185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347720" y="595852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347720" y="593820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347720" y="591788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347720" y="590422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347720" y="589057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347720" y="5876925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347720" y="586327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347720" y="584327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347720" y="58229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347720" y="580929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347720" y="579596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347720" y="5774054"/>
            <a:ext cx="2088514" cy="15875"/>
          </a:xfrm>
          <a:custGeom>
            <a:avLst/>
            <a:gdLst/>
            <a:ahLst/>
            <a:cxnLst/>
            <a:rect l="l" t="t" r="r" b="b"/>
            <a:pathLst>
              <a:path w="2088514" h="15875">
                <a:moveTo>
                  <a:pt x="0" y="15875"/>
                </a:moveTo>
                <a:lnTo>
                  <a:pt x="2088515" y="15875"/>
                </a:lnTo>
                <a:lnTo>
                  <a:pt x="208851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347720" y="5747385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347720" y="5741352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347720" y="572770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347720" y="5714047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347720" y="5693410"/>
            <a:ext cx="2088514" cy="14604"/>
          </a:xfrm>
          <a:custGeom>
            <a:avLst/>
            <a:gdLst/>
            <a:ahLst/>
            <a:cxnLst/>
            <a:rect l="l" t="t" r="r" b="b"/>
            <a:pathLst>
              <a:path w="2088514" h="14604">
                <a:moveTo>
                  <a:pt x="0" y="14605"/>
                </a:moveTo>
                <a:lnTo>
                  <a:pt x="2088515" y="14605"/>
                </a:lnTo>
                <a:lnTo>
                  <a:pt x="2088515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347720" y="5666740"/>
            <a:ext cx="2088514" cy="27940"/>
          </a:xfrm>
          <a:custGeom>
            <a:avLst/>
            <a:gdLst/>
            <a:ahLst/>
            <a:cxnLst/>
            <a:rect l="l" t="t" r="r" b="b"/>
            <a:pathLst>
              <a:path w="2088514" h="27939">
                <a:moveTo>
                  <a:pt x="0" y="27940"/>
                </a:moveTo>
                <a:lnTo>
                  <a:pt x="2088515" y="27940"/>
                </a:lnTo>
                <a:lnTo>
                  <a:pt x="208851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347720" y="566039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347720" y="5645150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4">
                <a:moveTo>
                  <a:pt x="0" y="0"/>
                </a:moveTo>
                <a:lnTo>
                  <a:pt x="2088515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348990" y="5631179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>
                <a:moveTo>
                  <a:pt x="0" y="0"/>
                </a:moveTo>
                <a:lnTo>
                  <a:pt x="2085975" y="0"/>
                </a:lnTo>
              </a:path>
            </a:pathLst>
          </a:custGeom>
          <a:ln w="114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348354" y="5638165"/>
            <a:ext cx="2087245" cy="0"/>
          </a:xfrm>
          <a:custGeom>
            <a:avLst/>
            <a:gdLst/>
            <a:ahLst/>
            <a:cxnLst/>
            <a:rect l="l" t="t" r="r" b="b"/>
            <a:pathLst>
              <a:path w="2087245">
                <a:moveTo>
                  <a:pt x="0" y="0"/>
                </a:moveTo>
                <a:lnTo>
                  <a:pt x="2087245" y="0"/>
                </a:lnTo>
              </a:path>
            </a:pathLst>
          </a:custGeom>
          <a:ln w="507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350260" y="5619115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43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353752" y="5605462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344" y="0"/>
                </a:lnTo>
              </a:path>
            </a:pathLst>
          </a:custGeom>
          <a:ln w="1460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358197" y="5585460"/>
            <a:ext cx="2067560" cy="0"/>
          </a:xfrm>
          <a:custGeom>
            <a:avLst/>
            <a:gdLst/>
            <a:ahLst/>
            <a:cxnLst/>
            <a:rect l="l" t="t" r="r" b="b"/>
            <a:pathLst>
              <a:path w="2067560">
                <a:moveTo>
                  <a:pt x="0" y="0"/>
                </a:moveTo>
                <a:lnTo>
                  <a:pt x="2067401" y="0"/>
                </a:lnTo>
              </a:path>
            </a:pathLst>
          </a:custGeom>
          <a:ln w="279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373331" y="5565140"/>
            <a:ext cx="2037714" cy="0"/>
          </a:xfrm>
          <a:custGeom>
            <a:avLst/>
            <a:gdLst/>
            <a:ahLst/>
            <a:cxnLst/>
            <a:rect l="l" t="t" r="r" b="b"/>
            <a:pathLst>
              <a:path w="2037714">
                <a:moveTo>
                  <a:pt x="0" y="0"/>
                </a:moveTo>
                <a:lnTo>
                  <a:pt x="2037161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384550" y="5551487"/>
            <a:ext cx="2014220" cy="0"/>
          </a:xfrm>
          <a:custGeom>
            <a:avLst/>
            <a:gdLst/>
            <a:ahLst/>
            <a:cxnLst/>
            <a:rect l="l" t="t" r="r" b="b"/>
            <a:pathLst>
              <a:path w="2014220">
                <a:moveTo>
                  <a:pt x="0" y="0"/>
                </a:moveTo>
                <a:lnTo>
                  <a:pt x="2013902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399790" y="5538152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39">
                <a:moveTo>
                  <a:pt x="0" y="0"/>
                </a:moveTo>
                <a:lnTo>
                  <a:pt x="1983740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422332" y="5524817"/>
            <a:ext cx="1940560" cy="0"/>
          </a:xfrm>
          <a:custGeom>
            <a:avLst/>
            <a:gdLst/>
            <a:ahLst/>
            <a:cxnLst/>
            <a:rect l="l" t="t" r="r" b="b"/>
            <a:pathLst>
              <a:path w="1940560">
                <a:moveTo>
                  <a:pt x="0" y="0"/>
                </a:moveTo>
                <a:lnTo>
                  <a:pt x="19405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392295" y="4725035"/>
            <a:ext cx="0" cy="791845"/>
          </a:xfrm>
          <a:custGeom>
            <a:avLst/>
            <a:gdLst/>
            <a:ahLst/>
            <a:cxnLst/>
            <a:rect l="l" t="t" r="r" b="b"/>
            <a:pathLst>
              <a:path h="791845">
                <a:moveTo>
                  <a:pt x="0" y="0"/>
                </a:moveTo>
                <a:lnTo>
                  <a:pt x="0" y="79184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335145" y="543115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69875" y="2074545"/>
            <a:ext cx="8399780" cy="1224280"/>
          </a:xfrm>
          <a:custGeom>
            <a:avLst/>
            <a:gdLst/>
            <a:ahLst/>
            <a:cxnLst/>
            <a:rect l="l" t="t" r="r" b="b"/>
            <a:pathLst>
              <a:path w="8399780" h="1224279">
                <a:moveTo>
                  <a:pt x="0" y="0"/>
                </a:moveTo>
                <a:lnTo>
                  <a:pt x="8399780" y="0"/>
                </a:lnTo>
                <a:lnTo>
                  <a:pt x="839978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22580" y="367633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06070" y="366744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4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95910" y="365791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4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87020" y="364839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4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80987" y="363886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276860" y="362934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73685" y="3620135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71462" y="3612832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4444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70510" y="360108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69875" y="359155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69875" y="35772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69875" y="35633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69875" y="35537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69875" y="354425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69875" y="353472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69875" y="3525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69875" y="351567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69875" y="350647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69875" y="349091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69875" y="347345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69875" y="34610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69875" y="344201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69875" y="342296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69875" y="341058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69875" y="339820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69875" y="33858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69875" y="33731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69875" y="33604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69875" y="33477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69875" y="33353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69875" y="33226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69875" y="33099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69875" y="32975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69875" y="32788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69875" y="32600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69875" y="324738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70192" y="3229610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30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69875" y="32359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70510" y="322262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72415" y="320802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5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71462" y="321437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74637" y="319722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79717" y="318452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80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87337" y="317214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97815" y="3159760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5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15595" y="3147060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60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274060" y="3718560"/>
            <a:ext cx="5645150" cy="1224280"/>
          </a:xfrm>
          <a:custGeom>
            <a:avLst/>
            <a:gdLst/>
            <a:ahLst/>
            <a:cxnLst/>
            <a:rect l="l" t="t" r="r" b="b"/>
            <a:pathLst>
              <a:path w="5645150" h="1224279">
                <a:moveTo>
                  <a:pt x="0" y="0"/>
                </a:moveTo>
                <a:lnTo>
                  <a:pt x="5645150" y="0"/>
                </a:lnTo>
                <a:lnTo>
                  <a:pt x="564515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318885" y="540480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254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302375" y="539591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292215" y="538638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159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283325" y="5376862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37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277292" y="536733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>
                <a:moveTo>
                  <a:pt x="0" y="0"/>
                </a:moveTo>
                <a:lnTo>
                  <a:pt x="263144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273165" y="5357812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269990" y="5348604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>
                <a:moveTo>
                  <a:pt x="0" y="0"/>
                </a:moveTo>
                <a:lnTo>
                  <a:pt x="264604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267767" y="5337809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889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269355" y="5342890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>
                <a:moveTo>
                  <a:pt x="0" y="0"/>
                </a:moveTo>
                <a:lnTo>
                  <a:pt x="2647315" y="0"/>
                </a:lnTo>
              </a:path>
            </a:pathLst>
          </a:custGeom>
          <a:ln w="380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266815" y="5329554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015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266180" y="53200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266180" y="530574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266180" y="52917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266180" y="52822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266180" y="527272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266180" y="526319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266180" y="5253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266180" y="524414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266180" y="523494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266180" y="521938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266180" y="520192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266180" y="51895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266180" y="517048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730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266180" y="515143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266180" y="5139054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266180" y="512667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266180" y="51142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266180" y="51015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266180" y="50888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266180" y="507619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266180" y="50638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266180" y="50511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266180" y="5038407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266180" y="5026025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266180" y="5007292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260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266180" y="49885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266180" y="4975860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266497" y="4958079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266180" y="4964429"/>
            <a:ext cx="2653665" cy="0"/>
          </a:xfrm>
          <a:custGeom>
            <a:avLst/>
            <a:gdLst/>
            <a:ahLst/>
            <a:cxnLst/>
            <a:rect l="l" t="t" r="r" b="b"/>
            <a:pathLst>
              <a:path w="2653665">
                <a:moveTo>
                  <a:pt x="0" y="0"/>
                </a:moveTo>
                <a:lnTo>
                  <a:pt x="265366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266815" y="4951095"/>
            <a:ext cx="2652395" cy="0"/>
          </a:xfrm>
          <a:custGeom>
            <a:avLst/>
            <a:gdLst/>
            <a:ahLst/>
            <a:cxnLst/>
            <a:rect l="l" t="t" r="r" b="b"/>
            <a:pathLst>
              <a:path w="2652395">
                <a:moveTo>
                  <a:pt x="0" y="0"/>
                </a:moveTo>
                <a:lnTo>
                  <a:pt x="265239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268720" y="4936490"/>
            <a:ext cx="2648585" cy="0"/>
          </a:xfrm>
          <a:custGeom>
            <a:avLst/>
            <a:gdLst/>
            <a:ahLst/>
            <a:cxnLst/>
            <a:rect l="l" t="t" r="r" b="b"/>
            <a:pathLst>
              <a:path w="2648584">
                <a:moveTo>
                  <a:pt x="0" y="0"/>
                </a:moveTo>
                <a:lnTo>
                  <a:pt x="2648585" y="0"/>
                </a:lnTo>
              </a:path>
            </a:pathLst>
          </a:custGeom>
          <a:ln w="889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267767" y="4942840"/>
            <a:ext cx="2650490" cy="0"/>
          </a:xfrm>
          <a:custGeom>
            <a:avLst/>
            <a:gdLst/>
            <a:ahLst/>
            <a:cxnLst/>
            <a:rect l="l" t="t" r="r" b="b"/>
            <a:pathLst>
              <a:path w="2650490">
                <a:moveTo>
                  <a:pt x="0" y="0"/>
                </a:moveTo>
                <a:lnTo>
                  <a:pt x="2650490" y="0"/>
                </a:lnTo>
              </a:path>
            </a:pathLst>
          </a:custGeom>
          <a:ln w="635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270942" y="4925695"/>
            <a:ext cx="2644775" cy="0"/>
          </a:xfrm>
          <a:custGeom>
            <a:avLst/>
            <a:gdLst/>
            <a:ahLst/>
            <a:cxnLst/>
            <a:rect l="l" t="t" r="r" b="b"/>
            <a:pathLst>
              <a:path w="2644775">
                <a:moveTo>
                  <a:pt x="0" y="0"/>
                </a:moveTo>
                <a:lnTo>
                  <a:pt x="264445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276022" y="4912995"/>
            <a:ext cx="2633980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98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283642" y="4900612"/>
            <a:ext cx="2618740" cy="0"/>
          </a:xfrm>
          <a:custGeom>
            <a:avLst/>
            <a:gdLst/>
            <a:ahLst/>
            <a:cxnLst/>
            <a:rect l="l" t="t" r="r" b="b"/>
            <a:pathLst>
              <a:path w="2618740">
                <a:moveTo>
                  <a:pt x="0" y="0"/>
                </a:moveTo>
                <a:lnTo>
                  <a:pt x="261842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294120" y="4888229"/>
            <a:ext cx="2597785" cy="0"/>
          </a:xfrm>
          <a:custGeom>
            <a:avLst/>
            <a:gdLst/>
            <a:ahLst/>
            <a:cxnLst/>
            <a:rect l="l" t="t" r="r" b="b"/>
            <a:pathLst>
              <a:path w="2597784">
                <a:moveTo>
                  <a:pt x="0" y="0"/>
                </a:moveTo>
                <a:lnTo>
                  <a:pt x="259778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311900" y="4875529"/>
            <a:ext cx="2562860" cy="0"/>
          </a:xfrm>
          <a:custGeom>
            <a:avLst/>
            <a:gdLst/>
            <a:ahLst/>
            <a:cxnLst/>
            <a:rect l="l" t="t" r="r" b="b"/>
            <a:pathLst>
              <a:path w="2562859">
                <a:moveTo>
                  <a:pt x="0" y="0"/>
                </a:moveTo>
                <a:lnTo>
                  <a:pt x="256286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109595" y="5300979"/>
            <a:ext cx="2604770" cy="1224280"/>
          </a:xfrm>
          <a:custGeom>
            <a:avLst/>
            <a:gdLst/>
            <a:ahLst/>
            <a:cxnLst/>
            <a:rect l="l" t="t" r="r" b="b"/>
            <a:pathLst>
              <a:path w="2604770" h="1224279">
                <a:moveTo>
                  <a:pt x="0" y="0"/>
                </a:moveTo>
                <a:lnTo>
                  <a:pt x="2604770" y="0"/>
                </a:lnTo>
                <a:lnTo>
                  <a:pt x="2604770" y="1224280"/>
                </a:lnTo>
                <a:lnTo>
                  <a:pt x="0" y="122428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743075" y="6547802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795" y="0"/>
                </a:lnTo>
              </a:path>
            </a:pathLst>
          </a:custGeom>
          <a:ln w="9524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726564" y="6538912"/>
            <a:ext cx="1440815" cy="0"/>
          </a:xfrm>
          <a:custGeom>
            <a:avLst/>
            <a:gdLst/>
            <a:ahLst/>
            <a:cxnLst/>
            <a:rect l="l" t="t" r="r" b="b"/>
            <a:pathLst>
              <a:path w="1440814">
                <a:moveTo>
                  <a:pt x="0" y="0"/>
                </a:moveTo>
                <a:lnTo>
                  <a:pt x="1440815" y="0"/>
                </a:lnTo>
              </a:path>
            </a:pathLst>
          </a:custGeom>
          <a:ln w="1079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716405" y="6529387"/>
            <a:ext cx="1461135" cy="0"/>
          </a:xfrm>
          <a:custGeom>
            <a:avLst/>
            <a:gdLst/>
            <a:ahLst/>
            <a:cxnLst/>
            <a:rect l="l" t="t" r="r" b="b"/>
            <a:pathLst>
              <a:path w="1461135">
                <a:moveTo>
                  <a:pt x="0" y="0"/>
                </a:moveTo>
                <a:lnTo>
                  <a:pt x="1461135" y="0"/>
                </a:lnTo>
              </a:path>
            </a:pathLst>
          </a:custGeom>
          <a:ln w="10795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707514" y="6519862"/>
            <a:ext cx="1478915" cy="0"/>
          </a:xfrm>
          <a:custGeom>
            <a:avLst/>
            <a:gdLst/>
            <a:ahLst/>
            <a:cxnLst/>
            <a:rect l="l" t="t" r="r" b="b"/>
            <a:pathLst>
              <a:path w="1478914">
                <a:moveTo>
                  <a:pt x="0" y="0"/>
                </a:moveTo>
                <a:lnTo>
                  <a:pt x="1478915" y="0"/>
                </a:lnTo>
              </a:path>
            </a:pathLst>
          </a:custGeom>
          <a:ln w="10795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701482" y="6510337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80">
                <a:moveTo>
                  <a:pt x="0" y="0"/>
                </a:moveTo>
                <a:lnTo>
                  <a:pt x="1490980" y="0"/>
                </a:lnTo>
              </a:path>
            </a:pathLst>
          </a:custGeom>
          <a:ln w="10794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697355" y="6500812"/>
            <a:ext cx="1499235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9235" y="0"/>
                </a:lnTo>
              </a:path>
            </a:pathLst>
          </a:custGeom>
          <a:ln w="10795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694180" y="6491604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5">
                <a:moveTo>
                  <a:pt x="0" y="0"/>
                </a:moveTo>
                <a:lnTo>
                  <a:pt x="150558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691957" y="6481445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693862" y="6486525"/>
            <a:ext cx="1506220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6220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691005" y="6472554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016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690370" y="64630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690370" y="644874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9685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90370" y="64347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90370" y="64252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690370" y="641572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690370" y="640619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690370" y="6396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690370" y="638714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795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690370" y="637794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690370" y="636238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23495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690370" y="634492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690370" y="6325870"/>
            <a:ext cx="1513205" cy="13335"/>
          </a:xfrm>
          <a:custGeom>
            <a:avLst/>
            <a:gdLst/>
            <a:ahLst/>
            <a:cxnLst/>
            <a:rect l="l" t="t" r="r" b="b"/>
            <a:pathLst>
              <a:path w="1513205" h="13335">
                <a:moveTo>
                  <a:pt x="0" y="13335"/>
                </a:moveTo>
                <a:lnTo>
                  <a:pt x="1513205" y="13335"/>
                </a:lnTo>
                <a:lnTo>
                  <a:pt x="1513205" y="0"/>
                </a:lnTo>
                <a:lnTo>
                  <a:pt x="0" y="0"/>
                </a:lnTo>
                <a:lnTo>
                  <a:pt x="0" y="13335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690370" y="6299835"/>
            <a:ext cx="1513205" cy="27305"/>
          </a:xfrm>
          <a:custGeom>
            <a:avLst/>
            <a:gdLst/>
            <a:ahLst/>
            <a:cxnLst/>
            <a:rect l="l" t="t" r="r" b="b"/>
            <a:pathLst>
              <a:path w="1513205" h="27304">
                <a:moveTo>
                  <a:pt x="0" y="27305"/>
                </a:moveTo>
                <a:lnTo>
                  <a:pt x="1513205" y="27305"/>
                </a:lnTo>
                <a:lnTo>
                  <a:pt x="151320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690370" y="629443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690370" y="6282054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690370" y="6269672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690370" y="62572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690370" y="62445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690370" y="62318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690370" y="621919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690370" y="62068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90370" y="61941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460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690370" y="6181407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335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690370" y="6162040"/>
            <a:ext cx="1513205" cy="13970"/>
          </a:xfrm>
          <a:custGeom>
            <a:avLst/>
            <a:gdLst/>
            <a:ahLst/>
            <a:cxnLst/>
            <a:rect l="l" t="t" r="r" b="b"/>
            <a:pathLst>
              <a:path w="1513205" h="13970">
                <a:moveTo>
                  <a:pt x="0" y="13970"/>
                </a:moveTo>
                <a:lnTo>
                  <a:pt x="1513205" y="13970"/>
                </a:lnTo>
                <a:lnTo>
                  <a:pt x="1513205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690370" y="6137275"/>
            <a:ext cx="1513205" cy="26034"/>
          </a:xfrm>
          <a:custGeom>
            <a:avLst/>
            <a:gdLst/>
            <a:ahLst/>
            <a:cxnLst/>
            <a:rect l="l" t="t" r="r" b="b"/>
            <a:pathLst>
              <a:path w="1513205" h="26035">
                <a:moveTo>
                  <a:pt x="0" y="26035"/>
                </a:moveTo>
                <a:lnTo>
                  <a:pt x="1513205" y="26035"/>
                </a:lnTo>
                <a:lnTo>
                  <a:pt x="151320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690370" y="61315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690370" y="6118860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397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690687" y="6101079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569" y="0"/>
                </a:lnTo>
              </a:path>
            </a:pathLst>
          </a:custGeom>
          <a:ln w="380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690370" y="6107429"/>
            <a:ext cx="1513205" cy="0"/>
          </a:xfrm>
          <a:custGeom>
            <a:avLst/>
            <a:gdLst/>
            <a:ahLst/>
            <a:cxnLst/>
            <a:rect l="l" t="t" r="r" b="b"/>
            <a:pathLst>
              <a:path w="1513205">
                <a:moveTo>
                  <a:pt x="0" y="0"/>
                </a:moveTo>
                <a:lnTo>
                  <a:pt x="151320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691005" y="6094095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93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691957" y="6084887"/>
            <a:ext cx="1510030" cy="0"/>
          </a:xfrm>
          <a:custGeom>
            <a:avLst/>
            <a:gdLst/>
            <a:ahLst/>
            <a:cxnLst/>
            <a:rect l="l" t="t" r="r" b="b"/>
            <a:pathLst>
              <a:path w="1510030">
                <a:moveTo>
                  <a:pt x="0" y="0"/>
                </a:moveTo>
                <a:lnTo>
                  <a:pt x="1510030" y="0"/>
                </a:lnTo>
              </a:path>
            </a:pathLst>
          </a:custGeom>
          <a:ln w="8254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695132" y="6068695"/>
            <a:ext cx="1504315" cy="0"/>
          </a:xfrm>
          <a:custGeom>
            <a:avLst/>
            <a:gdLst/>
            <a:ahLst/>
            <a:cxnLst/>
            <a:rect l="l" t="t" r="r" b="b"/>
            <a:pathLst>
              <a:path w="1504314">
                <a:moveTo>
                  <a:pt x="0" y="0"/>
                </a:moveTo>
                <a:lnTo>
                  <a:pt x="1503997" y="0"/>
                </a:lnTo>
              </a:path>
            </a:pathLst>
          </a:custGeom>
          <a:ln w="1397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700212" y="6055995"/>
            <a:ext cx="1493520" cy="0"/>
          </a:xfrm>
          <a:custGeom>
            <a:avLst/>
            <a:gdLst/>
            <a:ahLst/>
            <a:cxnLst/>
            <a:rect l="l" t="t" r="r" b="b"/>
            <a:pathLst>
              <a:path w="1493520">
                <a:moveTo>
                  <a:pt x="0" y="0"/>
                </a:moveTo>
                <a:lnTo>
                  <a:pt x="1493520" y="0"/>
                </a:lnTo>
              </a:path>
            </a:pathLst>
          </a:custGeom>
          <a:ln w="1397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707832" y="6043612"/>
            <a:ext cx="1478280" cy="0"/>
          </a:xfrm>
          <a:custGeom>
            <a:avLst/>
            <a:gdLst/>
            <a:ahLst/>
            <a:cxnLst/>
            <a:rect l="l" t="t" r="r" b="b"/>
            <a:pathLst>
              <a:path w="1478280">
                <a:moveTo>
                  <a:pt x="0" y="0"/>
                </a:moveTo>
                <a:lnTo>
                  <a:pt x="1477962" y="0"/>
                </a:lnTo>
              </a:path>
            </a:pathLst>
          </a:custGeom>
          <a:ln w="1333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718310" y="6031229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7325" y="0"/>
                </a:lnTo>
              </a:path>
            </a:pathLst>
          </a:custGeom>
          <a:ln w="13969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736089" y="6018529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400" y="0"/>
                </a:lnTo>
              </a:path>
            </a:pathLst>
          </a:custGeom>
          <a:ln w="13970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 txBox="1"/>
          <p:nvPr/>
        </p:nvSpPr>
        <p:spPr>
          <a:xfrm>
            <a:off x="1976754" y="5033009"/>
            <a:ext cx="6694805" cy="137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0" indent="295592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ssionLo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al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R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5" dirty="0">
                <a:latin typeface="Calibri"/>
                <a:cs typeface="Calibri"/>
              </a:rPr>
              <a:t>ve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600200">
              <a:lnSpc>
                <a:spcPct val="100000"/>
              </a:lnSpc>
            </a:pPr>
            <a:r>
              <a:rPr sz="1600" dirty="0">
                <a:latin typeface="MS Mincho"/>
                <a:cs typeface="MS Mincho"/>
              </a:rPr>
              <a:t>使用</a:t>
            </a:r>
            <a:r>
              <a:rPr sz="1600" dirty="0">
                <a:latin typeface="宋体"/>
                <a:cs typeface="宋体"/>
              </a:rPr>
              <a:t>该</a:t>
            </a:r>
            <a:r>
              <a:rPr sz="1600" spc="-440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Lo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宋体"/>
                <a:cs typeface="宋体"/>
              </a:rPr>
              <a:t>对</a:t>
            </a:r>
            <a:r>
              <a:rPr sz="1600" dirty="0">
                <a:latin typeface="MS Mincho"/>
                <a:cs typeface="MS Mincho"/>
              </a:rPr>
              <a:t>象</a:t>
            </a:r>
            <a:endParaRPr sz="1600">
              <a:latin typeface="MS Mincho"/>
              <a:cs typeface="MS Mincho"/>
            </a:endParaRPr>
          </a:p>
          <a:p>
            <a:pPr marL="12700">
              <a:lnSpc>
                <a:spcPts val="2155"/>
              </a:lnSpc>
              <a:spcBef>
                <a:spcPts val="850"/>
              </a:spcBef>
            </a:pPr>
            <a:r>
              <a:rPr sz="1800" b="1" dirty="0">
                <a:latin typeface="微软雅黑"/>
                <a:cs typeface="微软雅黑"/>
              </a:rPr>
              <a:t>应</a:t>
            </a:r>
            <a:r>
              <a:rPr sz="1800" b="1" dirty="0">
                <a:latin typeface="Kozuka Gothic Pro B"/>
                <a:cs typeface="Kozuka Gothic Pro B"/>
              </a:rPr>
              <a:t>用程序</a:t>
            </a:r>
            <a:endParaRPr sz="1800">
              <a:latin typeface="Kozuka Gothic Pro B"/>
              <a:cs typeface="Kozuka Gothic Pro B"/>
            </a:endParaRPr>
          </a:p>
        </p:txBody>
      </p:sp>
      <p:sp>
        <p:nvSpPr>
          <p:cNvPr id="520" name="object 520"/>
          <p:cNvSpPr txBox="1"/>
          <p:nvPr/>
        </p:nvSpPr>
        <p:spPr>
          <a:xfrm>
            <a:off x="398145" y="3304540"/>
            <a:ext cx="24041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Lo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al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han</a:t>
            </a:r>
            <a:r>
              <a:rPr sz="1800" b="1" spc="-5" dirty="0">
                <a:latin typeface="Calibri"/>
                <a:cs typeface="Calibri"/>
              </a:rPr>
              <a:t>ge</a:t>
            </a:r>
            <a:r>
              <a:rPr sz="1800" b="1" spc="-10" dirty="0">
                <a:latin typeface="Calibri"/>
                <a:cs typeface="Calibri"/>
              </a:rPr>
              <a:t>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本地化解析器和本地化</a:t>
            </a: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11905"/>
            <a:ext cx="8011159" cy="303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4470" indent="-342265">
              <a:lnSpc>
                <a:spcPts val="2530"/>
              </a:lnSpc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AcceptHeaderLocaleResolve</a:t>
            </a:r>
            <a:r>
              <a:rPr sz="2200" b="1" spc="-8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根据</a:t>
            </a:r>
            <a:r>
              <a:rPr sz="2200" b="1" spc="13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HTTP</a:t>
            </a:r>
            <a:r>
              <a:rPr sz="2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头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的 </a:t>
            </a:r>
            <a:r>
              <a:rPr sz="2200" b="1" dirty="0">
                <a:solidFill>
                  <a:srgbClr val="0000FF"/>
                </a:solidFill>
                <a:latin typeface="Arial"/>
                <a:cs typeface="Arial"/>
              </a:rPr>
              <a:t>Accept-Language</a:t>
            </a:r>
            <a:r>
              <a:rPr sz="22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参数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确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定本地化</a:t>
            </a:r>
            <a:r>
              <a:rPr sz="2200" b="1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2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型</a:t>
            </a:r>
            <a:r>
              <a:rPr sz="2200" dirty="0">
                <a:latin typeface="MS Mincho"/>
                <a:cs typeface="MS Mincho"/>
              </a:rPr>
              <a:t>，如果没有</a:t>
            </a:r>
            <a:r>
              <a:rPr sz="2200" dirty="0">
                <a:latin typeface="宋体"/>
                <a:cs typeface="宋体"/>
              </a:rPr>
              <a:t>显</a:t>
            </a:r>
            <a:r>
              <a:rPr sz="2200" dirty="0">
                <a:latin typeface="MS Mincho"/>
                <a:cs typeface="MS Mincho"/>
              </a:rPr>
              <a:t>式定</a:t>
            </a:r>
            <a:r>
              <a:rPr sz="2200" dirty="0">
                <a:latin typeface="宋体"/>
                <a:cs typeface="宋体"/>
              </a:rPr>
              <a:t>义 </a:t>
            </a:r>
            <a:r>
              <a:rPr sz="2200" dirty="0">
                <a:latin typeface="MS Mincho"/>
                <a:cs typeface="MS Mincho"/>
              </a:rPr>
              <a:t>本地化解析器，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使用</a:t>
            </a:r>
            <a:r>
              <a:rPr sz="2200" dirty="0">
                <a:latin typeface="宋体"/>
                <a:cs typeface="宋体"/>
              </a:rPr>
              <a:t>该</a:t>
            </a:r>
            <a:r>
              <a:rPr sz="2200" dirty="0">
                <a:latin typeface="MS Mincho"/>
                <a:cs typeface="MS Mincho"/>
              </a:rPr>
              <a:t>解析器。</a:t>
            </a:r>
            <a:endParaRPr sz="2200">
              <a:latin typeface="MS Mincho"/>
              <a:cs typeface="MS Mincho"/>
            </a:endParaRPr>
          </a:p>
          <a:p>
            <a:pPr marL="354965" indent="-342265">
              <a:lnSpc>
                <a:spcPts val="258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CookieLocaleResolve</a:t>
            </a:r>
            <a:r>
              <a:rPr sz="2200" b="1" spc="-65" dirty="0"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：根据指定的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Cookie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值确</a:t>
            </a:r>
            <a:r>
              <a:rPr sz="2200" dirty="0">
                <a:latin typeface="MS Mincho"/>
                <a:cs typeface="MS Mincho"/>
              </a:rPr>
              <a:t>定本地化</a:t>
            </a:r>
            <a:r>
              <a:rPr sz="2200" dirty="0">
                <a:latin typeface="宋体"/>
                <a:cs typeface="宋体"/>
              </a:rPr>
              <a:t>类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580"/>
              </a:lnSpc>
            </a:pP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marR="20955" indent="-342265">
              <a:lnSpc>
                <a:spcPts val="253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SessionLocaleResolve</a:t>
            </a:r>
            <a:r>
              <a:rPr sz="22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：根据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Session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中特定的属性</a:t>
            </a:r>
            <a:r>
              <a:rPr sz="2200" dirty="0">
                <a:latin typeface="宋体"/>
                <a:cs typeface="宋体"/>
              </a:rPr>
              <a:t>确</a:t>
            </a:r>
            <a:r>
              <a:rPr sz="2200" dirty="0">
                <a:latin typeface="MS Mincho"/>
                <a:cs typeface="MS Mincho"/>
              </a:rPr>
              <a:t>定本 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</a:t>
            </a:r>
            <a:endParaRPr sz="2200">
              <a:latin typeface="MS Mincho"/>
              <a:cs typeface="MS Mincho"/>
            </a:endParaRPr>
          </a:p>
          <a:p>
            <a:pPr marL="354965" indent="-342265">
              <a:lnSpc>
                <a:spcPts val="258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LocaleChangeIntercepto</a:t>
            </a:r>
            <a:r>
              <a:rPr sz="2200" b="1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200" dirty="0">
                <a:latin typeface="MS Mincho"/>
                <a:cs typeface="MS Mincho"/>
              </a:rPr>
              <a:t>：从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求参数中</a:t>
            </a:r>
            <a:r>
              <a:rPr sz="2200" dirty="0">
                <a:latin typeface="宋体"/>
                <a:cs typeface="宋体"/>
              </a:rPr>
              <a:t>获</a:t>
            </a:r>
            <a:r>
              <a:rPr sz="2200" dirty="0">
                <a:latin typeface="MS Mincho"/>
                <a:cs typeface="MS Mincho"/>
              </a:rPr>
              <a:t>取本次</a:t>
            </a:r>
            <a:r>
              <a:rPr sz="2200" dirty="0">
                <a:latin typeface="宋体"/>
                <a:cs typeface="宋体"/>
              </a:rPr>
              <a:t>请</a:t>
            </a:r>
            <a:r>
              <a:rPr sz="2200" dirty="0">
                <a:latin typeface="MS Mincho"/>
                <a:cs typeface="MS Mincho"/>
              </a:rPr>
              <a:t>求</a:t>
            </a:r>
            <a:r>
              <a:rPr sz="2200" dirty="0">
                <a:latin typeface="宋体"/>
                <a:cs typeface="宋体"/>
              </a:rPr>
              <a:t>对应</a:t>
            </a:r>
            <a:endParaRPr sz="2200">
              <a:latin typeface="宋体"/>
              <a:cs typeface="宋体"/>
            </a:endParaRPr>
          </a:p>
          <a:p>
            <a:pPr marL="354965">
              <a:lnSpc>
                <a:spcPts val="2450"/>
              </a:lnSpc>
            </a:pPr>
            <a:r>
              <a:rPr sz="2200" dirty="0">
                <a:latin typeface="MS Mincho"/>
                <a:cs typeface="MS Mincho"/>
              </a:rPr>
              <a:t>的本地化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dirty="0">
                <a:latin typeface="MS Mincho"/>
                <a:cs typeface="MS Mincho"/>
              </a:rPr>
              <a:t>型。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5375909"/>
            <a:ext cx="8686800" cy="100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文件的上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传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125" y="1984692"/>
            <a:ext cx="8343900" cy="251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6129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提供了直接的支持，</a:t>
            </a:r>
            <a:r>
              <a:rPr sz="2400" dirty="0">
                <a:latin typeface="宋体"/>
                <a:cs typeface="宋体"/>
              </a:rPr>
              <a:t>这种</a:t>
            </a:r>
            <a:r>
              <a:rPr sz="2400" dirty="0">
                <a:latin typeface="MS Mincho"/>
                <a:cs typeface="MS Mincho"/>
              </a:rPr>
              <a:t>支持是通 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即插即用的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MultipartResolver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的。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用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Jakarta Commons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FileUpload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术实现</a:t>
            </a:r>
            <a:r>
              <a:rPr sz="2400" dirty="0">
                <a:latin typeface="MS Mincho"/>
                <a:cs typeface="MS Mincho"/>
              </a:rPr>
              <a:t>了一个 </a:t>
            </a:r>
            <a:r>
              <a:rPr sz="2400" dirty="0">
                <a:latin typeface="Arial"/>
                <a:cs typeface="Arial"/>
              </a:rPr>
              <a:t>MultipartResolver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endParaRPr sz="2400">
              <a:latin typeface="Arial"/>
              <a:cs typeface="Arial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没有装配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MultipartResovle</a:t>
            </a:r>
            <a:r>
              <a:rPr sz="2400" spc="-5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，因 此默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情况下不能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理文件的上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工作，如果想使用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</a:t>
            </a:r>
            <a:r>
              <a:rPr sz="2400" dirty="0">
                <a:latin typeface="MS Mincho"/>
                <a:cs typeface="MS Mincho"/>
              </a:rPr>
              <a:t>的文件上</a:t>
            </a:r>
            <a:r>
              <a:rPr sz="2400" dirty="0">
                <a:latin typeface="宋体"/>
                <a:cs typeface="宋体"/>
              </a:rPr>
              <a:t>传</a:t>
            </a:r>
            <a:r>
              <a:rPr sz="2400" dirty="0">
                <a:latin typeface="MS Mincho"/>
                <a:cs typeface="MS Mincho"/>
              </a:rPr>
              <a:t>功能，需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在上下文中配置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MultipartResolver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903605">
              <a:lnSpc>
                <a:spcPts val="4285"/>
              </a:lnSpc>
            </a:pPr>
            <a:r>
              <a:rPr dirty="0">
                <a:latin typeface="MS Mincho"/>
                <a:cs typeface="MS Mincho"/>
              </a:rPr>
              <a:t>配置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MultipartResolver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023225" cy="177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3655" indent="-342265" algn="just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defaultEncodin</a:t>
            </a:r>
            <a:r>
              <a:rPr sz="2400" spc="-5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和用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pageEncoding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 一致，以便正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解析表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的内容</a:t>
            </a:r>
            <a:endParaRPr sz="24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CommonsMultipartResovler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正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工作，必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先 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FileUpload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Jakarta Commons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包添加到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路径下。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750" y="4215129"/>
            <a:ext cx="7950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文件上</a:t>
            </a:r>
            <a:r>
              <a:rPr dirty="0">
                <a:latin typeface="宋体"/>
                <a:cs typeface="宋体"/>
              </a:rPr>
              <a:t>传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595630" y="4043679"/>
            <a:ext cx="8191500" cy="260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619" y="1928495"/>
            <a:ext cx="79121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截器</a:t>
            </a:r>
            <a:endParaRPr sz="20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@RequestMapping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913572"/>
            <a:ext cx="8224520" cy="409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27635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</a:t>
            </a:r>
            <a:r>
              <a:rPr sz="2400" spc="-35" dirty="0">
                <a:latin typeface="Arial"/>
                <a:cs typeface="Arial"/>
              </a:rPr>
              <a:t>C</a:t>
            </a:r>
            <a:r>
              <a:rPr sz="2400" dirty="0">
                <a:latin typeface="MS Mincho"/>
                <a:cs typeface="MS Mincho"/>
              </a:rPr>
              <a:t>也可以使用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截器</a:t>
            </a:r>
            <a:r>
              <a:rPr sz="2400" dirty="0">
                <a:latin typeface="宋体"/>
                <a:cs typeface="宋体"/>
              </a:rPr>
              <a:t>对请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拦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理，用</a:t>
            </a:r>
            <a:r>
              <a:rPr sz="2400" dirty="0">
                <a:latin typeface="宋体"/>
                <a:cs typeface="宋体"/>
              </a:rPr>
              <a:t>户 </a:t>
            </a:r>
            <a:r>
              <a:rPr sz="2400" dirty="0">
                <a:latin typeface="MS Mincho"/>
                <a:cs typeface="MS Mincho"/>
              </a:rPr>
              <a:t>可以自定</a:t>
            </a:r>
            <a:r>
              <a:rPr sz="2400" dirty="0">
                <a:latin typeface="宋体"/>
                <a:cs typeface="宋体"/>
              </a:rPr>
              <a:t>义拦</a:t>
            </a:r>
            <a:r>
              <a:rPr sz="2400" dirty="0">
                <a:latin typeface="MS Mincho"/>
                <a:cs typeface="MS Mincho"/>
              </a:rPr>
              <a:t>截器来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特定的功能，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自定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拦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截器必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须实现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HandlerIntercepto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接口</a:t>
            </a:r>
            <a:endParaRPr sz="2400">
              <a:latin typeface="Kozuka Gothic Pro B"/>
              <a:cs typeface="Kozuka Gothic Pro B"/>
            </a:endParaRPr>
          </a:p>
          <a:p>
            <a:pPr marL="755015" marR="96520" indent="-285115">
              <a:lnSpc>
                <a:spcPts val="2300"/>
              </a:lnSpc>
              <a:spcBef>
                <a:spcPts val="4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preHandl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个方法在</a:t>
            </a:r>
            <a:r>
              <a:rPr sz="2000" dirty="0">
                <a:latin typeface="宋体"/>
                <a:cs typeface="宋体"/>
              </a:rPr>
              <a:t>业务处</a:t>
            </a:r>
            <a:r>
              <a:rPr sz="2000" dirty="0">
                <a:latin typeface="MS Mincho"/>
                <a:cs typeface="MS Mincho"/>
              </a:rPr>
              <a:t>理器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求之前被</a:t>
            </a:r>
            <a:r>
              <a:rPr sz="2000" dirty="0">
                <a:latin typeface="宋体"/>
                <a:cs typeface="宋体"/>
              </a:rPr>
              <a:t>调</a:t>
            </a:r>
            <a:r>
              <a:rPr sz="2000" dirty="0">
                <a:latin typeface="MS Mincho"/>
                <a:cs typeface="MS Mincho"/>
              </a:rPr>
              <a:t>用，在</a:t>
            </a:r>
            <a:r>
              <a:rPr sz="2000" dirty="0">
                <a:latin typeface="宋体"/>
                <a:cs typeface="宋体"/>
              </a:rPr>
              <a:t>该 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request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该拦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 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理后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要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拦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截器，或者是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理器去 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进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tru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；如果程序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员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决定不需要再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用其他的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件 去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返回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fals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。</a:t>
            </a:r>
            <a:endParaRPr sz="2000">
              <a:latin typeface="Kozuka Gothic Pro B"/>
              <a:cs typeface="Kozuka Gothic Pro B"/>
            </a:endParaRPr>
          </a:p>
          <a:p>
            <a:pPr marL="755015" marR="156845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postHandl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这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个方法在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业务处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求后，但 是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向客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端返回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响应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前被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对 </a:t>
            </a:r>
            <a:r>
              <a:rPr sz="2000" dirty="0">
                <a:latin typeface="MS Mincho"/>
                <a:cs typeface="MS Mincho"/>
              </a:rPr>
              <a:t>用</a:t>
            </a:r>
            <a:r>
              <a:rPr sz="2000" dirty="0">
                <a:latin typeface="宋体"/>
                <a:cs typeface="宋体"/>
              </a:rPr>
              <a:t>户请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Arial"/>
                <a:cs typeface="Arial"/>
              </a:rPr>
              <a:t>reques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理。</a:t>
            </a:r>
            <a:endParaRPr sz="2000">
              <a:latin typeface="MS Mincho"/>
              <a:cs typeface="MS Mincho"/>
            </a:endParaRPr>
          </a:p>
          <a:p>
            <a:pPr marL="755015" marR="508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afterCompletio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这</a:t>
            </a:r>
            <a:r>
              <a:rPr sz="2000" dirty="0">
                <a:latin typeface="MS Mincho"/>
                <a:cs typeface="MS Mincho"/>
              </a:rPr>
              <a:t>个方法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完全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求后被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</a:t>
            </a:r>
            <a:r>
              <a:rPr sz="2000" dirty="0">
                <a:latin typeface="MS Mincho"/>
                <a:cs typeface="MS Mincho"/>
              </a:rPr>
              <a:t>，可以在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方法中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行一些</a:t>
            </a:r>
            <a:r>
              <a:rPr sz="2000" dirty="0">
                <a:latin typeface="宋体"/>
                <a:cs typeface="宋体"/>
              </a:rPr>
              <a:t>资</a:t>
            </a:r>
            <a:r>
              <a:rPr sz="2000" dirty="0">
                <a:latin typeface="MS Mincho"/>
                <a:cs typeface="MS Mincho"/>
              </a:rPr>
              <a:t>源清理的操作。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143000">
              <a:lnSpc>
                <a:spcPts val="4205"/>
              </a:lnSpc>
            </a:pPr>
            <a:r>
              <a:rPr dirty="0">
                <a:latin typeface="宋体"/>
                <a:cs typeface="宋体"/>
              </a:rPr>
              <a:t>拦</a:t>
            </a:r>
            <a:r>
              <a:rPr dirty="0">
                <a:latin typeface="MS Mincho"/>
                <a:cs typeface="MS Mincho"/>
              </a:rPr>
              <a:t>截器方法</a:t>
            </a:r>
            <a:r>
              <a:rPr dirty="0">
                <a:latin typeface="宋体"/>
                <a:cs typeface="宋体"/>
              </a:rPr>
              <a:t>执</a:t>
            </a:r>
            <a:r>
              <a:rPr dirty="0">
                <a:latin typeface="MS Mincho"/>
                <a:cs typeface="MS Mincho"/>
              </a:rPr>
              <a:t>行</a:t>
            </a:r>
            <a:r>
              <a:rPr dirty="0">
                <a:latin typeface="宋体"/>
                <a:cs typeface="宋体"/>
              </a:rPr>
              <a:t>顺</a:t>
            </a:r>
            <a:r>
              <a:rPr dirty="0">
                <a:latin typeface="MS Mincho"/>
                <a:cs typeface="MS Mincho"/>
              </a:rPr>
              <a:t>序</a:t>
            </a:r>
          </a:p>
        </p:txBody>
      </p:sp>
      <p:sp>
        <p:nvSpPr>
          <p:cNvPr id="3" name="object 3"/>
          <p:cNvSpPr/>
          <p:nvPr/>
        </p:nvSpPr>
        <p:spPr>
          <a:xfrm>
            <a:off x="737235" y="2457767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535" y="2451735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375" y="2445067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390" y="2438082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722" y="2431097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6912" y="2424430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785" y="2417762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7070" y="240728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482" y="2397125"/>
            <a:ext cx="3164205" cy="0"/>
          </a:xfrm>
          <a:custGeom>
            <a:avLst/>
            <a:gdLst/>
            <a:ahLst/>
            <a:cxnLst/>
            <a:rect l="l" t="t" r="r" b="b"/>
            <a:pathLst>
              <a:path w="3164204">
                <a:moveTo>
                  <a:pt x="0" y="0"/>
                </a:moveTo>
                <a:lnTo>
                  <a:pt x="316420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530" y="2390775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611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895" y="2383472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260" y="23768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260" y="23666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260" y="2356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260" y="2349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260" y="23428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60" y="23361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60" y="23291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260" y="2322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260" y="23155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260" y="23088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260" y="23018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260" y="22948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260" y="22837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260" y="22717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260" y="22631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260" y="22545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260" y="22459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260" y="2237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260" y="22247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260" y="22117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260" y="22028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260" y="2193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26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260" y="21767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260" y="21637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260" y="21510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260" y="21424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260" y="21339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260" y="21250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260" y="21161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260" y="21075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260" y="20989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260" y="20904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260" y="20818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260" y="20732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260" y="20602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260" y="2047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260" y="20389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3895" y="203009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165" y="202120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070" y="2012314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033" y="1999297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9770" y="1986597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7072" y="1978025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914" y="1969452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0249" y="1960879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3385" y="195609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259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915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08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68090" y="238568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5191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76966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08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61389" y="2102485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53965" y="2456814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38725" y="2448560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28247" y="2439670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0627" y="2430780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14806" y="2421889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10467" y="2413000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07610" y="24041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05705" y="239522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4435" y="238632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3800" y="23780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3800" y="23641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3800" y="23510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3800" y="23421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3800" y="233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03800" y="232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3800" y="2315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03800" y="23069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03800" y="229806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03800" y="2283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03800" y="22672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3800" y="22555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3800" y="224408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03800" y="22323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3800" y="22202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03800" y="22085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03800" y="2197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03800" y="21853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3800" y="21732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03800" y="21615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3800" y="2150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3800" y="21383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03800" y="212629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03800" y="21145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03800" y="2103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3800" y="2091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03800" y="20796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3800" y="2067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3800" y="2056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4435" y="203898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03800" y="20453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699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04435" y="2032635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05705" y="202057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5493" y="2026285"/>
            <a:ext cx="3165475" cy="0"/>
          </a:xfrm>
          <a:custGeom>
            <a:avLst/>
            <a:gdLst/>
            <a:ahLst/>
            <a:cxnLst/>
            <a:rect l="l" t="t" r="r" b="b"/>
            <a:pathLst>
              <a:path w="3165475">
                <a:moveTo>
                  <a:pt x="0" y="0"/>
                </a:moveTo>
                <a:lnTo>
                  <a:pt x="3165051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07610" y="2009457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12690" y="1997392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19992" y="1985645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30470" y="1974214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45710" y="1962467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3925" y="195609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0380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3455" y="237680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87620" y="246062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88630" y="238568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72450" y="204025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97506" y="195656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87620" y="1956435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431154" y="2102485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057775" y="387572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45075" y="386969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34915" y="386302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27930" y="385603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21262" y="384905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17452" y="384238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13325" y="383571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07610" y="382524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06340" y="381571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04752" y="380872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04435" y="380142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03800" y="379475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0380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03800" y="37744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03800" y="37674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03800" y="37607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03800" y="37541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03800" y="37471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03800" y="37401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3800" y="3733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3800" y="372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03800" y="37198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03800" y="37128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03800" y="37017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03800" y="36896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03800" y="36810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03800" y="36725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3800" y="36639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03800" y="36553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03800" y="36426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03800" y="36296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03800" y="36207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03800" y="36118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03800" y="36033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03800" y="35947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03800" y="35817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03800" y="35690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03800" y="35604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03800" y="35518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03800" y="35429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3800" y="35296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3800" y="3516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03800" y="35083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03800" y="34998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03800" y="34912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03800" y="34782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03800" y="34651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03800" y="34563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4435" y="344805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05705" y="3439795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07610" y="343027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10573" y="341725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20310" y="340455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27612" y="339597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37454" y="338740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50790" y="3378834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03925" y="337404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0380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03455" y="379475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87620" y="387857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88630" y="380363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172450" y="345821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97506" y="337451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087620" y="337439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5233670" y="3519804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4841875" y="645064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29175" y="6444615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19015" y="643794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12030" y="643096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05362" y="642397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01552" y="641731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797425" y="641064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91710" y="640016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790122" y="6390004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789170" y="6383654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09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88535" y="637635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787900" y="636968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87900" y="63595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87900" y="63493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787900" y="63423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87900" y="6335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87900" y="6329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787900" y="63220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787900" y="63150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787900" y="63084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787900" y="63017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787900" y="62947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87900" y="62877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87900" y="627665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87900" y="626459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787900" y="62560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87900" y="6247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787900" y="62388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787900" y="62303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787900" y="6217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787900" y="62045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87900" y="61956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787900" y="61868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787900" y="61782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787900" y="61696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87900" y="61566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87900" y="6143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787900" y="61353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787900" y="61267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87900" y="61179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87900" y="61090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787900" y="61004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87900" y="60918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787900" y="6083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787900" y="607472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787900" y="606615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787900" y="60531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787900" y="60401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787900" y="6031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788535" y="602297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89805" y="6014084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791710" y="600519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794673" y="599217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04410" y="597947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11712" y="5970904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821555" y="596233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834890" y="595376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4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788025" y="594897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78790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787555" y="6369684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71720" y="645350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04530" y="637856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388350" y="603313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13406" y="594944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71720" y="594931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4996815" y="6095365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5306060" y="5180329"/>
            <a:ext cx="2564130" cy="0"/>
          </a:xfrm>
          <a:custGeom>
            <a:avLst/>
            <a:gdLst/>
            <a:ahLst/>
            <a:cxnLst/>
            <a:rect l="l" t="t" r="r" b="b"/>
            <a:pathLst>
              <a:path w="2564129">
                <a:moveTo>
                  <a:pt x="0" y="0"/>
                </a:moveTo>
                <a:lnTo>
                  <a:pt x="256412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290820" y="5172075"/>
            <a:ext cx="2594610" cy="0"/>
          </a:xfrm>
          <a:custGeom>
            <a:avLst/>
            <a:gdLst/>
            <a:ahLst/>
            <a:cxnLst/>
            <a:rect l="l" t="t" r="r" b="b"/>
            <a:pathLst>
              <a:path w="2594609">
                <a:moveTo>
                  <a:pt x="0" y="0"/>
                </a:moveTo>
                <a:lnTo>
                  <a:pt x="2594610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280342" y="5163185"/>
            <a:ext cx="2615565" cy="0"/>
          </a:xfrm>
          <a:custGeom>
            <a:avLst/>
            <a:gdLst/>
            <a:ahLst/>
            <a:cxnLst/>
            <a:rect l="l" t="t" r="r" b="b"/>
            <a:pathLst>
              <a:path w="2615565">
                <a:moveTo>
                  <a:pt x="0" y="0"/>
                </a:moveTo>
                <a:lnTo>
                  <a:pt x="261556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272722" y="5154295"/>
            <a:ext cx="2630805" cy="0"/>
          </a:xfrm>
          <a:custGeom>
            <a:avLst/>
            <a:gdLst/>
            <a:ahLst/>
            <a:cxnLst/>
            <a:rect l="l" t="t" r="r" b="b"/>
            <a:pathLst>
              <a:path w="2630804">
                <a:moveTo>
                  <a:pt x="0" y="0"/>
                </a:moveTo>
                <a:lnTo>
                  <a:pt x="263080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266901" y="5145404"/>
            <a:ext cx="264287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44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262562" y="5136515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259705" y="5127625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84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257800" y="511810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888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259387" y="5122545"/>
            <a:ext cx="2657475" cy="0"/>
          </a:xfrm>
          <a:custGeom>
            <a:avLst/>
            <a:gdLst/>
            <a:ahLst/>
            <a:cxnLst/>
            <a:rect l="l" t="t" r="r" b="b"/>
            <a:pathLst>
              <a:path w="2657475">
                <a:moveTo>
                  <a:pt x="0" y="0"/>
                </a:moveTo>
                <a:lnTo>
                  <a:pt x="2657475" y="0"/>
                </a:lnTo>
              </a:path>
            </a:pathLst>
          </a:custGeom>
          <a:ln w="3175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56530" y="5110479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255895" y="510159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55895" y="508762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255895" y="50746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255895" y="50657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255895" y="505682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255895" y="50482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255895" y="503936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255895" y="503047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255895" y="5021579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255895" y="500697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255895" y="499078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255895" y="49790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255895" y="496760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255895" y="495585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255895" y="49437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55895" y="49320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255895" y="492061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255895" y="490886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255895" y="489680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255895" y="4885054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255895" y="487362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255895" y="4861877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255895" y="484981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255895" y="483806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55895" y="482663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255895" y="480917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255895" y="479139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55895" y="4779645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56212" y="4763134"/>
            <a:ext cx="2663825" cy="0"/>
          </a:xfrm>
          <a:custGeom>
            <a:avLst/>
            <a:gdLst/>
            <a:ahLst/>
            <a:cxnLst/>
            <a:rect l="l" t="t" r="r" b="b"/>
            <a:pathLst>
              <a:path w="2663825">
                <a:moveTo>
                  <a:pt x="0" y="0"/>
                </a:moveTo>
                <a:lnTo>
                  <a:pt x="266382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55895" y="4768850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46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56530" y="4756784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3190" y="0"/>
                </a:lnTo>
              </a:path>
            </a:pathLst>
          </a:custGeom>
          <a:ln w="12699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57800" y="4744720"/>
            <a:ext cx="2660650" cy="0"/>
          </a:xfrm>
          <a:custGeom>
            <a:avLst/>
            <a:gdLst/>
            <a:ahLst/>
            <a:cxnLst/>
            <a:rect l="l" t="t" r="r" b="b"/>
            <a:pathLst>
              <a:path w="2660650">
                <a:moveTo>
                  <a:pt x="0" y="0"/>
                </a:moveTo>
                <a:lnTo>
                  <a:pt x="2660650" y="0"/>
                </a:lnTo>
              </a:path>
            </a:pathLst>
          </a:custGeom>
          <a:ln w="1143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57376" y="4750434"/>
            <a:ext cx="2661920" cy="0"/>
          </a:xfrm>
          <a:custGeom>
            <a:avLst/>
            <a:gdLst/>
            <a:ahLst/>
            <a:cxnLst/>
            <a:rect l="l" t="t" r="r" b="b"/>
            <a:pathLst>
              <a:path w="2661920">
                <a:moveTo>
                  <a:pt x="0" y="0"/>
                </a:moveTo>
                <a:lnTo>
                  <a:pt x="2661390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259705" y="4732972"/>
            <a:ext cx="2656840" cy="0"/>
          </a:xfrm>
          <a:custGeom>
            <a:avLst/>
            <a:gdLst/>
            <a:ahLst/>
            <a:cxnLst/>
            <a:rect l="l" t="t" r="r" b="b"/>
            <a:pathLst>
              <a:path w="2656840">
                <a:moveTo>
                  <a:pt x="0" y="0"/>
                </a:moveTo>
                <a:lnTo>
                  <a:pt x="265652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264785" y="4720907"/>
            <a:ext cx="2646680" cy="0"/>
          </a:xfrm>
          <a:custGeom>
            <a:avLst/>
            <a:gdLst/>
            <a:ahLst/>
            <a:cxnLst/>
            <a:rect l="l" t="t" r="r" b="b"/>
            <a:pathLst>
              <a:path w="2646679">
                <a:moveTo>
                  <a:pt x="0" y="0"/>
                </a:moveTo>
                <a:lnTo>
                  <a:pt x="264636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272087" y="4709160"/>
            <a:ext cx="2632075" cy="0"/>
          </a:xfrm>
          <a:custGeom>
            <a:avLst/>
            <a:gdLst/>
            <a:ahLst/>
            <a:cxnLst/>
            <a:rect l="l" t="t" r="r" b="b"/>
            <a:pathLst>
              <a:path w="2632075">
                <a:moveTo>
                  <a:pt x="0" y="0"/>
                </a:moveTo>
                <a:lnTo>
                  <a:pt x="263175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82565" y="4697729"/>
            <a:ext cx="2611755" cy="0"/>
          </a:xfrm>
          <a:custGeom>
            <a:avLst/>
            <a:gdLst/>
            <a:ahLst/>
            <a:cxnLst/>
            <a:rect l="l" t="t" r="r" b="b"/>
            <a:pathLst>
              <a:path w="2611754">
                <a:moveTo>
                  <a:pt x="0" y="0"/>
                </a:moveTo>
                <a:lnTo>
                  <a:pt x="261143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97805" y="4685982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>
                <a:moveTo>
                  <a:pt x="0" y="0"/>
                </a:moveTo>
                <a:lnTo>
                  <a:pt x="258127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56020" y="46796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5589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55550" y="51003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339715" y="518414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0" y="0"/>
                </a:moveTo>
                <a:lnTo>
                  <a:pt x="249682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836534" y="51091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920355" y="47637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845411" y="46800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339715" y="4679950"/>
            <a:ext cx="2496820" cy="0"/>
          </a:xfrm>
          <a:custGeom>
            <a:avLst/>
            <a:gdLst/>
            <a:ahLst/>
            <a:cxnLst/>
            <a:rect l="l" t="t" r="r" b="b"/>
            <a:pathLst>
              <a:path w="2496820">
                <a:moveTo>
                  <a:pt x="24968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5361304" y="4826000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#re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3851910" y="2208530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918075" y="2151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588125" y="2460625"/>
            <a:ext cx="0" cy="913765"/>
          </a:xfrm>
          <a:custGeom>
            <a:avLst/>
            <a:gdLst/>
            <a:ahLst/>
            <a:cxnLst/>
            <a:rect l="l" t="t" r="r" b="b"/>
            <a:pathLst>
              <a:path h="913764">
                <a:moveTo>
                  <a:pt x="0" y="0"/>
                </a:moveTo>
                <a:lnTo>
                  <a:pt x="0" y="91376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530975" y="32886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588125" y="3877945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200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530975" y="45942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588125" y="5184140"/>
            <a:ext cx="0" cy="765175"/>
          </a:xfrm>
          <a:custGeom>
            <a:avLst/>
            <a:gdLst/>
            <a:ahLst/>
            <a:cxnLst/>
            <a:rect l="l" t="t" r="r" b="b"/>
            <a:pathLst>
              <a:path h="765175">
                <a:moveTo>
                  <a:pt x="0" y="0"/>
                </a:moveTo>
                <a:lnTo>
                  <a:pt x="0" y="76517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530975" y="586359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配置自定</a:t>
            </a:r>
            <a:r>
              <a:rPr dirty="0">
                <a:latin typeface="宋体"/>
                <a:cs typeface="宋体"/>
              </a:rPr>
              <a:t>义拦</a:t>
            </a:r>
            <a:r>
              <a:rPr dirty="0">
                <a:latin typeface="MS Mincho"/>
                <a:cs typeface="MS Mincho"/>
              </a:rPr>
              <a:t>截器</a:t>
            </a:r>
          </a:p>
        </p:txBody>
      </p:sp>
      <p:sp>
        <p:nvSpPr>
          <p:cNvPr id="3" name="object 3"/>
          <p:cNvSpPr/>
          <p:nvPr/>
        </p:nvSpPr>
        <p:spPr>
          <a:xfrm>
            <a:off x="93980" y="1943735"/>
            <a:ext cx="8966200" cy="208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37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072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691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7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21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3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5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7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003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9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707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6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0249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38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3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291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7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6809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51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7696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7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61389" y="1198880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57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45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34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7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126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1745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13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7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6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475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4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3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3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03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3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03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03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03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03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3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3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03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3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03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03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03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3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03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3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3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03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03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03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3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03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3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3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3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03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03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03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3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03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03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03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3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03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3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03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3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4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5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05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07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1057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20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2761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37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5079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0392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03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0345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87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8863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72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9750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87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5144134" y="1198880"/>
            <a:ext cx="289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053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38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28247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20627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14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10467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07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5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4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03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03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03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03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03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03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3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03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03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03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03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03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03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03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03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03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03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03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03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3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3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03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03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03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03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03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03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3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04117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03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04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05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05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07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12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19992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30470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45710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03925" y="2195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03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03455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87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088630" y="2625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172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097506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087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5431154" y="2341879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949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37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26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19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13312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09502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05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99660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98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96802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96485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95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95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95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95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95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95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95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95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95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95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95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95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95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95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95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95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95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95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95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95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95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95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95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95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95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95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95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95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95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95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895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95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95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95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95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95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95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95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96485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97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99660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02623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12360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919662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929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942840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9597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95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9550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79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19658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80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0545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79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5095875" y="3529965"/>
            <a:ext cx="2992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737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24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14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07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00722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6912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92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7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85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4212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83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3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83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83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83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83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3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83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83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83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83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3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3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83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83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83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83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83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83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83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83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83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3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83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83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83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3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83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83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83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83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3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83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83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3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83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83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83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83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83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5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87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0033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99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7072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16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30249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8338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83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291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67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76809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851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77696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67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913130" y="3529965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4770120" y="6338887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7420" y="6332854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47260" y="6326187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40275" y="6319202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33607" y="6312217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29797" y="6305550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25670" y="6298882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19955" y="6288404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18367" y="6278245"/>
            <a:ext cx="3740150" cy="0"/>
          </a:xfrm>
          <a:custGeom>
            <a:avLst/>
            <a:gdLst/>
            <a:ahLst/>
            <a:cxnLst/>
            <a:rect l="l" t="t" r="r" b="b"/>
            <a:pathLst>
              <a:path w="3740150">
                <a:moveTo>
                  <a:pt x="0" y="0"/>
                </a:moveTo>
                <a:lnTo>
                  <a:pt x="374015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17415" y="6271895"/>
            <a:ext cx="3742054" cy="0"/>
          </a:xfrm>
          <a:custGeom>
            <a:avLst/>
            <a:gdLst/>
            <a:ahLst/>
            <a:cxnLst/>
            <a:rect l="l" t="t" r="r" b="b"/>
            <a:pathLst>
              <a:path w="3742054">
                <a:moveTo>
                  <a:pt x="0" y="0"/>
                </a:moveTo>
                <a:lnTo>
                  <a:pt x="374205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16780" y="6264592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16145" y="6257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16145" y="62477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16145" y="62376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16145" y="623062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6145" y="62239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16145" y="62172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16145" y="62103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16145" y="62033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16145" y="61966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16145" y="61899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16145" y="61829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16145" y="61760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16145" y="61648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16145" y="61528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16145" y="61442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716145" y="613568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16145" y="612711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716145" y="61185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716145" y="61058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716145" y="6092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716145" y="608393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716145" y="60750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716145" y="606647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716145" y="60579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716145" y="60448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716145" y="603218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716145" y="6023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16145" y="6015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716145" y="60061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716145" y="599725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716145" y="59886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716145" y="59801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716145" y="597154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16145" y="596296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716145" y="595439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716145" y="59413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716145" y="59283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16145" y="5920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16780" y="5911215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718050" y="59023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19955" y="5893435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722918" y="5880417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732655" y="5867717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739957" y="5859145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749800" y="5850572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763135" y="5842000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716270" y="583721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716145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15800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799965" y="6341745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376919" y="626680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46074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85796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799965" y="5837554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 txBox="1"/>
          <p:nvPr/>
        </p:nvSpPr>
        <p:spPr>
          <a:xfrm>
            <a:off x="4859654" y="5983604"/>
            <a:ext cx="34626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2" name="object 392"/>
          <p:cNvSpPr/>
          <p:nvPr/>
        </p:nvSpPr>
        <p:spPr>
          <a:xfrm>
            <a:off x="521335" y="6338887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08635" y="6332854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8475" y="6326187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91490" y="6319202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84822" y="6312217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81012" y="6305550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76885" y="629888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71170" y="6288404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69582" y="6278245"/>
            <a:ext cx="3596004" cy="0"/>
          </a:xfrm>
          <a:custGeom>
            <a:avLst/>
            <a:gdLst/>
            <a:ahLst/>
            <a:cxnLst/>
            <a:rect l="l" t="t" r="r" b="b"/>
            <a:pathLst>
              <a:path w="3596004">
                <a:moveTo>
                  <a:pt x="0" y="0"/>
                </a:moveTo>
                <a:lnTo>
                  <a:pt x="359600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68630" y="6271895"/>
            <a:ext cx="3597910" cy="0"/>
          </a:xfrm>
          <a:custGeom>
            <a:avLst/>
            <a:gdLst/>
            <a:ahLst/>
            <a:cxnLst/>
            <a:rect l="l" t="t" r="r" b="b"/>
            <a:pathLst>
              <a:path w="3597910">
                <a:moveTo>
                  <a:pt x="0" y="0"/>
                </a:moveTo>
                <a:lnTo>
                  <a:pt x="359791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7995" y="6264592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67359" y="6257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67359" y="62477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67359" y="62376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7359" y="62306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7359" y="62239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67359" y="62172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67359" y="62103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7359" y="62033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7359" y="61966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7359" y="61899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7359" y="61829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7359" y="61760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67359" y="61648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67359" y="61528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7359" y="61442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67359" y="613568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67359" y="612711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67359" y="61185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7359" y="61099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7359" y="6101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7359" y="6092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7359" y="60839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7359" y="60750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7359" y="606647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7359" y="60579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67359" y="60448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67359" y="603218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7359" y="6023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67359" y="6015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7359" y="60061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67359" y="59928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7359" y="59801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67359" y="597154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7359" y="596296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7359" y="595439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7359" y="5941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7359" y="59283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7359" y="5920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7995" y="5911215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1016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69265" y="59023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71170" y="5893435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74133" y="5880417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83870" y="5867717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91172" y="5859145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01015" y="5850572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14350" y="5842000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7485" y="5837210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7359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7015" y="625792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51180" y="634174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983990" y="6266801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067810" y="5921375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992866" y="583768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1180" y="5837554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 txBox="1"/>
          <p:nvPr/>
        </p:nvSpPr>
        <p:spPr>
          <a:xfrm>
            <a:off x="676275" y="5983604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5270500" y="510032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255260" y="5092065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244782" y="508317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237162" y="507428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231341" y="506539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227002" y="5056504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224145" y="5047615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222240" y="503872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220970" y="5030470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220335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220335" y="50076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20335" y="49945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220335" y="49857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220335" y="49768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220335" y="49682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220335" y="49593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220335" y="495046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220335" y="494157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220335" y="4926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220335" y="491077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220335" y="48990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220335" y="48875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220335" y="487584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220335" y="48637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220335" y="48520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220335" y="48406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220335" y="482885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220335" y="481679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220335" y="48050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220335" y="479361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220335" y="478186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0335" y="47698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220335" y="47580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220335" y="474662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220335" y="472916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220335" y="471138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220335" y="46996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220652" y="468312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220335" y="46888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220970" y="467677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222240" y="4664709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221816" y="467042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224145" y="465296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29225" y="464089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236527" y="462915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247005" y="461772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262245" y="460597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220460" y="459959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220335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219990" y="5020309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304154" y="510412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872730" y="502918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956550" y="468376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7881606" y="460006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304154" y="459994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 txBox="1"/>
          <p:nvPr/>
        </p:nvSpPr>
        <p:spPr>
          <a:xfrm>
            <a:off x="5361304" y="4745990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3851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918075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588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530975" y="211010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588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530975" y="32988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851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851910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267585" y="3888740"/>
            <a:ext cx="4320540" cy="711200"/>
          </a:xfrm>
          <a:custGeom>
            <a:avLst/>
            <a:gdLst/>
            <a:ahLst/>
            <a:cxnLst/>
            <a:rect l="l" t="t" r="r" b="b"/>
            <a:pathLst>
              <a:path w="4320540" h="711200">
                <a:moveTo>
                  <a:pt x="0" y="0"/>
                </a:moveTo>
                <a:lnTo>
                  <a:pt x="0" y="355600"/>
                </a:lnTo>
                <a:lnTo>
                  <a:pt x="4320540" y="355600"/>
                </a:lnTo>
                <a:lnTo>
                  <a:pt x="4320540" y="71120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530975" y="451421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588125" y="5104129"/>
            <a:ext cx="0" cy="734060"/>
          </a:xfrm>
          <a:custGeom>
            <a:avLst/>
            <a:gdLst/>
            <a:ahLst/>
            <a:cxnLst/>
            <a:rect l="l" t="t" r="r" b="b"/>
            <a:pathLst>
              <a:path h="734060">
                <a:moveTo>
                  <a:pt x="0" y="0"/>
                </a:moveTo>
                <a:lnTo>
                  <a:pt x="0" y="73406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530975" y="575246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067175" y="608965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067175" y="603250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23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453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37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39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72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91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78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07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21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389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26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326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26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26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26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26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26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26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326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326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26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326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326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326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26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26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326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326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26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326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326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326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26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26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260" y="12601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326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26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326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26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26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326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26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26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326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26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326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326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326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89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16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516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07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003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977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707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91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0249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338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3259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91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708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6809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5191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7696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708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61389" y="1198880"/>
            <a:ext cx="26212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057775" y="155416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45075" y="154813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34915" y="154146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19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27930" y="153447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21262" y="152749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17452" y="152082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13325" y="151415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07610" y="150368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06340" y="149415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04752" y="1487169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04435" y="147986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03800" y="14732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03800" y="1463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03800" y="145288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03800" y="144589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03800" y="14392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03800" y="14325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03800" y="14255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03800" y="14185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03800" y="14119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3800" y="14052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3800" y="13982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03800" y="13912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3800" y="13801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03800" y="1368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03800" y="1359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03800" y="1350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03800" y="1342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03800" y="13338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03800" y="132111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03800" y="13081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03800" y="12992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03800" y="129031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03800" y="1281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03800" y="12731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03800" y="12646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03800" y="12560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3800" y="12474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03800" y="12388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003800" y="123031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03800" y="122142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03800" y="12125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03800" y="12039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03800" y="119538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03800" y="11868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03800" y="11782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03800" y="116966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03800" y="11566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03800" y="11436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03800" y="113474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04435" y="112648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5705" y="1117600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5705" y="112204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007610" y="110871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10573" y="109569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20310" y="108299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27612" y="1074419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37454" y="106584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50790" y="105727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4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03925" y="1052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0380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03455" y="1473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87620" y="1557019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88630" y="1482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5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72450" y="1136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97506" y="1052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87620" y="1052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5144134" y="1198880"/>
            <a:ext cx="289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053965" y="2696210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19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038725" y="2687955"/>
            <a:ext cx="3098800" cy="0"/>
          </a:xfrm>
          <a:custGeom>
            <a:avLst/>
            <a:gdLst/>
            <a:ahLst/>
            <a:cxnLst/>
            <a:rect l="l" t="t" r="r" b="b"/>
            <a:pathLst>
              <a:path w="3098800">
                <a:moveTo>
                  <a:pt x="0" y="0"/>
                </a:moveTo>
                <a:lnTo>
                  <a:pt x="3098799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28247" y="267906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755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20627" y="2670175"/>
            <a:ext cx="3134995" cy="0"/>
          </a:xfrm>
          <a:custGeom>
            <a:avLst/>
            <a:gdLst/>
            <a:ahLst/>
            <a:cxnLst/>
            <a:rect l="l" t="t" r="r" b="b"/>
            <a:pathLst>
              <a:path w="3134995">
                <a:moveTo>
                  <a:pt x="0" y="0"/>
                </a:moveTo>
                <a:lnTo>
                  <a:pt x="3134995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14806" y="2661285"/>
            <a:ext cx="3147060" cy="0"/>
          </a:xfrm>
          <a:custGeom>
            <a:avLst/>
            <a:gdLst/>
            <a:ahLst/>
            <a:cxnLst/>
            <a:rect l="l" t="t" r="r" b="b"/>
            <a:pathLst>
              <a:path w="3147059">
                <a:moveTo>
                  <a:pt x="0" y="0"/>
                </a:moveTo>
                <a:lnTo>
                  <a:pt x="3146636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10467" y="2652395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5315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07610" y="2643505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005705" y="263461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4435" y="2626360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9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03800" y="261747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03800" y="26035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03800" y="25904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03800" y="25815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03800" y="257270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03800" y="256413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03800" y="255523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3800" y="254635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03800" y="25374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03800" y="252285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03800" y="25066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03800" y="24949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03800" y="248348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03800" y="24717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03800" y="24596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03800" y="24479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003800" y="24364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03800" y="24247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03800" y="241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03800" y="24009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03800" y="238950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03800" y="237775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03800" y="23656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03800" y="235394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03800" y="234251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03800" y="232505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03800" y="23072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003800" y="229552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004117" y="227901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8015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003800" y="22847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004435" y="2272664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05705" y="225996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6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05281" y="226567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580" y="0"/>
                </a:lnTo>
              </a:path>
            </a:pathLst>
          </a:custGeom>
          <a:ln w="380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007610" y="2248852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0712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012690" y="2236787"/>
            <a:ext cx="3150870" cy="0"/>
          </a:xfrm>
          <a:custGeom>
            <a:avLst/>
            <a:gdLst/>
            <a:ahLst/>
            <a:cxnLst/>
            <a:rect l="l" t="t" r="r" b="b"/>
            <a:pathLst>
              <a:path w="3150870">
                <a:moveTo>
                  <a:pt x="0" y="0"/>
                </a:moveTo>
                <a:lnTo>
                  <a:pt x="3150552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019992" y="2225039"/>
            <a:ext cx="3136265" cy="0"/>
          </a:xfrm>
          <a:custGeom>
            <a:avLst/>
            <a:gdLst/>
            <a:ahLst/>
            <a:cxnLst/>
            <a:rect l="l" t="t" r="r" b="b"/>
            <a:pathLst>
              <a:path w="3136265">
                <a:moveTo>
                  <a:pt x="0" y="0"/>
                </a:moveTo>
                <a:lnTo>
                  <a:pt x="3135947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030470" y="2213610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27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45710" y="2201862"/>
            <a:ext cx="3085465" cy="0"/>
          </a:xfrm>
          <a:custGeom>
            <a:avLst/>
            <a:gdLst/>
            <a:ahLst/>
            <a:cxnLst/>
            <a:rect l="l" t="t" r="r" b="b"/>
            <a:pathLst>
              <a:path w="3085465">
                <a:moveTo>
                  <a:pt x="0" y="0"/>
                </a:moveTo>
                <a:lnTo>
                  <a:pt x="3085465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03925" y="219548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0380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03455" y="261620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19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087620" y="270002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088630" y="262507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172450" y="22796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097506" y="219595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19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087620" y="219583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09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5431154" y="2341879"/>
            <a:ext cx="2319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Adapt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4949825" y="388588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937125" y="387985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19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26965" y="3873182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3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19980" y="3866197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62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913312" y="3859212"/>
            <a:ext cx="3349625" cy="0"/>
          </a:xfrm>
          <a:custGeom>
            <a:avLst/>
            <a:gdLst/>
            <a:ahLst/>
            <a:cxnLst/>
            <a:rect l="l" t="t" r="r" b="b"/>
            <a:pathLst>
              <a:path w="3349625">
                <a:moveTo>
                  <a:pt x="0" y="0"/>
                </a:moveTo>
                <a:lnTo>
                  <a:pt x="33496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909502" y="3852545"/>
            <a:ext cx="3357245" cy="0"/>
          </a:xfrm>
          <a:custGeom>
            <a:avLst/>
            <a:gdLst/>
            <a:ahLst/>
            <a:cxnLst/>
            <a:rect l="l" t="t" r="r" b="b"/>
            <a:pathLst>
              <a:path w="3357245">
                <a:moveTo>
                  <a:pt x="0" y="0"/>
                </a:moveTo>
                <a:lnTo>
                  <a:pt x="33572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05375" y="3845877"/>
            <a:ext cx="3365500" cy="0"/>
          </a:xfrm>
          <a:custGeom>
            <a:avLst/>
            <a:gdLst/>
            <a:ahLst/>
            <a:cxnLst/>
            <a:rect l="l" t="t" r="r" b="b"/>
            <a:pathLst>
              <a:path w="3365500">
                <a:moveTo>
                  <a:pt x="0" y="0"/>
                </a:moveTo>
                <a:lnTo>
                  <a:pt x="33655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99660" y="3835400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98390" y="3825875"/>
            <a:ext cx="3379470" cy="0"/>
          </a:xfrm>
          <a:custGeom>
            <a:avLst/>
            <a:gdLst/>
            <a:ahLst/>
            <a:cxnLst/>
            <a:rect l="l" t="t" r="r" b="b"/>
            <a:pathLst>
              <a:path w="3379470">
                <a:moveTo>
                  <a:pt x="0" y="0"/>
                </a:moveTo>
                <a:lnTo>
                  <a:pt x="33794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96802" y="3818890"/>
            <a:ext cx="3382645" cy="0"/>
          </a:xfrm>
          <a:custGeom>
            <a:avLst/>
            <a:gdLst/>
            <a:ahLst/>
            <a:cxnLst/>
            <a:rect l="l" t="t" r="r" b="b"/>
            <a:pathLst>
              <a:path w="3382645">
                <a:moveTo>
                  <a:pt x="0" y="0"/>
                </a:moveTo>
                <a:lnTo>
                  <a:pt x="33826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96485" y="381158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95850" y="38049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95850" y="379476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95850" y="378460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95850" y="377761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95850" y="377094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95850" y="37642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95850" y="37572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95850" y="37503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95850" y="37436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95850" y="373697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95850" y="37299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95850" y="37230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95850" y="371189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95850" y="369982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95850" y="36912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95850" y="368268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95850" y="367411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95850" y="36655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95850" y="365283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95850" y="363982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95850" y="363092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95850" y="362204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95850" y="361346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95850" y="360489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95850" y="35918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95850" y="357917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95850" y="357060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95850" y="356203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95850" y="355314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95850" y="354425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95850" y="3535679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895850" y="352710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95850" y="351853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95850" y="350996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95850" y="3501390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95850" y="348837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95850" y="3475354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95850" y="3466465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96485" y="3458209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97755" y="3449954"/>
            <a:ext cx="3380740" cy="0"/>
          </a:xfrm>
          <a:custGeom>
            <a:avLst/>
            <a:gdLst/>
            <a:ahLst/>
            <a:cxnLst/>
            <a:rect l="l" t="t" r="r" b="b"/>
            <a:pathLst>
              <a:path w="3380740">
                <a:moveTo>
                  <a:pt x="0" y="0"/>
                </a:moveTo>
                <a:lnTo>
                  <a:pt x="33807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99660" y="3440429"/>
            <a:ext cx="3376929" cy="0"/>
          </a:xfrm>
          <a:custGeom>
            <a:avLst/>
            <a:gdLst/>
            <a:ahLst/>
            <a:cxnLst/>
            <a:rect l="l" t="t" r="r" b="b"/>
            <a:pathLst>
              <a:path w="3376929">
                <a:moveTo>
                  <a:pt x="0" y="0"/>
                </a:moveTo>
                <a:lnTo>
                  <a:pt x="33769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902623" y="342741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7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912360" y="3414712"/>
            <a:ext cx="3351529" cy="0"/>
          </a:xfrm>
          <a:custGeom>
            <a:avLst/>
            <a:gdLst/>
            <a:ahLst/>
            <a:cxnLst/>
            <a:rect l="l" t="t" r="r" b="b"/>
            <a:pathLst>
              <a:path w="3351529">
                <a:moveTo>
                  <a:pt x="0" y="0"/>
                </a:moveTo>
                <a:lnTo>
                  <a:pt x="33512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919662" y="3406140"/>
            <a:ext cx="3336925" cy="0"/>
          </a:xfrm>
          <a:custGeom>
            <a:avLst/>
            <a:gdLst/>
            <a:ahLst/>
            <a:cxnLst/>
            <a:rect l="l" t="t" r="r" b="b"/>
            <a:pathLst>
              <a:path w="3336925">
                <a:moveTo>
                  <a:pt x="0" y="0"/>
                </a:moveTo>
                <a:lnTo>
                  <a:pt x="33366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929504" y="3397567"/>
            <a:ext cx="3317240" cy="0"/>
          </a:xfrm>
          <a:custGeom>
            <a:avLst/>
            <a:gdLst/>
            <a:ahLst/>
            <a:cxnLst/>
            <a:rect l="l" t="t" r="r" b="b"/>
            <a:pathLst>
              <a:path w="3317240">
                <a:moveTo>
                  <a:pt x="0" y="0"/>
                </a:moveTo>
                <a:lnTo>
                  <a:pt x="33172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942840" y="3388995"/>
            <a:ext cx="3289935" cy="0"/>
          </a:xfrm>
          <a:custGeom>
            <a:avLst/>
            <a:gdLst/>
            <a:ahLst/>
            <a:cxnLst/>
            <a:rect l="l" t="t" r="r" b="b"/>
            <a:pathLst>
              <a:path w="3289934">
                <a:moveTo>
                  <a:pt x="0" y="0"/>
                </a:moveTo>
                <a:lnTo>
                  <a:pt x="32899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89597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9585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9550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979670" y="388874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0" y="0"/>
                </a:moveTo>
                <a:lnTo>
                  <a:pt x="32169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19658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28040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20545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79670" y="3384550"/>
            <a:ext cx="3216910" cy="0"/>
          </a:xfrm>
          <a:custGeom>
            <a:avLst/>
            <a:gdLst/>
            <a:ahLst/>
            <a:cxnLst/>
            <a:rect l="l" t="t" r="r" b="b"/>
            <a:pathLst>
              <a:path w="3216909">
                <a:moveTo>
                  <a:pt x="32169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 txBox="1"/>
          <p:nvPr/>
        </p:nvSpPr>
        <p:spPr>
          <a:xfrm>
            <a:off x="5095875" y="3529965"/>
            <a:ext cx="2992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737235" y="3885882"/>
            <a:ext cx="3060700" cy="0"/>
          </a:xfrm>
          <a:custGeom>
            <a:avLst/>
            <a:gdLst/>
            <a:ahLst/>
            <a:cxnLst/>
            <a:rect l="l" t="t" r="r" b="b"/>
            <a:pathLst>
              <a:path w="3060700">
                <a:moveTo>
                  <a:pt x="0" y="0"/>
                </a:moveTo>
                <a:lnTo>
                  <a:pt x="3060699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24535" y="3879850"/>
            <a:ext cx="3086100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6099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4375" y="3873182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4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07390" y="3866197"/>
            <a:ext cx="3120390" cy="0"/>
          </a:xfrm>
          <a:custGeom>
            <a:avLst/>
            <a:gdLst/>
            <a:ahLst/>
            <a:cxnLst/>
            <a:rect l="l" t="t" r="r" b="b"/>
            <a:pathLst>
              <a:path w="3120390">
                <a:moveTo>
                  <a:pt x="0" y="0"/>
                </a:moveTo>
                <a:lnTo>
                  <a:pt x="31203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00722" y="3859212"/>
            <a:ext cx="3133725" cy="0"/>
          </a:xfrm>
          <a:custGeom>
            <a:avLst/>
            <a:gdLst/>
            <a:ahLst/>
            <a:cxnLst/>
            <a:rect l="l" t="t" r="r" b="b"/>
            <a:pathLst>
              <a:path w="3133725">
                <a:moveTo>
                  <a:pt x="0" y="0"/>
                </a:moveTo>
                <a:lnTo>
                  <a:pt x="31337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96912" y="3852545"/>
            <a:ext cx="3141345" cy="0"/>
          </a:xfrm>
          <a:custGeom>
            <a:avLst/>
            <a:gdLst/>
            <a:ahLst/>
            <a:cxnLst/>
            <a:rect l="l" t="t" r="r" b="b"/>
            <a:pathLst>
              <a:path w="3141345">
                <a:moveTo>
                  <a:pt x="0" y="0"/>
                </a:moveTo>
                <a:lnTo>
                  <a:pt x="31413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92785" y="3845877"/>
            <a:ext cx="3149600" cy="0"/>
          </a:xfrm>
          <a:custGeom>
            <a:avLst/>
            <a:gdLst/>
            <a:ahLst/>
            <a:cxnLst/>
            <a:rect l="l" t="t" r="r" b="b"/>
            <a:pathLst>
              <a:path w="3149600">
                <a:moveTo>
                  <a:pt x="0" y="0"/>
                </a:moveTo>
                <a:lnTo>
                  <a:pt x="31496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7070" y="3835400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5800" y="3825875"/>
            <a:ext cx="3163570" cy="0"/>
          </a:xfrm>
          <a:custGeom>
            <a:avLst/>
            <a:gdLst/>
            <a:ahLst/>
            <a:cxnLst/>
            <a:rect l="l" t="t" r="r" b="b"/>
            <a:pathLst>
              <a:path w="3163570">
                <a:moveTo>
                  <a:pt x="0" y="0"/>
                </a:moveTo>
                <a:lnTo>
                  <a:pt x="31635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84212" y="3818890"/>
            <a:ext cx="3166745" cy="0"/>
          </a:xfrm>
          <a:custGeom>
            <a:avLst/>
            <a:gdLst/>
            <a:ahLst/>
            <a:cxnLst/>
            <a:rect l="l" t="t" r="r" b="b"/>
            <a:pathLst>
              <a:path w="3166745">
                <a:moveTo>
                  <a:pt x="0" y="0"/>
                </a:moveTo>
                <a:lnTo>
                  <a:pt x="3166745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3895" y="3811587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83260" y="38049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83260" y="379476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83260" y="378460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83260" y="377761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83260" y="377094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83260" y="376427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3260" y="37572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83260" y="37503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83260" y="37436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83260" y="373697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83260" y="37299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3260" y="37230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83260" y="37118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83260" y="369982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83260" y="36912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83260" y="368268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83260" y="367411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83260" y="366553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83260" y="36569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83260" y="364839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83260" y="363982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83260" y="3630929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3260" y="362204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83260" y="361346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83260" y="360489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83260" y="35918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3260" y="357917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83260" y="357060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83260" y="356203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83260" y="355314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83260" y="35398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83260" y="3527107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83260" y="351853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83260" y="350996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3260" y="3501390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83260" y="3488372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83260" y="3475354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83260" y="3466465"/>
            <a:ext cx="3168650" cy="0"/>
          </a:xfrm>
          <a:custGeom>
            <a:avLst/>
            <a:gdLst/>
            <a:ahLst/>
            <a:cxnLst/>
            <a:rect l="l" t="t" r="r" b="b"/>
            <a:pathLst>
              <a:path w="3168650">
                <a:moveTo>
                  <a:pt x="0" y="0"/>
                </a:moveTo>
                <a:lnTo>
                  <a:pt x="316865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83895" y="3458209"/>
            <a:ext cx="3167380" cy="0"/>
          </a:xfrm>
          <a:custGeom>
            <a:avLst/>
            <a:gdLst/>
            <a:ahLst/>
            <a:cxnLst/>
            <a:rect l="l" t="t" r="r" b="b"/>
            <a:pathLst>
              <a:path w="3167379">
                <a:moveTo>
                  <a:pt x="0" y="0"/>
                </a:moveTo>
                <a:lnTo>
                  <a:pt x="316738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85165" y="3449954"/>
            <a:ext cx="3164840" cy="0"/>
          </a:xfrm>
          <a:custGeom>
            <a:avLst/>
            <a:gdLst/>
            <a:ahLst/>
            <a:cxnLst/>
            <a:rect l="l" t="t" r="r" b="b"/>
            <a:pathLst>
              <a:path w="3164840">
                <a:moveTo>
                  <a:pt x="0" y="0"/>
                </a:moveTo>
                <a:lnTo>
                  <a:pt x="31648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7070" y="3440429"/>
            <a:ext cx="3161030" cy="0"/>
          </a:xfrm>
          <a:custGeom>
            <a:avLst/>
            <a:gdLst/>
            <a:ahLst/>
            <a:cxnLst/>
            <a:rect l="l" t="t" r="r" b="b"/>
            <a:pathLst>
              <a:path w="3161029">
                <a:moveTo>
                  <a:pt x="0" y="0"/>
                </a:moveTo>
                <a:lnTo>
                  <a:pt x="31610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90033" y="3427412"/>
            <a:ext cx="3155315" cy="0"/>
          </a:xfrm>
          <a:custGeom>
            <a:avLst/>
            <a:gdLst/>
            <a:ahLst/>
            <a:cxnLst/>
            <a:rect l="l" t="t" r="r" b="b"/>
            <a:pathLst>
              <a:path w="3155315">
                <a:moveTo>
                  <a:pt x="0" y="0"/>
                </a:moveTo>
                <a:lnTo>
                  <a:pt x="31548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9770" y="3414712"/>
            <a:ext cx="3135630" cy="0"/>
          </a:xfrm>
          <a:custGeom>
            <a:avLst/>
            <a:gdLst/>
            <a:ahLst/>
            <a:cxnLst/>
            <a:rect l="l" t="t" r="r" b="b"/>
            <a:pathLst>
              <a:path w="3135629">
                <a:moveTo>
                  <a:pt x="0" y="0"/>
                </a:moveTo>
                <a:lnTo>
                  <a:pt x="31353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7072" y="3406140"/>
            <a:ext cx="3121025" cy="0"/>
          </a:xfrm>
          <a:custGeom>
            <a:avLst/>
            <a:gdLst/>
            <a:ahLst/>
            <a:cxnLst/>
            <a:rect l="l" t="t" r="r" b="b"/>
            <a:pathLst>
              <a:path w="3121025">
                <a:moveTo>
                  <a:pt x="0" y="0"/>
                </a:moveTo>
                <a:lnTo>
                  <a:pt x="31207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16914" y="3397567"/>
            <a:ext cx="3101340" cy="0"/>
          </a:xfrm>
          <a:custGeom>
            <a:avLst/>
            <a:gdLst/>
            <a:ahLst/>
            <a:cxnLst/>
            <a:rect l="l" t="t" r="r" b="b"/>
            <a:pathLst>
              <a:path w="3101340">
                <a:moveTo>
                  <a:pt x="0" y="0"/>
                </a:moveTo>
                <a:lnTo>
                  <a:pt x="31013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30249" y="3388995"/>
            <a:ext cx="3074035" cy="0"/>
          </a:xfrm>
          <a:custGeom>
            <a:avLst/>
            <a:gdLst/>
            <a:ahLst/>
            <a:cxnLst/>
            <a:rect l="l" t="t" r="r" b="b"/>
            <a:pathLst>
              <a:path w="3074035">
                <a:moveTo>
                  <a:pt x="0" y="0"/>
                </a:moveTo>
                <a:lnTo>
                  <a:pt x="30740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83385" y="338420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83259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82915" y="380492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67080" y="388874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0" y="0"/>
                </a:moveTo>
                <a:lnTo>
                  <a:pt x="30010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768090" y="381379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851910" y="346837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776966" y="338467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67080" y="3384550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>
                <a:moveTo>
                  <a:pt x="30010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913130" y="3529965"/>
            <a:ext cx="2718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postHandl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4770120" y="6414452"/>
            <a:ext cx="3636645" cy="0"/>
          </a:xfrm>
          <a:custGeom>
            <a:avLst/>
            <a:gdLst/>
            <a:ahLst/>
            <a:cxnLst/>
            <a:rect l="l" t="t" r="r" b="b"/>
            <a:pathLst>
              <a:path w="3636645">
                <a:moveTo>
                  <a:pt x="0" y="0"/>
                </a:moveTo>
                <a:lnTo>
                  <a:pt x="3636645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757420" y="6408420"/>
            <a:ext cx="3662045" cy="0"/>
          </a:xfrm>
          <a:custGeom>
            <a:avLst/>
            <a:gdLst/>
            <a:ahLst/>
            <a:cxnLst/>
            <a:rect l="l" t="t" r="r" b="b"/>
            <a:pathLst>
              <a:path w="3662045">
                <a:moveTo>
                  <a:pt x="0" y="0"/>
                </a:moveTo>
                <a:lnTo>
                  <a:pt x="3662045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7260" y="6401752"/>
            <a:ext cx="3682365" cy="0"/>
          </a:xfrm>
          <a:custGeom>
            <a:avLst/>
            <a:gdLst/>
            <a:ahLst/>
            <a:cxnLst/>
            <a:rect l="l" t="t" r="r" b="b"/>
            <a:pathLst>
              <a:path w="3682365">
                <a:moveTo>
                  <a:pt x="0" y="0"/>
                </a:moveTo>
                <a:lnTo>
                  <a:pt x="3682365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740275" y="6394767"/>
            <a:ext cx="3696335" cy="0"/>
          </a:xfrm>
          <a:custGeom>
            <a:avLst/>
            <a:gdLst/>
            <a:ahLst/>
            <a:cxnLst/>
            <a:rect l="l" t="t" r="r" b="b"/>
            <a:pathLst>
              <a:path w="3696334">
                <a:moveTo>
                  <a:pt x="0" y="0"/>
                </a:moveTo>
                <a:lnTo>
                  <a:pt x="369633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733607" y="6387782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670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729797" y="6381115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729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25670" y="6374447"/>
            <a:ext cx="3725545" cy="0"/>
          </a:xfrm>
          <a:custGeom>
            <a:avLst/>
            <a:gdLst/>
            <a:ahLst/>
            <a:cxnLst/>
            <a:rect l="l" t="t" r="r" b="b"/>
            <a:pathLst>
              <a:path w="3725545">
                <a:moveTo>
                  <a:pt x="0" y="0"/>
                </a:moveTo>
                <a:lnTo>
                  <a:pt x="3725545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719955" y="636397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718685" y="6354445"/>
            <a:ext cx="3739515" cy="0"/>
          </a:xfrm>
          <a:custGeom>
            <a:avLst/>
            <a:gdLst/>
            <a:ahLst/>
            <a:cxnLst/>
            <a:rect l="l" t="t" r="r" b="b"/>
            <a:pathLst>
              <a:path w="3739515">
                <a:moveTo>
                  <a:pt x="0" y="0"/>
                </a:moveTo>
                <a:lnTo>
                  <a:pt x="373951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717097" y="6347459"/>
            <a:ext cx="3742690" cy="0"/>
          </a:xfrm>
          <a:custGeom>
            <a:avLst/>
            <a:gdLst/>
            <a:ahLst/>
            <a:cxnLst/>
            <a:rect l="l" t="t" r="r" b="b"/>
            <a:pathLst>
              <a:path w="3742690">
                <a:moveTo>
                  <a:pt x="0" y="0"/>
                </a:moveTo>
                <a:lnTo>
                  <a:pt x="37426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716780" y="6340157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716145" y="63334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716145" y="632332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716145" y="631317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716145" y="630618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716145" y="629951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716145" y="62928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16145" y="62858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716145" y="62788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716145" y="62722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716145" y="626554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16145" y="62585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16145" y="62515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716145" y="624046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716145" y="622839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716145" y="62198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716145" y="621125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716145" y="6202679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716145" y="61941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716145" y="618140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716145" y="616839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716145" y="615950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716145" y="615061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716145" y="614203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716145" y="613346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716145" y="61204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716145" y="610774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716145" y="609917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716145" y="609060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16145" y="608171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716145" y="607282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716145" y="606425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716145" y="6055677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716145" y="604710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716145" y="603853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16145" y="6029960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716145" y="601694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716145" y="6003925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716145" y="5995034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>
                <a:moveTo>
                  <a:pt x="0" y="0"/>
                </a:moveTo>
                <a:lnTo>
                  <a:pt x="3744595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16780" y="5986779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3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18050" y="5978525"/>
            <a:ext cx="3740785" cy="0"/>
          </a:xfrm>
          <a:custGeom>
            <a:avLst/>
            <a:gdLst/>
            <a:ahLst/>
            <a:cxnLst/>
            <a:rect l="l" t="t" r="r" b="b"/>
            <a:pathLst>
              <a:path w="3740784">
                <a:moveTo>
                  <a:pt x="0" y="0"/>
                </a:moveTo>
                <a:lnTo>
                  <a:pt x="374078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719955" y="5969000"/>
            <a:ext cx="3736975" cy="0"/>
          </a:xfrm>
          <a:custGeom>
            <a:avLst/>
            <a:gdLst/>
            <a:ahLst/>
            <a:cxnLst/>
            <a:rect l="l" t="t" r="r" b="b"/>
            <a:pathLst>
              <a:path w="3736975">
                <a:moveTo>
                  <a:pt x="0" y="0"/>
                </a:moveTo>
                <a:lnTo>
                  <a:pt x="373697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22918" y="5955982"/>
            <a:ext cx="3731260" cy="0"/>
          </a:xfrm>
          <a:custGeom>
            <a:avLst/>
            <a:gdLst/>
            <a:ahLst/>
            <a:cxnLst/>
            <a:rect l="l" t="t" r="r" b="b"/>
            <a:pathLst>
              <a:path w="3731259">
                <a:moveTo>
                  <a:pt x="0" y="0"/>
                </a:moveTo>
                <a:lnTo>
                  <a:pt x="3730836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732655" y="5943282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257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739957" y="5934710"/>
            <a:ext cx="3696970" cy="0"/>
          </a:xfrm>
          <a:custGeom>
            <a:avLst/>
            <a:gdLst/>
            <a:ahLst/>
            <a:cxnLst/>
            <a:rect l="l" t="t" r="r" b="b"/>
            <a:pathLst>
              <a:path w="3696970">
                <a:moveTo>
                  <a:pt x="0" y="0"/>
                </a:moveTo>
                <a:lnTo>
                  <a:pt x="369665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749800" y="5926137"/>
            <a:ext cx="3677285" cy="0"/>
          </a:xfrm>
          <a:custGeom>
            <a:avLst/>
            <a:gdLst/>
            <a:ahLst/>
            <a:cxnLst/>
            <a:rect l="l" t="t" r="r" b="b"/>
            <a:pathLst>
              <a:path w="3677284">
                <a:moveTo>
                  <a:pt x="0" y="0"/>
                </a:moveTo>
                <a:lnTo>
                  <a:pt x="367728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763135" y="5917565"/>
            <a:ext cx="3649979" cy="0"/>
          </a:xfrm>
          <a:custGeom>
            <a:avLst/>
            <a:gdLst/>
            <a:ahLst/>
            <a:cxnLst/>
            <a:rect l="l" t="t" r="r" b="b"/>
            <a:pathLst>
              <a:path w="3649979">
                <a:moveTo>
                  <a:pt x="0" y="0"/>
                </a:moveTo>
                <a:lnTo>
                  <a:pt x="3649980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716270" y="591277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716145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715800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99965" y="641731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0" y="0"/>
                </a:moveTo>
                <a:lnTo>
                  <a:pt x="357695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376919" y="634236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46074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385796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799965" y="5913120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>
                <a:moveTo>
                  <a:pt x="35769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 txBox="1"/>
          <p:nvPr/>
        </p:nvSpPr>
        <p:spPr>
          <a:xfrm>
            <a:off x="4859654" y="6059170"/>
            <a:ext cx="346265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ec</a:t>
            </a:r>
            <a:r>
              <a:rPr sz="1800" b="1" spc="-10" dirty="0">
                <a:latin typeface="Calibri"/>
                <a:cs typeface="Calibri"/>
              </a:rPr>
              <a:t>ondInt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45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1" name="object 391"/>
          <p:cNvSpPr/>
          <p:nvPr/>
        </p:nvSpPr>
        <p:spPr>
          <a:xfrm>
            <a:off x="521335" y="6414452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0" y="0"/>
                </a:moveTo>
                <a:lnTo>
                  <a:pt x="3492500" y="0"/>
                </a:lnTo>
              </a:path>
            </a:pathLst>
          </a:custGeom>
          <a:ln w="698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08635" y="6408420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900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98475" y="6401752"/>
            <a:ext cx="3538220" cy="0"/>
          </a:xfrm>
          <a:custGeom>
            <a:avLst/>
            <a:gdLst/>
            <a:ahLst/>
            <a:cxnLst/>
            <a:rect l="l" t="t" r="r" b="b"/>
            <a:pathLst>
              <a:path w="3538220">
                <a:moveTo>
                  <a:pt x="0" y="0"/>
                </a:moveTo>
                <a:lnTo>
                  <a:pt x="3538220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1490" y="6394767"/>
            <a:ext cx="3552190" cy="0"/>
          </a:xfrm>
          <a:custGeom>
            <a:avLst/>
            <a:gdLst/>
            <a:ahLst/>
            <a:cxnLst/>
            <a:rect l="l" t="t" r="r" b="b"/>
            <a:pathLst>
              <a:path w="3552190">
                <a:moveTo>
                  <a:pt x="0" y="0"/>
                </a:moveTo>
                <a:lnTo>
                  <a:pt x="355219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84822" y="6387782"/>
            <a:ext cx="3565525" cy="0"/>
          </a:xfrm>
          <a:custGeom>
            <a:avLst/>
            <a:gdLst/>
            <a:ahLst/>
            <a:cxnLst/>
            <a:rect l="l" t="t" r="r" b="b"/>
            <a:pathLst>
              <a:path w="3565525">
                <a:moveTo>
                  <a:pt x="0" y="0"/>
                </a:moveTo>
                <a:lnTo>
                  <a:pt x="3565525" y="0"/>
                </a:lnTo>
              </a:path>
            </a:pathLst>
          </a:custGeom>
          <a:ln w="825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81012" y="6381115"/>
            <a:ext cx="3573145" cy="0"/>
          </a:xfrm>
          <a:custGeom>
            <a:avLst/>
            <a:gdLst/>
            <a:ahLst/>
            <a:cxnLst/>
            <a:rect l="l" t="t" r="r" b="b"/>
            <a:pathLst>
              <a:path w="3573145">
                <a:moveTo>
                  <a:pt x="0" y="0"/>
                </a:moveTo>
                <a:lnTo>
                  <a:pt x="357314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76885" y="6374447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825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71170" y="636397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524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69900" y="6354445"/>
            <a:ext cx="3595370" cy="0"/>
          </a:xfrm>
          <a:custGeom>
            <a:avLst/>
            <a:gdLst/>
            <a:ahLst/>
            <a:cxnLst/>
            <a:rect l="l" t="t" r="r" b="b"/>
            <a:pathLst>
              <a:path w="3595370">
                <a:moveTo>
                  <a:pt x="0" y="0"/>
                </a:moveTo>
                <a:lnTo>
                  <a:pt x="359537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68312" y="6347459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54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67995" y="6340157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25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7359" y="63334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67359" y="632332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67359" y="631317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67359" y="630618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7359" y="629951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7359" y="629285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67359" y="62858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67359" y="62788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7359" y="62722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25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7359" y="626554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7359" y="62585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7359" y="62515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7359" y="62404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714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67359" y="622839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67359" y="62198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7359" y="621125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67359" y="6202679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67359" y="61941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67359" y="618553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7359" y="617696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7359" y="616839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7359" y="615950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7359" y="615061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7359" y="614203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7359" y="613346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7359" y="61204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67359" y="610774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67359" y="609917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7359" y="60906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67359" y="608171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7359" y="60683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67359" y="605567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7359" y="60471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67359" y="603853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7359" y="602996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7359" y="601694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841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7359" y="6003925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6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7359" y="599503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7995" y="5986779"/>
            <a:ext cx="3599179" cy="0"/>
          </a:xfrm>
          <a:custGeom>
            <a:avLst/>
            <a:gdLst/>
            <a:ahLst/>
            <a:cxnLst/>
            <a:rect l="l" t="t" r="r" b="b"/>
            <a:pathLst>
              <a:path w="3599179">
                <a:moveTo>
                  <a:pt x="0" y="0"/>
                </a:moveTo>
                <a:lnTo>
                  <a:pt x="3599180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9265" y="5978525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64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71170" y="5969000"/>
            <a:ext cx="3592829" cy="0"/>
          </a:xfrm>
          <a:custGeom>
            <a:avLst/>
            <a:gdLst/>
            <a:ahLst/>
            <a:cxnLst/>
            <a:rect l="l" t="t" r="r" b="b"/>
            <a:pathLst>
              <a:path w="3592829">
                <a:moveTo>
                  <a:pt x="0" y="0"/>
                </a:moveTo>
                <a:lnTo>
                  <a:pt x="359283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74133" y="5955982"/>
            <a:ext cx="3587115" cy="0"/>
          </a:xfrm>
          <a:custGeom>
            <a:avLst/>
            <a:gdLst/>
            <a:ahLst/>
            <a:cxnLst/>
            <a:rect l="l" t="t" r="r" b="b"/>
            <a:pathLst>
              <a:path w="3587115">
                <a:moveTo>
                  <a:pt x="0" y="0"/>
                </a:moveTo>
                <a:lnTo>
                  <a:pt x="3586691" y="0"/>
                </a:lnTo>
              </a:path>
            </a:pathLst>
          </a:custGeom>
          <a:ln w="1841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83870" y="5943282"/>
            <a:ext cx="3567429" cy="0"/>
          </a:xfrm>
          <a:custGeom>
            <a:avLst/>
            <a:gdLst/>
            <a:ahLst/>
            <a:cxnLst/>
            <a:rect l="l" t="t" r="r" b="b"/>
            <a:pathLst>
              <a:path w="3567429">
                <a:moveTo>
                  <a:pt x="0" y="0"/>
                </a:moveTo>
                <a:lnTo>
                  <a:pt x="3567112" y="0"/>
                </a:lnTo>
              </a:path>
            </a:pathLst>
          </a:custGeom>
          <a:ln w="952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91172" y="5934710"/>
            <a:ext cx="3552825" cy="0"/>
          </a:xfrm>
          <a:custGeom>
            <a:avLst/>
            <a:gdLst/>
            <a:ahLst/>
            <a:cxnLst/>
            <a:rect l="l" t="t" r="r" b="b"/>
            <a:pathLst>
              <a:path w="3552825">
                <a:moveTo>
                  <a:pt x="0" y="0"/>
                </a:moveTo>
                <a:lnTo>
                  <a:pt x="355250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01015" y="5926137"/>
            <a:ext cx="3533140" cy="0"/>
          </a:xfrm>
          <a:custGeom>
            <a:avLst/>
            <a:gdLst/>
            <a:ahLst/>
            <a:cxnLst/>
            <a:rect l="l" t="t" r="r" b="b"/>
            <a:pathLst>
              <a:path w="3533140">
                <a:moveTo>
                  <a:pt x="0" y="0"/>
                </a:moveTo>
                <a:lnTo>
                  <a:pt x="3533140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14350" y="5917565"/>
            <a:ext cx="3505835" cy="0"/>
          </a:xfrm>
          <a:custGeom>
            <a:avLst/>
            <a:gdLst/>
            <a:ahLst/>
            <a:cxnLst/>
            <a:rect l="l" t="t" r="r" b="b"/>
            <a:pathLst>
              <a:path w="3505835">
                <a:moveTo>
                  <a:pt x="0" y="0"/>
                </a:moveTo>
                <a:lnTo>
                  <a:pt x="3505835" y="0"/>
                </a:lnTo>
              </a:path>
            </a:pathLst>
          </a:custGeom>
          <a:ln w="1016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67485" y="591277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7359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7015" y="633349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51180" y="641731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983990" y="634236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067810" y="599694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992866" y="591324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1180" y="5913120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343281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676275" y="6059170"/>
            <a:ext cx="3187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stInt</a:t>
            </a:r>
            <a:r>
              <a:rPr sz="1800" b="1" spc="-5" dirty="0">
                <a:latin typeface="Calibri"/>
                <a:cs typeface="Calibri"/>
              </a:rPr>
              <a:t>erce</a:t>
            </a:r>
            <a:r>
              <a:rPr sz="1800" b="1" spc="-10" dirty="0">
                <a:latin typeface="Calibri"/>
                <a:cs typeface="Calibri"/>
              </a:rPr>
              <a:t>pto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spc="-50" dirty="0">
                <a:latin typeface="Calibri"/>
                <a:cs typeface="Calibri"/>
              </a:rPr>
              <a:t>#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erC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0" dirty="0">
                <a:latin typeface="Calibri"/>
                <a:cs typeface="Calibri"/>
              </a:rPr>
              <a:t>pl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5270500" y="5153660"/>
            <a:ext cx="2635885" cy="0"/>
          </a:xfrm>
          <a:custGeom>
            <a:avLst/>
            <a:gdLst/>
            <a:ahLst/>
            <a:cxnLst/>
            <a:rect l="l" t="t" r="r" b="b"/>
            <a:pathLst>
              <a:path w="2635884">
                <a:moveTo>
                  <a:pt x="0" y="0"/>
                </a:moveTo>
                <a:lnTo>
                  <a:pt x="2635884" y="0"/>
                </a:lnTo>
              </a:path>
            </a:pathLst>
          </a:custGeom>
          <a:ln w="888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255260" y="5145404"/>
            <a:ext cx="2666365" cy="0"/>
          </a:xfrm>
          <a:custGeom>
            <a:avLst/>
            <a:gdLst/>
            <a:ahLst/>
            <a:cxnLst/>
            <a:rect l="l" t="t" r="r" b="b"/>
            <a:pathLst>
              <a:path w="2666365">
                <a:moveTo>
                  <a:pt x="0" y="0"/>
                </a:moveTo>
                <a:lnTo>
                  <a:pt x="2666365" y="0"/>
                </a:lnTo>
              </a:path>
            </a:pathLst>
          </a:custGeom>
          <a:ln w="10160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244782" y="5136515"/>
            <a:ext cx="2687320" cy="0"/>
          </a:xfrm>
          <a:custGeom>
            <a:avLst/>
            <a:gdLst/>
            <a:ahLst/>
            <a:cxnLst/>
            <a:rect l="l" t="t" r="r" b="b"/>
            <a:pathLst>
              <a:path w="2687320">
                <a:moveTo>
                  <a:pt x="0" y="0"/>
                </a:moveTo>
                <a:lnTo>
                  <a:pt x="2687320" y="0"/>
                </a:lnTo>
              </a:path>
            </a:pathLst>
          </a:custGeom>
          <a:ln w="1015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237162" y="5127625"/>
            <a:ext cx="2702560" cy="0"/>
          </a:xfrm>
          <a:custGeom>
            <a:avLst/>
            <a:gdLst/>
            <a:ahLst/>
            <a:cxnLst/>
            <a:rect l="l" t="t" r="r" b="b"/>
            <a:pathLst>
              <a:path w="2702559">
                <a:moveTo>
                  <a:pt x="0" y="0"/>
                </a:moveTo>
                <a:lnTo>
                  <a:pt x="2702560" y="0"/>
                </a:lnTo>
              </a:path>
            </a:pathLst>
          </a:custGeom>
          <a:ln w="1016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231341" y="5118735"/>
            <a:ext cx="2714625" cy="0"/>
          </a:xfrm>
          <a:custGeom>
            <a:avLst/>
            <a:gdLst/>
            <a:ahLst/>
            <a:cxnLst/>
            <a:rect l="l" t="t" r="r" b="b"/>
            <a:pathLst>
              <a:path w="2714625">
                <a:moveTo>
                  <a:pt x="0" y="0"/>
                </a:moveTo>
                <a:lnTo>
                  <a:pt x="2714201" y="0"/>
                </a:lnTo>
              </a:path>
            </a:pathLst>
          </a:custGeom>
          <a:ln w="1016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227002" y="5109845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1016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224145" y="5100954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595" y="0"/>
                </a:lnTo>
              </a:path>
            </a:pathLst>
          </a:custGeom>
          <a:ln w="1016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222240" y="5092065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016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220970" y="5083809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888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220335" y="507492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29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220335" y="506095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905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220335" y="50479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220335" y="50390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795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220335" y="503015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9525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220335" y="50215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220335" y="501269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220335" y="500380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220335" y="499491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016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220335" y="498030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159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220335" y="496411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220335" y="49523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220335" y="494093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220335" y="492918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220335" y="49171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220335" y="49053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220335" y="489394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220335" y="488219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220335" y="487013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220335" y="485838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220335" y="4846954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220335" y="4835207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220335" y="482314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220335" y="481139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220335" y="479996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220335" y="478250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24765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220335" y="4764722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3335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220335" y="4752975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270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220652" y="4736465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220335" y="4742179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>
                <a:moveTo>
                  <a:pt x="0" y="0"/>
                </a:moveTo>
                <a:lnTo>
                  <a:pt x="2736215" y="0"/>
                </a:lnTo>
              </a:path>
            </a:pathLst>
          </a:custGeom>
          <a:ln w="1143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220970" y="4730115"/>
            <a:ext cx="2734945" cy="0"/>
          </a:xfrm>
          <a:custGeom>
            <a:avLst/>
            <a:gdLst/>
            <a:ahLst/>
            <a:cxnLst/>
            <a:rect l="l" t="t" r="r" b="b"/>
            <a:pathLst>
              <a:path w="2734945">
                <a:moveTo>
                  <a:pt x="0" y="0"/>
                </a:moveTo>
                <a:lnTo>
                  <a:pt x="2734945" y="0"/>
                </a:lnTo>
              </a:path>
            </a:pathLst>
          </a:custGeom>
          <a:ln w="1270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222240" y="4718050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5" y="0"/>
                </a:lnTo>
              </a:path>
            </a:pathLst>
          </a:custGeom>
          <a:ln w="1142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221816" y="4723765"/>
            <a:ext cx="2733675" cy="0"/>
          </a:xfrm>
          <a:custGeom>
            <a:avLst/>
            <a:gdLst/>
            <a:ahLst/>
            <a:cxnLst/>
            <a:rect l="l" t="t" r="r" b="b"/>
            <a:pathLst>
              <a:path w="2733675">
                <a:moveTo>
                  <a:pt x="0" y="0"/>
                </a:moveTo>
                <a:lnTo>
                  <a:pt x="2733145" y="0"/>
                </a:lnTo>
              </a:path>
            </a:pathLst>
          </a:custGeom>
          <a:ln w="3175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224145" y="4706302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>
                <a:moveTo>
                  <a:pt x="0" y="0"/>
                </a:moveTo>
                <a:lnTo>
                  <a:pt x="2728277" y="0"/>
                </a:lnTo>
              </a:path>
            </a:pathLst>
          </a:custGeom>
          <a:ln w="13335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229225" y="4694237"/>
            <a:ext cx="2718435" cy="0"/>
          </a:xfrm>
          <a:custGeom>
            <a:avLst/>
            <a:gdLst/>
            <a:ahLst/>
            <a:cxnLst/>
            <a:rect l="l" t="t" r="r" b="b"/>
            <a:pathLst>
              <a:path w="2718434">
                <a:moveTo>
                  <a:pt x="0" y="0"/>
                </a:moveTo>
                <a:lnTo>
                  <a:pt x="2718117" y="0"/>
                </a:lnTo>
              </a:path>
            </a:pathLst>
          </a:custGeom>
          <a:ln w="13335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36527" y="4682490"/>
            <a:ext cx="2703830" cy="0"/>
          </a:xfrm>
          <a:custGeom>
            <a:avLst/>
            <a:gdLst/>
            <a:ahLst/>
            <a:cxnLst/>
            <a:rect l="l" t="t" r="r" b="b"/>
            <a:pathLst>
              <a:path w="2703829">
                <a:moveTo>
                  <a:pt x="0" y="0"/>
                </a:moveTo>
                <a:lnTo>
                  <a:pt x="2703512" y="0"/>
                </a:lnTo>
              </a:path>
            </a:pathLst>
          </a:custGeom>
          <a:ln w="12700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247005" y="4671060"/>
            <a:ext cx="2683510" cy="0"/>
          </a:xfrm>
          <a:custGeom>
            <a:avLst/>
            <a:gdLst/>
            <a:ahLst/>
            <a:cxnLst/>
            <a:rect l="l" t="t" r="r" b="b"/>
            <a:pathLst>
              <a:path w="2683509">
                <a:moveTo>
                  <a:pt x="0" y="0"/>
                </a:moveTo>
                <a:lnTo>
                  <a:pt x="2683192" y="0"/>
                </a:lnTo>
              </a:path>
            </a:pathLst>
          </a:custGeom>
          <a:ln w="1270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262245" y="4659312"/>
            <a:ext cx="2653030" cy="0"/>
          </a:xfrm>
          <a:custGeom>
            <a:avLst/>
            <a:gdLst/>
            <a:ahLst/>
            <a:cxnLst/>
            <a:rect l="l" t="t" r="r" b="b"/>
            <a:pathLst>
              <a:path w="2653029">
                <a:moveTo>
                  <a:pt x="0" y="0"/>
                </a:moveTo>
                <a:lnTo>
                  <a:pt x="2653030" y="0"/>
                </a:lnTo>
              </a:path>
            </a:pathLst>
          </a:custGeom>
          <a:ln w="1333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220460" y="4652935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83694" y="0"/>
                </a:moveTo>
                <a:lnTo>
                  <a:pt x="36847" y="14373"/>
                </a:lnTo>
                <a:lnTo>
                  <a:pt x="6274" y="51287"/>
                </a:lnTo>
                <a:lnTo>
                  <a:pt x="2265" y="62946"/>
                </a:lnTo>
                <a:lnTo>
                  <a:pt x="0" y="75288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220335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219990" y="5073650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4" h="83820">
                <a:moveTo>
                  <a:pt x="0" y="0"/>
                </a:moveTo>
                <a:lnTo>
                  <a:pt x="14373" y="46847"/>
                </a:lnTo>
                <a:lnTo>
                  <a:pt x="51287" y="77419"/>
                </a:lnTo>
                <a:lnTo>
                  <a:pt x="62946" y="81429"/>
                </a:lnTo>
                <a:lnTo>
                  <a:pt x="75288" y="83694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304154" y="5157470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0" y="0"/>
                </a:moveTo>
                <a:lnTo>
                  <a:pt x="2568575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7872730" y="5082526"/>
            <a:ext cx="83820" cy="75565"/>
          </a:xfrm>
          <a:custGeom>
            <a:avLst/>
            <a:gdLst/>
            <a:ahLst/>
            <a:cxnLst/>
            <a:rect l="l" t="t" r="r" b="b"/>
            <a:pathLst>
              <a:path w="83820" h="75564">
                <a:moveTo>
                  <a:pt x="0" y="75288"/>
                </a:moveTo>
                <a:lnTo>
                  <a:pt x="46847" y="60915"/>
                </a:lnTo>
                <a:lnTo>
                  <a:pt x="77419" y="24001"/>
                </a:lnTo>
                <a:lnTo>
                  <a:pt x="81429" y="12341"/>
                </a:lnTo>
                <a:lnTo>
                  <a:pt x="83694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7956550" y="473710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55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7881606" y="4653405"/>
            <a:ext cx="75565" cy="83820"/>
          </a:xfrm>
          <a:custGeom>
            <a:avLst/>
            <a:gdLst/>
            <a:ahLst/>
            <a:cxnLst/>
            <a:rect l="l" t="t" r="r" b="b"/>
            <a:pathLst>
              <a:path w="75565" h="83820">
                <a:moveTo>
                  <a:pt x="75288" y="83694"/>
                </a:moveTo>
                <a:lnTo>
                  <a:pt x="60915" y="36847"/>
                </a:lnTo>
                <a:lnTo>
                  <a:pt x="24001" y="6274"/>
                </a:lnTo>
                <a:lnTo>
                  <a:pt x="12341" y="2265"/>
                </a:lnTo>
                <a:lnTo>
                  <a:pt x="0" y="0"/>
                </a:lnTo>
              </a:path>
            </a:pathLst>
          </a:custGeom>
          <a:ln w="9220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304154" y="4653279"/>
            <a:ext cx="2568575" cy="0"/>
          </a:xfrm>
          <a:custGeom>
            <a:avLst/>
            <a:gdLst/>
            <a:ahLst/>
            <a:cxnLst/>
            <a:rect l="l" t="t" r="r" b="b"/>
            <a:pathLst>
              <a:path w="2568575">
                <a:moveTo>
                  <a:pt x="25685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 txBox="1"/>
          <p:nvPr/>
        </p:nvSpPr>
        <p:spPr>
          <a:xfrm>
            <a:off x="5361304" y="4799329"/>
            <a:ext cx="2455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ispat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h</a:t>
            </a:r>
            <a:r>
              <a:rPr sz="1800" b="1" spc="-5" dirty="0">
                <a:latin typeface="Calibri"/>
                <a:cs typeface="Calibri"/>
              </a:rPr>
              <a:t>er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5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#</a:t>
            </a:r>
            <a:r>
              <a:rPr sz="1800" b="1" spc="-5" dirty="0">
                <a:latin typeface="Calibri"/>
                <a:cs typeface="Calibri"/>
              </a:rPr>
              <a:t>re</a:t>
            </a:r>
            <a:r>
              <a:rPr sz="1800" b="1" spc="-10" dirty="0">
                <a:latin typeface="Calibri"/>
                <a:cs typeface="Calibri"/>
              </a:rPr>
              <a:t>nd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3" name="object 513"/>
          <p:cNvSpPr/>
          <p:nvPr/>
        </p:nvSpPr>
        <p:spPr>
          <a:xfrm>
            <a:off x="3851910" y="1304925"/>
            <a:ext cx="1151890" cy="0"/>
          </a:xfrm>
          <a:custGeom>
            <a:avLst/>
            <a:gdLst/>
            <a:ahLst/>
            <a:cxnLst/>
            <a:rect l="l" t="t" r="r" b="b"/>
            <a:pathLst>
              <a:path w="1151889">
                <a:moveTo>
                  <a:pt x="0" y="0"/>
                </a:moveTo>
                <a:lnTo>
                  <a:pt x="115189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918075" y="12477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588125" y="1557019"/>
            <a:ext cx="0" cy="638810"/>
          </a:xfrm>
          <a:custGeom>
            <a:avLst/>
            <a:gdLst/>
            <a:ahLst/>
            <a:cxnLst/>
            <a:rect l="l" t="t" r="r" b="b"/>
            <a:pathLst>
              <a:path h="638810">
                <a:moveTo>
                  <a:pt x="0" y="0"/>
                </a:moveTo>
                <a:lnTo>
                  <a:pt x="0" y="63881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530975" y="211010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588125" y="270002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530975" y="329882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851910" y="363664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39">
                <a:moveTo>
                  <a:pt x="104394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851910" y="35794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737028" y="963294"/>
            <a:ext cx="48895" cy="10160"/>
          </a:xfrm>
          <a:custGeom>
            <a:avLst/>
            <a:gdLst/>
            <a:ahLst/>
            <a:cxnLst/>
            <a:rect l="l" t="t" r="r" b="b"/>
            <a:pathLst>
              <a:path w="48895" h="10159">
                <a:moveTo>
                  <a:pt x="24326" y="10159"/>
                </a:moveTo>
                <a:lnTo>
                  <a:pt x="0" y="0"/>
                </a:lnTo>
                <a:lnTo>
                  <a:pt x="48653" y="0"/>
                </a:lnTo>
                <a:lnTo>
                  <a:pt x="24326" y="10159"/>
                </a:lnTo>
                <a:close/>
              </a:path>
            </a:pathLst>
          </a:custGeom>
          <a:solidFill>
            <a:srgbClr val="FFA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711181" y="952500"/>
            <a:ext cx="100965" cy="10795"/>
          </a:xfrm>
          <a:custGeom>
            <a:avLst/>
            <a:gdLst/>
            <a:ahLst/>
            <a:cxnLst/>
            <a:rect l="l" t="t" r="r" b="b"/>
            <a:pathLst>
              <a:path w="100964" h="10794">
                <a:moveTo>
                  <a:pt x="74500" y="10795"/>
                </a:moveTo>
                <a:lnTo>
                  <a:pt x="25847" y="10795"/>
                </a:lnTo>
                <a:lnTo>
                  <a:pt x="0" y="0"/>
                </a:lnTo>
                <a:lnTo>
                  <a:pt x="100347" y="0"/>
                </a:lnTo>
                <a:lnTo>
                  <a:pt x="74500" y="10795"/>
                </a:lnTo>
                <a:close/>
              </a:path>
            </a:pathLst>
          </a:custGeom>
          <a:solidFill>
            <a:srgbClr val="FFA6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683813" y="946785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082" y="0"/>
                </a:lnTo>
              </a:path>
            </a:pathLst>
          </a:custGeom>
          <a:ln w="12700">
            <a:solidFill>
              <a:srgbClr val="FFA7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659487" y="935990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736" y="0"/>
                </a:lnTo>
              </a:path>
            </a:pathLst>
          </a:custGeom>
          <a:ln w="11430">
            <a:solidFill>
              <a:srgbClr val="FFA9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632119" y="92519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8471" y="0"/>
                </a:lnTo>
              </a:path>
            </a:pathLst>
          </a:custGeom>
          <a:ln w="12700">
            <a:solidFill>
              <a:srgbClr val="FFAA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606272" y="914082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>
                <a:moveTo>
                  <a:pt x="0" y="0"/>
                </a:moveTo>
                <a:lnTo>
                  <a:pt x="310165" y="0"/>
                </a:lnTo>
              </a:path>
            </a:pathLst>
          </a:custGeom>
          <a:ln w="12065">
            <a:solidFill>
              <a:srgbClr val="FFA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78904" y="902969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00" y="0"/>
                </a:lnTo>
              </a:path>
            </a:pathLst>
          </a:custGeom>
          <a:ln w="12700">
            <a:solidFill>
              <a:srgbClr val="FFA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554578" y="892175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>
                <a:moveTo>
                  <a:pt x="0" y="0"/>
                </a:moveTo>
                <a:lnTo>
                  <a:pt x="413554" y="0"/>
                </a:lnTo>
              </a:path>
            </a:pathLst>
          </a:custGeom>
          <a:ln w="11430">
            <a:solidFill>
              <a:srgbClr val="FFA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336540" y="881380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19" y="0"/>
                </a:lnTo>
              </a:path>
            </a:pathLst>
          </a:custGeom>
          <a:ln w="12700">
            <a:solidFill>
              <a:srgbClr val="FFAD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313680" y="870267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40">
                <a:moveTo>
                  <a:pt x="0" y="0"/>
                </a:moveTo>
                <a:lnTo>
                  <a:pt x="1615439" y="0"/>
                </a:lnTo>
              </a:path>
            </a:pathLst>
          </a:custGeom>
          <a:ln w="12065">
            <a:solidFill>
              <a:srgbClr val="FFAE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299710" y="859472"/>
            <a:ext cx="1643380" cy="0"/>
          </a:xfrm>
          <a:custGeom>
            <a:avLst/>
            <a:gdLst/>
            <a:ahLst/>
            <a:cxnLst/>
            <a:rect l="l" t="t" r="r" b="b"/>
            <a:pathLst>
              <a:path w="1643379">
                <a:moveTo>
                  <a:pt x="0" y="0"/>
                </a:moveTo>
                <a:lnTo>
                  <a:pt x="1643379" y="0"/>
                </a:lnTo>
              </a:path>
            </a:pathLst>
          </a:custGeom>
          <a:ln w="12064">
            <a:solidFill>
              <a:srgbClr val="FFB0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288280" y="848677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39" y="0"/>
                </a:lnTo>
              </a:path>
            </a:pathLst>
          </a:custGeom>
          <a:ln w="12065">
            <a:solidFill>
              <a:srgbClr val="FFB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279390" y="837564"/>
            <a:ext cx="1684020" cy="0"/>
          </a:xfrm>
          <a:custGeom>
            <a:avLst/>
            <a:gdLst/>
            <a:ahLst/>
            <a:cxnLst/>
            <a:rect l="l" t="t" r="r" b="b"/>
            <a:pathLst>
              <a:path w="1684020">
                <a:moveTo>
                  <a:pt x="0" y="0"/>
                </a:moveTo>
                <a:lnTo>
                  <a:pt x="1684019" y="0"/>
                </a:lnTo>
              </a:path>
            </a:pathLst>
          </a:custGeom>
          <a:ln w="12699">
            <a:solidFill>
              <a:srgbClr val="FFB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272405" y="826452"/>
            <a:ext cx="1697989" cy="0"/>
          </a:xfrm>
          <a:custGeom>
            <a:avLst/>
            <a:gdLst/>
            <a:ahLst/>
            <a:cxnLst/>
            <a:rect l="l" t="t" r="r" b="b"/>
            <a:pathLst>
              <a:path w="1697990">
                <a:moveTo>
                  <a:pt x="0" y="0"/>
                </a:moveTo>
                <a:lnTo>
                  <a:pt x="1697989" y="0"/>
                </a:lnTo>
              </a:path>
            </a:pathLst>
          </a:custGeom>
          <a:ln w="12065">
            <a:solidFill>
              <a:srgbClr val="FFB2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267748" y="815975"/>
            <a:ext cx="1707514" cy="0"/>
          </a:xfrm>
          <a:custGeom>
            <a:avLst/>
            <a:gdLst/>
            <a:ahLst/>
            <a:cxnLst/>
            <a:rect l="l" t="t" r="r" b="b"/>
            <a:pathLst>
              <a:path w="1707515">
                <a:moveTo>
                  <a:pt x="0" y="0"/>
                </a:moveTo>
                <a:lnTo>
                  <a:pt x="1707303" y="0"/>
                </a:lnTo>
              </a:path>
            </a:pathLst>
          </a:custGeom>
          <a:ln w="11429">
            <a:solidFill>
              <a:srgbClr val="FFB3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263303" y="80518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0" y="0"/>
                </a:moveTo>
                <a:lnTo>
                  <a:pt x="1716193" y="0"/>
                </a:lnTo>
              </a:path>
            </a:pathLst>
          </a:custGeom>
          <a:ln w="12700">
            <a:solidFill>
              <a:srgbClr val="FFB4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260340" y="794067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2065">
            <a:solidFill>
              <a:srgbClr val="FFB6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258435" y="781684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0159">
            <a:solidFill>
              <a:srgbClr val="FFB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259916" y="787400"/>
            <a:ext cx="1723389" cy="0"/>
          </a:xfrm>
          <a:custGeom>
            <a:avLst/>
            <a:gdLst/>
            <a:ahLst/>
            <a:cxnLst/>
            <a:rect l="l" t="t" r="r" b="b"/>
            <a:pathLst>
              <a:path w="1723390">
                <a:moveTo>
                  <a:pt x="0" y="0"/>
                </a:moveTo>
                <a:lnTo>
                  <a:pt x="1722966" y="0"/>
                </a:lnTo>
              </a:path>
            </a:pathLst>
          </a:custGeom>
          <a:ln w="3810">
            <a:solidFill>
              <a:srgbClr val="FFB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257800" y="772159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200" y="0"/>
                </a:lnTo>
              </a:path>
            </a:pathLst>
          </a:custGeom>
          <a:ln w="11430">
            <a:solidFill>
              <a:srgbClr val="FFB8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257165" y="76326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810">
            <a:solidFill>
              <a:srgbClr val="FFB8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257165" y="7502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9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257165" y="7394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A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257165" y="7286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257165" y="7175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700">
            <a:solidFill>
              <a:srgbClr val="FFBD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257165" y="7064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2065">
            <a:solidFill>
              <a:srgbClr val="FFB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257165" y="688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25400">
            <a:solidFill>
              <a:srgbClr val="FFBF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257165" y="66992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BF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257165" y="65627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0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257165" y="64293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1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257165" y="62960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257165" y="61595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257165" y="60229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257165" y="58896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C5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257165" y="57530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6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257165" y="56197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257165" y="54864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257165" y="53467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257165" y="52133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B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257165" y="50800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257165" y="49403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C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257165" y="48069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C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257165" y="46735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CE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257165" y="45339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0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257165" y="44005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3970">
            <a:solidFill>
              <a:srgbClr val="FFD1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257165" y="42672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2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257165" y="41306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257165" y="39973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257165" y="386079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3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257165" y="37242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4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257165" y="35909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6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57165" y="34575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7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257165" y="332104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8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257165" y="318452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257165" y="305117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4605">
            <a:solidFill>
              <a:srgbClr val="FFD9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257165" y="29146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15240">
            <a:solidFill>
              <a:srgbClr val="FFDA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257588" y="276859"/>
            <a:ext cx="1727835" cy="0"/>
          </a:xfrm>
          <a:custGeom>
            <a:avLst/>
            <a:gdLst/>
            <a:ahLst/>
            <a:cxnLst/>
            <a:rect l="l" t="t" r="r" b="b"/>
            <a:pathLst>
              <a:path w="1727834">
                <a:moveTo>
                  <a:pt x="0" y="0"/>
                </a:moveTo>
                <a:lnTo>
                  <a:pt x="1727623" y="0"/>
                </a:lnTo>
              </a:path>
            </a:pathLst>
          </a:custGeom>
          <a:ln w="8890">
            <a:solidFill>
              <a:srgbClr val="FFD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257165" y="283845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469" y="0"/>
                </a:lnTo>
              </a:path>
            </a:pathLst>
          </a:custGeom>
          <a:ln w="3175">
            <a:solidFill>
              <a:srgbClr val="FFDC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258435" y="264159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13969">
            <a:solidFill>
              <a:srgbClr val="FF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258435" y="271145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29">
                <a:moveTo>
                  <a:pt x="0" y="0"/>
                </a:moveTo>
                <a:lnTo>
                  <a:pt x="1725930" y="0"/>
                </a:lnTo>
              </a:path>
            </a:pathLst>
          </a:custGeom>
          <a:ln w="3175">
            <a:solidFill>
              <a:srgbClr val="FFD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260340" y="250825"/>
            <a:ext cx="1722120" cy="0"/>
          </a:xfrm>
          <a:custGeom>
            <a:avLst/>
            <a:gdLst/>
            <a:ahLst/>
            <a:cxnLst/>
            <a:rect l="l" t="t" r="r" b="b"/>
            <a:pathLst>
              <a:path w="1722120">
                <a:moveTo>
                  <a:pt x="0" y="0"/>
                </a:moveTo>
                <a:lnTo>
                  <a:pt x="1722120" y="0"/>
                </a:lnTo>
              </a:path>
            </a:pathLst>
          </a:custGeom>
          <a:ln w="15240">
            <a:solidFill>
              <a:srgbClr val="FFDE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264361" y="237490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076" y="0"/>
                </a:lnTo>
              </a:path>
            </a:pathLst>
          </a:custGeom>
          <a:ln w="13970">
            <a:solidFill>
              <a:srgbClr val="FF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269865" y="224154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3070" y="0"/>
                </a:lnTo>
              </a:path>
            </a:pathLst>
          </a:custGeom>
          <a:ln w="15239">
            <a:solidFill>
              <a:srgbClr val="F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277696" y="210185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406" y="0"/>
                </a:lnTo>
              </a:path>
            </a:pathLst>
          </a:custGeom>
          <a:ln w="15240">
            <a:solidFill>
              <a:srgbClr val="FFE0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288280" y="196849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6240" y="0"/>
                </a:lnTo>
              </a:path>
            </a:pathLst>
          </a:custGeom>
          <a:ln w="13969">
            <a:solidFill>
              <a:srgbClr val="FFE1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302250" y="18351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5239">
            <a:solidFill>
              <a:srgbClr val="FFE3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323205" y="169862"/>
            <a:ext cx="1596390" cy="0"/>
          </a:xfrm>
          <a:custGeom>
            <a:avLst/>
            <a:gdLst/>
            <a:ahLst/>
            <a:cxnLst/>
            <a:rect l="l" t="t" r="r" b="b"/>
            <a:pathLst>
              <a:path w="1596390">
                <a:moveTo>
                  <a:pt x="0" y="0"/>
                </a:moveTo>
                <a:lnTo>
                  <a:pt x="1596390" y="0"/>
                </a:lnTo>
              </a:path>
            </a:pathLst>
          </a:custGeom>
          <a:ln w="14605">
            <a:solidFill>
              <a:srgbClr val="FF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57165" y="163195"/>
            <a:ext cx="1728470" cy="810260"/>
          </a:xfrm>
          <a:custGeom>
            <a:avLst/>
            <a:gdLst/>
            <a:ahLst/>
            <a:cxnLst/>
            <a:rect l="l" t="t" r="r" b="b"/>
            <a:pathLst>
              <a:path w="1728470" h="810260">
                <a:moveTo>
                  <a:pt x="0" y="120015"/>
                </a:moveTo>
                <a:lnTo>
                  <a:pt x="635" y="118110"/>
                </a:lnTo>
                <a:lnTo>
                  <a:pt x="635" y="116205"/>
                </a:lnTo>
                <a:lnTo>
                  <a:pt x="635" y="114300"/>
                </a:lnTo>
                <a:lnTo>
                  <a:pt x="635" y="111760"/>
                </a:lnTo>
                <a:lnTo>
                  <a:pt x="635" y="109855"/>
                </a:lnTo>
                <a:lnTo>
                  <a:pt x="1270" y="107950"/>
                </a:lnTo>
                <a:lnTo>
                  <a:pt x="1270" y="105410"/>
                </a:lnTo>
                <a:lnTo>
                  <a:pt x="1270" y="103505"/>
                </a:lnTo>
                <a:lnTo>
                  <a:pt x="1905" y="101600"/>
                </a:lnTo>
                <a:lnTo>
                  <a:pt x="1905" y="99695"/>
                </a:lnTo>
                <a:lnTo>
                  <a:pt x="2540" y="97155"/>
                </a:lnTo>
                <a:lnTo>
                  <a:pt x="3175" y="95250"/>
                </a:lnTo>
                <a:lnTo>
                  <a:pt x="3175" y="93345"/>
                </a:lnTo>
                <a:lnTo>
                  <a:pt x="3810" y="91440"/>
                </a:lnTo>
                <a:lnTo>
                  <a:pt x="4445" y="89535"/>
                </a:lnTo>
                <a:lnTo>
                  <a:pt x="5080" y="86995"/>
                </a:lnTo>
                <a:lnTo>
                  <a:pt x="8890" y="75565"/>
                </a:lnTo>
                <a:lnTo>
                  <a:pt x="10160" y="73660"/>
                </a:lnTo>
                <a:lnTo>
                  <a:pt x="10795" y="71755"/>
                </a:lnTo>
                <a:lnTo>
                  <a:pt x="11430" y="69850"/>
                </a:lnTo>
                <a:lnTo>
                  <a:pt x="12700" y="67945"/>
                </a:lnTo>
                <a:lnTo>
                  <a:pt x="13335" y="66040"/>
                </a:lnTo>
                <a:lnTo>
                  <a:pt x="14605" y="64135"/>
                </a:lnTo>
                <a:lnTo>
                  <a:pt x="15240" y="62230"/>
                </a:lnTo>
                <a:lnTo>
                  <a:pt x="16510" y="60325"/>
                </a:lnTo>
                <a:lnTo>
                  <a:pt x="17145" y="58420"/>
                </a:lnTo>
                <a:lnTo>
                  <a:pt x="18415" y="56515"/>
                </a:lnTo>
                <a:lnTo>
                  <a:pt x="19685" y="55245"/>
                </a:lnTo>
                <a:lnTo>
                  <a:pt x="20955" y="53340"/>
                </a:lnTo>
                <a:lnTo>
                  <a:pt x="22225" y="51435"/>
                </a:lnTo>
                <a:lnTo>
                  <a:pt x="23495" y="49530"/>
                </a:lnTo>
                <a:lnTo>
                  <a:pt x="24765" y="48260"/>
                </a:lnTo>
                <a:lnTo>
                  <a:pt x="26035" y="46355"/>
                </a:lnTo>
                <a:lnTo>
                  <a:pt x="27305" y="45085"/>
                </a:lnTo>
                <a:lnTo>
                  <a:pt x="28575" y="43180"/>
                </a:lnTo>
                <a:lnTo>
                  <a:pt x="29845" y="41910"/>
                </a:lnTo>
                <a:lnTo>
                  <a:pt x="31115" y="40005"/>
                </a:lnTo>
                <a:lnTo>
                  <a:pt x="32385" y="38735"/>
                </a:lnTo>
                <a:lnTo>
                  <a:pt x="34290" y="36830"/>
                </a:lnTo>
                <a:lnTo>
                  <a:pt x="35560" y="35560"/>
                </a:lnTo>
                <a:lnTo>
                  <a:pt x="36830" y="34290"/>
                </a:lnTo>
                <a:lnTo>
                  <a:pt x="38735" y="32385"/>
                </a:lnTo>
                <a:lnTo>
                  <a:pt x="40005" y="31115"/>
                </a:lnTo>
                <a:lnTo>
                  <a:pt x="41910" y="29845"/>
                </a:lnTo>
                <a:lnTo>
                  <a:pt x="43180" y="28575"/>
                </a:lnTo>
                <a:lnTo>
                  <a:pt x="45085" y="27305"/>
                </a:lnTo>
                <a:lnTo>
                  <a:pt x="46355" y="26035"/>
                </a:lnTo>
                <a:lnTo>
                  <a:pt x="48260" y="24765"/>
                </a:lnTo>
                <a:lnTo>
                  <a:pt x="49530" y="23495"/>
                </a:lnTo>
                <a:lnTo>
                  <a:pt x="51435" y="22225"/>
                </a:lnTo>
                <a:lnTo>
                  <a:pt x="53340" y="20955"/>
                </a:lnTo>
                <a:lnTo>
                  <a:pt x="55245" y="19685"/>
                </a:lnTo>
                <a:lnTo>
                  <a:pt x="56515" y="18415"/>
                </a:lnTo>
                <a:lnTo>
                  <a:pt x="58420" y="17145"/>
                </a:lnTo>
                <a:lnTo>
                  <a:pt x="60325" y="16510"/>
                </a:lnTo>
                <a:lnTo>
                  <a:pt x="62230" y="15240"/>
                </a:lnTo>
                <a:lnTo>
                  <a:pt x="64135" y="14605"/>
                </a:lnTo>
                <a:lnTo>
                  <a:pt x="66040" y="13335"/>
                </a:lnTo>
                <a:lnTo>
                  <a:pt x="67945" y="12700"/>
                </a:lnTo>
                <a:lnTo>
                  <a:pt x="69850" y="11430"/>
                </a:lnTo>
                <a:lnTo>
                  <a:pt x="71755" y="10795"/>
                </a:lnTo>
                <a:lnTo>
                  <a:pt x="73660" y="10160"/>
                </a:lnTo>
                <a:lnTo>
                  <a:pt x="75565" y="8890"/>
                </a:lnTo>
                <a:lnTo>
                  <a:pt x="77470" y="8255"/>
                </a:lnTo>
                <a:lnTo>
                  <a:pt x="79375" y="7620"/>
                </a:lnTo>
                <a:lnTo>
                  <a:pt x="81280" y="6985"/>
                </a:lnTo>
                <a:lnTo>
                  <a:pt x="83185" y="6350"/>
                </a:lnTo>
                <a:lnTo>
                  <a:pt x="85090" y="5715"/>
                </a:lnTo>
                <a:lnTo>
                  <a:pt x="86995" y="5080"/>
                </a:lnTo>
                <a:lnTo>
                  <a:pt x="89535" y="4445"/>
                </a:lnTo>
                <a:lnTo>
                  <a:pt x="91440" y="3810"/>
                </a:lnTo>
                <a:lnTo>
                  <a:pt x="93345" y="3175"/>
                </a:lnTo>
                <a:lnTo>
                  <a:pt x="95250" y="3175"/>
                </a:lnTo>
                <a:lnTo>
                  <a:pt x="97155" y="2540"/>
                </a:lnTo>
                <a:lnTo>
                  <a:pt x="99695" y="1905"/>
                </a:lnTo>
                <a:lnTo>
                  <a:pt x="101600" y="1905"/>
                </a:lnTo>
                <a:lnTo>
                  <a:pt x="103505" y="1270"/>
                </a:lnTo>
                <a:lnTo>
                  <a:pt x="105410" y="1270"/>
                </a:lnTo>
                <a:lnTo>
                  <a:pt x="107950" y="1270"/>
                </a:lnTo>
                <a:lnTo>
                  <a:pt x="109855" y="635"/>
                </a:lnTo>
                <a:lnTo>
                  <a:pt x="111760" y="635"/>
                </a:lnTo>
                <a:lnTo>
                  <a:pt x="114300" y="635"/>
                </a:lnTo>
                <a:lnTo>
                  <a:pt x="116205" y="635"/>
                </a:lnTo>
                <a:lnTo>
                  <a:pt x="118110" y="635"/>
                </a:lnTo>
                <a:lnTo>
                  <a:pt x="120015" y="0"/>
                </a:lnTo>
                <a:lnTo>
                  <a:pt x="288290" y="0"/>
                </a:lnTo>
                <a:lnTo>
                  <a:pt x="720090" y="0"/>
                </a:lnTo>
                <a:lnTo>
                  <a:pt x="1608455" y="0"/>
                </a:lnTo>
                <a:lnTo>
                  <a:pt x="1610360" y="635"/>
                </a:lnTo>
                <a:lnTo>
                  <a:pt x="1612265" y="635"/>
                </a:lnTo>
                <a:lnTo>
                  <a:pt x="1614170" y="635"/>
                </a:lnTo>
                <a:lnTo>
                  <a:pt x="1616710" y="635"/>
                </a:lnTo>
                <a:lnTo>
                  <a:pt x="1618615" y="635"/>
                </a:lnTo>
                <a:lnTo>
                  <a:pt x="1620520" y="1270"/>
                </a:lnTo>
                <a:lnTo>
                  <a:pt x="1623060" y="1270"/>
                </a:lnTo>
                <a:lnTo>
                  <a:pt x="1624965" y="1270"/>
                </a:lnTo>
                <a:lnTo>
                  <a:pt x="1626870" y="1905"/>
                </a:lnTo>
                <a:lnTo>
                  <a:pt x="1628775" y="1905"/>
                </a:lnTo>
                <a:lnTo>
                  <a:pt x="1631315" y="2540"/>
                </a:lnTo>
                <a:lnTo>
                  <a:pt x="1633220" y="3175"/>
                </a:lnTo>
                <a:lnTo>
                  <a:pt x="1635125" y="3175"/>
                </a:lnTo>
                <a:lnTo>
                  <a:pt x="1637030" y="3810"/>
                </a:lnTo>
                <a:lnTo>
                  <a:pt x="1638935" y="4445"/>
                </a:lnTo>
                <a:lnTo>
                  <a:pt x="1641475" y="5080"/>
                </a:lnTo>
                <a:lnTo>
                  <a:pt x="1652905" y="8890"/>
                </a:lnTo>
                <a:lnTo>
                  <a:pt x="1654810" y="10160"/>
                </a:lnTo>
                <a:lnTo>
                  <a:pt x="1656715" y="10795"/>
                </a:lnTo>
                <a:lnTo>
                  <a:pt x="1658620" y="11430"/>
                </a:lnTo>
                <a:lnTo>
                  <a:pt x="1660525" y="12700"/>
                </a:lnTo>
                <a:lnTo>
                  <a:pt x="1662430" y="13335"/>
                </a:lnTo>
                <a:lnTo>
                  <a:pt x="1664335" y="14605"/>
                </a:lnTo>
                <a:lnTo>
                  <a:pt x="1666240" y="15240"/>
                </a:lnTo>
                <a:lnTo>
                  <a:pt x="1668145" y="16510"/>
                </a:lnTo>
                <a:lnTo>
                  <a:pt x="1670050" y="17145"/>
                </a:lnTo>
                <a:lnTo>
                  <a:pt x="1671955" y="18415"/>
                </a:lnTo>
                <a:lnTo>
                  <a:pt x="1673225" y="19685"/>
                </a:lnTo>
                <a:lnTo>
                  <a:pt x="1675130" y="20955"/>
                </a:lnTo>
                <a:lnTo>
                  <a:pt x="1677035" y="22225"/>
                </a:lnTo>
                <a:lnTo>
                  <a:pt x="1678940" y="23495"/>
                </a:lnTo>
                <a:lnTo>
                  <a:pt x="1680210" y="24765"/>
                </a:lnTo>
                <a:lnTo>
                  <a:pt x="1682115" y="26035"/>
                </a:lnTo>
                <a:lnTo>
                  <a:pt x="1683385" y="27305"/>
                </a:lnTo>
                <a:lnTo>
                  <a:pt x="1685290" y="28575"/>
                </a:lnTo>
                <a:lnTo>
                  <a:pt x="1686560" y="29845"/>
                </a:lnTo>
                <a:lnTo>
                  <a:pt x="1688465" y="31115"/>
                </a:lnTo>
                <a:lnTo>
                  <a:pt x="1689735" y="32385"/>
                </a:lnTo>
                <a:lnTo>
                  <a:pt x="1691640" y="34290"/>
                </a:lnTo>
                <a:lnTo>
                  <a:pt x="1692910" y="35560"/>
                </a:lnTo>
                <a:lnTo>
                  <a:pt x="1694180" y="36830"/>
                </a:lnTo>
                <a:lnTo>
                  <a:pt x="1696085" y="38735"/>
                </a:lnTo>
                <a:lnTo>
                  <a:pt x="1697355" y="40005"/>
                </a:lnTo>
                <a:lnTo>
                  <a:pt x="1698625" y="41910"/>
                </a:lnTo>
                <a:lnTo>
                  <a:pt x="1699895" y="43180"/>
                </a:lnTo>
                <a:lnTo>
                  <a:pt x="1701165" y="45085"/>
                </a:lnTo>
                <a:lnTo>
                  <a:pt x="1702435" y="46355"/>
                </a:lnTo>
                <a:lnTo>
                  <a:pt x="1703705" y="48260"/>
                </a:lnTo>
                <a:lnTo>
                  <a:pt x="1704975" y="49530"/>
                </a:lnTo>
                <a:lnTo>
                  <a:pt x="1706245" y="51435"/>
                </a:lnTo>
                <a:lnTo>
                  <a:pt x="1707515" y="53340"/>
                </a:lnTo>
                <a:lnTo>
                  <a:pt x="1708785" y="55245"/>
                </a:lnTo>
                <a:lnTo>
                  <a:pt x="1710055" y="56515"/>
                </a:lnTo>
                <a:lnTo>
                  <a:pt x="1711325" y="58420"/>
                </a:lnTo>
                <a:lnTo>
                  <a:pt x="1711960" y="60325"/>
                </a:lnTo>
                <a:lnTo>
                  <a:pt x="1713230" y="62230"/>
                </a:lnTo>
                <a:lnTo>
                  <a:pt x="1713865" y="64135"/>
                </a:lnTo>
                <a:lnTo>
                  <a:pt x="1715135" y="66040"/>
                </a:lnTo>
                <a:lnTo>
                  <a:pt x="1715770" y="67945"/>
                </a:lnTo>
                <a:lnTo>
                  <a:pt x="1717040" y="69850"/>
                </a:lnTo>
                <a:lnTo>
                  <a:pt x="1717675" y="71755"/>
                </a:lnTo>
                <a:lnTo>
                  <a:pt x="1718310" y="73660"/>
                </a:lnTo>
                <a:lnTo>
                  <a:pt x="1719580" y="75565"/>
                </a:lnTo>
                <a:lnTo>
                  <a:pt x="1720215" y="77470"/>
                </a:lnTo>
                <a:lnTo>
                  <a:pt x="1720850" y="79375"/>
                </a:lnTo>
                <a:lnTo>
                  <a:pt x="1721485" y="81280"/>
                </a:lnTo>
                <a:lnTo>
                  <a:pt x="1722120" y="83185"/>
                </a:lnTo>
                <a:lnTo>
                  <a:pt x="1722755" y="85090"/>
                </a:lnTo>
                <a:lnTo>
                  <a:pt x="1723390" y="86995"/>
                </a:lnTo>
                <a:lnTo>
                  <a:pt x="1724025" y="89535"/>
                </a:lnTo>
                <a:lnTo>
                  <a:pt x="1724660" y="91440"/>
                </a:lnTo>
                <a:lnTo>
                  <a:pt x="1725295" y="93345"/>
                </a:lnTo>
                <a:lnTo>
                  <a:pt x="1725295" y="95250"/>
                </a:lnTo>
                <a:lnTo>
                  <a:pt x="1725930" y="97155"/>
                </a:lnTo>
                <a:lnTo>
                  <a:pt x="1726565" y="99695"/>
                </a:lnTo>
                <a:lnTo>
                  <a:pt x="1726565" y="101600"/>
                </a:lnTo>
                <a:lnTo>
                  <a:pt x="1727200" y="103505"/>
                </a:lnTo>
                <a:lnTo>
                  <a:pt x="1727200" y="105410"/>
                </a:lnTo>
                <a:lnTo>
                  <a:pt x="1727200" y="107950"/>
                </a:lnTo>
                <a:lnTo>
                  <a:pt x="1727835" y="109855"/>
                </a:lnTo>
                <a:lnTo>
                  <a:pt x="1727835" y="111760"/>
                </a:lnTo>
                <a:lnTo>
                  <a:pt x="1727835" y="114300"/>
                </a:lnTo>
                <a:lnTo>
                  <a:pt x="1727835" y="116205"/>
                </a:lnTo>
                <a:lnTo>
                  <a:pt x="1727835" y="118110"/>
                </a:lnTo>
                <a:lnTo>
                  <a:pt x="1728470" y="120015"/>
                </a:lnTo>
                <a:lnTo>
                  <a:pt x="1728470" y="420370"/>
                </a:lnTo>
                <a:lnTo>
                  <a:pt x="1728470" y="600075"/>
                </a:lnTo>
                <a:lnTo>
                  <a:pt x="1727835" y="601980"/>
                </a:lnTo>
                <a:lnTo>
                  <a:pt x="1727835" y="603885"/>
                </a:lnTo>
                <a:lnTo>
                  <a:pt x="1727835" y="605790"/>
                </a:lnTo>
                <a:lnTo>
                  <a:pt x="1727835" y="608330"/>
                </a:lnTo>
                <a:lnTo>
                  <a:pt x="1727835" y="610235"/>
                </a:lnTo>
                <a:lnTo>
                  <a:pt x="1727200" y="612140"/>
                </a:lnTo>
                <a:lnTo>
                  <a:pt x="1727200" y="614680"/>
                </a:lnTo>
                <a:lnTo>
                  <a:pt x="1727200" y="616585"/>
                </a:lnTo>
                <a:lnTo>
                  <a:pt x="1726565" y="618490"/>
                </a:lnTo>
                <a:lnTo>
                  <a:pt x="1726565" y="620395"/>
                </a:lnTo>
                <a:lnTo>
                  <a:pt x="1725930" y="622935"/>
                </a:lnTo>
                <a:lnTo>
                  <a:pt x="1725295" y="624840"/>
                </a:lnTo>
                <a:lnTo>
                  <a:pt x="1725295" y="626745"/>
                </a:lnTo>
                <a:lnTo>
                  <a:pt x="1724660" y="628650"/>
                </a:lnTo>
                <a:lnTo>
                  <a:pt x="1724025" y="630555"/>
                </a:lnTo>
                <a:lnTo>
                  <a:pt x="1723390" y="633095"/>
                </a:lnTo>
                <a:lnTo>
                  <a:pt x="1719580" y="644525"/>
                </a:lnTo>
                <a:lnTo>
                  <a:pt x="1718310" y="646430"/>
                </a:lnTo>
                <a:lnTo>
                  <a:pt x="1717675" y="648335"/>
                </a:lnTo>
                <a:lnTo>
                  <a:pt x="1717040" y="650240"/>
                </a:lnTo>
                <a:lnTo>
                  <a:pt x="1715770" y="652145"/>
                </a:lnTo>
                <a:lnTo>
                  <a:pt x="1715135" y="654050"/>
                </a:lnTo>
                <a:lnTo>
                  <a:pt x="1713865" y="655955"/>
                </a:lnTo>
                <a:lnTo>
                  <a:pt x="1713230" y="657860"/>
                </a:lnTo>
                <a:lnTo>
                  <a:pt x="1711960" y="659765"/>
                </a:lnTo>
                <a:lnTo>
                  <a:pt x="1711325" y="661670"/>
                </a:lnTo>
                <a:lnTo>
                  <a:pt x="1710055" y="663575"/>
                </a:lnTo>
                <a:lnTo>
                  <a:pt x="1708785" y="664845"/>
                </a:lnTo>
                <a:lnTo>
                  <a:pt x="1707515" y="666750"/>
                </a:lnTo>
                <a:lnTo>
                  <a:pt x="1706245" y="668655"/>
                </a:lnTo>
                <a:lnTo>
                  <a:pt x="1704975" y="670560"/>
                </a:lnTo>
                <a:lnTo>
                  <a:pt x="1703705" y="671830"/>
                </a:lnTo>
                <a:lnTo>
                  <a:pt x="1702435" y="673735"/>
                </a:lnTo>
                <a:lnTo>
                  <a:pt x="1701165" y="675005"/>
                </a:lnTo>
                <a:lnTo>
                  <a:pt x="1699895" y="676910"/>
                </a:lnTo>
                <a:lnTo>
                  <a:pt x="1698625" y="678180"/>
                </a:lnTo>
                <a:lnTo>
                  <a:pt x="1697355" y="680085"/>
                </a:lnTo>
                <a:lnTo>
                  <a:pt x="1696085" y="681355"/>
                </a:lnTo>
                <a:lnTo>
                  <a:pt x="1694180" y="683260"/>
                </a:lnTo>
                <a:lnTo>
                  <a:pt x="1692910" y="684530"/>
                </a:lnTo>
                <a:lnTo>
                  <a:pt x="1691640" y="685800"/>
                </a:lnTo>
                <a:lnTo>
                  <a:pt x="1689735" y="687705"/>
                </a:lnTo>
                <a:lnTo>
                  <a:pt x="1688465" y="688975"/>
                </a:lnTo>
                <a:lnTo>
                  <a:pt x="1686560" y="690245"/>
                </a:lnTo>
                <a:lnTo>
                  <a:pt x="1685290" y="691515"/>
                </a:lnTo>
                <a:lnTo>
                  <a:pt x="1683385" y="692785"/>
                </a:lnTo>
                <a:lnTo>
                  <a:pt x="1682115" y="694055"/>
                </a:lnTo>
                <a:lnTo>
                  <a:pt x="1680210" y="695325"/>
                </a:lnTo>
                <a:lnTo>
                  <a:pt x="1678940" y="696595"/>
                </a:lnTo>
                <a:lnTo>
                  <a:pt x="1677035" y="697865"/>
                </a:lnTo>
                <a:lnTo>
                  <a:pt x="1675130" y="699135"/>
                </a:lnTo>
                <a:lnTo>
                  <a:pt x="1673225" y="700405"/>
                </a:lnTo>
                <a:lnTo>
                  <a:pt x="1671955" y="701675"/>
                </a:lnTo>
                <a:lnTo>
                  <a:pt x="1670050" y="702945"/>
                </a:lnTo>
                <a:lnTo>
                  <a:pt x="1668145" y="703580"/>
                </a:lnTo>
                <a:lnTo>
                  <a:pt x="1666240" y="704850"/>
                </a:lnTo>
                <a:lnTo>
                  <a:pt x="1664335" y="705485"/>
                </a:lnTo>
                <a:lnTo>
                  <a:pt x="1662430" y="706755"/>
                </a:lnTo>
                <a:lnTo>
                  <a:pt x="1660525" y="707390"/>
                </a:lnTo>
                <a:lnTo>
                  <a:pt x="1658620" y="708660"/>
                </a:lnTo>
                <a:lnTo>
                  <a:pt x="1656715" y="709295"/>
                </a:lnTo>
                <a:lnTo>
                  <a:pt x="1654810" y="709930"/>
                </a:lnTo>
                <a:lnTo>
                  <a:pt x="1652905" y="711200"/>
                </a:lnTo>
                <a:lnTo>
                  <a:pt x="1651000" y="711835"/>
                </a:lnTo>
                <a:lnTo>
                  <a:pt x="1649095" y="712470"/>
                </a:lnTo>
                <a:lnTo>
                  <a:pt x="1647190" y="713105"/>
                </a:lnTo>
                <a:lnTo>
                  <a:pt x="1645285" y="713740"/>
                </a:lnTo>
                <a:lnTo>
                  <a:pt x="1643380" y="714375"/>
                </a:lnTo>
                <a:lnTo>
                  <a:pt x="1641475" y="715010"/>
                </a:lnTo>
                <a:lnTo>
                  <a:pt x="1638935" y="715645"/>
                </a:lnTo>
                <a:lnTo>
                  <a:pt x="1637030" y="716280"/>
                </a:lnTo>
                <a:lnTo>
                  <a:pt x="1635125" y="716915"/>
                </a:lnTo>
                <a:lnTo>
                  <a:pt x="1633220" y="716915"/>
                </a:lnTo>
                <a:lnTo>
                  <a:pt x="1631315" y="717550"/>
                </a:lnTo>
                <a:lnTo>
                  <a:pt x="1628775" y="718185"/>
                </a:lnTo>
                <a:lnTo>
                  <a:pt x="1626870" y="718185"/>
                </a:lnTo>
                <a:lnTo>
                  <a:pt x="1624965" y="718820"/>
                </a:lnTo>
                <a:lnTo>
                  <a:pt x="1623060" y="718820"/>
                </a:lnTo>
                <a:lnTo>
                  <a:pt x="1620520" y="718820"/>
                </a:lnTo>
                <a:lnTo>
                  <a:pt x="1618615" y="719455"/>
                </a:lnTo>
                <a:lnTo>
                  <a:pt x="1616710" y="719455"/>
                </a:lnTo>
                <a:lnTo>
                  <a:pt x="1614170" y="719455"/>
                </a:lnTo>
                <a:lnTo>
                  <a:pt x="1612265" y="719455"/>
                </a:lnTo>
                <a:lnTo>
                  <a:pt x="1610360" y="719455"/>
                </a:lnTo>
                <a:lnTo>
                  <a:pt x="1608455" y="720090"/>
                </a:lnTo>
                <a:lnTo>
                  <a:pt x="720090" y="720090"/>
                </a:lnTo>
                <a:lnTo>
                  <a:pt x="504190" y="810260"/>
                </a:lnTo>
                <a:lnTo>
                  <a:pt x="288290" y="720090"/>
                </a:lnTo>
                <a:lnTo>
                  <a:pt x="120015" y="720090"/>
                </a:lnTo>
                <a:lnTo>
                  <a:pt x="118110" y="719455"/>
                </a:lnTo>
                <a:lnTo>
                  <a:pt x="116205" y="719455"/>
                </a:lnTo>
                <a:lnTo>
                  <a:pt x="114300" y="719455"/>
                </a:lnTo>
                <a:lnTo>
                  <a:pt x="111760" y="719455"/>
                </a:lnTo>
                <a:lnTo>
                  <a:pt x="109855" y="719455"/>
                </a:lnTo>
                <a:lnTo>
                  <a:pt x="107950" y="718820"/>
                </a:lnTo>
                <a:lnTo>
                  <a:pt x="105410" y="718820"/>
                </a:lnTo>
                <a:lnTo>
                  <a:pt x="103505" y="718820"/>
                </a:lnTo>
                <a:lnTo>
                  <a:pt x="101600" y="718185"/>
                </a:lnTo>
                <a:lnTo>
                  <a:pt x="99695" y="718185"/>
                </a:lnTo>
                <a:lnTo>
                  <a:pt x="97155" y="717550"/>
                </a:lnTo>
                <a:lnTo>
                  <a:pt x="95250" y="716915"/>
                </a:lnTo>
                <a:lnTo>
                  <a:pt x="93345" y="716915"/>
                </a:lnTo>
                <a:lnTo>
                  <a:pt x="91440" y="716280"/>
                </a:lnTo>
                <a:lnTo>
                  <a:pt x="89535" y="715645"/>
                </a:lnTo>
                <a:lnTo>
                  <a:pt x="86995" y="715010"/>
                </a:lnTo>
                <a:lnTo>
                  <a:pt x="75565" y="711200"/>
                </a:lnTo>
                <a:lnTo>
                  <a:pt x="73660" y="709930"/>
                </a:lnTo>
                <a:lnTo>
                  <a:pt x="71755" y="709295"/>
                </a:lnTo>
                <a:lnTo>
                  <a:pt x="69850" y="708660"/>
                </a:lnTo>
                <a:lnTo>
                  <a:pt x="67945" y="707390"/>
                </a:lnTo>
                <a:lnTo>
                  <a:pt x="66040" y="706755"/>
                </a:lnTo>
                <a:lnTo>
                  <a:pt x="64135" y="705485"/>
                </a:lnTo>
                <a:lnTo>
                  <a:pt x="62230" y="704850"/>
                </a:lnTo>
                <a:lnTo>
                  <a:pt x="60325" y="703580"/>
                </a:lnTo>
                <a:lnTo>
                  <a:pt x="58420" y="702945"/>
                </a:lnTo>
                <a:lnTo>
                  <a:pt x="56515" y="701675"/>
                </a:lnTo>
                <a:lnTo>
                  <a:pt x="55245" y="700405"/>
                </a:lnTo>
                <a:lnTo>
                  <a:pt x="53340" y="699135"/>
                </a:lnTo>
                <a:lnTo>
                  <a:pt x="51435" y="697865"/>
                </a:lnTo>
                <a:lnTo>
                  <a:pt x="49530" y="696595"/>
                </a:lnTo>
                <a:lnTo>
                  <a:pt x="48260" y="695325"/>
                </a:lnTo>
                <a:lnTo>
                  <a:pt x="46355" y="694055"/>
                </a:lnTo>
                <a:lnTo>
                  <a:pt x="45085" y="692785"/>
                </a:lnTo>
                <a:lnTo>
                  <a:pt x="43180" y="691515"/>
                </a:lnTo>
                <a:lnTo>
                  <a:pt x="41910" y="690245"/>
                </a:lnTo>
                <a:lnTo>
                  <a:pt x="40005" y="688975"/>
                </a:lnTo>
                <a:lnTo>
                  <a:pt x="38735" y="687705"/>
                </a:lnTo>
                <a:lnTo>
                  <a:pt x="36830" y="685800"/>
                </a:lnTo>
                <a:lnTo>
                  <a:pt x="35560" y="684530"/>
                </a:lnTo>
                <a:lnTo>
                  <a:pt x="34290" y="683260"/>
                </a:lnTo>
                <a:lnTo>
                  <a:pt x="32385" y="681355"/>
                </a:lnTo>
                <a:lnTo>
                  <a:pt x="31115" y="680085"/>
                </a:lnTo>
                <a:lnTo>
                  <a:pt x="29845" y="678180"/>
                </a:lnTo>
                <a:lnTo>
                  <a:pt x="28575" y="676910"/>
                </a:lnTo>
                <a:lnTo>
                  <a:pt x="27305" y="675005"/>
                </a:lnTo>
                <a:lnTo>
                  <a:pt x="26035" y="673735"/>
                </a:lnTo>
                <a:lnTo>
                  <a:pt x="24765" y="671830"/>
                </a:lnTo>
                <a:lnTo>
                  <a:pt x="23495" y="670560"/>
                </a:lnTo>
                <a:lnTo>
                  <a:pt x="22225" y="668655"/>
                </a:lnTo>
                <a:lnTo>
                  <a:pt x="20955" y="666750"/>
                </a:lnTo>
                <a:lnTo>
                  <a:pt x="19685" y="664845"/>
                </a:lnTo>
                <a:lnTo>
                  <a:pt x="18415" y="663575"/>
                </a:lnTo>
                <a:lnTo>
                  <a:pt x="17145" y="661670"/>
                </a:lnTo>
                <a:lnTo>
                  <a:pt x="16510" y="659765"/>
                </a:lnTo>
                <a:lnTo>
                  <a:pt x="15240" y="657860"/>
                </a:lnTo>
                <a:lnTo>
                  <a:pt x="14605" y="655955"/>
                </a:lnTo>
                <a:lnTo>
                  <a:pt x="13335" y="654050"/>
                </a:lnTo>
                <a:lnTo>
                  <a:pt x="12700" y="652145"/>
                </a:lnTo>
                <a:lnTo>
                  <a:pt x="11430" y="650240"/>
                </a:lnTo>
                <a:lnTo>
                  <a:pt x="10795" y="648335"/>
                </a:lnTo>
                <a:lnTo>
                  <a:pt x="10160" y="646430"/>
                </a:lnTo>
                <a:lnTo>
                  <a:pt x="8890" y="644525"/>
                </a:lnTo>
                <a:lnTo>
                  <a:pt x="8255" y="642620"/>
                </a:lnTo>
                <a:lnTo>
                  <a:pt x="7620" y="640715"/>
                </a:lnTo>
                <a:lnTo>
                  <a:pt x="6985" y="638810"/>
                </a:lnTo>
                <a:lnTo>
                  <a:pt x="6350" y="636905"/>
                </a:lnTo>
                <a:lnTo>
                  <a:pt x="5715" y="635000"/>
                </a:lnTo>
                <a:lnTo>
                  <a:pt x="5080" y="633095"/>
                </a:lnTo>
                <a:lnTo>
                  <a:pt x="4445" y="630555"/>
                </a:lnTo>
                <a:lnTo>
                  <a:pt x="3810" y="628650"/>
                </a:lnTo>
                <a:lnTo>
                  <a:pt x="3175" y="626745"/>
                </a:lnTo>
                <a:lnTo>
                  <a:pt x="3175" y="624840"/>
                </a:lnTo>
                <a:lnTo>
                  <a:pt x="2540" y="622935"/>
                </a:lnTo>
                <a:lnTo>
                  <a:pt x="1905" y="620395"/>
                </a:lnTo>
                <a:lnTo>
                  <a:pt x="1905" y="618490"/>
                </a:lnTo>
                <a:lnTo>
                  <a:pt x="1270" y="616585"/>
                </a:lnTo>
                <a:lnTo>
                  <a:pt x="1270" y="614680"/>
                </a:lnTo>
                <a:lnTo>
                  <a:pt x="1270" y="612140"/>
                </a:lnTo>
                <a:lnTo>
                  <a:pt x="635" y="610235"/>
                </a:lnTo>
                <a:lnTo>
                  <a:pt x="635" y="608330"/>
                </a:lnTo>
                <a:lnTo>
                  <a:pt x="635" y="605790"/>
                </a:lnTo>
                <a:lnTo>
                  <a:pt x="635" y="603885"/>
                </a:lnTo>
                <a:lnTo>
                  <a:pt x="635" y="601980"/>
                </a:lnTo>
                <a:lnTo>
                  <a:pt x="0" y="600075"/>
                </a:lnTo>
                <a:lnTo>
                  <a:pt x="0" y="420370"/>
                </a:lnTo>
                <a:lnTo>
                  <a:pt x="0" y="12001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 txBox="1"/>
          <p:nvPr/>
        </p:nvSpPr>
        <p:spPr>
          <a:xfrm>
            <a:off x="5497829" y="407034"/>
            <a:ext cx="12496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re</a:t>
            </a:r>
            <a:r>
              <a:rPr sz="2000" b="1" spc="-10" dirty="0">
                <a:latin typeface="Calibri"/>
                <a:cs typeface="Calibri"/>
              </a:rPr>
              <a:t>tu</a:t>
            </a:r>
            <a:r>
              <a:rPr sz="2000" b="1" spc="-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als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0" name="object 590"/>
          <p:cNvSpPr/>
          <p:nvPr/>
        </p:nvSpPr>
        <p:spPr>
          <a:xfrm>
            <a:off x="2267585" y="3888740"/>
            <a:ext cx="4320540" cy="764540"/>
          </a:xfrm>
          <a:custGeom>
            <a:avLst/>
            <a:gdLst/>
            <a:ahLst/>
            <a:cxnLst/>
            <a:rect l="l" t="t" r="r" b="b"/>
            <a:pathLst>
              <a:path w="4320540" h="764539">
                <a:moveTo>
                  <a:pt x="0" y="0"/>
                </a:moveTo>
                <a:lnTo>
                  <a:pt x="0" y="382270"/>
                </a:lnTo>
                <a:lnTo>
                  <a:pt x="4320540" y="382270"/>
                </a:lnTo>
                <a:lnTo>
                  <a:pt x="4320540" y="76454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6530975" y="456755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6588125" y="5157470"/>
            <a:ext cx="0" cy="756285"/>
          </a:xfrm>
          <a:custGeom>
            <a:avLst/>
            <a:gdLst/>
            <a:ahLst/>
            <a:cxnLst/>
            <a:rect l="l" t="t" r="r" b="b"/>
            <a:pathLst>
              <a:path h="756285">
                <a:moveTo>
                  <a:pt x="0" y="0"/>
                </a:moveTo>
                <a:lnTo>
                  <a:pt x="0" y="756285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6530975" y="582802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067175" y="6165215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64833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067175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38760" y="1304925"/>
            <a:ext cx="8416925" cy="4860290"/>
          </a:xfrm>
          <a:custGeom>
            <a:avLst/>
            <a:gdLst/>
            <a:ahLst/>
            <a:cxnLst/>
            <a:rect l="l" t="t" r="r" b="b"/>
            <a:pathLst>
              <a:path w="8416925" h="4860290">
                <a:moveTo>
                  <a:pt x="7933690" y="0"/>
                </a:moveTo>
                <a:lnTo>
                  <a:pt x="8416925" y="0"/>
                </a:lnTo>
                <a:lnTo>
                  <a:pt x="8416925" y="1717675"/>
                </a:lnTo>
                <a:lnTo>
                  <a:pt x="0" y="1717675"/>
                </a:lnTo>
                <a:lnTo>
                  <a:pt x="0" y="4860290"/>
                </a:lnTo>
                <a:lnTo>
                  <a:pt x="228600" y="486029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81635" y="610806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异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常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b="1" dirty="0">
                <a:latin typeface="微软雅黑"/>
                <a:cs typeface="微软雅黑"/>
              </a:rPr>
              <a:t>异</a:t>
            </a:r>
            <a:r>
              <a:rPr b="1" dirty="0">
                <a:latin typeface="Kozuka Gothic Pro B"/>
                <a:cs typeface="Kozuka Gothic Pro B"/>
              </a:rPr>
              <a:t>常</a:t>
            </a:r>
            <a:r>
              <a:rPr b="1" dirty="0">
                <a:latin typeface="微软雅黑"/>
                <a:cs typeface="微软雅黑"/>
              </a:rPr>
              <a:t>处</a:t>
            </a:r>
            <a:r>
              <a:rPr b="1" dirty="0">
                <a:latin typeface="Kozuka Gothic Pro B"/>
                <a:cs typeface="Kozuka Gothic Pro B"/>
              </a:rPr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980" y="1973262"/>
            <a:ext cx="8042909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 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理程序 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常，包括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映射、数据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定以及目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 </a:t>
            </a:r>
            <a:r>
              <a:rPr sz="2400" dirty="0">
                <a:latin typeface="宋体"/>
                <a:cs typeface="宋体"/>
              </a:rPr>
              <a:t>时发</a:t>
            </a:r>
            <a:r>
              <a:rPr sz="2400" dirty="0">
                <a:latin typeface="MS Mincho"/>
                <a:cs typeface="MS Mincho"/>
              </a:rPr>
              <a:t>生的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HandlerExceptionResolver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实现类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405" y="4004945"/>
            <a:ext cx="5041900" cy="261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6640" y="4937326"/>
            <a:ext cx="741045" cy="140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ts val="2115"/>
              </a:lnSpc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245"/>
              </a:spcBef>
            </a:pPr>
            <a:r>
              <a:rPr sz="1800" b="1" spc="-830" dirty="0">
                <a:solidFill>
                  <a:srgbClr val="FF0000"/>
                </a:solidFill>
                <a:latin typeface="Times New Roman"/>
                <a:cs typeface="Times New Roman"/>
              </a:rPr>
              <a:t>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294640">
              <a:lnSpc>
                <a:spcPts val="4285"/>
              </a:lnSpc>
            </a:pPr>
            <a:r>
              <a:rPr b="1" dirty="0">
                <a:latin typeface="Arial"/>
                <a:cs typeface="Arial"/>
              </a:rPr>
              <a:t>HandlerExceptionResolver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375" y="1841817"/>
            <a:ext cx="880300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2922270" algn="l"/>
              </a:tabLst>
            </a:pPr>
            <a:r>
              <a:rPr sz="2400" dirty="0">
                <a:latin typeface="Arial"/>
                <a:cs typeface="Arial"/>
              </a:rPr>
              <a:t>DispatcherServlet	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装配的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HandlerExceptionResolver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ts val="238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没有使用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mvc:annotation-drive</a:t>
            </a:r>
            <a:r>
              <a:rPr sz="2000" spc="-3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配置：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979068"/>
            <a:ext cx="467931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使用了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mvc:annotation-drive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</a:t>
            </a:r>
            <a:r>
              <a:rPr sz="1800" dirty="0">
                <a:latin typeface="MS Mincho"/>
                <a:cs typeface="MS Mincho"/>
              </a:rPr>
              <a:t>：</a:t>
            </a:r>
            <a:endParaRPr sz="18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750" y="2832735"/>
            <a:ext cx="58674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" y="4768850"/>
            <a:ext cx="4749800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8470" y="2660014"/>
            <a:ext cx="4648200" cy="24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9164" y="1081134"/>
            <a:ext cx="74453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ExceptionHandlerExceptionResolver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037195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10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主要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Handler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 方法。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的方法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级问题</a:t>
            </a:r>
            <a:r>
              <a:rPr sz="2400" dirty="0">
                <a:latin typeface="MS Mincho"/>
                <a:cs typeface="MS Mincho"/>
              </a:rPr>
              <a:t>：例如</a:t>
            </a:r>
            <a:r>
              <a:rPr sz="2400" dirty="0">
                <a:latin typeface="宋体"/>
                <a:cs typeface="宋体"/>
              </a:rPr>
              <a:t>发 </a:t>
            </a:r>
            <a:r>
              <a:rPr sz="2400" dirty="0">
                <a:latin typeface="MS Mincho"/>
                <a:cs typeface="MS Mincho"/>
              </a:rPr>
              <a:t>生的是</a:t>
            </a:r>
            <a:r>
              <a:rPr sz="2400" dirty="0">
                <a:latin typeface="Arial"/>
                <a:cs typeface="Arial"/>
              </a:rPr>
              <a:t>NullPointerExceptio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，但是声明的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常有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Exceptio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，此候会根据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常的最近 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系找到</a:t>
            </a:r>
            <a:r>
              <a:rPr sz="2400" dirty="0">
                <a:latin typeface="宋体"/>
                <a:cs typeface="宋体"/>
              </a:rPr>
              <a:t>继</a:t>
            </a:r>
            <a:r>
              <a:rPr sz="2400" dirty="0">
                <a:latin typeface="MS Mincho"/>
                <a:cs typeface="MS Mincho"/>
              </a:rPr>
              <a:t>承深度最浅的那个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 </a:t>
            </a:r>
            <a:r>
              <a:rPr sz="2400" dirty="0">
                <a:latin typeface="MS Mincho"/>
                <a:cs typeface="MS Mincho"/>
              </a:rPr>
              <a:t>注解方法，即</a:t>
            </a:r>
            <a:r>
              <a:rPr sz="2400" dirty="0">
                <a:latin typeface="宋体"/>
                <a:cs typeface="宋体"/>
              </a:rPr>
              <a:t>标记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RuntimeException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的方法</a:t>
            </a:r>
            <a:endParaRPr sz="2400">
              <a:latin typeface="MS Mincho"/>
              <a:cs typeface="MS Mincho"/>
            </a:endParaRPr>
          </a:p>
          <a:p>
            <a:pPr marL="354965" marR="1454785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ExceptionHandlerMethodResolver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内部若找不 到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ExceptionHandler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注解的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，会找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55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@ControllerAdvice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@ExceptionHandler</a:t>
            </a: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注解方法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72175" y="0"/>
            <a:ext cx="3171825" cy="1598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009" y="1081134"/>
            <a:ext cx="77241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b="1" dirty="0">
                <a:latin typeface="Arial"/>
                <a:cs typeface="Arial"/>
              </a:rPr>
              <a:t>ResponseStatusExceptionResolver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1867217"/>
            <a:ext cx="778827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042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常父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中找到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@ResponseStatus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注解，然 后使用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个注解的属性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615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MS Mincho"/>
                <a:cs typeface="MS Mincho"/>
              </a:rPr>
              <a:t>定</a:t>
            </a:r>
            <a:r>
              <a:rPr sz="2200" dirty="0">
                <a:latin typeface="宋体"/>
                <a:cs typeface="宋体"/>
              </a:rPr>
              <a:t>义</a:t>
            </a:r>
            <a:r>
              <a:rPr sz="2200" dirty="0">
                <a:latin typeface="MS Mincho"/>
                <a:cs typeface="MS Mincho"/>
              </a:rPr>
              <a:t>一个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注解修</a:t>
            </a:r>
            <a:r>
              <a:rPr sz="2200" dirty="0">
                <a:latin typeface="宋体"/>
                <a:cs typeface="宋体"/>
              </a:rPr>
              <a:t>饰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dirty="0">
                <a:latin typeface="宋体"/>
                <a:cs typeface="宋体"/>
              </a:rPr>
              <a:t>类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4037885"/>
            <a:ext cx="7856855" cy="260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ct val="113599"/>
              </a:lnSpc>
              <a:tabLst>
                <a:tab pos="354330" algn="l"/>
              </a:tabLst>
            </a:pPr>
            <a:r>
              <a:rPr sz="2200" dirty="0">
                <a:latin typeface="Arial"/>
                <a:cs typeface="Arial"/>
              </a:rPr>
              <a:t>•	</a:t>
            </a:r>
            <a:r>
              <a:rPr sz="2200" dirty="0">
                <a:latin typeface="MS Mincho"/>
                <a:cs typeface="MS Mincho"/>
              </a:rPr>
              <a:t>若在</a:t>
            </a:r>
            <a:r>
              <a:rPr sz="2200" dirty="0">
                <a:latin typeface="宋体"/>
                <a:cs typeface="宋体"/>
              </a:rPr>
              <a:t>处</a:t>
            </a:r>
            <a:r>
              <a:rPr sz="2200" dirty="0">
                <a:latin typeface="MS Mincho"/>
                <a:cs typeface="MS Mincho"/>
              </a:rPr>
              <a:t>理器方法中抛出了上述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常： 若</a:t>
            </a:r>
            <a:r>
              <a:rPr sz="2200" dirty="0">
                <a:latin typeface="Arial"/>
                <a:cs typeface="Arial"/>
              </a:rPr>
              <a:t>ExceptionHandlerExceptionResolver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不解析述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常。由于 触</a:t>
            </a:r>
            <a:r>
              <a:rPr sz="2200" dirty="0">
                <a:latin typeface="宋体"/>
                <a:cs typeface="宋体"/>
              </a:rPr>
              <a:t>发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dirty="0">
                <a:latin typeface="宋体"/>
                <a:cs typeface="宋体"/>
              </a:rPr>
              <a:t>异</a:t>
            </a:r>
            <a:r>
              <a:rPr sz="2200" dirty="0">
                <a:latin typeface="MS Mincho"/>
                <a:cs typeface="MS Mincho"/>
              </a:rPr>
              <a:t>常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UnauthorizedException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带</a:t>
            </a:r>
            <a:r>
              <a:rPr sz="2200" dirty="0">
                <a:latin typeface="MS Mincho"/>
                <a:cs typeface="MS Mincho"/>
              </a:rPr>
              <a:t>有</a:t>
            </a:r>
            <a:r>
              <a:rPr sz="2200" spc="-5" dirty="0">
                <a:latin typeface="Arial"/>
                <a:cs typeface="Arial"/>
              </a:rPr>
              <a:t>@</a:t>
            </a:r>
            <a:r>
              <a:rPr sz="2200" dirty="0">
                <a:latin typeface="Arial"/>
                <a:cs typeface="Arial"/>
              </a:rPr>
              <a:t>ResponseStatus </a:t>
            </a:r>
            <a:r>
              <a:rPr sz="2200" dirty="0">
                <a:latin typeface="MS Mincho"/>
                <a:cs typeface="MS Mincho"/>
              </a:rPr>
              <a:t>注解。因此会被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ResponseStatusExceptionResolver</a:t>
            </a:r>
            <a:r>
              <a:rPr sz="22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解析 到。最后</a:t>
            </a:r>
            <a:r>
              <a:rPr sz="2200" dirty="0">
                <a:latin typeface="宋体"/>
                <a:cs typeface="宋体"/>
              </a:rPr>
              <a:t>响应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</a:t>
            </a:r>
            <a:r>
              <a:rPr sz="2200" dirty="0">
                <a:latin typeface="宋体"/>
                <a:cs typeface="宋体"/>
              </a:rPr>
              <a:t>码给</a:t>
            </a:r>
            <a:r>
              <a:rPr sz="2200" dirty="0">
                <a:latin typeface="MS Mincho"/>
                <a:cs typeface="MS Mincho"/>
              </a:rPr>
              <a:t>客</a:t>
            </a:r>
            <a:r>
              <a:rPr sz="2200" dirty="0">
                <a:latin typeface="宋体"/>
                <a:cs typeface="宋体"/>
              </a:rPr>
              <a:t>户 </a:t>
            </a:r>
            <a:r>
              <a:rPr sz="2200" dirty="0">
                <a:latin typeface="MS Mincho"/>
                <a:cs typeface="MS Mincho"/>
              </a:rPr>
              <a:t>端。</a:t>
            </a:r>
            <a:r>
              <a:rPr sz="2200" dirty="0">
                <a:latin typeface="Arial"/>
                <a:cs typeface="Arial"/>
              </a:rPr>
              <a:t>HttpStatus.UNAUTHORIZED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代表</a:t>
            </a:r>
            <a:r>
              <a:rPr sz="2200" dirty="0">
                <a:latin typeface="宋体"/>
                <a:cs typeface="宋体"/>
              </a:rPr>
              <a:t>响应码</a:t>
            </a:r>
            <a:r>
              <a:rPr sz="2200" dirty="0">
                <a:latin typeface="Arial"/>
                <a:cs typeface="Arial"/>
              </a:rPr>
              <a:t>40</a:t>
            </a:r>
            <a:r>
              <a:rPr sz="2200" spc="-10" dirty="0">
                <a:latin typeface="Arial"/>
                <a:cs typeface="Arial"/>
              </a:rPr>
              <a:t>1</a:t>
            </a:r>
            <a:r>
              <a:rPr sz="2200" dirty="0">
                <a:latin typeface="MS Mincho"/>
                <a:cs typeface="MS Mincho"/>
              </a:rPr>
              <a:t>，无</a:t>
            </a:r>
            <a:r>
              <a:rPr sz="2200" dirty="0">
                <a:latin typeface="宋体"/>
                <a:cs typeface="宋体"/>
              </a:rPr>
              <a:t>权</a:t>
            </a:r>
            <a:r>
              <a:rPr sz="2200" dirty="0">
                <a:latin typeface="MS Mincho"/>
                <a:cs typeface="MS Mincho"/>
              </a:rPr>
              <a:t>限。 </a:t>
            </a:r>
            <a:r>
              <a:rPr sz="2200" dirty="0">
                <a:latin typeface="宋体"/>
                <a:cs typeface="宋体"/>
              </a:rPr>
              <a:t>关</a:t>
            </a:r>
            <a:r>
              <a:rPr sz="2200" dirty="0">
                <a:latin typeface="MS Mincho"/>
                <a:cs typeface="MS Mincho"/>
              </a:rPr>
              <a:t>于其他的</a:t>
            </a:r>
            <a:r>
              <a:rPr sz="2200" dirty="0">
                <a:latin typeface="宋体"/>
                <a:cs typeface="宋体"/>
              </a:rPr>
              <a:t>响应码请</a:t>
            </a:r>
            <a:r>
              <a:rPr sz="2200" dirty="0">
                <a:latin typeface="MS Mincho"/>
                <a:cs typeface="MS Mincho"/>
              </a:rPr>
              <a:t>参考</a:t>
            </a:r>
            <a:r>
              <a:rPr sz="2200" spc="-490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HttpStatus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枚</a:t>
            </a:r>
            <a:r>
              <a:rPr sz="2200" dirty="0">
                <a:latin typeface="宋体"/>
                <a:cs typeface="宋体"/>
              </a:rPr>
              <a:t>举类</a:t>
            </a:r>
            <a:r>
              <a:rPr sz="2200" dirty="0">
                <a:latin typeface="MS Mincho"/>
                <a:cs typeface="MS Mincho"/>
              </a:rPr>
              <a:t>型源</a:t>
            </a:r>
            <a:r>
              <a:rPr sz="2200" dirty="0">
                <a:latin typeface="宋体"/>
                <a:cs typeface="宋体"/>
              </a:rPr>
              <a:t>码</a:t>
            </a:r>
            <a:r>
              <a:rPr sz="2200" dirty="0">
                <a:latin typeface="MS Mincho"/>
                <a:cs typeface="MS Mincho"/>
              </a:rPr>
              <a:t>。</a:t>
            </a:r>
            <a:endParaRPr sz="2200">
              <a:latin typeface="MS Mincho"/>
              <a:cs typeface="MS Minch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114" y="3213100"/>
            <a:ext cx="7112000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360" y="1058703"/>
            <a:ext cx="69386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783397"/>
            <a:ext cx="8360409" cy="382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@RequestMapping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控制器指定可 以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在控制器的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及方法定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400" dirty="0">
                <a:latin typeface="MS Mincho"/>
                <a:cs typeface="MS Mincho"/>
              </a:rPr>
              <a:t>都可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</a:t>
            </a:r>
          </a:p>
          <a:p>
            <a:pPr marL="354965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义处</a:t>
            </a:r>
            <a:r>
              <a:rPr sz="2000" dirty="0">
                <a:latin typeface="MS Mincho"/>
                <a:cs typeface="MS Mincho"/>
              </a:rPr>
              <a:t>：提供初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spc="110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</a:p>
          <a:p>
            <a:pPr marL="755015" marR="133350" indent="-285115" algn="just">
              <a:lnSpc>
                <a:spcPts val="2300"/>
              </a:lnSpc>
              <a:spcBef>
                <a:spcPts val="509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dirty="0">
                <a:latin typeface="MS Mincho"/>
                <a:cs typeface="MS Mincho"/>
              </a:rPr>
              <a:t>：提供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Batang"/>
                <a:cs typeface="Batang"/>
              </a:rPr>
              <a:t>步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细</a:t>
            </a:r>
            <a:r>
              <a:rPr sz="2000" dirty="0">
                <a:latin typeface="MS Mincho"/>
                <a:cs typeface="MS Mincho"/>
              </a:rPr>
              <a:t>分映射信息。相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。若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定</a:t>
            </a:r>
            <a:r>
              <a:rPr sz="2000" dirty="0">
                <a:latin typeface="宋体"/>
                <a:cs typeface="宋体"/>
              </a:rPr>
              <a:t>义处</a:t>
            </a:r>
            <a:r>
              <a:rPr sz="2000" dirty="0">
                <a:latin typeface="MS Mincho"/>
                <a:cs typeface="MS Mincho"/>
              </a:rPr>
              <a:t>未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</a:t>
            </a:r>
            <a:r>
              <a:rPr sz="2000" spc="-30" dirty="0">
                <a:latin typeface="Arial"/>
                <a:cs typeface="Arial"/>
              </a:rPr>
              <a:t>g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方法</a:t>
            </a:r>
            <a:r>
              <a:rPr sz="2000" dirty="0">
                <a:latin typeface="宋体"/>
                <a:cs typeface="宋体"/>
              </a:rPr>
              <a:t>处标记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相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于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应</a:t>
            </a:r>
            <a:r>
              <a:rPr sz="2000" dirty="0">
                <a:latin typeface="MS Mincho"/>
                <a:cs typeface="MS Mincho"/>
              </a:rPr>
              <a:t>用的根目</a:t>
            </a:r>
            <a:r>
              <a:rPr sz="2000" dirty="0">
                <a:latin typeface="宋体"/>
                <a:cs typeface="宋体"/>
              </a:rPr>
              <a:t>录</a:t>
            </a:r>
          </a:p>
          <a:p>
            <a:pPr marL="354965" indent="-342265">
              <a:lnSpc>
                <a:spcPts val="2815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DispatcherServlet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截</a:t>
            </a:r>
            <a:r>
              <a:rPr sz="2400" dirty="0">
                <a:latin typeface="宋体"/>
                <a:cs typeface="宋体"/>
              </a:rPr>
              <a:t>获请</a:t>
            </a:r>
            <a:r>
              <a:rPr sz="2400" dirty="0">
                <a:latin typeface="MS Mincho"/>
                <a:cs typeface="MS Mincho"/>
              </a:rPr>
              <a:t>求后，就通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控制器上</a:t>
            </a:r>
          </a:p>
          <a:p>
            <a:pPr marL="354965" marR="125095">
              <a:lnSpc>
                <a:spcPts val="27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提供的映射信息</a:t>
            </a:r>
            <a:r>
              <a:rPr sz="2400" dirty="0">
                <a:latin typeface="宋体"/>
                <a:cs typeface="宋体"/>
              </a:rPr>
              <a:t>确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 方法。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2839" y="1081134"/>
            <a:ext cx="68859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DefaultHandlerExceptionResolver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590" y="1924367"/>
            <a:ext cx="8402955" cy="1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一些特殊的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理，比 如</a:t>
            </a:r>
            <a:r>
              <a:rPr sz="2400" dirty="0">
                <a:latin typeface="Arial"/>
                <a:cs typeface="Arial"/>
              </a:rPr>
              <a:t>NoSuchRequestHandlingMethodExceptio</a:t>
            </a:r>
            <a:r>
              <a:rPr sz="2400" spc="-1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HttpReques tMethodNotSupportedExceptio</a:t>
            </a:r>
            <a:r>
              <a:rPr sz="2400" spc="-9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HttpMediaTypeNotSuppo rtedExceptio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HttpMediaTypeNotAcceptableException </a:t>
            </a:r>
            <a:r>
              <a:rPr sz="2400" dirty="0">
                <a:latin typeface="MS Mincho"/>
                <a:cs typeface="MS Mincho"/>
              </a:rPr>
              <a:t>等。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039" y="1081134"/>
            <a:ext cx="69875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SimpleMappingExceptionResolver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834" y="1841817"/>
            <a:ext cx="804481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如果希望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所有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统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理，可以使用 </a:t>
            </a:r>
            <a:r>
              <a:rPr sz="2400" dirty="0">
                <a:latin typeface="Arial"/>
                <a:cs typeface="Arial"/>
              </a:rPr>
              <a:t>SimpleMappingExceptionResolve</a:t>
            </a:r>
            <a:r>
              <a:rPr sz="2400" spc="-95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，它将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名映射</a:t>
            </a:r>
            <a:r>
              <a:rPr sz="2400" dirty="0">
                <a:latin typeface="宋体"/>
                <a:cs typeface="宋体"/>
              </a:rPr>
              <a:t>为 视图</a:t>
            </a:r>
            <a:r>
              <a:rPr sz="2400" dirty="0">
                <a:latin typeface="MS Mincho"/>
                <a:cs typeface="MS Mincho"/>
              </a:rPr>
              <a:t>名，即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使用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视图报</a:t>
            </a:r>
            <a:r>
              <a:rPr sz="2400" dirty="0">
                <a:latin typeface="MS Mincho"/>
                <a:cs typeface="MS Mincho"/>
              </a:rPr>
              <a:t>告</a:t>
            </a:r>
            <a:r>
              <a:rPr sz="2400" dirty="0">
                <a:latin typeface="宋体"/>
                <a:cs typeface="宋体"/>
              </a:rPr>
              <a:t>异</a:t>
            </a:r>
            <a:r>
              <a:rPr sz="2400" dirty="0">
                <a:latin typeface="MS Mincho"/>
                <a:cs typeface="MS Mincho"/>
              </a:rPr>
              <a:t>常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3172460"/>
            <a:ext cx="798830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运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行流程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8115" y="477202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4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765" y="474979"/>
            <a:ext cx="545465" cy="0"/>
          </a:xfrm>
          <a:custGeom>
            <a:avLst/>
            <a:gdLst/>
            <a:ahLst/>
            <a:cxnLst/>
            <a:rect l="l" t="t" r="r" b="b"/>
            <a:pathLst>
              <a:path w="545465">
                <a:moveTo>
                  <a:pt x="0" y="0"/>
                </a:moveTo>
                <a:lnTo>
                  <a:pt x="545464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85" y="472122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624" y="0"/>
                </a:lnTo>
              </a:path>
            </a:pathLst>
          </a:custGeom>
          <a:ln w="4444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875" y="468947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4" y="0"/>
                </a:lnTo>
              </a:path>
            </a:pathLst>
          </a:custGeom>
          <a:ln w="4444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" y="46609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5">
                <a:moveTo>
                  <a:pt x="0" y="0"/>
                </a:moveTo>
                <a:lnTo>
                  <a:pt x="567055" y="0"/>
                </a:lnTo>
              </a:path>
            </a:pathLst>
          </a:custGeom>
          <a:ln w="381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430" y="463232"/>
            <a:ext cx="572135" cy="0"/>
          </a:xfrm>
          <a:custGeom>
            <a:avLst/>
            <a:gdLst/>
            <a:ahLst/>
            <a:cxnLst/>
            <a:rect l="l" t="t" r="r" b="b"/>
            <a:pathLst>
              <a:path w="572135">
                <a:moveTo>
                  <a:pt x="0" y="0"/>
                </a:moveTo>
                <a:lnTo>
                  <a:pt x="572135" y="0"/>
                </a:lnTo>
              </a:path>
            </a:pathLst>
          </a:custGeom>
          <a:ln w="444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525" y="460057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4444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620" y="455930"/>
            <a:ext cx="579755" cy="0"/>
          </a:xfrm>
          <a:custGeom>
            <a:avLst/>
            <a:gdLst/>
            <a:ahLst/>
            <a:cxnLst/>
            <a:rect l="l" t="t" r="r" b="b"/>
            <a:pathLst>
              <a:path w="579755">
                <a:moveTo>
                  <a:pt x="0" y="0"/>
                </a:moveTo>
                <a:lnTo>
                  <a:pt x="579755" y="0"/>
                </a:lnTo>
              </a:path>
            </a:pathLst>
          </a:custGeom>
          <a:ln w="63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350" y="452119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380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715" y="448944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7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715" y="445452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444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80" y="44259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80" y="43846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69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080" y="43402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080" y="4311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080" y="4283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080" y="42513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080" y="4222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080" y="41941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080" y="41624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080" y="41338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080" y="41052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080" y="4076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381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080" y="40100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1206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80" y="39370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080" y="39020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080" y="3867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080" y="3829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080" y="3771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080" y="37147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080" y="36766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080" y="36417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080" y="3606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080" y="35687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080" y="3511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2080" y="34544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2080" y="341947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080" y="33845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080" y="33464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080" y="32892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080" y="323215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2080" y="3194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2080" y="315912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444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080" y="31242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080" y="306704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889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080" y="300990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2080" y="297179"/>
            <a:ext cx="584835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508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715" y="293370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5">
                <a:moveTo>
                  <a:pt x="0" y="0"/>
                </a:moveTo>
                <a:lnTo>
                  <a:pt x="583565" y="0"/>
                </a:lnTo>
              </a:path>
            </a:pathLst>
          </a:custGeom>
          <a:ln w="508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3350" y="29019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295" y="0"/>
                </a:lnTo>
              </a:path>
            </a:pathLst>
          </a:custGeom>
          <a:ln w="508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3985" y="286384"/>
            <a:ext cx="581025" cy="0"/>
          </a:xfrm>
          <a:custGeom>
            <a:avLst/>
            <a:gdLst/>
            <a:ahLst/>
            <a:cxnLst/>
            <a:rect l="l" t="t" r="r" b="b"/>
            <a:pathLst>
              <a:path w="581025">
                <a:moveTo>
                  <a:pt x="0" y="0"/>
                </a:moveTo>
                <a:lnTo>
                  <a:pt x="581025" y="0"/>
                </a:lnTo>
              </a:path>
            </a:pathLst>
          </a:custGeom>
          <a:ln w="508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5255" y="280670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>
                <a:moveTo>
                  <a:pt x="0" y="0"/>
                </a:moveTo>
                <a:lnTo>
                  <a:pt x="578485" y="0"/>
                </a:lnTo>
              </a:path>
            </a:pathLst>
          </a:custGeom>
          <a:ln w="8889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9065" y="27495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508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2874" y="27114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5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508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6685" y="267652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90" y="0"/>
                </a:lnTo>
              </a:path>
            </a:pathLst>
          </a:custGeom>
          <a:ln w="444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8115" y="263207"/>
            <a:ext cx="532765" cy="0"/>
          </a:xfrm>
          <a:custGeom>
            <a:avLst/>
            <a:gdLst/>
            <a:ahLst/>
            <a:cxnLst/>
            <a:rect l="l" t="t" r="r" b="b"/>
            <a:pathLst>
              <a:path w="532765">
                <a:moveTo>
                  <a:pt x="0" y="0"/>
                </a:moveTo>
                <a:lnTo>
                  <a:pt x="53276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035" y="265112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31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3679" y="269478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请</a:t>
            </a:r>
            <a:r>
              <a:rPr sz="1400" b="1" dirty="0">
                <a:latin typeface="Kozuka Gothic Pro B"/>
                <a:cs typeface="Kozuka Gothic Pro B"/>
              </a:rPr>
              <a:t>求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415732" y="670242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5">
                <a:moveTo>
                  <a:pt x="0" y="0"/>
                </a:moveTo>
                <a:lnTo>
                  <a:pt x="2388234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0175" y="662940"/>
            <a:ext cx="2419350" cy="0"/>
          </a:xfrm>
          <a:custGeom>
            <a:avLst/>
            <a:gdLst/>
            <a:ahLst/>
            <a:cxnLst/>
            <a:rect l="l" t="t" r="r" b="b"/>
            <a:pathLst>
              <a:path w="2419350">
                <a:moveTo>
                  <a:pt x="0" y="0"/>
                </a:moveTo>
                <a:lnTo>
                  <a:pt x="2419349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7475" y="654684"/>
            <a:ext cx="2444750" cy="0"/>
          </a:xfrm>
          <a:custGeom>
            <a:avLst/>
            <a:gdLst/>
            <a:ahLst/>
            <a:cxnLst/>
            <a:rect l="l" t="t" r="r" b="b"/>
            <a:pathLst>
              <a:path w="2444750">
                <a:moveTo>
                  <a:pt x="0" y="0"/>
                </a:moveTo>
                <a:lnTo>
                  <a:pt x="24447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79855" y="646430"/>
            <a:ext cx="2459990" cy="0"/>
          </a:xfrm>
          <a:custGeom>
            <a:avLst/>
            <a:gdLst/>
            <a:ahLst/>
            <a:cxnLst/>
            <a:rect l="l" t="t" r="r" b="b"/>
            <a:pathLst>
              <a:path w="2459990">
                <a:moveTo>
                  <a:pt x="0" y="0"/>
                </a:moveTo>
                <a:lnTo>
                  <a:pt x="2459989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72235" y="638492"/>
            <a:ext cx="2475230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5229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67155" y="630237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5389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62075" y="621982"/>
            <a:ext cx="2495550" cy="0"/>
          </a:xfrm>
          <a:custGeom>
            <a:avLst/>
            <a:gdLst/>
            <a:ahLst/>
            <a:cxnLst/>
            <a:rect l="l" t="t" r="r" b="b"/>
            <a:pathLst>
              <a:path w="2495550">
                <a:moveTo>
                  <a:pt x="0" y="0"/>
                </a:moveTo>
                <a:lnTo>
                  <a:pt x="2495549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56360" y="609599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980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54772" y="597534"/>
            <a:ext cx="2510155" cy="0"/>
          </a:xfrm>
          <a:custGeom>
            <a:avLst/>
            <a:gdLst/>
            <a:ahLst/>
            <a:cxnLst/>
            <a:rect l="l" t="t" r="r" b="b"/>
            <a:pathLst>
              <a:path w="2510154">
                <a:moveTo>
                  <a:pt x="0" y="0"/>
                </a:moveTo>
                <a:lnTo>
                  <a:pt x="2510155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53185" y="589280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29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52550" y="581659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51915" y="5734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51915" y="56102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51915" y="5489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51915" y="5410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51915" y="5327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51915" y="52450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51915" y="51657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51915" y="50831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51915" y="5000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51915" y="49212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51915" y="4838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51915" y="4756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51915" y="46228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51915" y="44767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51915" y="43751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51915" y="42735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51915" y="41719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51915" y="40703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351915" y="39147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51915" y="3759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51915" y="36544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51915" y="3549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51915" y="3448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51915" y="3346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51915" y="31908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51915" y="30352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51915" y="29337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51915" y="28321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51915" y="27273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51915" y="25685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51915" y="24130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51915" y="2311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51915" y="220979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51915" y="21082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51915" y="195262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51915" y="1797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51915" y="16954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52550" y="158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0" y="0"/>
                </a:moveTo>
                <a:lnTo>
                  <a:pt x="251460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53820" y="148589"/>
            <a:ext cx="2512060" cy="0"/>
          </a:xfrm>
          <a:custGeom>
            <a:avLst/>
            <a:gdLst/>
            <a:ahLst/>
            <a:cxnLst/>
            <a:rect l="l" t="t" r="r" b="b"/>
            <a:pathLst>
              <a:path w="2512060">
                <a:moveTo>
                  <a:pt x="0" y="0"/>
                </a:moveTo>
                <a:lnTo>
                  <a:pt x="2512060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56677" y="138112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79">
                <a:moveTo>
                  <a:pt x="0" y="0"/>
                </a:moveTo>
                <a:lnTo>
                  <a:pt x="2506662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0169" y="122555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60">
                <a:moveTo>
                  <a:pt x="0" y="0"/>
                </a:moveTo>
                <a:lnTo>
                  <a:pt x="2499360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71600" y="107314"/>
            <a:ext cx="2476500" cy="0"/>
          </a:xfrm>
          <a:custGeom>
            <a:avLst/>
            <a:gdLst/>
            <a:ahLst/>
            <a:cxnLst/>
            <a:rect l="l" t="t" r="r" b="b"/>
            <a:pathLst>
              <a:path w="2476500">
                <a:moveTo>
                  <a:pt x="0" y="0"/>
                </a:moveTo>
                <a:lnTo>
                  <a:pt x="2476182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81124" y="97155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>
                <a:moveTo>
                  <a:pt x="0" y="0"/>
                </a:moveTo>
                <a:lnTo>
                  <a:pt x="2458085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91920" y="86994"/>
            <a:ext cx="2435860" cy="0"/>
          </a:xfrm>
          <a:custGeom>
            <a:avLst/>
            <a:gdLst/>
            <a:ahLst/>
            <a:cxnLst/>
            <a:rect l="l" t="t" r="r" b="b"/>
            <a:pathLst>
              <a:path w="2435860">
                <a:moveTo>
                  <a:pt x="0" y="0"/>
                </a:moveTo>
                <a:lnTo>
                  <a:pt x="2435860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09700" y="76834"/>
            <a:ext cx="2401570" cy="0"/>
          </a:xfrm>
          <a:custGeom>
            <a:avLst/>
            <a:gdLst/>
            <a:ahLst/>
            <a:cxnLst/>
            <a:rect l="l" t="t" r="r" b="b"/>
            <a:pathLst>
              <a:path w="2401570">
                <a:moveTo>
                  <a:pt x="0" y="0"/>
                </a:moveTo>
                <a:lnTo>
                  <a:pt x="2401570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573530" y="177871"/>
            <a:ext cx="20808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springDispatcherServlet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040889" y="372983"/>
            <a:ext cx="114046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Arial"/>
                <a:cs typeface="Arial"/>
              </a:rPr>
              <a:t>ur</a:t>
            </a:r>
            <a:r>
              <a:rPr sz="1400" b="1" spc="-10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-pattern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01980" y="1664017"/>
            <a:ext cx="1753235" cy="0"/>
          </a:xfrm>
          <a:custGeom>
            <a:avLst/>
            <a:gdLst/>
            <a:ahLst/>
            <a:cxnLst/>
            <a:rect l="l" t="t" r="r" b="b"/>
            <a:pathLst>
              <a:path w="1753235">
                <a:moveTo>
                  <a:pt x="0" y="0"/>
                </a:moveTo>
                <a:lnTo>
                  <a:pt x="1753234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88010" y="1656714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4" y="0"/>
                </a:lnTo>
              </a:path>
            </a:pathLst>
          </a:custGeom>
          <a:ln w="8890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8485" y="164909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4" y="0"/>
                </a:lnTo>
              </a:path>
            </a:pathLst>
          </a:custGeom>
          <a:ln w="8889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70865" y="1641475"/>
            <a:ext cx="1815464" cy="0"/>
          </a:xfrm>
          <a:custGeom>
            <a:avLst/>
            <a:gdLst/>
            <a:ahLst/>
            <a:cxnLst/>
            <a:rect l="l" t="t" r="r" b="b"/>
            <a:pathLst>
              <a:path w="1815464">
                <a:moveTo>
                  <a:pt x="0" y="0"/>
                </a:moveTo>
                <a:lnTo>
                  <a:pt x="1815464" y="0"/>
                </a:lnTo>
              </a:path>
            </a:pathLst>
          </a:custGeom>
          <a:ln w="8889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4515" y="1633537"/>
            <a:ext cx="1828164" cy="0"/>
          </a:xfrm>
          <a:custGeom>
            <a:avLst/>
            <a:gdLst/>
            <a:ahLst/>
            <a:cxnLst/>
            <a:rect l="l" t="t" r="r" b="b"/>
            <a:pathLst>
              <a:path w="1828164">
                <a:moveTo>
                  <a:pt x="0" y="0"/>
                </a:moveTo>
                <a:lnTo>
                  <a:pt x="1828164" y="0"/>
                </a:lnTo>
              </a:path>
            </a:pathLst>
          </a:custGeom>
          <a:ln w="9525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0070" y="16256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5">
                <a:moveTo>
                  <a:pt x="0" y="0"/>
                </a:moveTo>
                <a:lnTo>
                  <a:pt x="1837054" y="0"/>
                </a:lnTo>
              </a:path>
            </a:pathLst>
          </a:custGeom>
          <a:ln w="8889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56260" y="1617980"/>
            <a:ext cx="1844675" cy="0"/>
          </a:xfrm>
          <a:custGeom>
            <a:avLst/>
            <a:gdLst/>
            <a:ahLst/>
            <a:cxnLst/>
            <a:rect l="l" t="t" r="r" b="b"/>
            <a:pathLst>
              <a:path w="1844675">
                <a:moveTo>
                  <a:pt x="0" y="0"/>
                </a:moveTo>
                <a:lnTo>
                  <a:pt x="1844674" y="0"/>
                </a:lnTo>
              </a:path>
            </a:pathLst>
          </a:custGeom>
          <a:ln w="8890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3720" y="1610360"/>
            <a:ext cx="1849755" cy="0"/>
          </a:xfrm>
          <a:custGeom>
            <a:avLst/>
            <a:gdLst/>
            <a:ahLst/>
            <a:cxnLst/>
            <a:rect l="l" t="t" r="r" b="b"/>
            <a:pathLst>
              <a:path w="1849755">
                <a:moveTo>
                  <a:pt x="0" y="0"/>
                </a:moveTo>
                <a:lnTo>
                  <a:pt x="1849755" y="0"/>
                </a:lnTo>
              </a:path>
            </a:pathLst>
          </a:custGeom>
          <a:ln w="8890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1815" y="1602740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4">
                <a:moveTo>
                  <a:pt x="0" y="0"/>
                </a:moveTo>
                <a:lnTo>
                  <a:pt x="1853565" y="0"/>
                </a:lnTo>
              </a:path>
            </a:pathLst>
          </a:custGeom>
          <a:ln w="889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0545" y="159511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50227" y="1586865"/>
            <a:ext cx="1856739" cy="0"/>
          </a:xfrm>
          <a:custGeom>
            <a:avLst/>
            <a:gdLst/>
            <a:ahLst/>
            <a:cxnLst/>
            <a:rect l="l" t="t" r="r" b="b"/>
            <a:pathLst>
              <a:path w="1856739">
                <a:moveTo>
                  <a:pt x="0" y="0"/>
                </a:moveTo>
                <a:lnTo>
                  <a:pt x="1856739" y="0"/>
                </a:lnTo>
              </a:path>
            </a:pathLst>
          </a:custGeom>
          <a:ln w="8890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9910" y="15798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89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9910" y="1571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9910" y="156368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9910" y="155575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9910" y="154781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9910" y="15398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9910" y="15322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9910" y="15243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9525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9910" y="15163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9910" y="150876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9910" y="15011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8890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9910" y="148812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9685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9910" y="14738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9910" y="146367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9910" y="145319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9910" y="144271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9910" y="143224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9910" y="14214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9910" y="14109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9910" y="140081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9910" y="139033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9910" y="13798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9910" y="1369694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9910" y="135921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9910" y="134874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9910" y="1338580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9910" y="132810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9910" y="131762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9910" y="130714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9910" y="1296669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9910" y="1286192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9910" y="127571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9910" y="126555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1430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9910" y="1255077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2065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50545" y="1240155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9910" y="1245235"/>
            <a:ext cx="1857375" cy="0"/>
          </a:xfrm>
          <a:custGeom>
            <a:avLst/>
            <a:gdLst/>
            <a:ahLst/>
            <a:cxnLst/>
            <a:rect l="l" t="t" r="r" b="b"/>
            <a:pathLst>
              <a:path w="1857375">
                <a:moveTo>
                  <a:pt x="0" y="0"/>
                </a:moveTo>
                <a:lnTo>
                  <a:pt x="1857375" y="0"/>
                </a:lnTo>
              </a:path>
            </a:pathLst>
          </a:custGeom>
          <a:ln w="10159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0545" y="1234439"/>
            <a:ext cx="1856105" cy="0"/>
          </a:xfrm>
          <a:custGeom>
            <a:avLst/>
            <a:gdLst/>
            <a:ahLst/>
            <a:cxnLst/>
            <a:rect l="l" t="t" r="r" b="b"/>
            <a:pathLst>
              <a:path w="1856105">
                <a:moveTo>
                  <a:pt x="0" y="0"/>
                </a:moveTo>
                <a:lnTo>
                  <a:pt x="1856105" y="0"/>
                </a:lnTo>
              </a:path>
            </a:pathLst>
          </a:custGeom>
          <a:ln w="11429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1180" y="1223962"/>
            <a:ext cx="1854835" cy="0"/>
          </a:xfrm>
          <a:custGeom>
            <a:avLst/>
            <a:gdLst/>
            <a:ahLst/>
            <a:cxnLst/>
            <a:rect l="l" t="t" r="r" b="b"/>
            <a:pathLst>
              <a:path w="1854835">
                <a:moveTo>
                  <a:pt x="0" y="0"/>
                </a:moveTo>
                <a:lnTo>
                  <a:pt x="1854835" y="0"/>
                </a:lnTo>
              </a:path>
            </a:pathLst>
          </a:custGeom>
          <a:ln w="12065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3402" y="1213485"/>
            <a:ext cx="1850389" cy="0"/>
          </a:xfrm>
          <a:custGeom>
            <a:avLst/>
            <a:gdLst/>
            <a:ahLst/>
            <a:cxnLst/>
            <a:rect l="l" t="t" r="r" b="b"/>
            <a:pathLst>
              <a:path w="1850389">
                <a:moveTo>
                  <a:pt x="0" y="0"/>
                </a:moveTo>
                <a:lnTo>
                  <a:pt x="1850072" y="0"/>
                </a:lnTo>
              </a:path>
            </a:pathLst>
          </a:custGeom>
          <a:ln w="11430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6895" y="1203325"/>
            <a:ext cx="1843405" cy="0"/>
          </a:xfrm>
          <a:custGeom>
            <a:avLst/>
            <a:gdLst/>
            <a:ahLst/>
            <a:cxnLst/>
            <a:rect l="l" t="t" r="r" b="b"/>
            <a:pathLst>
              <a:path w="1843405">
                <a:moveTo>
                  <a:pt x="0" y="0"/>
                </a:moveTo>
                <a:lnTo>
                  <a:pt x="1843405" y="0"/>
                </a:lnTo>
              </a:path>
            </a:pathLst>
          </a:custGeom>
          <a:ln w="11430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2292" y="1192847"/>
            <a:ext cx="1833245" cy="0"/>
          </a:xfrm>
          <a:custGeom>
            <a:avLst/>
            <a:gdLst/>
            <a:ahLst/>
            <a:cxnLst/>
            <a:rect l="l" t="t" r="r" b="b"/>
            <a:pathLst>
              <a:path w="1833245">
                <a:moveTo>
                  <a:pt x="0" y="0"/>
                </a:moveTo>
                <a:lnTo>
                  <a:pt x="1832715" y="0"/>
                </a:lnTo>
              </a:path>
            </a:pathLst>
          </a:custGeom>
          <a:ln w="12065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9595" y="1182369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>
                <a:moveTo>
                  <a:pt x="0" y="0"/>
                </a:moveTo>
                <a:lnTo>
                  <a:pt x="1818005" y="0"/>
                </a:lnTo>
              </a:path>
            </a:pathLst>
          </a:custGeom>
          <a:ln w="11430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80390" y="1171892"/>
            <a:ext cx="1797050" cy="0"/>
          </a:xfrm>
          <a:custGeom>
            <a:avLst/>
            <a:gdLst/>
            <a:ahLst/>
            <a:cxnLst/>
            <a:rect l="l" t="t" r="r" b="b"/>
            <a:pathLst>
              <a:path w="1797050">
                <a:moveTo>
                  <a:pt x="0" y="0"/>
                </a:moveTo>
                <a:lnTo>
                  <a:pt x="1797050" y="0"/>
                </a:lnTo>
              </a:path>
            </a:pathLst>
          </a:custGeom>
          <a:ln w="12065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95629" y="1161414"/>
            <a:ext cx="1765935" cy="0"/>
          </a:xfrm>
          <a:custGeom>
            <a:avLst/>
            <a:gdLst/>
            <a:ahLst/>
            <a:cxnLst/>
            <a:rect l="l" t="t" r="r" b="b"/>
            <a:pathLst>
              <a:path w="1765935">
                <a:moveTo>
                  <a:pt x="0" y="0"/>
                </a:moveTo>
                <a:lnTo>
                  <a:pt x="1765935" y="0"/>
                </a:lnTo>
              </a:path>
            </a:pathLst>
          </a:custGeom>
          <a:ln w="11430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50265" y="1155988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90" h="74930">
                <a:moveTo>
                  <a:pt x="84734" y="0"/>
                </a:moveTo>
                <a:lnTo>
                  <a:pt x="37789" y="14181"/>
                </a:lnTo>
                <a:lnTo>
                  <a:pt x="6740" y="50705"/>
                </a:lnTo>
                <a:lnTo>
                  <a:pt x="2520" y="62269"/>
                </a:lnTo>
                <a:lnTo>
                  <a:pt x="0" y="74523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9909" y="1241425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0"/>
                </a:moveTo>
                <a:lnTo>
                  <a:pt x="0" y="34099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9563" y="1582419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29" h="85089">
                <a:moveTo>
                  <a:pt x="0" y="0"/>
                </a:moveTo>
                <a:lnTo>
                  <a:pt x="14181" y="46944"/>
                </a:lnTo>
                <a:lnTo>
                  <a:pt x="50705" y="77993"/>
                </a:lnTo>
                <a:lnTo>
                  <a:pt x="62269" y="82213"/>
                </a:lnTo>
                <a:lnTo>
                  <a:pt x="74523" y="84734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5000" y="1667510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0" y="0"/>
                </a:moveTo>
                <a:lnTo>
                  <a:pt x="1687195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322195" y="1593332"/>
            <a:ext cx="85090" cy="74930"/>
          </a:xfrm>
          <a:custGeom>
            <a:avLst/>
            <a:gdLst/>
            <a:ahLst/>
            <a:cxnLst/>
            <a:rect l="l" t="t" r="r" b="b"/>
            <a:pathLst>
              <a:path w="85089" h="74930">
                <a:moveTo>
                  <a:pt x="0" y="74523"/>
                </a:moveTo>
                <a:lnTo>
                  <a:pt x="46944" y="60341"/>
                </a:lnTo>
                <a:lnTo>
                  <a:pt x="77993" y="23817"/>
                </a:lnTo>
                <a:lnTo>
                  <a:pt x="82213" y="12254"/>
                </a:lnTo>
                <a:lnTo>
                  <a:pt x="84734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07285" y="1241425"/>
            <a:ext cx="0" cy="340995"/>
          </a:xfrm>
          <a:custGeom>
            <a:avLst/>
            <a:gdLst/>
            <a:ahLst/>
            <a:cxnLst/>
            <a:rect l="l" t="t" r="r" b="b"/>
            <a:pathLst>
              <a:path h="340994">
                <a:moveTo>
                  <a:pt x="0" y="34099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333107" y="1156690"/>
            <a:ext cx="74930" cy="85090"/>
          </a:xfrm>
          <a:custGeom>
            <a:avLst/>
            <a:gdLst/>
            <a:ahLst/>
            <a:cxnLst/>
            <a:rect l="l" t="t" r="r" b="b"/>
            <a:pathLst>
              <a:path w="74930" h="85090">
                <a:moveTo>
                  <a:pt x="74523" y="84734"/>
                </a:moveTo>
                <a:lnTo>
                  <a:pt x="60341" y="37789"/>
                </a:lnTo>
                <a:lnTo>
                  <a:pt x="23817" y="6740"/>
                </a:lnTo>
                <a:lnTo>
                  <a:pt x="12254" y="2520"/>
                </a:lnTo>
                <a:lnTo>
                  <a:pt x="0" y="0"/>
                </a:lnTo>
              </a:path>
            </a:pathLst>
          </a:custGeom>
          <a:ln w="9359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5000" y="1156335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16871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874394" y="1208643"/>
            <a:ext cx="12077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SpringMVC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中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54380" y="1412478"/>
            <a:ext cx="1447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存在</a:t>
            </a:r>
            <a:r>
              <a:rPr sz="1400" b="1" dirty="0">
                <a:latin typeface="微软雅黑"/>
                <a:cs typeface="微软雅黑"/>
              </a:rPr>
              <a:t>对应</a:t>
            </a:r>
            <a:r>
              <a:rPr sz="1400" b="1" dirty="0">
                <a:latin typeface="Kozuka Gothic Pro B"/>
                <a:cs typeface="Kozuka Gothic Pro B"/>
              </a:rPr>
              <a:t>的映射？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59434" y="1828164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9434" y="2188845"/>
            <a:ext cx="721360" cy="71755"/>
          </a:xfrm>
          <a:custGeom>
            <a:avLst/>
            <a:gdLst/>
            <a:ahLst/>
            <a:cxnLst/>
            <a:rect l="l" t="t" r="r" b="b"/>
            <a:pathLst>
              <a:path w="721360" h="71755">
                <a:moveTo>
                  <a:pt x="0" y="0"/>
                </a:moveTo>
                <a:lnTo>
                  <a:pt x="721360" y="0"/>
                </a:lnTo>
                <a:lnTo>
                  <a:pt x="721360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7680" y="1899920"/>
            <a:ext cx="864869" cy="288925"/>
          </a:xfrm>
          <a:custGeom>
            <a:avLst/>
            <a:gdLst/>
            <a:ahLst/>
            <a:cxnLst/>
            <a:rect l="l" t="t" r="r" b="b"/>
            <a:pathLst>
              <a:path w="864869" h="288925">
                <a:moveTo>
                  <a:pt x="0" y="0"/>
                </a:moveTo>
                <a:lnTo>
                  <a:pt x="864870" y="0"/>
                </a:lnTo>
                <a:lnTo>
                  <a:pt x="864870" y="288925"/>
                </a:lnTo>
                <a:lnTo>
                  <a:pt x="0" y="28892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7416" y="182787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70062"/>
                </a:moveTo>
                <a:lnTo>
                  <a:pt x="72018" y="72045"/>
                </a:lnTo>
                <a:lnTo>
                  <a:pt x="72018" y="0"/>
                </a:ln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7389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0062" y="72018"/>
                </a:moveTo>
                <a:lnTo>
                  <a:pt x="72045" y="0"/>
                </a:lnTo>
                <a:lnTo>
                  <a:pt x="0" y="0"/>
                </a:ln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80794" y="2188845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2018" y="1982"/>
                </a:moveTo>
                <a:lnTo>
                  <a:pt x="0" y="0"/>
                </a:lnTo>
                <a:lnTo>
                  <a:pt x="0" y="72045"/>
                </a:lnTo>
                <a:lnTo>
                  <a:pt x="45695" y="55559"/>
                </a:lnTo>
                <a:lnTo>
                  <a:pt x="70549" y="14570"/>
                </a:lnTo>
                <a:lnTo>
                  <a:pt x="72018" y="1982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80794" y="182790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1982" y="0"/>
                </a:moveTo>
                <a:lnTo>
                  <a:pt x="0" y="72018"/>
                </a:lnTo>
                <a:lnTo>
                  <a:pt x="72045" y="72018"/>
                </a:lnTo>
                <a:lnTo>
                  <a:pt x="55559" y="26323"/>
                </a:lnTo>
                <a:lnTo>
                  <a:pt x="14570" y="1468"/>
                </a:lnTo>
                <a:lnTo>
                  <a:pt x="1982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7416" y="1827874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72018" y="0"/>
                </a:moveTo>
                <a:lnTo>
                  <a:pt x="26323" y="16485"/>
                </a:lnTo>
                <a:lnTo>
                  <a:pt x="1468" y="57475"/>
                </a:lnTo>
                <a:lnTo>
                  <a:pt x="0" y="70062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7680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29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7389" y="2188210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0" y="0"/>
                </a:moveTo>
                <a:lnTo>
                  <a:pt x="16485" y="45695"/>
                </a:lnTo>
                <a:lnTo>
                  <a:pt x="57475" y="70549"/>
                </a:lnTo>
                <a:lnTo>
                  <a:pt x="70062" y="72018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9434" y="22599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725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80160" y="2190192"/>
            <a:ext cx="72390" cy="70485"/>
          </a:xfrm>
          <a:custGeom>
            <a:avLst/>
            <a:gdLst/>
            <a:ahLst/>
            <a:cxnLst/>
            <a:rect l="l" t="t" r="r" b="b"/>
            <a:pathLst>
              <a:path w="72390" h="70485">
                <a:moveTo>
                  <a:pt x="0" y="70062"/>
                </a:moveTo>
                <a:lnTo>
                  <a:pt x="45695" y="53577"/>
                </a:lnTo>
                <a:lnTo>
                  <a:pt x="70549" y="12587"/>
                </a:lnTo>
                <a:lnTo>
                  <a:pt x="72018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351915" y="1899920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28829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82142" y="1827901"/>
            <a:ext cx="70485" cy="72390"/>
          </a:xfrm>
          <a:custGeom>
            <a:avLst/>
            <a:gdLst/>
            <a:ahLst/>
            <a:cxnLst/>
            <a:rect l="l" t="t" r="r" b="b"/>
            <a:pathLst>
              <a:path w="70484" h="72389">
                <a:moveTo>
                  <a:pt x="70062" y="72018"/>
                </a:moveTo>
                <a:lnTo>
                  <a:pt x="53577" y="26323"/>
                </a:lnTo>
                <a:lnTo>
                  <a:pt x="12587" y="1468"/>
                </a:lnTo>
                <a:lnTo>
                  <a:pt x="0" y="0"/>
                </a:lnTo>
              </a:path>
            </a:pathLst>
          </a:custGeom>
          <a:ln w="25113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9434" y="1828164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72072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487680" y="1899920"/>
            <a:ext cx="864235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71450" y="3069589"/>
            <a:ext cx="2613660" cy="0"/>
          </a:xfrm>
          <a:custGeom>
            <a:avLst/>
            <a:gdLst/>
            <a:ahLst/>
            <a:cxnLst/>
            <a:rect l="l" t="t" r="r" b="b"/>
            <a:pathLst>
              <a:path w="2613660">
                <a:moveTo>
                  <a:pt x="0" y="0"/>
                </a:moveTo>
                <a:lnTo>
                  <a:pt x="2613659" y="0"/>
                </a:lnTo>
              </a:path>
            </a:pathLst>
          </a:custGeom>
          <a:ln w="10159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3670" y="3060382"/>
            <a:ext cx="2649220" cy="0"/>
          </a:xfrm>
          <a:custGeom>
            <a:avLst/>
            <a:gdLst/>
            <a:ahLst/>
            <a:cxnLst/>
            <a:rect l="l" t="t" r="r" b="b"/>
            <a:pathLst>
              <a:path w="2649220">
                <a:moveTo>
                  <a:pt x="0" y="0"/>
                </a:moveTo>
                <a:lnTo>
                  <a:pt x="2649219" y="0"/>
                </a:lnTo>
              </a:path>
            </a:pathLst>
          </a:custGeom>
          <a:ln w="1079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0335" y="3050539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889" y="0"/>
                </a:lnTo>
              </a:path>
            </a:pathLst>
          </a:custGeom>
          <a:ln w="11430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31127" y="3040697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5">
                <a:moveTo>
                  <a:pt x="0" y="0"/>
                </a:moveTo>
                <a:lnTo>
                  <a:pt x="2694305" y="0"/>
                </a:lnTo>
              </a:path>
            </a:pathLst>
          </a:custGeom>
          <a:ln w="10795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3190" y="3030537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80">
                <a:moveTo>
                  <a:pt x="0" y="0"/>
                </a:moveTo>
                <a:lnTo>
                  <a:pt x="2710179" y="0"/>
                </a:lnTo>
              </a:path>
            </a:pathLst>
          </a:custGeom>
          <a:ln w="12065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7475" y="3020377"/>
            <a:ext cx="2721610" cy="0"/>
          </a:xfrm>
          <a:custGeom>
            <a:avLst/>
            <a:gdLst/>
            <a:ahLst/>
            <a:cxnLst/>
            <a:rect l="l" t="t" r="r" b="b"/>
            <a:pathLst>
              <a:path w="2721610">
                <a:moveTo>
                  <a:pt x="0" y="0"/>
                </a:moveTo>
                <a:lnTo>
                  <a:pt x="2721610" y="0"/>
                </a:lnTo>
              </a:path>
            </a:pathLst>
          </a:custGeom>
          <a:ln w="10795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2633" y="3010535"/>
            <a:ext cx="2731770" cy="0"/>
          </a:xfrm>
          <a:custGeom>
            <a:avLst/>
            <a:gdLst/>
            <a:ahLst/>
            <a:cxnLst/>
            <a:rect l="l" t="t" r="r" b="b"/>
            <a:pathLst>
              <a:path w="2731770">
                <a:moveTo>
                  <a:pt x="0" y="0"/>
                </a:moveTo>
                <a:lnTo>
                  <a:pt x="2731293" y="0"/>
                </a:lnTo>
              </a:path>
            </a:pathLst>
          </a:custGeom>
          <a:ln w="11430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9537" y="3000692"/>
            <a:ext cx="2737485" cy="0"/>
          </a:xfrm>
          <a:custGeom>
            <a:avLst/>
            <a:gdLst/>
            <a:ahLst/>
            <a:cxnLst/>
            <a:rect l="l" t="t" r="r" b="b"/>
            <a:pathLst>
              <a:path w="2737485">
                <a:moveTo>
                  <a:pt x="0" y="0"/>
                </a:moveTo>
                <a:lnTo>
                  <a:pt x="2737485" y="0"/>
                </a:lnTo>
              </a:path>
            </a:pathLst>
          </a:custGeom>
          <a:ln w="10795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7156" y="2990850"/>
            <a:ext cx="2742565" cy="0"/>
          </a:xfrm>
          <a:custGeom>
            <a:avLst/>
            <a:gdLst/>
            <a:ahLst/>
            <a:cxnLst/>
            <a:rect l="l" t="t" r="r" b="b"/>
            <a:pathLst>
              <a:path w="2742565">
                <a:moveTo>
                  <a:pt x="0" y="0"/>
                </a:moveTo>
                <a:lnTo>
                  <a:pt x="2742247" y="0"/>
                </a:lnTo>
              </a:path>
            </a:pathLst>
          </a:custGeom>
          <a:ln w="1143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5568" y="2980689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422" y="0"/>
                </a:lnTo>
              </a:path>
            </a:pathLst>
          </a:custGeom>
          <a:ln w="11430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4775" y="29660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3175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5410" y="2971164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0159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4775" y="296068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4775" y="295084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4775" y="29406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4775" y="29305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4775" y="29206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4775" y="29111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4775" y="29013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4775" y="289115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4775" y="288099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4775" y="28711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0795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4775" y="28613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1430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4775" y="284448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24765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4775" y="282606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4775" y="281305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04775" y="279971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4775" y="278638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4775" y="277336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4775" y="275971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4775" y="274637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4775" y="273335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4775" y="271970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4775" y="270637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4775" y="269335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4775" y="267970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4775" y="266636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4775" y="265334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4775" y="264001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4775" y="262667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4775" y="2613342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04775" y="260032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4775" y="2586989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4775" y="2573337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4605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4775" y="2560320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3970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4775" y="25469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5240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5410" y="2527935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4775" y="2534285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10">
                <a:moveTo>
                  <a:pt x="0" y="0"/>
                </a:moveTo>
                <a:lnTo>
                  <a:pt x="2747010" y="0"/>
                </a:lnTo>
              </a:path>
            </a:pathLst>
          </a:custGeom>
          <a:ln w="12699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5410" y="2520950"/>
            <a:ext cx="2745740" cy="0"/>
          </a:xfrm>
          <a:custGeom>
            <a:avLst/>
            <a:gdLst/>
            <a:ahLst/>
            <a:cxnLst/>
            <a:rect l="l" t="t" r="r" b="b"/>
            <a:pathLst>
              <a:path w="2745740">
                <a:moveTo>
                  <a:pt x="0" y="0"/>
                </a:moveTo>
                <a:lnTo>
                  <a:pt x="2745740" y="0"/>
                </a:lnTo>
              </a:path>
            </a:pathLst>
          </a:custGeom>
          <a:ln w="13970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6045" y="2506980"/>
            <a:ext cx="2744470" cy="0"/>
          </a:xfrm>
          <a:custGeom>
            <a:avLst/>
            <a:gdLst/>
            <a:ahLst/>
            <a:cxnLst/>
            <a:rect l="l" t="t" r="r" b="b"/>
            <a:pathLst>
              <a:path w="2744470">
                <a:moveTo>
                  <a:pt x="0" y="0"/>
                </a:moveTo>
                <a:lnTo>
                  <a:pt x="2744152" y="0"/>
                </a:lnTo>
              </a:path>
            </a:pathLst>
          </a:custGeom>
          <a:ln w="15240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9038" y="2493645"/>
            <a:ext cx="2738755" cy="0"/>
          </a:xfrm>
          <a:custGeom>
            <a:avLst/>
            <a:gdLst/>
            <a:ahLst/>
            <a:cxnLst/>
            <a:rect l="l" t="t" r="r" b="b"/>
            <a:pathLst>
              <a:path w="2738755">
                <a:moveTo>
                  <a:pt x="0" y="0"/>
                </a:moveTo>
                <a:lnTo>
                  <a:pt x="2738301" y="0"/>
                </a:lnTo>
              </a:path>
            </a:pathLst>
          </a:custGeom>
          <a:ln w="13970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3664" y="2480627"/>
            <a:ext cx="2729230" cy="0"/>
          </a:xfrm>
          <a:custGeom>
            <a:avLst/>
            <a:gdLst/>
            <a:ahLst/>
            <a:cxnLst/>
            <a:rect l="l" t="t" r="r" b="b"/>
            <a:pathLst>
              <a:path w="2729230">
                <a:moveTo>
                  <a:pt x="0" y="0"/>
                </a:moveTo>
                <a:lnTo>
                  <a:pt x="2729230" y="0"/>
                </a:lnTo>
              </a:path>
            </a:pathLst>
          </a:custGeom>
          <a:ln w="14605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0332" y="2466975"/>
            <a:ext cx="2715895" cy="0"/>
          </a:xfrm>
          <a:custGeom>
            <a:avLst/>
            <a:gdLst/>
            <a:ahLst/>
            <a:cxnLst/>
            <a:rect l="l" t="t" r="r" b="b"/>
            <a:pathLst>
              <a:path w="2715895">
                <a:moveTo>
                  <a:pt x="0" y="0"/>
                </a:moveTo>
                <a:lnTo>
                  <a:pt x="2715895" y="0"/>
                </a:lnTo>
              </a:path>
            </a:pathLst>
          </a:custGeom>
          <a:ln w="15240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30174" y="2453639"/>
            <a:ext cx="2695575" cy="0"/>
          </a:xfrm>
          <a:custGeom>
            <a:avLst/>
            <a:gdLst/>
            <a:ahLst/>
            <a:cxnLst/>
            <a:rect l="l" t="t" r="r" b="b"/>
            <a:pathLst>
              <a:path w="2695575">
                <a:moveTo>
                  <a:pt x="0" y="0"/>
                </a:moveTo>
                <a:lnTo>
                  <a:pt x="2695416" y="0"/>
                </a:lnTo>
              </a:path>
            </a:pathLst>
          </a:custGeom>
          <a:ln w="13970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42557" y="2440622"/>
            <a:ext cx="2670810" cy="0"/>
          </a:xfrm>
          <a:custGeom>
            <a:avLst/>
            <a:gdLst/>
            <a:ahLst/>
            <a:cxnLst/>
            <a:rect l="l" t="t" r="r" b="b"/>
            <a:pathLst>
              <a:path w="2670810">
                <a:moveTo>
                  <a:pt x="0" y="0"/>
                </a:moveTo>
                <a:lnTo>
                  <a:pt x="2670810" y="0"/>
                </a:lnTo>
              </a:path>
            </a:pathLst>
          </a:custGeom>
          <a:ln w="14605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63830" y="2427604"/>
            <a:ext cx="2630170" cy="0"/>
          </a:xfrm>
          <a:custGeom>
            <a:avLst/>
            <a:gdLst/>
            <a:ahLst/>
            <a:cxnLst/>
            <a:rect l="l" t="t" r="r" b="b"/>
            <a:pathLst>
              <a:path w="2630170">
                <a:moveTo>
                  <a:pt x="0" y="0"/>
                </a:moveTo>
                <a:lnTo>
                  <a:pt x="2630170" y="0"/>
                </a:lnTo>
              </a:path>
            </a:pathLst>
          </a:custGeom>
          <a:ln w="13970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4875" y="2420171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108484" y="0"/>
                </a:moveTo>
                <a:lnTo>
                  <a:pt x="60215" y="11367"/>
                </a:lnTo>
                <a:lnTo>
                  <a:pt x="22870" y="41774"/>
                </a:lnTo>
                <a:lnTo>
                  <a:pt x="1995" y="85673"/>
                </a:lnTo>
                <a:lnTo>
                  <a:pt x="0" y="98106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4775" y="252920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0"/>
                </a:moveTo>
                <a:lnTo>
                  <a:pt x="0" y="436245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04326" y="2965450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0" y="0"/>
                </a:moveTo>
                <a:lnTo>
                  <a:pt x="11367" y="48268"/>
                </a:lnTo>
                <a:lnTo>
                  <a:pt x="41774" y="85613"/>
                </a:lnTo>
                <a:lnTo>
                  <a:pt x="85673" y="106488"/>
                </a:lnTo>
                <a:lnTo>
                  <a:pt x="98106" y="108484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13360" y="3074035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0" y="0"/>
                </a:moveTo>
                <a:lnTo>
                  <a:pt x="252984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743200" y="2976377"/>
            <a:ext cx="108585" cy="98425"/>
          </a:xfrm>
          <a:custGeom>
            <a:avLst/>
            <a:gdLst/>
            <a:ahLst/>
            <a:cxnLst/>
            <a:rect l="l" t="t" r="r" b="b"/>
            <a:pathLst>
              <a:path w="108585" h="98425">
                <a:moveTo>
                  <a:pt x="0" y="98106"/>
                </a:moveTo>
                <a:lnTo>
                  <a:pt x="48268" y="86738"/>
                </a:lnTo>
                <a:lnTo>
                  <a:pt x="85613" y="56331"/>
                </a:lnTo>
                <a:lnTo>
                  <a:pt x="106488" y="12432"/>
                </a:lnTo>
                <a:lnTo>
                  <a:pt x="108484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851785" y="2529205"/>
            <a:ext cx="0" cy="436245"/>
          </a:xfrm>
          <a:custGeom>
            <a:avLst/>
            <a:gdLst/>
            <a:ahLst/>
            <a:cxnLst/>
            <a:rect l="l" t="t" r="r" b="b"/>
            <a:pathLst>
              <a:path h="436244">
                <a:moveTo>
                  <a:pt x="0" y="436245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754127" y="2420721"/>
            <a:ext cx="98425" cy="108585"/>
          </a:xfrm>
          <a:custGeom>
            <a:avLst/>
            <a:gdLst/>
            <a:ahLst/>
            <a:cxnLst/>
            <a:rect l="l" t="t" r="r" b="b"/>
            <a:pathLst>
              <a:path w="98425" h="108585">
                <a:moveTo>
                  <a:pt x="98106" y="108484"/>
                </a:moveTo>
                <a:lnTo>
                  <a:pt x="86738" y="60215"/>
                </a:lnTo>
                <a:lnTo>
                  <a:pt x="56331" y="22870"/>
                </a:lnTo>
                <a:lnTo>
                  <a:pt x="12432" y="1995"/>
                </a:lnTo>
                <a:lnTo>
                  <a:pt x="0" y="0"/>
                </a:lnTo>
              </a:path>
            </a:pathLst>
          </a:custGeom>
          <a:ln w="9773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13360" y="2420620"/>
            <a:ext cx="2529840" cy="0"/>
          </a:xfrm>
          <a:custGeom>
            <a:avLst/>
            <a:gdLst/>
            <a:ahLst/>
            <a:cxnLst/>
            <a:rect l="l" t="t" r="r" b="b"/>
            <a:pathLst>
              <a:path w="2529840">
                <a:moveTo>
                  <a:pt x="25298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1109980" y="244308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是否配置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1771650" y="2834957"/>
            <a:ext cx="629285" cy="0"/>
          </a:xfrm>
          <a:custGeom>
            <a:avLst/>
            <a:gdLst/>
            <a:ahLst/>
            <a:cxnLst/>
            <a:rect l="l" t="t" r="r" b="b"/>
            <a:pathLst>
              <a:path w="629285">
                <a:moveTo>
                  <a:pt x="0" y="0"/>
                </a:moveTo>
                <a:lnTo>
                  <a:pt x="629285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82040" y="3038792"/>
            <a:ext cx="792480" cy="0"/>
          </a:xfrm>
          <a:custGeom>
            <a:avLst/>
            <a:gdLst/>
            <a:ahLst/>
            <a:cxnLst/>
            <a:rect l="l" t="t" r="r" b="b"/>
            <a:pathLst>
              <a:path w="792480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13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4215" y="3220085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4215" y="3562350"/>
            <a:ext cx="581025" cy="67945"/>
          </a:xfrm>
          <a:custGeom>
            <a:avLst/>
            <a:gdLst/>
            <a:ahLst/>
            <a:cxnLst/>
            <a:rect l="l" t="t" r="r" b="b"/>
            <a:pathLst>
              <a:path w="581025" h="67945">
                <a:moveTo>
                  <a:pt x="0" y="0"/>
                </a:moveTo>
                <a:lnTo>
                  <a:pt x="581025" y="0"/>
                </a:lnTo>
                <a:lnTo>
                  <a:pt x="581025" y="67945"/>
                </a:lnTo>
                <a:lnTo>
                  <a:pt x="0" y="6794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6270" y="3288029"/>
            <a:ext cx="716915" cy="274320"/>
          </a:xfrm>
          <a:custGeom>
            <a:avLst/>
            <a:gdLst/>
            <a:ahLst/>
            <a:cxnLst/>
            <a:rect l="l" t="t" r="r" b="b"/>
            <a:pathLst>
              <a:path w="716915" h="274320">
                <a:moveTo>
                  <a:pt x="0" y="0"/>
                </a:moveTo>
                <a:lnTo>
                  <a:pt x="716915" y="0"/>
                </a:lnTo>
                <a:lnTo>
                  <a:pt x="716915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36528" y="3219807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5" h="68579">
                <a:moveTo>
                  <a:pt x="0" y="59694"/>
                </a:moveTo>
                <a:lnTo>
                  <a:pt x="67686" y="68222"/>
                </a:lnTo>
                <a:lnTo>
                  <a:pt x="67686" y="0"/>
                </a:lnTo>
                <a:lnTo>
                  <a:pt x="22462" y="17284"/>
                </a:lnTo>
                <a:lnTo>
                  <a:pt x="0" y="59694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35992" y="3562350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79" h="67945">
                <a:moveTo>
                  <a:pt x="59694" y="67686"/>
                </a:moveTo>
                <a:lnTo>
                  <a:pt x="68222" y="0"/>
                </a:lnTo>
                <a:lnTo>
                  <a:pt x="0" y="0"/>
                </a:lnTo>
                <a:lnTo>
                  <a:pt x="17284" y="45223"/>
                </a:lnTo>
                <a:lnTo>
                  <a:pt x="59694" y="67686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85239" y="3562350"/>
            <a:ext cx="67945" cy="68580"/>
          </a:xfrm>
          <a:custGeom>
            <a:avLst/>
            <a:gdLst/>
            <a:ahLst/>
            <a:cxnLst/>
            <a:rect l="l" t="t" r="r" b="b"/>
            <a:pathLst>
              <a:path w="67944" h="68579">
                <a:moveTo>
                  <a:pt x="67686" y="8528"/>
                </a:moveTo>
                <a:lnTo>
                  <a:pt x="0" y="0"/>
                </a:lnTo>
                <a:lnTo>
                  <a:pt x="0" y="68222"/>
                </a:lnTo>
                <a:lnTo>
                  <a:pt x="45223" y="50938"/>
                </a:lnTo>
                <a:lnTo>
                  <a:pt x="67686" y="852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85239" y="3220343"/>
            <a:ext cx="68580" cy="67945"/>
          </a:xfrm>
          <a:custGeom>
            <a:avLst/>
            <a:gdLst/>
            <a:ahLst/>
            <a:cxnLst/>
            <a:rect l="l" t="t" r="r" b="b"/>
            <a:pathLst>
              <a:path w="68580" h="67945">
                <a:moveTo>
                  <a:pt x="8528" y="0"/>
                </a:moveTo>
                <a:lnTo>
                  <a:pt x="0" y="67686"/>
                </a:lnTo>
                <a:lnTo>
                  <a:pt x="68222" y="67686"/>
                </a:lnTo>
                <a:lnTo>
                  <a:pt x="50938" y="22462"/>
                </a:lnTo>
                <a:lnTo>
                  <a:pt x="852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36528" y="321980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67686" y="0"/>
                </a:moveTo>
                <a:lnTo>
                  <a:pt x="22462" y="17284"/>
                </a:lnTo>
                <a:lnTo>
                  <a:pt x="2707" y="47510"/>
                </a:lnTo>
                <a:lnTo>
                  <a:pt x="0" y="59694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36270" y="3288029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0"/>
                </a:moveTo>
                <a:lnTo>
                  <a:pt x="0" y="273685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35992" y="3561715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0" y="0"/>
                </a:moveTo>
                <a:lnTo>
                  <a:pt x="17284" y="45223"/>
                </a:lnTo>
                <a:lnTo>
                  <a:pt x="47510" y="64979"/>
                </a:lnTo>
                <a:lnTo>
                  <a:pt x="59694" y="67686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04215" y="3629660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0" y="0"/>
                </a:moveTo>
                <a:lnTo>
                  <a:pt x="58039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284605" y="357024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0" y="59694"/>
                </a:moveTo>
                <a:lnTo>
                  <a:pt x="45223" y="42409"/>
                </a:lnTo>
                <a:lnTo>
                  <a:pt x="64979" y="12183"/>
                </a:lnTo>
                <a:lnTo>
                  <a:pt x="67686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352550" y="3288029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5">
                <a:moveTo>
                  <a:pt x="0" y="273685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93133" y="3220343"/>
            <a:ext cx="59690" cy="67945"/>
          </a:xfrm>
          <a:custGeom>
            <a:avLst/>
            <a:gdLst/>
            <a:ahLst/>
            <a:cxnLst/>
            <a:rect l="l" t="t" r="r" b="b"/>
            <a:pathLst>
              <a:path w="59690" h="67945">
                <a:moveTo>
                  <a:pt x="59694" y="67686"/>
                </a:moveTo>
                <a:lnTo>
                  <a:pt x="42409" y="22462"/>
                </a:lnTo>
                <a:lnTo>
                  <a:pt x="12183" y="2707"/>
                </a:lnTo>
                <a:lnTo>
                  <a:pt x="0" y="0"/>
                </a:lnTo>
              </a:path>
            </a:pathLst>
          </a:custGeom>
          <a:ln w="25139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04215" y="3220085"/>
            <a:ext cx="580390" cy="0"/>
          </a:xfrm>
          <a:custGeom>
            <a:avLst/>
            <a:gdLst/>
            <a:ahLst/>
            <a:cxnLst/>
            <a:rect l="l" t="t" r="r" b="b"/>
            <a:pathLst>
              <a:path w="580390">
                <a:moveTo>
                  <a:pt x="58039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B46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7942" y="4558982"/>
            <a:ext cx="2863215" cy="0"/>
          </a:xfrm>
          <a:custGeom>
            <a:avLst/>
            <a:gdLst/>
            <a:ahLst/>
            <a:cxnLst/>
            <a:rect l="l" t="t" r="r" b="b"/>
            <a:pathLst>
              <a:path w="2863215">
                <a:moveTo>
                  <a:pt x="0" y="0"/>
                </a:moveTo>
                <a:lnTo>
                  <a:pt x="2863214" y="0"/>
                </a:lnTo>
              </a:path>
            </a:pathLst>
          </a:custGeom>
          <a:ln w="1079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7622" y="4549140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5">
                <a:moveTo>
                  <a:pt x="0" y="0"/>
                </a:moveTo>
                <a:lnTo>
                  <a:pt x="2903854" y="0"/>
                </a:lnTo>
              </a:path>
            </a:pathLst>
          </a:custGeom>
          <a:ln w="1143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430" y="4538662"/>
            <a:ext cx="2936240" cy="0"/>
          </a:xfrm>
          <a:custGeom>
            <a:avLst/>
            <a:gdLst/>
            <a:ahLst/>
            <a:cxnLst/>
            <a:rect l="l" t="t" r="r" b="b"/>
            <a:pathLst>
              <a:path w="2936240">
                <a:moveTo>
                  <a:pt x="0" y="0"/>
                </a:moveTo>
                <a:lnTo>
                  <a:pt x="2936239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05" y="4528185"/>
            <a:ext cx="2955290" cy="0"/>
          </a:xfrm>
          <a:custGeom>
            <a:avLst/>
            <a:gdLst/>
            <a:ahLst/>
            <a:cxnLst/>
            <a:rect l="l" t="t" r="r" b="b"/>
            <a:pathLst>
              <a:path w="2955290">
                <a:moveTo>
                  <a:pt x="0" y="0"/>
                </a:moveTo>
                <a:lnTo>
                  <a:pt x="2955290" y="0"/>
                </a:lnTo>
              </a:path>
            </a:pathLst>
          </a:custGeom>
          <a:ln w="11429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0" y="4517390"/>
            <a:ext cx="2967990" cy="0"/>
          </a:xfrm>
          <a:custGeom>
            <a:avLst/>
            <a:gdLst/>
            <a:ahLst/>
            <a:cxnLst/>
            <a:rect l="l" t="t" r="r" b="b"/>
            <a:pathLst>
              <a:path w="2967990">
                <a:moveTo>
                  <a:pt x="0" y="0"/>
                </a:moveTo>
                <a:lnTo>
                  <a:pt x="2967599" y="0"/>
                </a:lnTo>
              </a:path>
            </a:pathLst>
          </a:custGeom>
          <a:ln w="1269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0" y="4506595"/>
            <a:ext cx="2974975" cy="0"/>
          </a:xfrm>
          <a:custGeom>
            <a:avLst/>
            <a:gdLst/>
            <a:ahLst/>
            <a:cxnLst/>
            <a:rect l="l" t="t" r="r" b="b"/>
            <a:pathLst>
              <a:path w="2974975">
                <a:moveTo>
                  <a:pt x="0" y="0"/>
                </a:moveTo>
                <a:lnTo>
                  <a:pt x="2974633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0" y="4495800"/>
            <a:ext cx="2981325" cy="0"/>
          </a:xfrm>
          <a:custGeom>
            <a:avLst/>
            <a:gdLst/>
            <a:ahLst/>
            <a:cxnLst/>
            <a:rect l="l" t="t" r="r" b="b"/>
            <a:pathLst>
              <a:path w="2981325">
                <a:moveTo>
                  <a:pt x="0" y="0"/>
                </a:moveTo>
                <a:lnTo>
                  <a:pt x="2981325" y="0"/>
                </a:lnTo>
              </a:path>
            </a:pathLst>
          </a:custGeom>
          <a:ln w="1270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0" y="4479607"/>
            <a:ext cx="2988945" cy="0"/>
          </a:xfrm>
          <a:custGeom>
            <a:avLst/>
            <a:gdLst/>
            <a:ahLst/>
            <a:cxnLst/>
            <a:rect l="l" t="t" r="r" b="b"/>
            <a:pathLst>
              <a:path w="2988945">
                <a:moveTo>
                  <a:pt x="0" y="0"/>
                </a:moveTo>
                <a:lnTo>
                  <a:pt x="2988733" y="0"/>
                </a:lnTo>
              </a:path>
            </a:pathLst>
          </a:custGeom>
          <a:ln w="2222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0" y="4464050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643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0" y="4452620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143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0" y="4458334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1802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0" y="4441825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0" y="44469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0" y="44323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0" y="441610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222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0" y="4400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0" y="4389754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0" y="437896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0" y="436816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0" y="43576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0" y="434689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0" y="43360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0" y="432562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0" y="43148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0" y="4304029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143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0" y="4286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540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0" y="426783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0" y="425418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0" y="424084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0" y="422751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0" y="421417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0" y="41938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857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0" y="41735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0" y="415988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0" y="414623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0" y="41328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0" y="411924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0" y="4098925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0" y="407892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0" y="406558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0" y="405225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0" y="4030345"/>
            <a:ext cx="2994660" cy="15875"/>
          </a:xfrm>
          <a:custGeom>
            <a:avLst/>
            <a:gdLst/>
            <a:ahLst/>
            <a:cxnLst/>
            <a:rect l="l" t="t" r="r" b="b"/>
            <a:pathLst>
              <a:path w="2994660" h="15875">
                <a:moveTo>
                  <a:pt x="0" y="15875"/>
                </a:moveTo>
                <a:lnTo>
                  <a:pt x="2994660" y="15875"/>
                </a:lnTo>
                <a:lnTo>
                  <a:pt x="2994660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0" y="4003675"/>
            <a:ext cx="2994660" cy="27940"/>
          </a:xfrm>
          <a:custGeom>
            <a:avLst/>
            <a:gdLst/>
            <a:ahLst/>
            <a:cxnLst/>
            <a:rect l="l" t="t" r="r" b="b"/>
            <a:pathLst>
              <a:path w="2994660" h="27939">
                <a:moveTo>
                  <a:pt x="0" y="27940"/>
                </a:moveTo>
                <a:lnTo>
                  <a:pt x="2994660" y="27940"/>
                </a:lnTo>
                <a:lnTo>
                  <a:pt x="299466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0" y="399764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0" y="398399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0" y="397033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0" y="3957002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0" y="3937000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279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0" y="391699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0" y="3901757"/>
            <a:ext cx="2994660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660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0" y="3888104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>
                <a:moveTo>
                  <a:pt x="0" y="0"/>
                </a:moveTo>
                <a:lnTo>
                  <a:pt x="2993390" y="0"/>
                </a:lnTo>
              </a:path>
            </a:pathLst>
          </a:custGeom>
          <a:ln w="1269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0" y="3895090"/>
            <a:ext cx="2994025" cy="0"/>
          </a:xfrm>
          <a:custGeom>
            <a:avLst/>
            <a:gdLst/>
            <a:ahLst/>
            <a:cxnLst/>
            <a:rect l="l" t="t" r="r" b="b"/>
            <a:pathLst>
              <a:path w="2994025">
                <a:moveTo>
                  <a:pt x="0" y="0"/>
                </a:moveTo>
                <a:lnTo>
                  <a:pt x="2994025" y="0"/>
                </a:lnTo>
              </a:path>
            </a:pathLst>
          </a:custGeom>
          <a:ln w="381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0" y="3875722"/>
            <a:ext cx="2992120" cy="0"/>
          </a:xfrm>
          <a:custGeom>
            <a:avLst/>
            <a:gdLst/>
            <a:ahLst/>
            <a:cxnLst/>
            <a:rect l="l" t="t" r="r" b="b"/>
            <a:pathLst>
              <a:path w="2992120">
                <a:moveTo>
                  <a:pt x="0" y="0"/>
                </a:moveTo>
                <a:lnTo>
                  <a:pt x="299212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0" y="3855085"/>
            <a:ext cx="2988945" cy="14604"/>
          </a:xfrm>
          <a:custGeom>
            <a:avLst/>
            <a:gdLst/>
            <a:ahLst/>
            <a:cxnLst/>
            <a:rect l="l" t="t" r="r" b="b"/>
            <a:pathLst>
              <a:path w="2988945" h="14604">
                <a:moveTo>
                  <a:pt x="0" y="14605"/>
                </a:moveTo>
                <a:lnTo>
                  <a:pt x="2988521" y="14605"/>
                </a:lnTo>
                <a:lnTo>
                  <a:pt x="2988521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0" y="3827779"/>
            <a:ext cx="2984500" cy="28575"/>
          </a:xfrm>
          <a:custGeom>
            <a:avLst/>
            <a:gdLst/>
            <a:ahLst/>
            <a:cxnLst/>
            <a:rect l="l" t="t" r="r" b="b"/>
            <a:pathLst>
              <a:path w="2984500" h="28575">
                <a:moveTo>
                  <a:pt x="0" y="28575"/>
                </a:moveTo>
                <a:lnTo>
                  <a:pt x="2984023" y="28575"/>
                </a:lnTo>
                <a:lnTo>
                  <a:pt x="2984023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0" y="3821747"/>
            <a:ext cx="2968625" cy="0"/>
          </a:xfrm>
          <a:custGeom>
            <a:avLst/>
            <a:gdLst/>
            <a:ahLst/>
            <a:cxnLst/>
            <a:rect l="l" t="t" r="r" b="b"/>
            <a:pathLst>
              <a:path w="2968625">
                <a:moveTo>
                  <a:pt x="0" y="0"/>
                </a:moveTo>
                <a:lnTo>
                  <a:pt x="2968478" y="0"/>
                </a:lnTo>
              </a:path>
            </a:pathLst>
          </a:custGeom>
          <a:ln w="1460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69" y="3808412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607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6509" y="3795077"/>
            <a:ext cx="2925445" cy="0"/>
          </a:xfrm>
          <a:custGeom>
            <a:avLst/>
            <a:gdLst/>
            <a:ahLst/>
            <a:cxnLst/>
            <a:rect l="l" t="t" r="r" b="b"/>
            <a:pathLst>
              <a:path w="2925445">
                <a:moveTo>
                  <a:pt x="0" y="0"/>
                </a:moveTo>
                <a:lnTo>
                  <a:pt x="292544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9052" y="3781742"/>
            <a:ext cx="2882265" cy="0"/>
          </a:xfrm>
          <a:custGeom>
            <a:avLst/>
            <a:gdLst/>
            <a:ahLst/>
            <a:cxnLst/>
            <a:rect l="l" t="t" r="r" b="b"/>
            <a:pathLst>
              <a:path w="2882265">
                <a:moveTo>
                  <a:pt x="0" y="0"/>
                </a:moveTo>
                <a:lnTo>
                  <a:pt x="2882265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0" y="3773902"/>
            <a:ext cx="96520" cy="42545"/>
          </a:xfrm>
          <a:custGeom>
            <a:avLst/>
            <a:gdLst/>
            <a:ahLst/>
            <a:cxnLst/>
            <a:rect l="l" t="t" r="r" b="b"/>
            <a:pathLst>
              <a:path w="96520" h="42545">
                <a:moveTo>
                  <a:pt x="96519" y="0"/>
                </a:moveTo>
                <a:lnTo>
                  <a:pt x="47490" y="9524"/>
                </a:lnTo>
                <a:lnTo>
                  <a:pt x="6688" y="35572"/>
                </a:lnTo>
                <a:lnTo>
                  <a:pt x="0" y="42402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0" y="4522001"/>
            <a:ext cx="86995" cy="41910"/>
          </a:xfrm>
          <a:custGeom>
            <a:avLst/>
            <a:gdLst/>
            <a:ahLst/>
            <a:cxnLst/>
            <a:rect l="l" t="t" r="r" b="b"/>
            <a:pathLst>
              <a:path w="86995" h="41910">
                <a:moveTo>
                  <a:pt x="0" y="0"/>
                </a:moveTo>
                <a:lnTo>
                  <a:pt x="38899" y="28919"/>
                </a:lnTo>
                <a:lnTo>
                  <a:pt x="74074" y="40350"/>
                </a:lnTo>
                <a:lnTo>
                  <a:pt x="86643" y="4191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96519" y="4563745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863214" y="4442176"/>
            <a:ext cx="132080" cy="122555"/>
          </a:xfrm>
          <a:custGeom>
            <a:avLst/>
            <a:gdLst/>
            <a:ahLst/>
            <a:cxnLst/>
            <a:rect l="l" t="t" r="r" b="b"/>
            <a:pathLst>
              <a:path w="132080" h="122554">
                <a:moveTo>
                  <a:pt x="0" y="122104"/>
                </a:moveTo>
                <a:lnTo>
                  <a:pt x="49029" y="112580"/>
                </a:lnTo>
                <a:lnTo>
                  <a:pt x="89831" y="86531"/>
                </a:lnTo>
                <a:lnTo>
                  <a:pt x="118620" y="47743"/>
                </a:lnTo>
                <a:lnTo>
                  <a:pt x="130052" y="12568"/>
                </a:lnTo>
                <a:lnTo>
                  <a:pt x="131611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994660" y="3905885"/>
            <a:ext cx="0" cy="526415"/>
          </a:xfrm>
          <a:custGeom>
            <a:avLst/>
            <a:gdLst/>
            <a:ahLst/>
            <a:cxnLst/>
            <a:rect l="l" t="t" r="r" b="b"/>
            <a:pathLst>
              <a:path h="526414">
                <a:moveTo>
                  <a:pt x="0" y="526415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873091" y="3774273"/>
            <a:ext cx="122555" cy="132080"/>
          </a:xfrm>
          <a:custGeom>
            <a:avLst/>
            <a:gdLst/>
            <a:ahLst/>
            <a:cxnLst/>
            <a:rect l="l" t="t" r="r" b="b"/>
            <a:pathLst>
              <a:path w="122555" h="132079">
                <a:moveTo>
                  <a:pt x="122104" y="131611"/>
                </a:moveTo>
                <a:lnTo>
                  <a:pt x="112580" y="82582"/>
                </a:lnTo>
                <a:lnTo>
                  <a:pt x="86531" y="41780"/>
                </a:lnTo>
                <a:lnTo>
                  <a:pt x="47743" y="12991"/>
                </a:lnTo>
                <a:lnTo>
                  <a:pt x="12568" y="1559"/>
                </a:lnTo>
                <a:lnTo>
                  <a:pt x="0" y="0"/>
                </a:lnTo>
              </a:path>
            </a:pathLst>
          </a:custGeom>
          <a:ln w="9201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6519" y="3774440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276669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496945" y="2258695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496945" y="2640330"/>
            <a:ext cx="742950" cy="76200"/>
          </a:xfrm>
          <a:custGeom>
            <a:avLst/>
            <a:gdLst/>
            <a:ahLst/>
            <a:cxnLst/>
            <a:rect l="l" t="t" r="r" b="b"/>
            <a:pathLst>
              <a:path w="742950" h="76200">
                <a:moveTo>
                  <a:pt x="0" y="0"/>
                </a:moveTo>
                <a:lnTo>
                  <a:pt x="742950" y="0"/>
                </a:lnTo>
                <a:lnTo>
                  <a:pt x="7429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420745" y="2334895"/>
            <a:ext cx="895350" cy="305435"/>
          </a:xfrm>
          <a:custGeom>
            <a:avLst/>
            <a:gdLst/>
            <a:ahLst/>
            <a:cxnLst/>
            <a:rect l="l" t="t" r="r" b="b"/>
            <a:pathLst>
              <a:path w="895350" h="305435">
                <a:moveTo>
                  <a:pt x="0" y="0"/>
                </a:moveTo>
                <a:lnTo>
                  <a:pt x="895350" y="0"/>
                </a:lnTo>
                <a:lnTo>
                  <a:pt x="895350" y="305435"/>
                </a:lnTo>
                <a:lnTo>
                  <a:pt x="0" y="305435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420993" y="225838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420435" y="26403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239895" y="26403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239895" y="225894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491229" y="99060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491229" y="1267460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09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436620" y="1045210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437772" y="99037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436397" y="1267460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094479" y="126746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4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094479" y="991752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275772" y="670242"/>
            <a:ext cx="2669540" cy="0"/>
          </a:xfrm>
          <a:custGeom>
            <a:avLst/>
            <a:gdLst/>
            <a:ahLst/>
            <a:cxnLst/>
            <a:rect l="l" t="t" r="r" b="b"/>
            <a:pathLst>
              <a:path w="2669540">
                <a:moveTo>
                  <a:pt x="0" y="0"/>
                </a:moveTo>
                <a:lnTo>
                  <a:pt x="2669539" y="0"/>
                </a:lnTo>
              </a:path>
            </a:pathLst>
          </a:custGeom>
          <a:ln w="8254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260215" y="662940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>
                <a:moveTo>
                  <a:pt x="0" y="0"/>
                </a:moveTo>
                <a:lnTo>
                  <a:pt x="2700654" y="0"/>
                </a:lnTo>
              </a:path>
            </a:pathLst>
          </a:custGeom>
          <a:ln w="889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247515" y="654684"/>
            <a:ext cx="2726055" cy="0"/>
          </a:xfrm>
          <a:custGeom>
            <a:avLst/>
            <a:gdLst/>
            <a:ahLst/>
            <a:cxnLst/>
            <a:rect l="l" t="t" r="r" b="b"/>
            <a:pathLst>
              <a:path w="2726054">
                <a:moveTo>
                  <a:pt x="0" y="0"/>
                </a:moveTo>
                <a:lnTo>
                  <a:pt x="2726054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239895" y="646430"/>
            <a:ext cx="2741295" cy="0"/>
          </a:xfrm>
          <a:custGeom>
            <a:avLst/>
            <a:gdLst/>
            <a:ahLst/>
            <a:cxnLst/>
            <a:rect l="l" t="t" r="r" b="b"/>
            <a:pathLst>
              <a:path w="2741295">
                <a:moveTo>
                  <a:pt x="0" y="0"/>
                </a:moveTo>
                <a:lnTo>
                  <a:pt x="2741294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232275" y="638492"/>
            <a:ext cx="2756535" cy="0"/>
          </a:xfrm>
          <a:custGeom>
            <a:avLst/>
            <a:gdLst/>
            <a:ahLst/>
            <a:cxnLst/>
            <a:rect l="l" t="t" r="r" b="b"/>
            <a:pathLst>
              <a:path w="2756534">
                <a:moveTo>
                  <a:pt x="0" y="0"/>
                </a:moveTo>
                <a:lnTo>
                  <a:pt x="2756534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227195" y="630237"/>
            <a:ext cx="2766695" cy="0"/>
          </a:xfrm>
          <a:custGeom>
            <a:avLst/>
            <a:gdLst/>
            <a:ahLst/>
            <a:cxnLst/>
            <a:rect l="l" t="t" r="r" b="b"/>
            <a:pathLst>
              <a:path w="2766695">
                <a:moveTo>
                  <a:pt x="0" y="0"/>
                </a:moveTo>
                <a:lnTo>
                  <a:pt x="2766694" y="0"/>
                </a:lnTo>
              </a:path>
            </a:pathLst>
          </a:custGeom>
          <a:ln w="9524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222115" y="621982"/>
            <a:ext cx="2776855" cy="0"/>
          </a:xfrm>
          <a:custGeom>
            <a:avLst/>
            <a:gdLst/>
            <a:ahLst/>
            <a:cxnLst/>
            <a:rect l="l" t="t" r="r" b="b"/>
            <a:pathLst>
              <a:path w="2776854">
                <a:moveTo>
                  <a:pt x="0" y="0"/>
                </a:moveTo>
                <a:lnTo>
                  <a:pt x="2776854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216400" y="609599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8285" y="0"/>
                </a:lnTo>
              </a:path>
            </a:pathLst>
          </a:custGeom>
          <a:ln w="1777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214812" y="597534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59">
                <a:moveTo>
                  <a:pt x="0" y="0"/>
                </a:moveTo>
                <a:lnTo>
                  <a:pt x="2791460" y="0"/>
                </a:lnTo>
              </a:path>
            </a:pathLst>
          </a:custGeom>
          <a:ln w="7619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213225" y="589280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212590" y="581659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1955" y="5734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211955" y="56102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14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211955" y="5489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211955" y="5410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211955" y="5327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211955" y="52450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211955" y="5165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211955" y="50831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211955" y="500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952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211955" y="49212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211955" y="4838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211955" y="4756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211955" y="4622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032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211955" y="4476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211955" y="4375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211955" y="4273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211955" y="41719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211955" y="40703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211955" y="3914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211955" y="3759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211955" y="3654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211955" y="3549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211955" y="34480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211955" y="3346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11955" y="31908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211955" y="30352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211955" y="29337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11955" y="2832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211955" y="2727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11955" y="25685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211955" y="24130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11955" y="231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11955" y="22097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211955" y="21082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211955" y="1952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2222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211955" y="1797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211955" y="16954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269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212590" y="15875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213860" y="148589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216717" y="138112"/>
            <a:ext cx="2788285" cy="0"/>
          </a:xfrm>
          <a:custGeom>
            <a:avLst/>
            <a:gdLst/>
            <a:ahLst/>
            <a:cxnLst/>
            <a:rect l="l" t="t" r="r" b="b"/>
            <a:pathLst>
              <a:path w="2788284">
                <a:moveTo>
                  <a:pt x="0" y="0"/>
                </a:moveTo>
                <a:lnTo>
                  <a:pt x="2787967" y="0"/>
                </a:lnTo>
              </a:path>
            </a:pathLst>
          </a:custGeom>
          <a:ln w="1206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20210" y="122555"/>
            <a:ext cx="2780665" cy="0"/>
          </a:xfrm>
          <a:custGeom>
            <a:avLst/>
            <a:gdLst/>
            <a:ahLst/>
            <a:cxnLst/>
            <a:rect l="l" t="t" r="r" b="b"/>
            <a:pathLst>
              <a:path w="2780665">
                <a:moveTo>
                  <a:pt x="0" y="0"/>
                </a:moveTo>
                <a:lnTo>
                  <a:pt x="2780665" y="0"/>
                </a:lnTo>
              </a:path>
            </a:pathLst>
          </a:custGeom>
          <a:ln w="2159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231640" y="107314"/>
            <a:ext cx="2757805" cy="0"/>
          </a:xfrm>
          <a:custGeom>
            <a:avLst/>
            <a:gdLst/>
            <a:ahLst/>
            <a:cxnLst/>
            <a:rect l="l" t="t" r="r" b="b"/>
            <a:pathLst>
              <a:path w="2757804">
                <a:moveTo>
                  <a:pt x="0" y="0"/>
                </a:moveTo>
                <a:lnTo>
                  <a:pt x="2757487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241165" y="97155"/>
            <a:ext cx="2739390" cy="0"/>
          </a:xfrm>
          <a:custGeom>
            <a:avLst/>
            <a:gdLst/>
            <a:ahLst/>
            <a:cxnLst/>
            <a:rect l="l" t="t" r="r" b="b"/>
            <a:pathLst>
              <a:path w="2739390">
                <a:moveTo>
                  <a:pt x="0" y="0"/>
                </a:moveTo>
                <a:lnTo>
                  <a:pt x="2739390" y="0"/>
                </a:lnTo>
              </a:path>
            </a:pathLst>
          </a:custGeom>
          <a:ln w="114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251960" y="86994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>
                <a:moveTo>
                  <a:pt x="0" y="0"/>
                </a:moveTo>
                <a:lnTo>
                  <a:pt x="2717165" y="0"/>
                </a:lnTo>
              </a:path>
            </a:pathLst>
          </a:custGeom>
          <a:ln w="1142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269740" y="76834"/>
            <a:ext cx="2682875" cy="0"/>
          </a:xfrm>
          <a:custGeom>
            <a:avLst/>
            <a:gdLst/>
            <a:ahLst/>
            <a:cxnLst/>
            <a:rect l="l" t="t" r="r" b="b"/>
            <a:pathLst>
              <a:path w="2682875">
                <a:moveTo>
                  <a:pt x="0" y="0"/>
                </a:moveTo>
                <a:lnTo>
                  <a:pt x="2682875" y="0"/>
                </a:lnTo>
              </a:path>
            </a:pathLst>
          </a:custGeom>
          <a:ln w="1143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071870" y="1649095"/>
            <a:ext cx="2677795" cy="0"/>
          </a:xfrm>
          <a:custGeom>
            <a:avLst/>
            <a:gdLst/>
            <a:ahLst/>
            <a:cxnLst/>
            <a:rect l="l" t="t" r="r" b="b"/>
            <a:pathLst>
              <a:path w="2677795">
                <a:moveTo>
                  <a:pt x="0" y="0"/>
                </a:moveTo>
                <a:lnTo>
                  <a:pt x="267779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076315" y="1651000"/>
            <a:ext cx="2668905" cy="0"/>
          </a:xfrm>
          <a:custGeom>
            <a:avLst/>
            <a:gdLst/>
            <a:ahLst/>
            <a:cxnLst/>
            <a:rect l="l" t="t" r="r" b="b"/>
            <a:pathLst>
              <a:path w="2668904">
                <a:moveTo>
                  <a:pt x="0" y="0"/>
                </a:moveTo>
                <a:lnTo>
                  <a:pt x="2668905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085205" y="1653222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125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055360" y="1644967"/>
            <a:ext cx="2710815" cy="0"/>
          </a:xfrm>
          <a:custGeom>
            <a:avLst/>
            <a:gdLst/>
            <a:ahLst/>
            <a:cxnLst/>
            <a:rect l="l" t="t" r="r" b="b"/>
            <a:pathLst>
              <a:path w="2710815">
                <a:moveTo>
                  <a:pt x="0" y="0"/>
                </a:moveTo>
                <a:lnTo>
                  <a:pt x="2710814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044565" y="1637664"/>
            <a:ext cx="2732405" cy="0"/>
          </a:xfrm>
          <a:custGeom>
            <a:avLst/>
            <a:gdLst/>
            <a:ahLst/>
            <a:cxnLst/>
            <a:rect l="l" t="t" r="r" b="b"/>
            <a:pathLst>
              <a:path w="2732404">
                <a:moveTo>
                  <a:pt x="0" y="0"/>
                </a:moveTo>
                <a:lnTo>
                  <a:pt x="2732404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037580" y="1630362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6375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030595" y="1623059"/>
            <a:ext cx="2760345" cy="0"/>
          </a:xfrm>
          <a:custGeom>
            <a:avLst/>
            <a:gdLst/>
            <a:ahLst/>
            <a:cxnLst/>
            <a:rect l="l" t="t" r="r" b="b"/>
            <a:pathLst>
              <a:path w="2760345">
                <a:moveTo>
                  <a:pt x="0" y="0"/>
                </a:moveTo>
                <a:lnTo>
                  <a:pt x="2760344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026467" y="1616075"/>
            <a:ext cx="2768600" cy="0"/>
          </a:xfrm>
          <a:custGeom>
            <a:avLst/>
            <a:gdLst/>
            <a:ahLst/>
            <a:cxnLst/>
            <a:rect l="l" t="t" r="r" b="b"/>
            <a:pathLst>
              <a:path w="2768600">
                <a:moveTo>
                  <a:pt x="0" y="0"/>
                </a:moveTo>
                <a:lnTo>
                  <a:pt x="276860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022128" y="1609090"/>
            <a:ext cx="2777490" cy="0"/>
          </a:xfrm>
          <a:custGeom>
            <a:avLst/>
            <a:gdLst/>
            <a:ahLst/>
            <a:cxnLst/>
            <a:rect l="l" t="t" r="r" b="b"/>
            <a:pathLst>
              <a:path w="2777490">
                <a:moveTo>
                  <a:pt x="0" y="0"/>
                </a:moveTo>
                <a:lnTo>
                  <a:pt x="2777278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016307" y="1597977"/>
            <a:ext cx="2788920" cy="0"/>
          </a:xfrm>
          <a:custGeom>
            <a:avLst/>
            <a:gdLst/>
            <a:ahLst/>
            <a:cxnLst/>
            <a:rect l="l" t="t" r="r" b="b"/>
            <a:pathLst>
              <a:path w="2788920">
                <a:moveTo>
                  <a:pt x="0" y="0"/>
                </a:moveTo>
                <a:lnTo>
                  <a:pt x="2788920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014720" y="1587500"/>
            <a:ext cx="2792095" cy="0"/>
          </a:xfrm>
          <a:custGeom>
            <a:avLst/>
            <a:gdLst/>
            <a:ahLst/>
            <a:cxnLst/>
            <a:rect l="l" t="t" r="r" b="b"/>
            <a:pathLst>
              <a:path w="2792095">
                <a:moveTo>
                  <a:pt x="0" y="0"/>
                </a:moveTo>
                <a:lnTo>
                  <a:pt x="279209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6013450" y="1580514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4">
                <a:moveTo>
                  <a:pt x="0" y="0"/>
                </a:moveTo>
                <a:lnTo>
                  <a:pt x="2794635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6012815" y="1573530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6012180" y="156591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6012180" y="155511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6012180" y="15446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012180" y="15376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6012180" y="15303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6012180" y="15230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6012180" y="151606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6012180" y="150907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012180" y="150177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012180" y="149447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012180" y="148716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012180" y="148018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012180" y="14687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012180" y="14557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012180" y="14465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012180" y="1437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012180" y="14287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012180" y="141986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012180" y="140620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012180" y="13925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6012180" y="13833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012180" y="1374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012180" y="136525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012180" y="135604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12180" y="134239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012180" y="132905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012180" y="131984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012180" y="13106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012180" y="130143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012180" y="128778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6012180" y="12744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6012180" y="1265237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6012180" y="125603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012180" y="1247140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012180" y="123380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012180" y="1220152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012180" y="1210944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717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012815" y="1202055"/>
            <a:ext cx="2795905" cy="0"/>
          </a:xfrm>
          <a:custGeom>
            <a:avLst/>
            <a:gdLst/>
            <a:ahLst/>
            <a:cxnLst/>
            <a:rect l="l" t="t" r="r" b="b"/>
            <a:pathLst>
              <a:path w="2795904">
                <a:moveTo>
                  <a:pt x="0" y="0"/>
                </a:moveTo>
                <a:lnTo>
                  <a:pt x="2795905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014085" y="1193164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336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016201" y="1183640"/>
            <a:ext cx="2789555" cy="0"/>
          </a:xfrm>
          <a:custGeom>
            <a:avLst/>
            <a:gdLst/>
            <a:ahLst/>
            <a:cxnLst/>
            <a:rect l="l" t="t" r="r" b="b"/>
            <a:pathLst>
              <a:path w="2789554">
                <a:moveTo>
                  <a:pt x="0" y="0"/>
                </a:moveTo>
                <a:lnTo>
                  <a:pt x="2789025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019482" y="1169987"/>
            <a:ext cx="2782570" cy="0"/>
          </a:xfrm>
          <a:custGeom>
            <a:avLst/>
            <a:gdLst/>
            <a:ahLst/>
            <a:cxnLst/>
            <a:rect l="l" t="t" r="r" b="b"/>
            <a:pathLst>
              <a:path w="2782570">
                <a:moveTo>
                  <a:pt x="0" y="0"/>
                </a:moveTo>
                <a:lnTo>
                  <a:pt x="2782570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029960" y="1156335"/>
            <a:ext cx="2762250" cy="0"/>
          </a:xfrm>
          <a:custGeom>
            <a:avLst/>
            <a:gdLst/>
            <a:ahLst/>
            <a:cxnLst/>
            <a:rect l="l" t="t" r="r" b="b"/>
            <a:pathLst>
              <a:path w="2762250">
                <a:moveTo>
                  <a:pt x="0" y="0"/>
                </a:moveTo>
                <a:lnTo>
                  <a:pt x="2761932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037262" y="1147444"/>
            <a:ext cx="2747010" cy="0"/>
          </a:xfrm>
          <a:custGeom>
            <a:avLst/>
            <a:gdLst/>
            <a:ahLst/>
            <a:cxnLst/>
            <a:rect l="l" t="t" r="r" b="b"/>
            <a:pathLst>
              <a:path w="2747009">
                <a:moveTo>
                  <a:pt x="0" y="0"/>
                </a:moveTo>
                <a:lnTo>
                  <a:pt x="2746692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047105" y="1138555"/>
            <a:ext cx="2727325" cy="0"/>
          </a:xfrm>
          <a:custGeom>
            <a:avLst/>
            <a:gdLst/>
            <a:ahLst/>
            <a:cxnLst/>
            <a:rect l="l" t="t" r="r" b="b"/>
            <a:pathLst>
              <a:path w="2727325">
                <a:moveTo>
                  <a:pt x="0" y="0"/>
                </a:moveTo>
                <a:lnTo>
                  <a:pt x="2727325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061709" y="1129347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>
                <a:moveTo>
                  <a:pt x="0" y="0"/>
                </a:moveTo>
                <a:lnTo>
                  <a:pt x="2697480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915660" y="2483167"/>
            <a:ext cx="2989580" cy="0"/>
          </a:xfrm>
          <a:custGeom>
            <a:avLst/>
            <a:gdLst/>
            <a:ahLst/>
            <a:cxnLst/>
            <a:rect l="l" t="t" r="r" b="b"/>
            <a:pathLst>
              <a:path w="2989579">
                <a:moveTo>
                  <a:pt x="0" y="0"/>
                </a:moveTo>
                <a:lnTo>
                  <a:pt x="2989579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923915" y="2485707"/>
            <a:ext cx="2973070" cy="0"/>
          </a:xfrm>
          <a:custGeom>
            <a:avLst/>
            <a:gdLst/>
            <a:ahLst/>
            <a:cxnLst/>
            <a:rect l="l" t="t" r="r" b="b"/>
            <a:pathLst>
              <a:path w="2973070">
                <a:moveTo>
                  <a:pt x="0" y="0"/>
                </a:moveTo>
                <a:lnTo>
                  <a:pt x="297307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940425" y="2486977"/>
            <a:ext cx="2940050" cy="0"/>
          </a:xfrm>
          <a:custGeom>
            <a:avLst/>
            <a:gdLst/>
            <a:ahLst/>
            <a:cxnLst/>
            <a:rect l="l" t="t" r="r" b="b"/>
            <a:pathLst>
              <a:path w="2940050">
                <a:moveTo>
                  <a:pt x="0" y="0"/>
                </a:moveTo>
                <a:lnTo>
                  <a:pt x="29400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904230" y="2479357"/>
            <a:ext cx="3012440" cy="0"/>
          </a:xfrm>
          <a:custGeom>
            <a:avLst/>
            <a:gdLst/>
            <a:ahLst/>
            <a:cxnLst/>
            <a:rect l="l" t="t" r="r" b="b"/>
            <a:pathLst>
              <a:path w="3012440">
                <a:moveTo>
                  <a:pt x="0" y="0"/>
                </a:moveTo>
                <a:lnTo>
                  <a:pt x="3012439" y="0"/>
                </a:lnTo>
              </a:path>
            </a:pathLst>
          </a:custGeom>
          <a:ln w="698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895022" y="2473325"/>
            <a:ext cx="3030855" cy="0"/>
          </a:xfrm>
          <a:custGeom>
            <a:avLst/>
            <a:gdLst/>
            <a:ahLst/>
            <a:cxnLst/>
            <a:rect l="l" t="t" r="r" b="b"/>
            <a:pathLst>
              <a:path w="3030854">
                <a:moveTo>
                  <a:pt x="0" y="0"/>
                </a:moveTo>
                <a:lnTo>
                  <a:pt x="3030855" y="0"/>
                </a:lnTo>
              </a:path>
            </a:pathLst>
          </a:custGeom>
          <a:ln w="762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888990" y="2467292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698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883910" y="2461577"/>
            <a:ext cx="3053080" cy="0"/>
          </a:xfrm>
          <a:custGeom>
            <a:avLst/>
            <a:gdLst/>
            <a:ahLst/>
            <a:cxnLst/>
            <a:rect l="l" t="t" r="r" b="b"/>
            <a:pathLst>
              <a:path w="3053079">
                <a:moveTo>
                  <a:pt x="0" y="0"/>
                </a:moveTo>
                <a:lnTo>
                  <a:pt x="3053080" y="0"/>
                </a:lnTo>
              </a:path>
            </a:pathLst>
          </a:custGeom>
          <a:ln w="698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879465" y="2455545"/>
            <a:ext cx="3061970" cy="0"/>
          </a:xfrm>
          <a:custGeom>
            <a:avLst/>
            <a:gdLst/>
            <a:ahLst/>
            <a:cxnLst/>
            <a:rect l="l" t="t" r="r" b="b"/>
            <a:pathLst>
              <a:path w="3061970">
                <a:moveTo>
                  <a:pt x="0" y="0"/>
                </a:moveTo>
                <a:lnTo>
                  <a:pt x="3061970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876290" y="2449512"/>
            <a:ext cx="3068320" cy="0"/>
          </a:xfrm>
          <a:custGeom>
            <a:avLst/>
            <a:gdLst/>
            <a:ahLst/>
            <a:cxnLst/>
            <a:rect l="l" t="t" r="r" b="b"/>
            <a:pathLst>
              <a:path w="3068320">
                <a:moveTo>
                  <a:pt x="0" y="0"/>
                </a:moveTo>
                <a:lnTo>
                  <a:pt x="3068320" y="0"/>
                </a:lnTo>
              </a:path>
            </a:pathLst>
          </a:custGeom>
          <a:ln w="698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871845" y="2440939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7210" y="0"/>
                </a:lnTo>
              </a:path>
            </a:pathLst>
          </a:custGeom>
          <a:ln w="13969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869940" y="2432050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635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869305" y="242633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868670" y="2419667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698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868035" y="24136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868035" y="24047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868035" y="23958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868035" y="23898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868035" y="23837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868035" y="23777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868035" y="23717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868035" y="23656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868035" y="23596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868035" y="23536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868035" y="23475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68035" y="23415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698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868035" y="23282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22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868035" y="23139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868035" y="23063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868035" y="22987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868035" y="22910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868035" y="22796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868035" y="2268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868035" y="2260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868035" y="2252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868035" y="2245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868035" y="22377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868035" y="2226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868035" y="22148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868035" y="22072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868035" y="2199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868035" y="2192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868035" y="21805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868035" y="21691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868035" y="21615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868035" y="2153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868035" y="21466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868035" y="213550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651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868035" y="2124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868035" y="21164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68670" y="210820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869940" y="21005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871527" y="2093277"/>
            <a:ext cx="3077845" cy="0"/>
          </a:xfrm>
          <a:custGeom>
            <a:avLst/>
            <a:gdLst/>
            <a:ahLst/>
            <a:cxnLst/>
            <a:rect l="l" t="t" r="r" b="b"/>
            <a:pathLst>
              <a:path w="3077845">
                <a:moveTo>
                  <a:pt x="0" y="0"/>
                </a:moveTo>
                <a:lnTo>
                  <a:pt x="3077527" y="0"/>
                </a:lnTo>
              </a:path>
            </a:pathLst>
          </a:custGeom>
          <a:ln w="825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874067" y="2082164"/>
            <a:ext cx="3072765" cy="0"/>
          </a:xfrm>
          <a:custGeom>
            <a:avLst/>
            <a:gdLst/>
            <a:ahLst/>
            <a:cxnLst/>
            <a:rect l="l" t="t" r="r" b="b"/>
            <a:pathLst>
              <a:path w="3072765">
                <a:moveTo>
                  <a:pt x="0" y="0"/>
                </a:moveTo>
                <a:lnTo>
                  <a:pt x="3072765" y="0"/>
                </a:lnTo>
              </a:path>
            </a:pathLst>
          </a:custGeom>
          <a:ln w="1651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882640" y="2070735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888990" y="2063114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920" y="0"/>
                </a:lnTo>
              </a:path>
            </a:pathLst>
          </a:custGeom>
          <a:ln w="889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897245" y="2055495"/>
            <a:ext cx="3025775" cy="0"/>
          </a:xfrm>
          <a:custGeom>
            <a:avLst/>
            <a:gdLst/>
            <a:ahLst/>
            <a:cxnLst/>
            <a:rect l="l" t="t" r="r" b="b"/>
            <a:pathLst>
              <a:path w="3025775">
                <a:moveTo>
                  <a:pt x="0" y="0"/>
                </a:moveTo>
                <a:lnTo>
                  <a:pt x="3025775" y="0"/>
                </a:lnTo>
              </a:path>
            </a:pathLst>
          </a:custGeom>
          <a:ln w="888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910579" y="2047875"/>
            <a:ext cx="3000375" cy="0"/>
          </a:xfrm>
          <a:custGeom>
            <a:avLst/>
            <a:gdLst/>
            <a:ahLst/>
            <a:cxnLst/>
            <a:rect l="l" t="t" r="r" b="b"/>
            <a:pathLst>
              <a:path w="3000375">
                <a:moveTo>
                  <a:pt x="0" y="0"/>
                </a:moveTo>
                <a:lnTo>
                  <a:pt x="3000375" y="0"/>
                </a:lnTo>
              </a:path>
            </a:pathLst>
          </a:custGeom>
          <a:ln w="889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939155" y="3625215"/>
            <a:ext cx="2942590" cy="0"/>
          </a:xfrm>
          <a:custGeom>
            <a:avLst/>
            <a:gdLst/>
            <a:ahLst/>
            <a:cxnLst/>
            <a:rect l="l" t="t" r="r" b="b"/>
            <a:pathLst>
              <a:path w="2942590">
                <a:moveTo>
                  <a:pt x="0" y="0"/>
                </a:moveTo>
                <a:lnTo>
                  <a:pt x="2942589" y="0"/>
                </a:lnTo>
              </a:path>
            </a:pathLst>
          </a:custGeom>
          <a:ln w="888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921057" y="3616960"/>
            <a:ext cx="2978785" cy="0"/>
          </a:xfrm>
          <a:custGeom>
            <a:avLst/>
            <a:gdLst/>
            <a:ahLst/>
            <a:cxnLst/>
            <a:rect l="l" t="t" r="r" b="b"/>
            <a:pathLst>
              <a:path w="2978784">
                <a:moveTo>
                  <a:pt x="0" y="0"/>
                </a:moveTo>
                <a:lnTo>
                  <a:pt x="2978784" y="0"/>
                </a:lnTo>
              </a:path>
            </a:pathLst>
          </a:custGeom>
          <a:ln w="101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908675" y="3608070"/>
            <a:ext cx="3003550" cy="0"/>
          </a:xfrm>
          <a:custGeom>
            <a:avLst/>
            <a:gdLst/>
            <a:ahLst/>
            <a:cxnLst/>
            <a:rect l="l" t="t" r="r" b="b"/>
            <a:pathLst>
              <a:path w="3003550">
                <a:moveTo>
                  <a:pt x="0" y="0"/>
                </a:moveTo>
                <a:lnTo>
                  <a:pt x="3003549" y="0"/>
                </a:lnTo>
              </a:path>
            </a:pathLst>
          </a:custGeom>
          <a:ln w="1016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899150" y="3599179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016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891106" y="3589972"/>
            <a:ext cx="3039110" cy="0"/>
          </a:xfrm>
          <a:custGeom>
            <a:avLst/>
            <a:gdLst/>
            <a:ahLst/>
            <a:cxnLst/>
            <a:rect l="l" t="t" r="r" b="b"/>
            <a:pathLst>
              <a:path w="3039109">
                <a:moveTo>
                  <a:pt x="0" y="0"/>
                </a:moveTo>
                <a:lnTo>
                  <a:pt x="3038686" y="0"/>
                </a:lnTo>
              </a:path>
            </a:pathLst>
          </a:custGeom>
          <a:ln w="10794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885180" y="3581082"/>
            <a:ext cx="3050540" cy="0"/>
          </a:xfrm>
          <a:custGeom>
            <a:avLst/>
            <a:gdLst/>
            <a:ahLst/>
            <a:cxnLst/>
            <a:rect l="l" t="t" r="r" b="b"/>
            <a:pathLst>
              <a:path w="3050540">
                <a:moveTo>
                  <a:pt x="0" y="0"/>
                </a:moveTo>
                <a:lnTo>
                  <a:pt x="3050539" y="0"/>
                </a:lnTo>
              </a:path>
            </a:pathLst>
          </a:custGeom>
          <a:ln w="952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879782" y="3572192"/>
            <a:ext cx="3061335" cy="0"/>
          </a:xfrm>
          <a:custGeom>
            <a:avLst/>
            <a:gdLst/>
            <a:ahLst/>
            <a:cxnLst/>
            <a:rect l="l" t="t" r="r" b="b"/>
            <a:pathLst>
              <a:path w="3061334">
                <a:moveTo>
                  <a:pt x="0" y="0"/>
                </a:moveTo>
                <a:lnTo>
                  <a:pt x="3061335" y="0"/>
                </a:lnTo>
              </a:path>
            </a:pathLst>
          </a:custGeom>
          <a:ln w="10794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872903" y="3558540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093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870575" y="3545204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1016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869305" y="3535679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870575" y="354012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317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868670" y="3526790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869093" y="3531234"/>
            <a:ext cx="3082925" cy="0"/>
          </a:xfrm>
          <a:custGeom>
            <a:avLst/>
            <a:gdLst/>
            <a:ahLst/>
            <a:cxnLst/>
            <a:rect l="l" t="t" r="r" b="b"/>
            <a:pathLst>
              <a:path w="3082925">
                <a:moveTo>
                  <a:pt x="0" y="0"/>
                </a:moveTo>
                <a:lnTo>
                  <a:pt x="3082713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868035" y="351853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5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868035" y="35048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868035" y="3491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868035" y="34829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868035" y="34737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868035" y="34648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868035" y="3455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868035" y="3447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952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868035" y="343820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868035" y="3429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868035" y="34201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868035" y="34112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868035" y="339661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159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868035" y="33807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868035" y="33693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868035" y="3357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868035" y="33464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868035" y="333533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868035" y="33185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413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868035" y="33013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868035" y="3289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868035" y="3278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868035" y="32670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68035" y="32556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868035" y="323881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2349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868035" y="322198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868035" y="32105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868035" y="31991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868035" y="31873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333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868035" y="31759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868035" y="316483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868035" y="31534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868035" y="314198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868035" y="31308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06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868035" y="31197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868035" y="31083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868035" y="30968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868035" y="308546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868035" y="3074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270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868670" y="30626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270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870151" y="305117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596" y="0"/>
                </a:lnTo>
              </a:path>
            </a:pathLst>
          </a:custGeom>
          <a:ln w="1270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872691" y="3039745"/>
            <a:ext cx="3075305" cy="0"/>
          </a:xfrm>
          <a:custGeom>
            <a:avLst/>
            <a:gdLst/>
            <a:ahLst/>
            <a:cxnLst/>
            <a:rect l="l" t="t" r="r" b="b"/>
            <a:pathLst>
              <a:path w="3075304">
                <a:moveTo>
                  <a:pt x="0" y="0"/>
                </a:moveTo>
                <a:lnTo>
                  <a:pt x="3075305" y="0"/>
                </a:lnTo>
              </a:path>
            </a:pathLst>
          </a:custGeom>
          <a:ln w="1270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877136" y="3028314"/>
            <a:ext cx="3067050" cy="0"/>
          </a:xfrm>
          <a:custGeom>
            <a:avLst/>
            <a:gdLst/>
            <a:ahLst/>
            <a:cxnLst/>
            <a:rect l="l" t="t" r="r" b="b"/>
            <a:pathLst>
              <a:path w="3067050">
                <a:moveTo>
                  <a:pt x="0" y="0"/>
                </a:moveTo>
                <a:lnTo>
                  <a:pt x="3066838" y="0"/>
                </a:lnTo>
              </a:path>
            </a:pathLst>
          </a:custGeom>
          <a:ln w="1270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882640" y="3017202"/>
            <a:ext cx="3055620" cy="0"/>
          </a:xfrm>
          <a:custGeom>
            <a:avLst/>
            <a:gdLst/>
            <a:ahLst/>
            <a:cxnLst/>
            <a:rect l="l" t="t" r="r" b="b"/>
            <a:pathLst>
              <a:path w="3055620">
                <a:moveTo>
                  <a:pt x="0" y="0"/>
                </a:moveTo>
                <a:lnTo>
                  <a:pt x="3055620" y="0"/>
                </a:lnTo>
              </a:path>
            </a:pathLst>
          </a:custGeom>
          <a:ln w="1206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889413" y="3006089"/>
            <a:ext cx="3042285" cy="0"/>
          </a:xfrm>
          <a:custGeom>
            <a:avLst/>
            <a:gdLst/>
            <a:ahLst/>
            <a:cxnLst/>
            <a:rect l="l" t="t" r="r" b="b"/>
            <a:pathLst>
              <a:path w="3042284">
                <a:moveTo>
                  <a:pt x="0" y="0"/>
                </a:moveTo>
                <a:lnTo>
                  <a:pt x="3041861" y="0"/>
                </a:lnTo>
              </a:path>
            </a:pathLst>
          </a:custGeom>
          <a:ln w="1270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899150" y="2994660"/>
            <a:ext cx="3022600" cy="0"/>
          </a:xfrm>
          <a:custGeom>
            <a:avLst/>
            <a:gdLst/>
            <a:ahLst/>
            <a:cxnLst/>
            <a:rect l="l" t="t" r="r" b="b"/>
            <a:pathLst>
              <a:path w="3022600">
                <a:moveTo>
                  <a:pt x="0" y="0"/>
                </a:moveTo>
                <a:lnTo>
                  <a:pt x="3022600" y="0"/>
                </a:lnTo>
              </a:path>
            </a:pathLst>
          </a:custGeom>
          <a:ln w="1270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911850" y="2983229"/>
            <a:ext cx="2996565" cy="0"/>
          </a:xfrm>
          <a:custGeom>
            <a:avLst/>
            <a:gdLst/>
            <a:ahLst/>
            <a:cxnLst/>
            <a:rect l="l" t="t" r="r" b="b"/>
            <a:pathLst>
              <a:path w="2996565">
                <a:moveTo>
                  <a:pt x="0" y="0"/>
                </a:moveTo>
                <a:lnTo>
                  <a:pt x="2996565" y="0"/>
                </a:lnTo>
              </a:path>
            </a:pathLst>
          </a:custGeom>
          <a:ln w="12699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930582" y="2971800"/>
            <a:ext cx="2960370" cy="0"/>
          </a:xfrm>
          <a:custGeom>
            <a:avLst/>
            <a:gdLst/>
            <a:ahLst/>
            <a:cxnLst/>
            <a:rect l="l" t="t" r="r" b="b"/>
            <a:pathLst>
              <a:path w="2960370">
                <a:moveTo>
                  <a:pt x="0" y="0"/>
                </a:moveTo>
                <a:lnTo>
                  <a:pt x="2960052" y="0"/>
                </a:lnTo>
              </a:path>
            </a:pathLst>
          </a:custGeom>
          <a:ln w="1270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 txBox="1"/>
          <p:nvPr/>
        </p:nvSpPr>
        <p:spPr>
          <a:xfrm>
            <a:off x="601980" y="2655641"/>
            <a:ext cx="8178165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 marR="6368415" indent="-467359">
              <a:lnSpc>
                <a:spcPts val="1600"/>
              </a:lnSpc>
            </a:pPr>
            <a:r>
              <a:rPr sz="1400" b="1" spc="-5" dirty="0">
                <a:latin typeface="Arial"/>
                <a:cs typeface="Arial"/>
              </a:rPr>
              <a:t>&lt;</a:t>
            </a:r>
            <a:r>
              <a:rPr sz="1400" b="1" dirty="0">
                <a:latin typeface="Arial"/>
                <a:cs typeface="Arial"/>
              </a:rPr>
              <a:t>mvc:default</a:t>
            </a:r>
            <a:r>
              <a:rPr sz="1400" b="1" spc="-30" dirty="0">
                <a:latin typeface="Arial"/>
                <a:cs typeface="Arial"/>
              </a:rPr>
              <a:t>-</a:t>
            </a:r>
            <a:r>
              <a:rPr sz="1400" b="1" dirty="0">
                <a:latin typeface="Arial"/>
                <a:cs typeface="Arial"/>
              </a:rPr>
              <a:t>servlet- handle</a:t>
            </a:r>
            <a:r>
              <a:rPr sz="1400" b="1" spc="-20" dirty="0">
                <a:latin typeface="Arial"/>
                <a:cs typeface="Arial"/>
              </a:rPr>
              <a:t>r</a:t>
            </a:r>
            <a:r>
              <a:rPr sz="1400" b="1" dirty="0">
                <a:latin typeface="Arial"/>
                <a:cs typeface="Arial"/>
              </a:rPr>
              <a:t>/&gt;</a:t>
            </a:r>
            <a:endParaRPr sz="1400">
              <a:latin typeface="Arial"/>
              <a:cs typeface="Arial"/>
            </a:endParaRPr>
          </a:p>
          <a:p>
            <a:pPr marL="545211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spc="-35" dirty="0">
                <a:latin typeface="微软雅黑"/>
                <a:cs typeface="微软雅黑"/>
              </a:rPr>
              <a:t> </a:t>
            </a:r>
            <a:r>
              <a:rPr sz="1400" b="1" dirty="0">
                <a:latin typeface="Arial"/>
                <a:cs typeface="Arial"/>
              </a:rPr>
              <a:t>Handler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的目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方法得到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4" name="object 594"/>
          <p:cNvSpPr txBox="1"/>
          <p:nvPr/>
        </p:nvSpPr>
        <p:spPr>
          <a:xfrm>
            <a:off x="636270" y="3288029"/>
            <a:ext cx="71628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木有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78105" y="3864212"/>
            <a:ext cx="280098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045">
              <a:lnSpc>
                <a:spcPts val="1610"/>
              </a:lnSpc>
            </a:pPr>
            <a:r>
              <a:rPr sz="1400" b="1" dirty="0">
                <a:latin typeface="Kozuka Gothic Pro B"/>
                <a:cs typeface="Kozuka Gothic Pro B"/>
              </a:rPr>
              <a:t>控制台：</a:t>
            </a:r>
            <a:r>
              <a:rPr sz="1400" b="1" dirty="0">
                <a:latin typeface="Arial"/>
                <a:cs typeface="Arial"/>
              </a:rPr>
              <a:t>No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mapping found for HTTP request with URI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[/xx/xx]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96" name="object 596"/>
          <p:cNvSpPr txBox="1"/>
          <p:nvPr/>
        </p:nvSpPr>
        <p:spPr>
          <a:xfrm>
            <a:off x="713105" y="4280606"/>
            <a:ext cx="1537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DispatcherServlet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7" name="object 597"/>
          <p:cNvSpPr txBox="1"/>
          <p:nvPr/>
        </p:nvSpPr>
        <p:spPr>
          <a:xfrm>
            <a:off x="3588384" y="2382758"/>
            <a:ext cx="5588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有配置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8" name="object 598"/>
          <p:cNvSpPr txBox="1"/>
          <p:nvPr/>
        </p:nvSpPr>
        <p:spPr>
          <a:xfrm>
            <a:off x="3436620" y="1017905"/>
            <a:ext cx="71247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4671059" y="158988"/>
            <a:ext cx="1878964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appin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4538979" y="375523"/>
            <a:ext cx="21424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xec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ution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hain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6430645" y="1284843"/>
            <a:ext cx="19602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获</a:t>
            </a:r>
            <a:r>
              <a:rPr sz="1400" b="1" dirty="0">
                <a:latin typeface="Kozuka Gothic Pro B"/>
                <a:cs typeface="Kozuka Gothic Pro B"/>
              </a:rPr>
              <a:t>取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Handl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Adapt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6257925" y="2161143"/>
            <a:ext cx="23050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Pre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6628130" y="3300968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04" name="object 604"/>
          <p:cNvSpPr/>
          <p:nvPr/>
        </p:nvSpPr>
        <p:spPr>
          <a:xfrm>
            <a:off x="5927725" y="4601845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932170" y="4603432"/>
            <a:ext cx="2956560" cy="0"/>
          </a:xfrm>
          <a:custGeom>
            <a:avLst/>
            <a:gdLst/>
            <a:ahLst/>
            <a:cxnLst/>
            <a:rect l="l" t="t" r="r" b="b"/>
            <a:pathLst>
              <a:path w="2956559">
                <a:moveTo>
                  <a:pt x="0" y="0"/>
                </a:moveTo>
                <a:lnTo>
                  <a:pt x="29565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938520" y="4605337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59">
                <a:moveTo>
                  <a:pt x="0" y="0"/>
                </a:moveTo>
                <a:lnTo>
                  <a:pt x="2943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955030" y="4606607"/>
            <a:ext cx="2910840" cy="0"/>
          </a:xfrm>
          <a:custGeom>
            <a:avLst/>
            <a:gdLst/>
            <a:ahLst/>
            <a:cxnLst/>
            <a:rect l="l" t="t" r="r" b="b"/>
            <a:pathLst>
              <a:path w="2910840">
                <a:moveTo>
                  <a:pt x="0" y="0"/>
                </a:moveTo>
                <a:lnTo>
                  <a:pt x="29108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911215" y="45977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69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900420" y="45904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93435" y="45831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886450" y="45758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882322" y="45688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877983" y="45618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872162" y="45507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870575" y="45402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869305" y="45332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868670" y="45262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8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868035" y="45186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868035" y="45078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868035" y="4497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868035" y="44904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868035" y="4483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868035" y="44757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868035" y="44688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868035" y="44618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868035" y="44545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868035" y="44472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5868035" y="44399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868035" y="44329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868035" y="44215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868035" y="4408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868035" y="43992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868035" y="4390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868035" y="43815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868035" y="43726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868035" y="4358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868035" y="43453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868035" y="43360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868035" y="4326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868035" y="43180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868035" y="43087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868035" y="42951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868035" y="42818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868035" y="42725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868035" y="42633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868035" y="42541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868035" y="42405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868035" y="42271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868035" y="42179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868035" y="42087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868035" y="41998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68035" y="4186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868035" y="41729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868035" y="4163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868670" y="41548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870151" y="4145279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0490" y="0"/>
                </a:lnTo>
              </a:path>
            </a:pathLst>
          </a:custGeom>
          <a:ln w="889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869940" y="414972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317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872056" y="41363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875337" y="41227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885815" y="41090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893117" y="41001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902960" y="40913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917565" y="40820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 txBox="1"/>
          <p:nvPr/>
        </p:nvSpPr>
        <p:spPr>
          <a:xfrm>
            <a:off x="6233159" y="4237593"/>
            <a:ext cx="23545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10" dirty="0">
                <a:latin typeface="Calibri"/>
                <a:cs typeface="Calibri"/>
              </a:rPr>
              <a:t>ostHandl</a:t>
            </a:r>
            <a:r>
              <a:rPr sz="1400" b="1" spc="-30" dirty="0">
                <a:latin typeface="Calibri"/>
                <a:cs typeface="Calibri"/>
              </a:rPr>
              <a:t>e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716915" y="370204"/>
            <a:ext cx="635000" cy="2540"/>
          </a:xfrm>
          <a:custGeom>
            <a:avLst/>
            <a:gdLst/>
            <a:ahLst/>
            <a:cxnLst/>
            <a:rect l="l" t="t" r="r" b="b"/>
            <a:pathLst>
              <a:path w="635000" h="2539">
                <a:moveTo>
                  <a:pt x="0" y="0"/>
                </a:moveTo>
                <a:lnTo>
                  <a:pt x="63500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1265555" y="31496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1252196" y="530859"/>
            <a:ext cx="11430" cy="4445"/>
          </a:xfrm>
          <a:custGeom>
            <a:avLst/>
            <a:gdLst/>
            <a:ahLst/>
            <a:cxnLst/>
            <a:rect l="l" t="t" r="r" b="b"/>
            <a:pathLst>
              <a:path w="11430" h="4445">
                <a:moveTo>
                  <a:pt x="10818" y="4444"/>
                </a:moveTo>
                <a:lnTo>
                  <a:pt x="0" y="0"/>
                </a:lnTo>
                <a:lnTo>
                  <a:pt x="5946" y="0"/>
                </a:lnTo>
                <a:lnTo>
                  <a:pt x="10818" y="4444"/>
                </a:lnTo>
                <a:close/>
              </a:path>
            </a:pathLst>
          </a:custGeom>
          <a:solidFill>
            <a:srgbClr val="CA6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1239831" y="525780"/>
            <a:ext cx="18415" cy="5080"/>
          </a:xfrm>
          <a:custGeom>
            <a:avLst/>
            <a:gdLst/>
            <a:ahLst/>
            <a:cxnLst/>
            <a:rect l="l" t="t" r="r" b="b"/>
            <a:pathLst>
              <a:path w="18415" h="5079">
                <a:moveTo>
                  <a:pt x="18310" y="5080"/>
                </a:moveTo>
                <a:lnTo>
                  <a:pt x="12364" y="5080"/>
                </a:lnTo>
                <a:lnTo>
                  <a:pt x="0" y="0"/>
                </a:lnTo>
                <a:lnTo>
                  <a:pt x="12742" y="0"/>
                </a:lnTo>
                <a:lnTo>
                  <a:pt x="18310" y="5080"/>
                </a:lnTo>
                <a:close/>
              </a:path>
            </a:pathLst>
          </a:custGeom>
          <a:solidFill>
            <a:srgbClr val="CB6A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1227467" y="520700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25107" y="5080"/>
                </a:moveTo>
                <a:lnTo>
                  <a:pt x="12364" y="5080"/>
                </a:lnTo>
                <a:lnTo>
                  <a:pt x="0" y="0"/>
                </a:lnTo>
                <a:lnTo>
                  <a:pt x="19538" y="0"/>
                </a:lnTo>
                <a:lnTo>
                  <a:pt x="25107" y="5080"/>
                </a:lnTo>
                <a:close/>
              </a:path>
            </a:pathLst>
          </a:custGeom>
          <a:solidFill>
            <a:srgbClr val="CC6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1216648" y="516255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80" h="4445">
                <a:moveTo>
                  <a:pt x="30357" y="4445"/>
                </a:moveTo>
                <a:lnTo>
                  <a:pt x="10818" y="4445"/>
                </a:lnTo>
                <a:lnTo>
                  <a:pt x="0" y="0"/>
                </a:lnTo>
                <a:lnTo>
                  <a:pt x="25485" y="0"/>
                </a:lnTo>
                <a:lnTo>
                  <a:pt x="30357" y="4445"/>
                </a:lnTo>
                <a:close/>
              </a:path>
            </a:pathLst>
          </a:custGeom>
          <a:solidFill>
            <a:srgbClr val="CC6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1204283" y="511175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79">
                <a:moveTo>
                  <a:pt x="37849" y="5080"/>
                </a:moveTo>
                <a:lnTo>
                  <a:pt x="12364" y="5080"/>
                </a:lnTo>
                <a:lnTo>
                  <a:pt x="0" y="0"/>
                </a:lnTo>
                <a:lnTo>
                  <a:pt x="32281" y="0"/>
                </a:lnTo>
                <a:lnTo>
                  <a:pt x="37849" y="5080"/>
                </a:lnTo>
                <a:close/>
              </a:path>
            </a:pathLst>
          </a:custGeom>
          <a:solidFill>
            <a:srgbClr val="CD6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1191919" y="506095"/>
            <a:ext cx="45085" cy="5080"/>
          </a:xfrm>
          <a:custGeom>
            <a:avLst/>
            <a:gdLst/>
            <a:ahLst/>
            <a:cxnLst/>
            <a:rect l="l" t="t" r="r" b="b"/>
            <a:pathLst>
              <a:path w="45084" h="5079">
                <a:moveTo>
                  <a:pt x="44645" y="5080"/>
                </a:moveTo>
                <a:lnTo>
                  <a:pt x="12364" y="5080"/>
                </a:lnTo>
                <a:lnTo>
                  <a:pt x="0" y="0"/>
                </a:lnTo>
                <a:lnTo>
                  <a:pt x="39077" y="0"/>
                </a:lnTo>
                <a:lnTo>
                  <a:pt x="44645" y="5080"/>
                </a:lnTo>
                <a:close/>
              </a:path>
            </a:pathLst>
          </a:custGeom>
          <a:solidFill>
            <a:srgbClr val="CE6C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1181100" y="501650"/>
            <a:ext cx="50165" cy="4445"/>
          </a:xfrm>
          <a:custGeom>
            <a:avLst/>
            <a:gdLst/>
            <a:ahLst/>
            <a:cxnLst/>
            <a:rect l="l" t="t" r="r" b="b"/>
            <a:pathLst>
              <a:path w="50165" h="4445">
                <a:moveTo>
                  <a:pt x="0" y="2222"/>
                </a:moveTo>
                <a:lnTo>
                  <a:pt x="49896" y="2222"/>
                </a:lnTo>
              </a:path>
            </a:pathLst>
          </a:custGeom>
          <a:ln w="5715">
            <a:solidFill>
              <a:srgbClr val="D06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168735" y="499109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388" y="0"/>
                </a:lnTo>
              </a:path>
            </a:pathLst>
          </a:custGeom>
          <a:ln w="6350">
            <a:solidFill>
              <a:srgbClr val="D16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1156371" y="494030"/>
            <a:ext cx="64769" cy="0"/>
          </a:xfrm>
          <a:custGeom>
            <a:avLst/>
            <a:gdLst/>
            <a:ahLst/>
            <a:cxnLst/>
            <a:rect l="l" t="t" r="r" b="b"/>
            <a:pathLst>
              <a:path w="64769">
                <a:moveTo>
                  <a:pt x="0" y="0"/>
                </a:moveTo>
                <a:lnTo>
                  <a:pt x="64184" y="0"/>
                </a:lnTo>
              </a:path>
            </a:pathLst>
          </a:custGeom>
          <a:ln w="6350">
            <a:solidFill>
              <a:srgbClr val="D26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1144006" y="488950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>
                <a:moveTo>
                  <a:pt x="0" y="0"/>
                </a:moveTo>
                <a:lnTo>
                  <a:pt x="70980" y="0"/>
                </a:lnTo>
              </a:path>
            </a:pathLst>
          </a:custGeom>
          <a:ln w="6350">
            <a:solidFill>
              <a:srgbClr val="D270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1131642" y="483870"/>
            <a:ext cx="78105" cy="0"/>
          </a:xfrm>
          <a:custGeom>
            <a:avLst/>
            <a:gdLst/>
            <a:ahLst/>
            <a:cxnLst/>
            <a:rect l="l" t="t" r="r" b="b"/>
            <a:pathLst>
              <a:path w="78105">
                <a:moveTo>
                  <a:pt x="0" y="0"/>
                </a:moveTo>
                <a:lnTo>
                  <a:pt x="77776" y="0"/>
                </a:lnTo>
              </a:path>
            </a:pathLst>
          </a:custGeom>
          <a:ln w="6350">
            <a:solidFill>
              <a:srgbClr val="D371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1119277" y="478790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72" y="0"/>
                </a:lnTo>
              </a:path>
            </a:pathLst>
          </a:custGeom>
          <a:ln w="6350">
            <a:solidFill>
              <a:srgbClr val="D471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1108458" y="474027"/>
            <a:ext cx="90170" cy="0"/>
          </a:xfrm>
          <a:custGeom>
            <a:avLst/>
            <a:gdLst/>
            <a:ahLst/>
            <a:cxnLst/>
            <a:rect l="l" t="t" r="r" b="b"/>
            <a:pathLst>
              <a:path w="90169">
                <a:moveTo>
                  <a:pt x="0" y="0"/>
                </a:moveTo>
                <a:lnTo>
                  <a:pt x="89823" y="0"/>
                </a:lnTo>
              </a:path>
            </a:pathLst>
          </a:custGeom>
          <a:ln w="5715">
            <a:solidFill>
              <a:srgbClr val="D6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1096094" y="469265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>
                <a:moveTo>
                  <a:pt x="0" y="0"/>
                </a:moveTo>
                <a:lnTo>
                  <a:pt x="97315" y="0"/>
                </a:lnTo>
              </a:path>
            </a:pathLst>
          </a:custGeom>
          <a:ln w="6350">
            <a:solidFill>
              <a:srgbClr val="D7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083729" y="46418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4111" y="0"/>
                </a:lnTo>
              </a:path>
            </a:pathLst>
          </a:custGeom>
          <a:ln w="6350">
            <a:solidFill>
              <a:srgbClr val="D872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072910" y="45942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361" y="0"/>
                </a:lnTo>
              </a:path>
            </a:pathLst>
          </a:custGeom>
          <a:ln w="5715">
            <a:solidFill>
              <a:srgbClr val="D87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1060546" y="454659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853" y="0"/>
                </a:lnTo>
              </a:path>
            </a:pathLst>
          </a:custGeom>
          <a:ln w="6350">
            <a:solidFill>
              <a:srgbClr val="D974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048181" y="44958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649" y="0"/>
                </a:lnTo>
              </a:path>
            </a:pathLst>
          </a:custGeom>
          <a:ln w="6350">
            <a:solidFill>
              <a:srgbClr val="DA7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1035817" y="44450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446" y="0"/>
                </a:lnTo>
              </a:path>
            </a:pathLst>
          </a:custGeom>
          <a:ln w="6350">
            <a:solidFill>
              <a:srgbClr val="DC76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024998" y="43973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696" y="0"/>
                </a:lnTo>
              </a:path>
            </a:pathLst>
          </a:custGeom>
          <a:ln w="5715">
            <a:solidFill>
              <a:srgbClr val="DD77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1017270" y="434975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5">
                <a:moveTo>
                  <a:pt x="0" y="0"/>
                </a:moveTo>
                <a:lnTo>
                  <a:pt x="138552" y="0"/>
                </a:lnTo>
              </a:path>
            </a:pathLst>
          </a:custGeom>
          <a:ln w="6350">
            <a:solidFill>
              <a:srgbClr val="DE78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3677" y="42989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576" y="0"/>
                </a:lnTo>
              </a:path>
            </a:pathLst>
          </a:custGeom>
          <a:ln w="6350">
            <a:solidFill>
              <a:srgbClr val="DF78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1040764" y="42481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920" y="0"/>
                </a:lnTo>
              </a:path>
            </a:pathLst>
          </a:custGeom>
          <a:ln w="6350">
            <a:solidFill>
              <a:srgbClr val="DF7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1056789" y="419734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327" y="0"/>
                </a:lnTo>
              </a:path>
            </a:pathLst>
          </a:custGeom>
          <a:ln w="6350">
            <a:solidFill>
              <a:srgbClr val="E079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1046330" y="414972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217" y="0"/>
                </a:lnTo>
              </a:path>
            </a:pathLst>
          </a:custGeom>
          <a:ln w="5715">
            <a:solidFill>
              <a:srgbClr val="E17A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1034377" y="410209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298" y="0"/>
                </a:lnTo>
              </a:path>
            </a:pathLst>
          </a:custGeom>
          <a:ln w="6350">
            <a:solidFill>
              <a:srgbClr val="E37A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1022424" y="405129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682" y="0"/>
                </a:lnTo>
              </a:path>
            </a:pathLst>
          </a:custGeom>
          <a:ln w="6350">
            <a:solidFill>
              <a:srgbClr val="E47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1011966" y="400367"/>
            <a:ext cx="121920" cy="0"/>
          </a:xfrm>
          <a:custGeom>
            <a:avLst/>
            <a:gdLst/>
            <a:ahLst/>
            <a:cxnLst/>
            <a:rect l="l" t="t" r="r" b="b"/>
            <a:pathLst>
              <a:path w="121919">
                <a:moveTo>
                  <a:pt x="0" y="0"/>
                </a:moveTo>
                <a:lnTo>
                  <a:pt x="121508" y="0"/>
                </a:lnTo>
              </a:path>
            </a:pathLst>
          </a:custGeom>
          <a:ln w="5715">
            <a:solidFill>
              <a:srgbClr val="E57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1000013" y="395604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01" y="0"/>
                </a:lnTo>
              </a:path>
            </a:pathLst>
          </a:custGeom>
          <a:ln w="6350">
            <a:solidFill>
              <a:srgbClr val="E57D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988060" y="39052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8274" y="0"/>
                </a:lnTo>
              </a:path>
            </a:pathLst>
          </a:custGeom>
          <a:ln w="6350">
            <a:solidFill>
              <a:srgbClr val="E67E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976107" y="3854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58" y="0"/>
                </a:lnTo>
              </a:path>
            </a:pathLst>
          </a:custGeom>
          <a:ln w="6350">
            <a:solidFill>
              <a:srgbClr val="E77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64154" y="38036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873" y="0"/>
                </a:lnTo>
              </a:path>
            </a:pathLst>
          </a:custGeom>
          <a:ln w="6350">
            <a:solidFill>
              <a:srgbClr val="E97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953695" y="375602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794" y="0"/>
                </a:lnTo>
              </a:path>
            </a:pathLst>
          </a:custGeom>
          <a:ln w="5715">
            <a:solidFill>
              <a:srgbClr val="EA7F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941742" y="370840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151" y="0"/>
                </a:lnTo>
              </a:path>
            </a:pathLst>
          </a:custGeom>
          <a:ln w="6350">
            <a:solidFill>
              <a:srgbClr val="EB80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929789" y="36576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566" y="0"/>
                </a:lnTo>
              </a:path>
            </a:pathLst>
          </a:custGeom>
          <a:ln w="6350">
            <a:solidFill>
              <a:srgbClr val="EB8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917836" y="360679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7981" y="0"/>
                </a:lnTo>
              </a:path>
            </a:pathLst>
          </a:custGeom>
          <a:ln w="6350">
            <a:solidFill>
              <a:srgbClr val="EC8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911860" y="35591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419" y="0"/>
                </a:lnTo>
              </a:path>
            </a:pathLst>
          </a:custGeom>
          <a:ln w="5715">
            <a:solidFill>
              <a:srgbClr val="ED83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917144" y="3511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>
                <a:moveTo>
                  <a:pt x="0" y="0"/>
                </a:moveTo>
                <a:lnTo>
                  <a:pt x="184539" y="0"/>
                </a:lnTo>
              </a:path>
            </a:pathLst>
          </a:custGeom>
          <a:ln w="6350">
            <a:solidFill>
              <a:srgbClr val="EE84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931237" y="34607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2908" y="0"/>
                </a:lnTo>
              </a:path>
            </a:pathLst>
          </a:custGeom>
          <a:ln w="6350">
            <a:solidFill>
              <a:srgbClr val="F0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945330" y="341312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>
                <a:moveTo>
                  <a:pt x="0" y="0"/>
                </a:moveTo>
                <a:lnTo>
                  <a:pt x="141277" y="0"/>
                </a:lnTo>
              </a:path>
            </a:pathLst>
          </a:custGeom>
          <a:ln w="5715">
            <a:solidFill>
              <a:srgbClr val="F1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57661" y="33655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350" y="0"/>
                </a:lnTo>
              </a:path>
            </a:pathLst>
          </a:custGeom>
          <a:ln w="6350">
            <a:solidFill>
              <a:srgbClr val="F28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949954" y="331470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519" y="0"/>
                </a:lnTo>
              </a:path>
            </a:pathLst>
          </a:custGeom>
          <a:ln w="6350">
            <a:solidFill>
              <a:srgbClr val="F286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37942" y="32639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3" y="0"/>
                </a:lnTo>
              </a:path>
            </a:pathLst>
          </a:custGeom>
          <a:ln w="6350">
            <a:solidFill>
              <a:srgbClr val="F386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925931" y="32131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>
                <a:moveTo>
                  <a:pt x="0" y="0"/>
                </a:moveTo>
                <a:lnTo>
                  <a:pt x="131466" y="0"/>
                </a:lnTo>
              </a:path>
            </a:pathLst>
          </a:custGeom>
          <a:ln w="6350">
            <a:solidFill>
              <a:srgbClr val="F487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13919" y="316229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5940" y="0"/>
                </a:lnTo>
              </a:path>
            </a:pathLst>
          </a:custGeom>
          <a:ln w="6350">
            <a:solidFill>
              <a:srgbClr val="F688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903409" y="311467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049" y="0"/>
                </a:lnTo>
              </a:path>
            </a:pathLst>
          </a:custGeom>
          <a:ln w="5715">
            <a:solidFill>
              <a:srgbClr val="F7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1397" y="306704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4990" y="0"/>
                </a:lnTo>
              </a:path>
            </a:pathLst>
          </a:custGeom>
          <a:ln w="6350">
            <a:solidFill>
              <a:srgbClr val="F8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879386" y="301625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208" y="0"/>
                </a:lnTo>
              </a:path>
            </a:pathLst>
          </a:custGeom>
          <a:ln w="6350">
            <a:solidFill>
              <a:srgbClr val="F88B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68876" y="296862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6787" y="0"/>
                </a:lnTo>
              </a:path>
            </a:pathLst>
          </a:custGeom>
          <a:ln w="5715">
            <a:solidFill>
              <a:srgbClr val="F9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856864" y="2921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292" y="0"/>
                </a:lnTo>
              </a:path>
            </a:pathLst>
          </a:custGeom>
          <a:ln w="6350">
            <a:solidFill>
              <a:srgbClr val="FA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4852" y="287020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5">
                <a:moveTo>
                  <a:pt x="0" y="0"/>
                </a:moveTo>
                <a:lnTo>
                  <a:pt x="221153" y="0"/>
                </a:lnTo>
              </a:path>
            </a:pathLst>
          </a:custGeom>
          <a:ln w="6350">
            <a:solidFill>
              <a:srgbClr val="FC8C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834342" y="282257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513" y="0"/>
                </a:lnTo>
              </a:path>
            </a:pathLst>
          </a:custGeom>
          <a:ln w="5715">
            <a:solidFill>
              <a:srgbClr val="FD8D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829" y="277177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4">
                <a:moveTo>
                  <a:pt x="0" y="0"/>
                </a:moveTo>
                <a:lnTo>
                  <a:pt x="235519" y="0"/>
                </a:lnTo>
              </a:path>
            </a:pathLst>
          </a:custGeom>
          <a:ln w="6985">
            <a:solidFill>
              <a:srgbClr val="FF8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805815" y="241935"/>
            <a:ext cx="245110" cy="32384"/>
          </a:xfrm>
          <a:custGeom>
            <a:avLst/>
            <a:gdLst/>
            <a:ahLst/>
            <a:cxnLst/>
            <a:rect l="l" t="t" r="r" b="b"/>
            <a:pathLst>
              <a:path w="245109" h="32385">
                <a:moveTo>
                  <a:pt x="244739" y="32385"/>
                </a:moveTo>
                <a:lnTo>
                  <a:pt x="15014" y="32385"/>
                </a:lnTo>
                <a:lnTo>
                  <a:pt x="0" y="26034"/>
                </a:lnTo>
                <a:lnTo>
                  <a:pt x="79802" y="0"/>
                </a:lnTo>
                <a:lnTo>
                  <a:pt x="211904" y="0"/>
                </a:lnTo>
                <a:lnTo>
                  <a:pt x="244739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885617" y="209549"/>
            <a:ext cx="132715" cy="32384"/>
          </a:xfrm>
          <a:custGeom>
            <a:avLst/>
            <a:gdLst/>
            <a:ahLst/>
            <a:cxnLst/>
            <a:rect l="l" t="t" r="r" b="b"/>
            <a:pathLst>
              <a:path w="132715" h="32385">
                <a:moveTo>
                  <a:pt x="132102" y="32385"/>
                </a:moveTo>
                <a:lnTo>
                  <a:pt x="0" y="32385"/>
                </a:lnTo>
                <a:lnTo>
                  <a:pt x="99267" y="0"/>
                </a:lnTo>
                <a:lnTo>
                  <a:pt x="132102" y="32385"/>
                </a:lnTo>
                <a:close/>
              </a:path>
            </a:pathLst>
          </a:custGeom>
          <a:solidFill>
            <a:srgbClr val="FF8E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712845" y="371220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698875" y="3706495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689350" y="369982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683635" y="369189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686810" y="3694429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689350" y="369633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677285" y="368712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672205" y="368045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669030" y="367410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3663950" y="366458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3662679" y="3655695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3661092" y="364870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660775" y="364172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3660140" y="36353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3660140" y="36258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660140" y="36163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660140" y="36099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660140" y="36036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660140" y="359727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3660140" y="3590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660140" y="35839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660140" y="35775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660140" y="35712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660140" y="356489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660140" y="355854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660140" y="35480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3660140" y="35366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660140" y="35283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660140" y="35201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660140" y="35118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60140" y="350392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660140" y="34959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660140" y="34877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3660140" y="34794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660140" y="347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3660140" y="34629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3660140" y="34547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3660140" y="34464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660140" y="34343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3660140" y="342233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660140" y="341407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3660140" y="340582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660140" y="339756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660140" y="33851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660140" y="337312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660140" y="33651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3660140" y="33569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660140" y="334867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3660140" y="333660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660140" y="33245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3660140" y="3316604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660775" y="330835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8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3661621" y="3300095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3663632" y="329152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3666807" y="327914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3676015" y="326707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682365" y="325913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3691890" y="325088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3704590" y="324262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659830" y="3238173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660140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659813" y="363537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739515" y="371475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556759" y="3637005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4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636135" y="331787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558389" y="323819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739515" y="323850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 txBox="1"/>
          <p:nvPr/>
        </p:nvSpPr>
        <p:spPr>
          <a:xfrm>
            <a:off x="3785234" y="3375262"/>
            <a:ext cx="72517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404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页</a:t>
            </a:r>
            <a:r>
              <a:rPr sz="1400" b="1" dirty="0">
                <a:latin typeface="Kozuka Gothic Pro B"/>
                <a:cs typeface="Kozuka Gothic Pro B"/>
              </a:rPr>
              <a:t>面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1478280" y="1667510"/>
            <a:ext cx="0" cy="753745"/>
          </a:xfrm>
          <a:custGeom>
            <a:avLst/>
            <a:gdLst/>
            <a:ahLst/>
            <a:cxnLst/>
            <a:rect l="l" t="t" r="r" b="b"/>
            <a:pathLst>
              <a:path h="753744">
                <a:moveTo>
                  <a:pt x="0" y="0"/>
                </a:moveTo>
                <a:lnTo>
                  <a:pt x="0" y="75374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1421130" y="233553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1478280" y="3074670"/>
            <a:ext cx="0" cy="699770"/>
          </a:xfrm>
          <a:custGeom>
            <a:avLst/>
            <a:gdLst/>
            <a:ahLst/>
            <a:cxnLst/>
            <a:rect l="l" t="t" r="r" b="b"/>
            <a:pathLst>
              <a:path h="699770">
                <a:moveTo>
                  <a:pt x="0" y="0"/>
                </a:moveTo>
                <a:lnTo>
                  <a:pt x="0" y="69977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1421130" y="368871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851785" y="2324735"/>
            <a:ext cx="1983739" cy="422275"/>
          </a:xfrm>
          <a:custGeom>
            <a:avLst/>
            <a:gdLst/>
            <a:ahLst/>
            <a:cxnLst/>
            <a:rect l="l" t="t" r="r" b="b"/>
            <a:pathLst>
              <a:path w="1983739" h="422275">
                <a:moveTo>
                  <a:pt x="0" y="422275"/>
                </a:moveTo>
                <a:lnTo>
                  <a:pt x="1983740" y="422275"/>
                </a:lnTo>
                <a:lnTo>
                  <a:pt x="198374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778375" y="232473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407285" y="673100"/>
            <a:ext cx="3203575" cy="738505"/>
          </a:xfrm>
          <a:custGeom>
            <a:avLst/>
            <a:gdLst/>
            <a:ahLst/>
            <a:cxnLst/>
            <a:rect l="l" t="t" r="r" b="b"/>
            <a:pathLst>
              <a:path w="3203575" h="738505">
                <a:moveTo>
                  <a:pt x="0" y="738505"/>
                </a:moveTo>
                <a:lnTo>
                  <a:pt x="3203575" y="738505"/>
                </a:lnTo>
                <a:lnTo>
                  <a:pt x="320357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5553710" y="67310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7009130" y="372110"/>
            <a:ext cx="401955" cy="752475"/>
          </a:xfrm>
          <a:custGeom>
            <a:avLst/>
            <a:gdLst/>
            <a:ahLst/>
            <a:cxnLst/>
            <a:rect l="l" t="t" r="r" b="b"/>
            <a:pathLst>
              <a:path w="401954" h="752475">
                <a:moveTo>
                  <a:pt x="0" y="0"/>
                </a:moveTo>
                <a:lnTo>
                  <a:pt x="401955" y="0"/>
                </a:lnTo>
                <a:lnTo>
                  <a:pt x="401955" y="7524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7353934" y="103886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7410450" y="165481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5">
                <a:moveTo>
                  <a:pt x="0" y="0"/>
                </a:moveTo>
                <a:lnTo>
                  <a:pt x="0" y="3892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7353300" y="195833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7410450" y="2487295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94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7353300" y="288099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7410450" y="3629025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67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353300" y="3990975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541395" y="4569777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>
                <a:moveTo>
                  <a:pt x="0" y="0"/>
                </a:moveTo>
                <a:lnTo>
                  <a:pt x="1612899" y="0"/>
                </a:lnTo>
              </a:path>
            </a:pathLst>
          </a:custGeom>
          <a:ln w="698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3527425" y="4563427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39">
                <a:moveTo>
                  <a:pt x="0" y="0"/>
                </a:moveTo>
                <a:lnTo>
                  <a:pt x="1640839" y="0"/>
                </a:lnTo>
              </a:path>
            </a:pathLst>
          </a:custGeom>
          <a:ln w="8254">
            <a:solidFill>
              <a:srgbClr val="C6B2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518217" y="4556442"/>
            <a:ext cx="1659255" cy="0"/>
          </a:xfrm>
          <a:custGeom>
            <a:avLst/>
            <a:gdLst/>
            <a:ahLst/>
            <a:cxnLst/>
            <a:rect l="l" t="t" r="r" b="b"/>
            <a:pathLst>
              <a:path w="1659254">
                <a:moveTo>
                  <a:pt x="0" y="0"/>
                </a:moveTo>
                <a:lnTo>
                  <a:pt x="1659255" y="0"/>
                </a:lnTo>
              </a:path>
            </a:pathLst>
          </a:custGeom>
          <a:ln w="8254">
            <a:solidFill>
              <a:srgbClr val="C7B3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3510915" y="4549457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859" y="0"/>
                </a:lnTo>
              </a:path>
            </a:pathLst>
          </a:custGeom>
          <a:ln w="8255">
            <a:solidFill>
              <a:srgbClr val="C9B4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3505200" y="4542154"/>
            <a:ext cx="1685289" cy="0"/>
          </a:xfrm>
          <a:custGeom>
            <a:avLst/>
            <a:gdLst/>
            <a:ahLst/>
            <a:cxnLst/>
            <a:rect l="l" t="t" r="r" b="b"/>
            <a:pathLst>
              <a:path w="1685289">
                <a:moveTo>
                  <a:pt x="0" y="0"/>
                </a:moveTo>
                <a:lnTo>
                  <a:pt x="1685290" y="0"/>
                </a:lnTo>
              </a:path>
            </a:pathLst>
          </a:custGeom>
          <a:ln w="8889">
            <a:solidFill>
              <a:srgbClr val="CAB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501390" y="4534852"/>
            <a:ext cx="1692910" cy="0"/>
          </a:xfrm>
          <a:custGeom>
            <a:avLst/>
            <a:gdLst/>
            <a:ahLst/>
            <a:cxnLst/>
            <a:rect l="l" t="t" r="r" b="b"/>
            <a:pathLst>
              <a:path w="1692910">
                <a:moveTo>
                  <a:pt x="0" y="0"/>
                </a:moveTo>
                <a:lnTo>
                  <a:pt x="1692910" y="0"/>
                </a:lnTo>
              </a:path>
            </a:pathLst>
          </a:custGeom>
          <a:ln w="8255">
            <a:solidFill>
              <a:srgbClr val="CAB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3497580" y="4527867"/>
            <a:ext cx="1700530" cy="0"/>
          </a:xfrm>
          <a:custGeom>
            <a:avLst/>
            <a:gdLst/>
            <a:ahLst/>
            <a:cxnLst/>
            <a:rect l="l" t="t" r="r" b="b"/>
            <a:pathLst>
              <a:path w="1700529">
                <a:moveTo>
                  <a:pt x="0" y="0"/>
                </a:moveTo>
                <a:lnTo>
                  <a:pt x="1700530" y="0"/>
                </a:lnTo>
              </a:path>
            </a:pathLst>
          </a:custGeom>
          <a:ln w="8255">
            <a:solidFill>
              <a:srgbClr val="CB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3495357" y="4520882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975" y="0"/>
                </a:lnTo>
              </a:path>
            </a:pathLst>
          </a:custGeom>
          <a:ln w="8255">
            <a:solidFill>
              <a:srgbClr val="CCB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3493770" y="4514215"/>
            <a:ext cx="1708150" cy="0"/>
          </a:xfrm>
          <a:custGeom>
            <a:avLst/>
            <a:gdLst/>
            <a:ahLst/>
            <a:cxnLst/>
            <a:rect l="l" t="t" r="r" b="b"/>
            <a:pathLst>
              <a:path w="1708150">
                <a:moveTo>
                  <a:pt x="0" y="0"/>
                </a:moveTo>
                <a:lnTo>
                  <a:pt x="1708150" y="0"/>
                </a:lnTo>
              </a:path>
            </a:pathLst>
          </a:custGeom>
          <a:ln w="7620">
            <a:solidFill>
              <a:srgbClr val="CCB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3492500" y="450722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89">
            <a:solidFill>
              <a:srgbClr val="CCB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3492182" y="4499927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8255">
            <a:solidFill>
              <a:srgbClr val="CDBB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3491865" y="449325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CEBD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491865" y="44859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0B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491865" y="4478654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1B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491865" y="44716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7620">
            <a:solidFill>
              <a:srgbClr val="D1B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491865" y="44650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3491865" y="445801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2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3491865" y="44510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3C3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3491865" y="44437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D3C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3491865" y="443642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4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3491865" y="44294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6C5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3491865" y="442245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255">
            <a:solidFill>
              <a:srgbClr val="D7C6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3491865" y="44107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7780">
            <a:solidFill>
              <a:srgbClr val="D8C9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3491865" y="439801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8CA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3491865" y="438880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8C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491865" y="437927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9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3491865" y="436975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AC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491865" y="436054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AC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491865" y="435102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1430">
            <a:solidFill>
              <a:srgbClr val="DCC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91865" y="434149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DD0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3491865" y="433228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1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491865" y="432276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E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3491865" y="431323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DFD2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3491865" y="4304029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DFD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491865" y="429482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0D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491865" y="428529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3491865" y="427577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1D7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491865" y="426624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3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3491865" y="425704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4D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491865" y="424783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9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3491865" y="423830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A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3491865" y="422878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5DC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3491865" y="4219575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160">
            <a:solidFill>
              <a:srgbClr val="E6D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3491865" y="4210367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7D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3491865" y="4200842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10795">
            <a:solidFill>
              <a:srgbClr val="E9DF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3492182" y="4187825"/>
            <a:ext cx="1711325" cy="0"/>
          </a:xfrm>
          <a:custGeom>
            <a:avLst/>
            <a:gdLst/>
            <a:ahLst/>
            <a:cxnLst/>
            <a:rect l="l" t="t" r="r" b="b"/>
            <a:pathLst>
              <a:path w="1711325">
                <a:moveTo>
                  <a:pt x="0" y="0"/>
                </a:moveTo>
                <a:lnTo>
                  <a:pt x="1711325" y="0"/>
                </a:lnTo>
              </a:path>
            </a:pathLst>
          </a:custGeom>
          <a:ln w="3175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3491865" y="4192270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>
                <a:moveTo>
                  <a:pt x="0" y="0"/>
                </a:moveTo>
                <a:lnTo>
                  <a:pt x="1711960" y="0"/>
                </a:lnTo>
              </a:path>
            </a:pathLst>
          </a:custGeom>
          <a:ln w="8890">
            <a:solidFill>
              <a:srgbClr val="E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3492711" y="4178934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160" y="0"/>
                </a:lnTo>
              </a:path>
            </a:pathLst>
          </a:custGeom>
          <a:ln w="3175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3492500" y="4183379"/>
            <a:ext cx="1710689" cy="0"/>
          </a:xfrm>
          <a:custGeom>
            <a:avLst/>
            <a:gdLst/>
            <a:ahLst/>
            <a:cxnLst/>
            <a:rect l="l" t="t" r="r" b="b"/>
            <a:pathLst>
              <a:path w="1710689">
                <a:moveTo>
                  <a:pt x="0" y="0"/>
                </a:moveTo>
                <a:lnTo>
                  <a:pt x="1710690" y="0"/>
                </a:lnTo>
              </a:path>
            </a:pathLst>
          </a:custGeom>
          <a:ln w="8890">
            <a:solidFill>
              <a:srgbClr val="EA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3493135" y="4173220"/>
            <a:ext cx="1709420" cy="0"/>
          </a:xfrm>
          <a:custGeom>
            <a:avLst/>
            <a:gdLst/>
            <a:ahLst/>
            <a:cxnLst/>
            <a:rect l="l" t="t" r="r" b="b"/>
            <a:pathLst>
              <a:path w="1709420">
                <a:moveTo>
                  <a:pt x="0" y="0"/>
                </a:moveTo>
                <a:lnTo>
                  <a:pt x="1709420" y="0"/>
                </a:lnTo>
              </a:path>
            </a:pathLst>
          </a:custGeom>
          <a:ln w="11429">
            <a:solidFill>
              <a:srgbClr val="EBE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3495040" y="4163060"/>
            <a:ext cx="1705610" cy="0"/>
          </a:xfrm>
          <a:custGeom>
            <a:avLst/>
            <a:gdLst/>
            <a:ahLst/>
            <a:cxnLst/>
            <a:rect l="l" t="t" r="r" b="b"/>
            <a:pathLst>
              <a:path w="1705610">
                <a:moveTo>
                  <a:pt x="0" y="0"/>
                </a:moveTo>
                <a:lnTo>
                  <a:pt x="1705610" y="0"/>
                </a:lnTo>
              </a:path>
            </a:pathLst>
          </a:custGeom>
          <a:ln w="10159">
            <a:solidFill>
              <a:srgbClr val="EBE3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3498215" y="4153852"/>
            <a:ext cx="1699260" cy="0"/>
          </a:xfrm>
          <a:custGeom>
            <a:avLst/>
            <a:gdLst/>
            <a:ahLst/>
            <a:cxnLst/>
            <a:rect l="l" t="t" r="r" b="b"/>
            <a:pathLst>
              <a:path w="1699260">
                <a:moveTo>
                  <a:pt x="0" y="0"/>
                </a:moveTo>
                <a:lnTo>
                  <a:pt x="1699260" y="0"/>
                </a:lnTo>
              </a:path>
            </a:pathLst>
          </a:custGeom>
          <a:ln w="10795">
            <a:solidFill>
              <a:srgbClr val="EBE4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3503295" y="4144327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0795">
            <a:solidFill>
              <a:srgbClr val="ECE5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3509962" y="4134802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4">
                <a:moveTo>
                  <a:pt x="0" y="0"/>
                </a:moveTo>
                <a:lnTo>
                  <a:pt x="1675447" y="0"/>
                </a:lnTo>
              </a:path>
            </a:pathLst>
          </a:custGeom>
          <a:ln w="10795">
            <a:solidFill>
              <a:srgbClr val="EDE5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3519170" y="4125595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>
                <a:moveTo>
                  <a:pt x="0" y="0"/>
                </a:moveTo>
                <a:lnTo>
                  <a:pt x="1656715" y="0"/>
                </a:lnTo>
              </a:path>
            </a:pathLst>
          </a:custGeom>
          <a:ln w="10159">
            <a:solidFill>
              <a:srgbClr val="EEE6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3532504" y="4116387"/>
            <a:ext cx="1630045" cy="0"/>
          </a:xfrm>
          <a:custGeom>
            <a:avLst/>
            <a:gdLst/>
            <a:ahLst/>
            <a:cxnLst/>
            <a:rect l="l" t="t" r="r" b="b"/>
            <a:pathLst>
              <a:path w="1630045">
                <a:moveTo>
                  <a:pt x="0" y="0"/>
                </a:moveTo>
                <a:lnTo>
                  <a:pt x="1630045" y="0"/>
                </a:lnTo>
              </a:path>
            </a:pathLst>
          </a:custGeom>
          <a:ln w="10795">
            <a:solidFill>
              <a:srgbClr val="F0E9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3492233" y="4111310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76466" y="0"/>
                </a:moveTo>
                <a:lnTo>
                  <a:pt x="30230" y="15526"/>
                </a:lnTo>
                <a:lnTo>
                  <a:pt x="2672" y="54719"/>
                </a:lnTo>
                <a:lnTo>
                  <a:pt x="0" y="66917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349186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3491550" y="4495800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0" y="0"/>
                </a:moveTo>
                <a:lnTo>
                  <a:pt x="15526" y="46235"/>
                </a:lnTo>
                <a:lnTo>
                  <a:pt x="54719" y="73793"/>
                </a:lnTo>
                <a:lnTo>
                  <a:pt x="66917" y="76466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3568700" y="457263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0" y="0"/>
                </a:moveTo>
                <a:lnTo>
                  <a:pt x="155829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5126990" y="4506031"/>
            <a:ext cx="76835" cy="67310"/>
          </a:xfrm>
          <a:custGeom>
            <a:avLst/>
            <a:gdLst/>
            <a:ahLst/>
            <a:cxnLst/>
            <a:rect l="l" t="t" r="r" b="b"/>
            <a:pathLst>
              <a:path w="76835" h="67310">
                <a:moveTo>
                  <a:pt x="0" y="66917"/>
                </a:moveTo>
                <a:lnTo>
                  <a:pt x="46235" y="51391"/>
                </a:lnTo>
                <a:lnTo>
                  <a:pt x="73793" y="12198"/>
                </a:lnTo>
                <a:lnTo>
                  <a:pt x="76466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203825" y="41884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39">
                <a:moveTo>
                  <a:pt x="0" y="30734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5137221" y="4111993"/>
            <a:ext cx="67310" cy="76835"/>
          </a:xfrm>
          <a:custGeom>
            <a:avLst/>
            <a:gdLst/>
            <a:ahLst/>
            <a:cxnLst/>
            <a:rect l="l" t="t" r="r" b="b"/>
            <a:pathLst>
              <a:path w="67310" h="76835">
                <a:moveTo>
                  <a:pt x="66917" y="76466"/>
                </a:moveTo>
                <a:lnTo>
                  <a:pt x="51391" y="30230"/>
                </a:lnTo>
                <a:lnTo>
                  <a:pt x="12198" y="2672"/>
                </a:lnTo>
                <a:lnTo>
                  <a:pt x="0" y="0"/>
                </a:lnTo>
              </a:path>
            </a:pathLst>
          </a:custGeom>
          <a:ln w="9220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568700" y="411162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155829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7A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 txBox="1"/>
          <p:nvPr/>
        </p:nvSpPr>
        <p:spPr>
          <a:xfrm>
            <a:off x="3801745" y="4241403"/>
            <a:ext cx="1092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是否存在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71" name="object 871"/>
          <p:cNvSpPr/>
          <p:nvPr/>
        </p:nvSpPr>
        <p:spPr>
          <a:xfrm>
            <a:off x="5203190" y="4342129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66484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5203190" y="428497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289935" y="4881245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289935" y="5158104"/>
            <a:ext cx="603250" cy="54610"/>
          </a:xfrm>
          <a:custGeom>
            <a:avLst/>
            <a:gdLst/>
            <a:ahLst/>
            <a:cxnLst/>
            <a:rect l="l" t="t" r="r" b="b"/>
            <a:pathLst>
              <a:path w="603250" h="54610">
                <a:moveTo>
                  <a:pt x="0" y="0"/>
                </a:moveTo>
                <a:lnTo>
                  <a:pt x="603250" y="0"/>
                </a:lnTo>
                <a:lnTo>
                  <a:pt x="603250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235325" y="4935854"/>
            <a:ext cx="712470" cy="222250"/>
          </a:xfrm>
          <a:custGeom>
            <a:avLst/>
            <a:gdLst/>
            <a:ahLst/>
            <a:cxnLst/>
            <a:rect l="l" t="t" r="r" b="b"/>
            <a:pathLst>
              <a:path w="712470" h="222250">
                <a:moveTo>
                  <a:pt x="0" y="0"/>
                </a:moveTo>
                <a:lnTo>
                  <a:pt x="712470" y="0"/>
                </a:lnTo>
                <a:lnTo>
                  <a:pt x="712470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236477" y="4881022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235102" y="5158104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893184" y="5158104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893184" y="4882397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 txBox="1"/>
          <p:nvPr/>
        </p:nvSpPr>
        <p:spPr>
          <a:xfrm>
            <a:off x="3400425" y="4945618"/>
            <a:ext cx="381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881" name="object 881"/>
          <p:cNvSpPr/>
          <p:nvPr/>
        </p:nvSpPr>
        <p:spPr>
          <a:xfrm>
            <a:off x="96520" y="5800725"/>
            <a:ext cx="2357120" cy="0"/>
          </a:xfrm>
          <a:custGeom>
            <a:avLst/>
            <a:gdLst/>
            <a:ahLst/>
            <a:cxnLst/>
            <a:rect l="l" t="t" r="r" b="b"/>
            <a:pathLst>
              <a:path w="2357120">
                <a:moveTo>
                  <a:pt x="0" y="0"/>
                </a:moveTo>
                <a:lnTo>
                  <a:pt x="2357119" y="0"/>
                </a:lnTo>
              </a:path>
            </a:pathLst>
          </a:custGeom>
          <a:ln w="1015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76200" y="5791200"/>
            <a:ext cx="2397760" cy="0"/>
          </a:xfrm>
          <a:custGeom>
            <a:avLst/>
            <a:gdLst/>
            <a:ahLst/>
            <a:cxnLst/>
            <a:rect l="l" t="t" r="r" b="b"/>
            <a:pathLst>
              <a:path w="2397760">
                <a:moveTo>
                  <a:pt x="0" y="0"/>
                </a:moveTo>
                <a:lnTo>
                  <a:pt x="2397760" y="0"/>
                </a:lnTo>
              </a:path>
            </a:pathLst>
          </a:custGeom>
          <a:ln w="1142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62759" y="5780722"/>
            <a:ext cx="2425065" cy="0"/>
          </a:xfrm>
          <a:custGeom>
            <a:avLst/>
            <a:gdLst/>
            <a:ahLst/>
            <a:cxnLst/>
            <a:rect l="l" t="t" r="r" b="b"/>
            <a:pathLst>
              <a:path w="2425065">
                <a:moveTo>
                  <a:pt x="0" y="0"/>
                </a:moveTo>
                <a:lnTo>
                  <a:pt x="2424641" y="0"/>
                </a:lnTo>
              </a:path>
            </a:pathLst>
          </a:custGeom>
          <a:ln w="1206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51435" y="5770245"/>
            <a:ext cx="2447290" cy="0"/>
          </a:xfrm>
          <a:custGeom>
            <a:avLst/>
            <a:gdLst/>
            <a:ahLst/>
            <a:cxnLst/>
            <a:rect l="l" t="t" r="r" b="b"/>
            <a:pathLst>
              <a:path w="2447290">
                <a:moveTo>
                  <a:pt x="0" y="0"/>
                </a:moveTo>
                <a:lnTo>
                  <a:pt x="2447290" y="0"/>
                </a:lnTo>
              </a:path>
            </a:pathLst>
          </a:custGeom>
          <a:ln w="1143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2333" y="5759767"/>
            <a:ext cx="2465705" cy="0"/>
          </a:xfrm>
          <a:custGeom>
            <a:avLst/>
            <a:gdLst/>
            <a:ahLst/>
            <a:cxnLst/>
            <a:rect l="l" t="t" r="r" b="b"/>
            <a:pathLst>
              <a:path w="2465705">
                <a:moveTo>
                  <a:pt x="0" y="0"/>
                </a:moveTo>
                <a:lnTo>
                  <a:pt x="2465493" y="0"/>
                </a:lnTo>
              </a:path>
            </a:pathLst>
          </a:custGeom>
          <a:ln w="1206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35136" y="5749290"/>
            <a:ext cx="2480310" cy="0"/>
          </a:xfrm>
          <a:custGeom>
            <a:avLst/>
            <a:gdLst/>
            <a:ahLst/>
            <a:cxnLst/>
            <a:rect l="l" t="t" r="r" b="b"/>
            <a:pathLst>
              <a:path w="2480310">
                <a:moveTo>
                  <a:pt x="0" y="0"/>
                </a:moveTo>
                <a:lnTo>
                  <a:pt x="2479886" y="0"/>
                </a:lnTo>
              </a:path>
            </a:pathLst>
          </a:custGeom>
          <a:ln w="1143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9210" y="5738812"/>
            <a:ext cx="2491740" cy="0"/>
          </a:xfrm>
          <a:custGeom>
            <a:avLst/>
            <a:gdLst/>
            <a:ahLst/>
            <a:cxnLst/>
            <a:rect l="l" t="t" r="r" b="b"/>
            <a:pathLst>
              <a:path w="2491740">
                <a:moveTo>
                  <a:pt x="0" y="0"/>
                </a:moveTo>
                <a:lnTo>
                  <a:pt x="2491740" y="0"/>
                </a:lnTo>
              </a:path>
            </a:pathLst>
          </a:custGeom>
          <a:ln w="1206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1113" y="5723254"/>
            <a:ext cx="2508250" cy="0"/>
          </a:xfrm>
          <a:custGeom>
            <a:avLst/>
            <a:gdLst/>
            <a:ahLst/>
            <a:cxnLst/>
            <a:rect l="l" t="t" r="r" b="b"/>
            <a:pathLst>
              <a:path w="2508250">
                <a:moveTo>
                  <a:pt x="0" y="0"/>
                </a:moveTo>
                <a:lnTo>
                  <a:pt x="2507932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19367" y="5708650"/>
            <a:ext cx="2511425" cy="0"/>
          </a:xfrm>
          <a:custGeom>
            <a:avLst/>
            <a:gdLst/>
            <a:ahLst/>
            <a:cxnLst/>
            <a:rect l="l" t="t" r="r" b="b"/>
            <a:pathLst>
              <a:path w="2511425">
                <a:moveTo>
                  <a:pt x="0" y="0"/>
                </a:moveTo>
                <a:lnTo>
                  <a:pt x="2511425" y="0"/>
                </a:lnTo>
              </a:path>
            </a:pathLst>
          </a:custGeom>
          <a:ln w="1143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17145" y="569753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206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6510" y="5686425"/>
            <a:ext cx="2517140" cy="0"/>
          </a:xfrm>
          <a:custGeom>
            <a:avLst/>
            <a:gdLst/>
            <a:ahLst/>
            <a:cxnLst/>
            <a:rect l="l" t="t" r="r" b="b"/>
            <a:pathLst>
              <a:path w="2517140">
                <a:moveTo>
                  <a:pt x="0" y="0"/>
                </a:moveTo>
                <a:lnTo>
                  <a:pt x="2517140" y="0"/>
                </a:lnTo>
              </a:path>
            </a:pathLst>
          </a:custGeom>
          <a:ln w="10159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17145" y="569150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317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875" y="56769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15875" y="566102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159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5875" y="564546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15875" y="563530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079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5875" y="562514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15875" y="56146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15875" y="5604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15875" y="559371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15875" y="55832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15875" y="557276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143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5875" y="55622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15875" y="5546725"/>
            <a:ext cx="2518410" cy="10795"/>
          </a:xfrm>
          <a:custGeom>
            <a:avLst/>
            <a:gdLst/>
            <a:ahLst/>
            <a:cxnLst/>
            <a:rect l="l" t="t" r="r" b="b"/>
            <a:pathLst>
              <a:path w="2518410" h="10795">
                <a:moveTo>
                  <a:pt x="0" y="10795"/>
                </a:moveTo>
                <a:lnTo>
                  <a:pt x="2518410" y="10795"/>
                </a:lnTo>
                <a:lnTo>
                  <a:pt x="2518410" y="0"/>
                </a:lnTo>
                <a:lnTo>
                  <a:pt x="0" y="0"/>
                </a:lnTo>
                <a:lnTo>
                  <a:pt x="0" y="10795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5875" y="5522595"/>
            <a:ext cx="2518410" cy="25400"/>
          </a:xfrm>
          <a:custGeom>
            <a:avLst/>
            <a:gdLst/>
            <a:ahLst/>
            <a:cxnLst/>
            <a:rect l="l" t="t" r="r" b="b"/>
            <a:pathLst>
              <a:path w="2518410" h="25400">
                <a:moveTo>
                  <a:pt x="0" y="25400"/>
                </a:moveTo>
                <a:lnTo>
                  <a:pt x="2518410" y="25400"/>
                </a:lnTo>
                <a:lnTo>
                  <a:pt x="2518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15875" y="5509260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5875" y="550354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15875" y="549052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5875" y="547719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15875" y="5457190"/>
            <a:ext cx="2518410" cy="13970"/>
          </a:xfrm>
          <a:custGeom>
            <a:avLst/>
            <a:gdLst/>
            <a:ahLst/>
            <a:cxnLst/>
            <a:rect l="l" t="t" r="r" b="b"/>
            <a:pathLst>
              <a:path w="2518410" h="13970">
                <a:moveTo>
                  <a:pt x="0" y="13970"/>
                </a:moveTo>
                <a:lnTo>
                  <a:pt x="2518410" y="13970"/>
                </a:lnTo>
                <a:lnTo>
                  <a:pt x="251841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5875" y="5430520"/>
            <a:ext cx="2518410" cy="27940"/>
          </a:xfrm>
          <a:custGeom>
            <a:avLst/>
            <a:gdLst/>
            <a:ahLst/>
            <a:cxnLst/>
            <a:rect l="l" t="t" r="r" b="b"/>
            <a:pathLst>
              <a:path w="2518410" h="27939">
                <a:moveTo>
                  <a:pt x="0" y="27940"/>
                </a:moveTo>
                <a:lnTo>
                  <a:pt x="2518410" y="27940"/>
                </a:lnTo>
                <a:lnTo>
                  <a:pt x="251841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15875" y="5424804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5875" y="541147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524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15875" y="539781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5875" y="5384800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15875" y="537178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5875" y="53520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2730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15875" y="533241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15875" y="531939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5875" y="530637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5875" y="5285104"/>
            <a:ext cx="2518410" cy="15240"/>
          </a:xfrm>
          <a:custGeom>
            <a:avLst/>
            <a:gdLst/>
            <a:ahLst/>
            <a:cxnLst/>
            <a:rect l="l" t="t" r="r" b="b"/>
            <a:pathLst>
              <a:path w="2518410" h="15239">
                <a:moveTo>
                  <a:pt x="0" y="15240"/>
                </a:moveTo>
                <a:lnTo>
                  <a:pt x="2518410" y="15240"/>
                </a:lnTo>
                <a:lnTo>
                  <a:pt x="251841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15875" y="5259070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15875" y="525303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15875" y="5239702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15875" y="5226685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397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15875" y="5206365"/>
            <a:ext cx="2518410" cy="14604"/>
          </a:xfrm>
          <a:custGeom>
            <a:avLst/>
            <a:gdLst/>
            <a:ahLst/>
            <a:cxnLst/>
            <a:rect l="l" t="t" r="r" b="b"/>
            <a:pathLst>
              <a:path w="2518410" h="14604">
                <a:moveTo>
                  <a:pt x="0" y="14605"/>
                </a:moveTo>
                <a:lnTo>
                  <a:pt x="2518410" y="14605"/>
                </a:lnTo>
                <a:lnTo>
                  <a:pt x="2518410" y="0"/>
                </a:lnTo>
                <a:lnTo>
                  <a:pt x="0" y="0"/>
                </a:lnTo>
                <a:lnTo>
                  <a:pt x="0" y="1460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15875" y="5180329"/>
            <a:ext cx="2518410" cy="27305"/>
          </a:xfrm>
          <a:custGeom>
            <a:avLst/>
            <a:gdLst/>
            <a:ahLst/>
            <a:cxnLst/>
            <a:rect l="l" t="t" r="r" b="b"/>
            <a:pathLst>
              <a:path w="2518410" h="27304">
                <a:moveTo>
                  <a:pt x="0" y="27305"/>
                </a:moveTo>
                <a:lnTo>
                  <a:pt x="2518410" y="27305"/>
                </a:lnTo>
                <a:lnTo>
                  <a:pt x="2518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15875" y="517429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460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15875" y="5159057"/>
            <a:ext cx="2518410" cy="0"/>
          </a:xfrm>
          <a:custGeom>
            <a:avLst/>
            <a:gdLst/>
            <a:ahLst/>
            <a:cxnLst/>
            <a:rect l="l" t="t" r="r" b="b"/>
            <a:pathLst>
              <a:path w="2518410">
                <a:moveTo>
                  <a:pt x="0" y="0"/>
                </a:moveTo>
                <a:lnTo>
                  <a:pt x="2518410" y="0"/>
                </a:lnTo>
              </a:path>
            </a:pathLst>
          </a:custGeom>
          <a:ln w="12064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17145" y="5146040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870" y="0"/>
                </a:lnTo>
              </a:path>
            </a:pathLst>
          </a:custGeom>
          <a:ln w="1142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16827" y="5152390"/>
            <a:ext cx="2516505" cy="0"/>
          </a:xfrm>
          <a:custGeom>
            <a:avLst/>
            <a:gdLst/>
            <a:ahLst/>
            <a:cxnLst/>
            <a:rect l="l" t="t" r="r" b="b"/>
            <a:pathLst>
              <a:path w="2516505">
                <a:moveTo>
                  <a:pt x="0" y="0"/>
                </a:moveTo>
                <a:lnTo>
                  <a:pt x="2516505" y="0"/>
                </a:lnTo>
              </a:path>
            </a:pathLst>
          </a:custGeom>
          <a:ln w="380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18415" y="5134292"/>
            <a:ext cx="2513330" cy="0"/>
          </a:xfrm>
          <a:custGeom>
            <a:avLst/>
            <a:gdLst/>
            <a:ahLst/>
            <a:cxnLst/>
            <a:rect l="l" t="t" r="r" b="b"/>
            <a:pathLst>
              <a:path w="2513330">
                <a:moveTo>
                  <a:pt x="0" y="0"/>
                </a:moveTo>
                <a:lnTo>
                  <a:pt x="2513330" y="0"/>
                </a:lnTo>
              </a:path>
            </a:pathLst>
          </a:custGeom>
          <a:ln w="1460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1907" y="5121275"/>
            <a:ext cx="2506980" cy="0"/>
          </a:xfrm>
          <a:custGeom>
            <a:avLst/>
            <a:gdLst/>
            <a:ahLst/>
            <a:cxnLst/>
            <a:rect l="l" t="t" r="r" b="b"/>
            <a:pathLst>
              <a:path w="2506980">
                <a:moveTo>
                  <a:pt x="0" y="0"/>
                </a:moveTo>
                <a:lnTo>
                  <a:pt x="2506821" y="0"/>
                </a:lnTo>
              </a:path>
            </a:pathLst>
          </a:custGeom>
          <a:ln w="1397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6352" y="5108257"/>
            <a:ext cx="2497455" cy="0"/>
          </a:xfrm>
          <a:custGeom>
            <a:avLst/>
            <a:gdLst/>
            <a:ahLst/>
            <a:cxnLst/>
            <a:rect l="l" t="t" r="r" b="b"/>
            <a:pathLst>
              <a:path w="2497455">
                <a:moveTo>
                  <a:pt x="0" y="0"/>
                </a:moveTo>
                <a:lnTo>
                  <a:pt x="2497455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2385" y="5094922"/>
            <a:ext cx="2485390" cy="0"/>
          </a:xfrm>
          <a:custGeom>
            <a:avLst/>
            <a:gdLst/>
            <a:ahLst/>
            <a:cxnLst/>
            <a:rect l="l" t="t" r="r" b="b"/>
            <a:pathLst>
              <a:path w="2485390">
                <a:moveTo>
                  <a:pt x="0" y="0"/>
                </a:moveTo>
                <a:lnTo>
                  <a:pt x="2484966" y="0"/>
                </a:lnTo>
              </a:path>
            </a:pathLst>
          </a:custGeom>
          <a:ln w="1460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1274" y="5081904"/>
            <a:ext cx="2468245" cy="0"/>
          </a:xfrm>
          <a:custGeom>
            <a:avLst/>
            <a:gdLst/>
            <a:ahLst/>
            <a:cxnLst/>
            <a:rect l="l" t="t" r="r" b="b"/>
            <a:pathLst>
              <a:path w="2468245">
                <a:moveTo>
                  <a:pt x="0" y="0"/>
                </a:moveTo>
                <a:lnTo>
                  <a:pt x="2467821" y="0"/>
                </a:lnTo>
              </a:path>
            </a:pathLst>
          </a:custGeom>
          <a:ln w="1397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51990" y="5068887"/>
            <a:ext cx="2446655" cy="0"/>
          </a:xfrm>
          <a:custGeom>
            <a:avLst/>
            <a:gdLst/>
            <a:ahLst/>
            <a:cxnLst/>
            <a:rect l="l" t="t" r="r" b="b"/>
            <a:pathLst>
              <a:path w="2446655">
                <a:moveTo>
                  <a:pt x="0" y="0"/>
                </a:moveTo>
                <a:lnTo>
                  <a:pt x="2446416" y="0"/>
                </a:lnTo>
              </a:path>
            </a:pathLst>
          </a:custGeom>
          <a:ln w="1460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66674" y="5055552"/>
            <a:ext cx="2416175" cy="0"/>
          </a:xfrm>
          <a:custGeom>
            <a:avLst/>
            <a:gdLst/>
            <a:ahLst/>
            <a:cxnLst/>
            <a:rect l="l" t="t" r="r" b="b"/>
            <a:pathLst>
              <a:path w="2416175">
                <a:moveTo>
                  <a:pt x="0" y="0"/>
                </a:moveTo>
                <a:lnTo>
                  <a:pt x="2416175" y="0"/>
                </a:lnTo>
              </a:path>
            </a:pathLst>
          </a:custGeom>
          <a:ln w="1460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88582" y="5042217"/>
            <a:ext cx="2372360" cy="0"/>
          </a:xfrm>
          <a:custGeom>
            <a:avLst/>
            <a:gdLst/>
            <a:ahLst/>
            <a:cxnLst/>
            <a:rect l="l" t="t" r="r" b="b"/>
            <a:pathLst>
              <a:path w="2372360">
                <a:moveTo>
                  <a:pt x="0" y="0"/>
                </a:moveTo>
                <a:lnTo>
                  <a:pt x="2372360" y="0"/>
                </a:lnTo>
              </a:path>
            </a:pathLst>
          </a:custGeom>
          <a:ln w="1460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 txBox="1"/>
          <p:nvPr/>
        </p:nvSpPr>
        <p:spPr>
          <a:xfrm>
            <a:off x="159385" y="5099287"/>
            <a:ext cx="2200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Handl</a:t>
            </a:r>
            <a:r>
              <a:rPr sz="1400" b="1" spc="-5" dirty="0">
                <a:latin typeface="Calibri"/>
                <a:cs typeface="Calibri"/>
              </a:rPr>
              <a:t>er</a:t>
            </a:r>
            <a:r>
              <a:rPr sz="1400" b="1" spc="-10" dirty="0">
                <a:latin typeface="Calibri"/>
                <a:cs typeface="Calibri"/>
              </a:rPr>
              <a:t>E</a:t>
            </a:r>
            <a:r>
              <a:rPr sz="1400" b="1" spc="-5" dirty="0">
                <a:latin typeface="Calibri"/>
                <a:cs typeface="Calibri"/>
              </a:rPr>
              <a:t>xce</a:t>
            </a:r>
            <a:r>
              <a:rPr sz="1400" b="1" spc="-10" dirty="0">
                <a:latin typeface="Calibri"/>
                <a:cs typeface="Calibri"/>
              </a:rPr>
              <a:t>ptionR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1" name="object 941"/>
          <p:cNvSpPr txBox="1"/>
          <p:nvPr/>
        </p:nvSpPr>
        <p:spPr>
          <a:xfrm>
            <a:off x="284479" y="5315823"/>
            <a:ext cx="19812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</a:t>
            </a:r>
            <a:r>
              <a:rPr sz="1400" b="1" dirty="0">
                <a:latin typeface="微软雅黑"/>
                <a:cs typeface="微软雅黑"/>
              </a:rPr>
              <a:t>处</a:t>
            </a:r>
            <a:r>
              <a:rPr sz="1400" b="1" dirty="0">
                <a:latin typeface="Kozuka Gothic Pro B"/>
                <a:cs typeface="Kozuka Gothic Pro B"/>
              </a:rPr>
              <a:t>理</a:t>
            </a:r>
            <a:r>
              <a:rPr sz="1400" b="1" dirty="0">
                <a:latin typeface="微软雅黑"/>
                <a:cs typeface="微软雅黑"/>
              </a:rPr>
              <a:t>异</a:t>
            </a:r>
            <a:r>
              <a:rPr sz="1400" b="1" dirty="0">
                <a:latin typeface="Kozuka Gothic Pro B"/>
                <a:cs typeface="Kozuka Gothic Pro B"/>
              </a:rPr>
              <a:t>常，得到新的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2" name="object 942"/>
          <p:cNvSpPr txBox="1"/>
          <p:nvPr/>
        </p:nvSpPr>
        <p:spPr>
          <a:xfrm>
            <a:off x="492125" y="5532358"/>
            <a:ext cx="156527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5927725" y="5656579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45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5935345" y="5658802"/>
            <a:ext cx="2950210" cy="0"/>
          </a:xfrm>
          <a:custGeom>
            <a:avLst/>
            <a:gdLst/>
            <a:ahLst/>
            <a:cxnLst/>
            <a:rect l="l" t="t" r="r" b="b"/>
            <a:pathLst>
              <a:path w="2950209">
                <a:moveTo>
                  <a:pt x="0" y="0"/>
                </a:moveTo>
                <a:lnTo>
                  <a:pt x="295021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946140" y="5660390"/>
            <a:ext cx="2928620" cy="0"/>
          </a:xfrm>
          <a:custGeom>
            <a:avLst/>
            <a:gdLst/>
            <a:ahLst/>
            <a:cxnLst/>
            <a:rect l="l" t="t" r="r" b="b"/>
            <a:pathLst>
              <a:path w="2928620">
                <a:moveTo>
                  <a:pt x="0" y="0"/>
                </a:moveTo>
                <a:lnTo>
                  <a:pt x="292862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911215" y="5651817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900420" y="564451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59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893435" y="5637212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5886450" y="562991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82322" y="5622925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5877983" y="5615940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872162" y="5604827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5870575" y="5594350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869305" y="5587365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761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5868670" y="5580379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868035" y="55727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8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5868035" y="55619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868035" y="55514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5868035" y="55445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5868035" y="55372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5868035" y="55298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5868035" y="552291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5868035" y="551592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5868035" y="550862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868035" y="550132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868035" y="54940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868035" y="548703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868035" y="54756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868035" y="54625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868035" y="54533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868035" y="5444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868035" y="54356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5868035" y="542671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5868035" y="54130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5868035" y="53994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5868035" y="53901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5868035" y="5380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5868035" y="537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5868035" y="53628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5868035" y="534924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5868035" y="533590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5868035" y="532669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5868035" y="53174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5868035" y="530828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5868035" y="529462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5868035" y="52812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868035" y="52720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868035" y="526287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868035" y="52539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868035" y="52406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868035" y="522700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868035" y="52177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868670" y="520890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59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69940" y="520001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5872056" y="5190490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09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875337" y="5176837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5885815" y="5163185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893117" y="5154295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5902960" y="5145404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917565" y="5136197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4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 txBox="1"/>
          <p:nvPr/>
        </p:nvSpPr>
        <p:spPr>
          <a:xfrm>
            <a:off x="6407784" y="5183108"/>
            <a:ext cx="200533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由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View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sol</a:t>
            </a:r>
            <a:r>
              <a:rPr sz="1400" b="1" spc="-5" dirty="0">
                <a:latin typeface="Calibri"/>
                <a:cs typeface="Calibri"/>
              </a:rPr>
              <a:t>ve</a:t>
            </a:r>
            <a:r>
              <a:rPr sz="1400" b="1" dirty="0">
                <a:latin typeface="Calibri"/>
                <a:cs typeface="Calibri"/>
              </a:rPr>
              <a:t>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组</a:t>
            </a:r>
            <a:r>
              <a:rPr sz="1400" b="1" dirty="0">
                <a:latin typeface="Kozuka Gothic Pro B"/>
                <a:cs typeface="Kozuka Gothic Pro B"/>
              </a:rPr>
              <a:t>件根据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02" name="object 1002"/>
          <p:cNvSpPr txBox="1"/>
          <p:nvPr/>
        </p:nvSpPr>
        <p:spPr>
          <a:xfrm>
            <a:off x="5979159" y="5399643"/>
            <a:ext cx="286512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lAnd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Vie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象得到</a:t>
            </a:r>
            <a:r>
              <a:rPr sz="1400" b="1" dirty="0">
                <a:latin typeface="微软雅黑"/>
                <a:cs typeface="微软雅黑"/>
              </a:rPr>
              <a:t>实际</a:t>
            </a:r>
            <a:r>
              <a:rPr sz="1400" b="1" dirty="0">
                <a:latin typeface="Kozuka Gothic Pro B"/>
                <a:cs typeface="Kozuka Gothic Pro B"/>
              </a:rPr>
              <a:t>的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5" dirty="0">
                <a:latin typeface="Calibri"/>
                <a:cs typeface="Calibri"/>
              </a:rPr>
              <a:t>Vie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3" name="object 1003"/>
          <p:cNvSpPr/>
          <p:nvPr/>
        </p:nvSpPr>
        <p:spPr>
          <a:xfrm>
            <a:off x="2534285" y="4342129"/>
            <a:ext cx="957580" cy="1078865"/>
          </a:xfrm>
          <a:custGeom>
            <a:avLst/>
            <a:gdLst/>
            <a:ahLst/>
            <a:cxnLst/>
            <a:rect l="l" t="t" r="r" b="b"/>
            <a:pathLst>
              <a:path w="957579" h="1078864">
                <a:moveTo>
                  <a:pt x="957580" y="0"/>
                </a:moveTo>
                <a:lnTo>
                  <a:pt x="626745" y="0"/>
                </a:lnTo>
                <a:lnTo>
                  <a:pt x="626745" y="1078865"/>
                </a:lnTo>
                <a:lnTo>
                  <a:pt x="0" y="107886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2534285" y="53638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150"/>
                </a:moveTo>
                <a:lnTo>
                  <a:pt x="85725" y="114300"/>
                </a:lnTo>
                <a:lnTo>
                  <a:pt x="0" y="57150"/>
                </a:lnTo>
                <a:lnTo>
                  <a:pt x="85725" y="0"/>
                </a:lnTo>
                <a:lnTo>
                  <a:pt x="0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7560945" y="471424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7560945" y="4991100"/>
            <a:ext cx="790575" cy="54610"/>
          </a:xfrm>
          <a:custGeom>
            <a:avLst/>
            <a:gdLst/>
            <a:ahLst/>
            <a:cxnLst/>
            <a:rect l="l" t="t" r="r" b="b"/>
            <a:pathLst>
              <a:path w="790575" h="54610">
                <a:moveTo>
                  <a:pt x="0" y="0"/>
                </a:moveTo>
                <a:lnTo>
                  <a:pt x="790575" y="0"/>
                </a:lnTo>
                <a:lnTo>
                  <a:pt x="790575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506334" y="4768850"/>
            <a:ext cx="899794" cy="222250"/>
          </a:xfrm>
          <a:custGeom>
            <a:avLst/>
            <a:gdLst/>
            <a:ahLst/>
            <a:cxnLst/>
            <a:rect l="l" t="t" r="r" b="b"/>
            <a:pathLst>
              <a:path w="899795" h="222250">
                <a:moveTo>
                  <a:pt x="0" y="0"/>
                </a:moveTo>
                <a:lnTo>
                  <a:pt x="899795" y="0"/>
                </a:lnTo>
                <a:lnTo>
                  <a:pt x="899795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7507487" y="4714017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0" y="42661"/>
                </a:moveTo>
                <a:lnTo>
                  <a:pt x="53457" y="54832"/>
                </a:lnTo>
                <a:lnTo>
                  <a:pt x="53457" y="0"/>
                </a:lnTo>
                <a:lnTo>
                  <a:pt x="10576" y="20788"/>
                </a:lnTo>
                <a:lnTo>
                  <a:pt x="0" y="42661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7506112" y="4991100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42661" y="53457"/>
                </a:moveTo>
                <a:lnTo>
                  <a:pt x="54832" y="0"/>
                </a:lnTo>
                <a:lnTo>
                  <a:pt x="0" y="0"/>
                </a:lnTo>
                <a:lnTo>
                  <a:pt x="20788" y="42880"/>
                </a:lnTo>
                <a:lnTo>
                  <a:pt x="42661" y="53457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8351519" y="4991100"/>
            <a:ext cx="53975" cy="55244"/>
          </a:xfrm>
          <a:custGeom>
            <a:avLst/>
            <a:gdLst/>
            <a:ahLst/>
            <a:cxnLst/>
            <a:rect l="l" t="t" r="r" b="b"/>
            <a:pathLst>
              <a:path w="53975" h="55245">
                <a:moveTo>
                  <a:pt x="53457" y="12170"/>
                </a:moveTo>
                <a:lnTo>
                  <a:pt x="0" y="0"/>
                </a:lnTo>
                <a:lnTo>
                  <a:pt x="0" y="54832"/>
                </a:lnTo>
                <a:lnTo>
                  <a:pt x="42880" y="34044"/>
                </a:lnTo>
                <a:lnTo>
                  <a:pt x="53457" y="1217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8351519" y="4715392"/>
            <a:ext cx="55244" cy="53975"/>
          </a:xfrm>
          <a:custGeom>
            <a:avLst/>
            <a:gdLst/>
            <a:ahLst/>
            <a:cxnLst/>
            <a:rect l="l" t="t" r="r" b="b"/>
            <a:pathLst>
              <a:path w="55245" h="53975">
                <a:moveTo>
                  <a:pt x="12170" y="0"/>
                </a:moveTo>
                <a:lnTo>
                  <a:pt x="0" y="53457"/>
                </a:lnTo>
                <a:lnTo>
                  <a:pt x="54832" y="53457"/>
                </a:lnTo>
                <a:lnTo>
                  <a:pt x="34044" y="10576"/>
                </a:lnTo>
                <a:lnTo>
                  <a:pt x="12170" y="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 txBox="1"/>
          <p:nvPr/>
        </p:nvSpPr>
        <p:spPr>
          <a:xfrm>
            <a:off x="7506334" y="4741545"/>
            <a:ext cx="899794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不存在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013" name="object 1013"/>
          <p:cNvSpPr/>
          <p:nvPr/>
        </p:nvSpPr>
        <p:spPr>
          <a:xfrm>
            <a:off x="4347845" y="4572635"/>
            <a:ext cx="3063240" cy="558800"/>
          </a:xfrm>
          <a:custGeom>
            <a:avLst/>
            <a:gdLst/>
            <a:ahLst/>
            <a:cxnLst/>
            <a:rect l="l" t="t" r="r" b="b"/>
            <a:pathLst>
              <a:path w="3063240" h="558800">
                <a:moveTo>
                  <a:pt x="0" y="0"/>
                </a:moveTo>
                <a:lnTo>
                  <a:pt x="0" y="279400"/>
                </a:lnTo>
                <a:lnTo>
                  <a:pt x="3063240" y="279400"/>
                </a:lnTo>
                <a:lnTo>
                  <a:pt x="3063240" y="5588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353934" y="50457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1275080" y="5395595"/>
            <a:ext cx="4592955" cy="636905"/>
          </a:xfrm>
          <a:custGeom>
            <a:avLst/>
            <a:gdLst/>
            <a:ahLst/>
            <a:cxnLst/>
            <a:rect l="l" t="t" r="r" b="b"/>
            <a:pathLst>
              <a:path w="4592955" h="636904">
                <a:moveTo>
                  <a:pt x="0" y="408940"/>
                </a:moveTo>
                <a:lnTo>
                  <a:pt x="0" y="636905"/>
                </a:lnTo>
                <a:lnTo>
                  <a:pt x="2926080" y="636905"/>
                </a:lnTo>
                <a:lnTo>
                  <a:pt x="2926080" y="0"/>
                </a:lnTo>
                <a:lnTo>
                  <a:pt x="4592955" y="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782310" y="53384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6872605" y="6808469"/>
            <a:ext cx="1075690" cy="0"/>
          </a:xfrm>
          <a:custGeom>
            <a:avLst/>
            <a:gdLst/>
            <a:ahLst/>
            <a:cxnLst/>
            <a:rect l="l" t="t" r="r" b="b"/>
            <a:pathLst>
              <a:path w="1075690">
                <a:moveTo>
                  <a:pt x="0" y="0"/>
                </a:moveTo>
                <a:lnTo>
                  <a:pt x="1075690" y="0"/>
                </a:lnTo>
              </a:path>
            </a:pathLst>
          </a:custGeom>
          <a:ln w="380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6880225" y="6810692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4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6891020" y="6812280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86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6856095" y="6803707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09">
                <a:moveTo>
                  <a:pt x="0" y="0"/>
                </a:moveTo>
                <a:lnTo>
                  <a:pt x="110871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6845300" y="679640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30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6838315" y="6789102"/>
            <a:ext cx="1144270" cy="0"/>
          </a:xfrm>
          <a:custGeom>
            <a:avLst/>
            <a:gdLst/>
            <a:ahLst/>
            <a:cxnLst/>
            <a:rect l="l" t="t" r="r" b="b"/>
            <a:pathLst>
              <a:path w="1144270">
                <a:moveTo>
                  <a:pt x="0" y="0"/>
                </a:moveTo>
                <a:lnTo>
                  <a:pt x="114427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6831330" y="6781800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40">
                <a:moveTo>
                  <a:pt x="0" y="0"/>
                </a:moveTo>
                <a:lnTo>
                  <a:pt x="115824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6827202" y="6774815"/>
            <a:ext cx="1166495" cy="0"/>
          </a:xfrm>
          <a:custGeom>
            <a:avLst/>
            <a:gdLst/>
            <a:ahLst/>
            <a:cxnLst/>
            <a:rect l="l" t="t" r="r" b="b"/>
            <a:pathLst>
              <a:path w="1166495">
                <a:moveTo>
                  <a:pt x="0" y="0"/>
                </a:moveTo>
                <a:lnTo>
                  <a:pt x="116649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6822863" y="6767830"/>
            <a:ext cx="1175385" cy="0"/>
          </a:xfrm>
          <a:custGeom>
            <a:avLst/>
            <a:gdLst/>
            <a:ahLst/>
            <a:cxnLst/>
            <a:rect l="l" t="t" r="r" b="b"/>
            <a:pathLst>
              <a:path w="1175384">
                <a:moveTo>
                  <a:pt x="0" y="0"/>
                </a:moveTo>
                <a:lnTo>
                  <a:pt x="117517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6817042" y="6756717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5">
                <a:moveTo>
                  <a:pt x="0" y="0"/>
                </a:moveTo>
                <a:lnTo>
                  <a:pt x="118681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6815455" y="6746240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90">
                <a:moveTo>
                  <a:pt x="0" y="0"/>
                </a:moveTo>
                <a:lnTo>
                  <a:pt x="1189990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14184" y="6739255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>
                <a:moveTo>
                  <a:pt x="0" y="0"/>
                </a:moveTo>
                <a:lnTo>
                  <a:pt x="1192530" y="0"/>
                </a:lnTo>
              </a:path>
            </a:pathLst>
          </a:custGeom>
          <a:ln w="762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6813550" y="6732269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812915" y="672465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6812915" y="671385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812915" y="67033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6812915" y="66963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6812915" y="66890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6812915" y="66817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812915" y="667480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6812915" y="666781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6812915" y="666051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6812915" y="665321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6812915" y="664590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6812915" y="663892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6812915" y="66274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6812915" y="66144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6812915" y="66052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6812915" y="65963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6812915" y="65874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6812915" y="657860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6812915" y="656494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68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6812915" y="65512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6812915" y="65420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6812915" y="653288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6812915" y="652399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6812915" y="651478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6812915" y="650112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6812915" y="648779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812915" y="647858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6812915" y="64693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812915" y="646017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6812915" y="644652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6812915" y="643318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6812915" y="6423977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812915" y="641477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6812915" y="6405879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812915" y="6392545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6812915" y="6378892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6812915" y="6369684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5070" y="0"/>
                </a:lnTo>
              </a:path>
            </a:pathLst>
          </a:custGeom>
          <a:ln w="10159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813550" y="6360795"/>
            <a:ext cx="1193800" cy="0"/>
          </a:xfrm>
          <a:custGeom>
            <a:avLst/>
            <a:gdLst/>
            <a:ahLst/>
            <a:cxnLst/>
            <a:rect l="l" t="t" r="r" b="b"/>
            <a:pathLst>
              <a:path w="1193800">
                <a:moveTo>
                  <a:pt x="0" y="0"/>
                </a:moveTo>
                <a:lnTo>
                  <a:pt x="119380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814820" y="6351904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59">
                <a:moveTo>
                  <a:pt x="0" y="0"/>
                </a:moveTo>
                <a:lnTo>
                  <a:pt x="1191260" y="0"/>
                </a:lnTo>
              </a:path>
            </a:pathLst>
          </a:custGeom>
          <a:ln w="1016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6816936" y="6342379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>
                <a:moveTo>
                  <a:pt x="0" y="0"/>
                </a:moveTo>
                <a:lnTo>
                  <a:pt x="118692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6820217" y="6328727"/>
            <a:ext cx="1180465" cy="0"/>
          </a:xfrm>
          <a:custGeom>
            <a:avLst/>
            <a:gdLst/>
            <a:ahLst/>
            <a:cxnLst/>
            <a:rect l="l" t="t" r="r" b="b"/>
            <a:pathLst>
              <a:path w="1180465">
                <a:moveTo>
                  <a:pt x="0" y="0"/>
                </a:moveTo>
                <a:lnTo>
                  <a:pt x="118046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6830695" y="6315075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>
                <a:moveTo>
                  <a:pt x="0" y="0"/>
                </a:moveTo>
                <a:lnTo>
                  <a:pt x="115982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37997" y="6306185"/>
            <a:ext cx="1144905" cy="0"/>
          </a:xfrm>
          <a:custGeom>
            <a:avLst/>
            <a:gdLst/>
            <a:ahLst/>
            <a:cxnLst/>
            <a:rect l="l" t="t" r="r" b="b"/>
            <a:pathLst>
              <a:path w="1144904">
                <a:moveTo>
                  <a:pt x="0" y="0"/>
                </a:moveTo>
                <a:lnTo>
                  <a:pt x="114458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6847840" y="6297295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862445" y="6288087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537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 txBox="1"/>
          <p:nvPr/>
        </p:nvSpPr>
        <p:spPr>
          <a:xfrm>
            <a:off x="7042150" y="6447393"/>
            <a:ext cx="7366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dirty="0">
                <a:latin typeface="Adobe Myungjo Std M"/>
                <a:cs typeface="Adobe Myungjo Std M"/>
              </a:rPr>
              <a:t>渲</a:t>
            </a:r>
            <a:r>
              <a:rPr sz="1400" b="1" dirty="0">
                <a:latin typeface="Kozuka Gothic Pro B"/>
                <a:cs typeface="Kozuka Gothic Pro B"/>
              </a:rPr>
              <a:t>染</a:t>
            </a:r>
            <a:r>
              <a:rPr sz="1400" b="1" dirty="0">
                <a:latin typeface="微软雅黑"/>
                <a:cs typeface="微软雅黑"/>
              </a:rPr>
              <a:t>视图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1076" name="object 1076"/>
          <p:cNvSpPr/>
          <p:nvPr/>
        </p:nvSpPr>
        <p:spPr>
          <a:xfrm>
            <a:off x="7410450" y="5661025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7353300" y="619760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3155315" y="6811644"/>
            <a:ext cx="2961640" cy="0"/>
          </a:xfrm>
          <a:custGeom>
            <a:avLst/>
            <a:gdLst/>
            <a:ahLst/>
            <a:cxnLst/>
            <a:rect l="l" t="t" r="r" b="b"/>
            <a:pathLst>
              <a:path w="2961640">
                <a:moveTo>
                  <a:pt x="0" y="0"/>
                </a:moveTo>
                <a:lnTo>
                  <a:pt x="296164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159760" y="6813232"/>
            <a:ext cx="2952750" cy="0"/>
          </a:xfrm>
          <a:custGeom>
            <a:avLst/>
            <a:gdLst/>
            <a:ahLst/>
            <a:cxnLst/>
            <a:rect l="l" t="t" r="r" b="b"/>
            <a:pathLst>
              <a:path w="2952750">
                <a:moveTo>
                  <a:pt x="0" y="0"/>
                </a:moveTo>
                <a:lnTo>
                  <a:pt x="295275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3166745" y="6815137"/>
            <a:ext cx="2938780" cy="0"/>
          </a:xfrm>
          <a:custGeom>
            <a:avLst/>
            <a:gdLst/>
            <a:ahLst/>
            <a:cxnLst/>
            <a:rect l="l" t="t" r="r" b="b"/>
            <a:pathLst>
              <a:path w="2938779">
                <a:moveTo>
                  <a:pt x="0" y="0"/>
                </a:moveTo>
                <a:lnTo>
                  <a:pt x="2938780" y="0"/>
                </a:lnTo>
              </a:path>
            </a:pathLst>
          </a:custGeom>
          <a:ln w="31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3136900" y="6806882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8470" y="0"/>
                </a:lnTo>
              </a:path>
            </a:pathLst>
          </a:custGeom>
          <a:ln w="825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3126105" y="6799580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>
                <a:moveTo>
                  <a:pt x="0" y="0"/>
                </a:moveTo>
                <a:lnTo>
                  <a:pt x="3020060" y="0"/>
                </a:lnTo>
              </a:path>
            </a:pathLst>
          </a:custGeom>
          <a:ln w="8889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3119120" y="6792277"/>
            <a:ext cx="3034030" cy="0"/>
          </a:xfrm>
          <a:custGeom>
            <a:avLst/>
            <a:gdLst/>
            <a:ahLst/>
            <a:cxnLst/>
            <a:rect l="l" t="t" r="r" b="b"/>
            <a:pathLst>
              <a:path w="3034029">
                <a:moveTo>
                  <a:pt x="0" y="0"/>
                </a:moveTo>
                <a:lnTo>
                  <a:pt x="3034030" y="0"/>
                </a:lnTo>
              </a:path>
            </a:pathLst>
          </a:custGeom>
          <a:ln w="825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3112135" y="6784975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8889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3108007" y="6777990"/>
            <a:ext cx="3056255" cy="0"/>
          </a:xfrm>
          <a:custGeom>
            <a:avLst/>
            <a:gdLst/>
            <a:ahLst/>
            <a:cxnLst/>
            <a:rect l="l" t="t" r="r" b="b"/>
            <a:pathLst>
              <a:path w="3056254">
                <a:moveTo>
                  <a:pt x="0" y="0"/>
                </a:moveTo>
                <a:lnTo>
                  <a:pt x="3056255" y="0"/>
                </a:lnTo>
              </a:path>
            </a:pathLst>
          </a:custGeom>
          <a:ln w="762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3103668" y="6771005"/>
            <a:ext cx="3065145" cy="0"/>
          </a:xfrm>
          <a:custGeom>
            <a:avLst/>
            <a:gdLst/>
            <a:ahLst/>
            <a:cxnLst/>
            <a:rect l="l" t="t" r="r" b="b"/>
            <a:pathLst>
              <a:path w="3065145">
                <a:moveTo>
                  <a:pt x="0" y="0"/>
                </a:moveTo>
                <a:lnTo>
                  <a:pt x="3064933" y="0"/>
                </a:lnTo>
              </a:path>
            </a:pathLst>
          </a:custGeom>
          <a:ln w="88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097847" y="6759892"/>
            <a:ext cx="3076575" cy="0"/>
          </a:xfrm>
          <a:custGeom>
            <a:avLst/>
            <a:gdLst/>
            <a:ahLst/>
            <a:cxnLst/>
            <a:rect l="l" t="t" r="r" b="b"/>
            <a:pathLst>
              <a:path w="3076575">
                <a:moveTo>
                  <a:pt x="0" y="0"/>
                </a:moveTo>
                <a:lnTo>
                  <a:pt x="3076575" y="0"/>
                </a:lnTo>
              </a:path>
            </a:pathLst>
          </a:custGeom>
          <a:ln w="1587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3096260" y="6749415"/>
            <a:ext cx="3079750" cy="0"/>
          </a:xfrm>
          <a:custGeom>
            <a:avLst/>
            <a:gdLst/>
            <a:ahLst/>
            <a:cxnLst/>
            <a:rect l="l" t="t" r="r" b="b"/>
            <a:pathLst>
              <a:path w="3079750">
                <a:moveTo>
                  <a:pt x="0" y="0"/>
                </a:moveTo>
                <a:lnTo>
                  <a:pt x="3079750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094990" y="6742430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2290" y="0"/>
                </a:lnTo>
              </a:path>
            </a:pathLst>
          </a:custGeom>
          <a:ln w="8889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3094355" y="673544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093720" y="67284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093720" y="671703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524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3093720" y="67065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3093720" y="6699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3093720" y="66922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093720" y="66849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3093720" y="667797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3093720" y="667099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3093720" y="666369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3093720" y="665638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25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3093720" y="664908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889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3093720" y="664210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3093720" y="66306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778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3093720" y="66176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3093720" y="66084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3093720" y="65995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3093720" y="65906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3093720" y="658177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3093720" y="65725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3093720" y="65633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3093720" y="65544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3093720" y="65452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3093720" y="653605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3093720" y="652716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3093720" y="651795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3093720" y="650875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3093720" y="64998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3093720" y="649097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3093720" y="648176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3093720" y="64725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3093720" y="646334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3093720" y="644969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3093720" y="643636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3093720" y="6427152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3093720" y="6417945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3093720" y="6409054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16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3093720" y="6395720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905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3093720" y="6382067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079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093720" y="6372859"/>
            <a:ext cx="3084830" cy="0"/>
          </a:xfrm>
          <a:custGeom>
            <a:avLst/>
            <a:gdLst/>
            <a:ahLst/>
            <a:cxnLst/>
            <a:rect l="l" t="t" r="r" b="b"/>
            <a:pathLst>
              <a:path w="3084829">
                <a:moveTo>
                  <a:pt x="0" y="0"/>
                </a:moveTo>
                <a:lnTo>
                  <a:pt x="3084830" y="0"/>
                </a:lnTo>
              </a:path>
            </a:pathLst>
          </a:custGeom>
          <a:ln w="1143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3094355" y="6363334"/>
            <a:ext cx="3083560" cy="0"/>
          </a:xfrm>
          <a:custGeom>
            <a:avLst/>
            <a:gdLst/>
            <a:ahLst/>
            <a:cxnLst/>
            <a:rect l="l" t="t" r="r" b="b"/>
            <a:pathLst>
              <a:path w="3083560">
                <a:moveTo>
                  <a:pt x="0" y="0"/>
                </a:moveTo>
                <a:lnTo>
                  <a:pt x="3083560" y="0"/>
                </a:lnTo>
              </a:path>
            </a:pathLst>
          </a:custGeom>
          <a:ln w="10159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3095625" y="6354445"/>
            <a:ext cx="3081020" cy="0"/>
          </a:xfrm>
          <a:custGeom>
            <a:avLst/>
            <a:gdLst/>
            <a:ahLst/>
            <a:cxnLst/>
            <a:rect l="l" t="t" r="r" b="b"/>
            <a:pathLst>
              <a:path w="3081020">
                <a:moveTo>
                  <a:pt x="0" y="0"/>
                </a:moveTo>
                <a:lnTo>
                  <a:pt x="3081020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3097741" y="6345554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>
                <a:moveTo>
                  <a:pt x="0" y="0"/>
                </a:moveTo>
                <a:lnTo>
                  <a:pt x="3076680" y="0"/>
                </a:lnTo>
              </a:path>
            </a:pathLst>
          </a:custGeom>
          <a:ln w="1016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3101022" y="6331902"/>
            <a:ext cx="3070225" cy="0"/>
          </a:xfrm>
          <a:custGeom>
            <a:avLst/>
            <a:gdLst/>
            <a:ahLst/>
            <a:cxnLst/>
            <a:rect l="l" t="t" r="r" b="b"/>
            <a:pathLst>
              <a:path w="3070225">
                <a:moveTo>
                  <a:pt x="0" y="0"/>
                </a:moveTo>
                <a:lnTo>
                  <a:pt x="3070225" y="0"/>
                </a:lnTo>
              </a:path>
            </a:pathLst>
          </a:custGeom>
          <a:ln w="1968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3111500" y="6318250"/>
            <a:ext cx="3049905" cy="0"/>
          </a:xfrm>
          <a:custGeom>
            <a:avLst/>
            <a:gdLst/>
            <a:ahLst/>
            <a:cxnLst/>
            <a:rect l="l" t="t" r="r" b="b"/>
            <a:pathLst>
              <a:path w="3049904">
                <a:moveTo>
                  <a:pt x="0" y="0"/>
                </a:moveTo>
                <a:lnTo>
                  <a:pt x="3049587" y="0"/>
                </a:lnTo>
              </a:path>
            </a:pathLst>
          </a:custGeom>
          <a:ln w="1016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3118802" y="6309360"/>
            <a:ext cx="3034665" cy="0"/>
          </a:xfrm>
          <a:custGeom>
            <a:avLst/>
            <a:gdLst/>
            <a:ahLst/>
            <a:cxnLst/>
            <a:rect l="l" t="t" r="r" b="b"/>
            <a:pathLst>
              <a:path w="3034665">
                <a:moveTo>
                  <a:pt x="0" y="0"/>
                </a:moveTo>
                <a:lnTo>
                  <a:pt x="3034347" y="0"/>
                </a:lnTo>
              </a:path>
            </a:pathLst>
          </a:custGeom>
          <a:ln w="1016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3128645" y="6300470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>
                <a:moveTo>
                  <a:pt x="0" y="0"/>
                </a:moveTo>
                <a:lnTo>
                  <a:pt x="3014980" y="0"/>
                </a:lnTo>
              </a:path>
            </a:pathLst>
          </a:custGeom>
          <a:ln w="1016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3143250" y="6291262"/>
            <a:ext cx="2985135" cy="0"/>
          </a:xfrm>
          <a:custGeom>
            <a:avLst/>
            <a:gdLst/>
            <a:ahLst/>
            <a:cxnLst/>
            <a:rect l="l" t="t" r="r" b="b"/>
            <a:pathLst>
              <a:path w="2985135">
                <a:moveTo>
                  <a:pt x="0" y="0"/>
                </a:moveTo>
                <a:lnTo>
                  <a:pt x="2985135" y="0"/>
                </a:lnTo>
              </a:path>
            </a:pathLst>
          </a:custGeom>
          <a:ln w="1079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 txBox="1"/>
          <p:nvPr/>
        </p:nvSpPr>
        <p:spPr>
          <a:xfrm>
            <a:off x="3281045" y="6446758"/>
            <a:ext cx="27095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微软雅黑"/>
                <a:cs typeface="微软雅黑"/>
              </a:rPr>
              <a:t>调</a:t>
            </a:r>
            <a:r>
              <a:rPr sz="1400" b="1" dirty="0">
                <a:latin typeface="Kozuka Gothic Pro B"/>
                <a:cs typeface="Kozuka Gothic Pro B"/>
              </a:rPr>
              <a:t>用</a:t>
            </a:r>
            <a:r>
              <a:rPr sz="1400" b="1" dirty="0">
                <a:latin typeface="微软雅黑"/>
                <a:cs typeface="微软雅黑"/>
              </a:rPr>
              <a:t>拦</a:t>
            </a:r>
            <a:r>
              <a:rPr sz="1400" b="1" dirty="0">
                <a:latin typeface="Kozuka Gothic Pro B"/>
                <a:cs typeface="Kozuka Gothic Pro B"/>
              </a:rPr>
              <a:t>截器的</a:t>
            </a:r>
            <a:r>
              <a:rPr sz="1400" b="1" spc="80" dirty="0">
                <a:latin typeface="Kozuka Gothic Pro B"/>
                <a:cs typeface="Kozuka Gothic Pro B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fterC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spc="-10" dirty="0">
                <a:latin typeface="Calibri"/>
                <a:cs typeface="Calibri"/>
              </a:rPr>
              <a:t>pl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tio</a:t>
            </a:r>
            <a:r>
              <a:rPr sz="1400" b="1" spc="-50" dirty="0">
                <a:latin typeface="Calibri"/>
                <a:cs typeface="Calibri"/>
              </a:rPr>
              <a:t>n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1139" name="object 1139"/>
          <p:cNvSpPr/>
          <p:nvPr/>
        </p:nvSpPr>
        <p:spPr>
          <a:xfrm>
            <a:off x="6177915" y="6548755"/>
            <a:ext cx="634365" cy="2540"/>
          </a:xfrm>
          <a:custGeom>
            <a:avLst/>
            <a:gdLst/>
            <a:ahLst/>
            <a:cxnLst/>
            <a:rect l="l" t="t" r="r" b="b"/>
            <a:pathLst>
              <a:path w="634365" h="2540">
                <a:moveTo>
                  <a:pt x="634365" y="0"/>
                </a:moveTo>
                <a:lnTo>
                  <a:pt x="0" y="254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6177915" y="649351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57785"/>
                </a:moveTo>
                <a:lnTo>
                  <a:pt x="85725" y="114300"/>
                </a:lnTo>
                <a:lnTo>
                  <a:pt x="0" y="57785"/>
                </a:lnTo>
                <a:lnTo>
                  <a:pt x="85090" y="0"/>
                </a:lnTo>
                <a:lnTo>
                  <a:pt x="0" y="5778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1478280" y="673734"/>
            <a:ext cx="1131570" cy="482600"/>
          </a:xfrm>
          <a:custGeom>
            <a:avLst/>
            <a:gdLst/>
            <a:ahLst/>
            <a:cxnLst/>
            <a:rect l="l" t="t" r="r" b="b"/>
            <a:pathLst>
              <a:path w="1131570" h="482600">
                <a:moveTo>
                  <a:pt x="1131570" y="0"/>
                </a:moveTo>
                <a:lnTo>
                  <a:pt x="1131570" y="241300"/>
                </a:lnTo>
                <a:lnTo>
                  <a:pt x="0" y="241300"/>
                </a:lnTo>
                <a:lnTo>
                  <a:pt x="0" y="48260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1421130" y="10706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85725"/>
                </a:moveTo>
                <a:lnTo>
                  <a:pt x="114300" y="0"/>
                </a:lnTo>
                <a:lnTo>
                  <a:pt x="57150" y="85725"/>
                </a:lnTo>
                <a:lnTo>
                  <a:pt x="0" y="0"/>
                </a:lnTo>
                <a:lnTo>
                  <a:pt x="57150" y="8572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1478280" y="3074670"/>
            <a:ext cx="2181860" cy="401955"/>
          </a:xfrm>
          <a:custGeom>
            <a:avLst/>
            <a:gdLst/>
            <a:ahLst/>
            <a:cxnLst/>
            <a:rect l="l" t="t" r="r" b="b"/>
            <a:pathLst>
              <a:path w="2181860" h="401954">
                <a:moveTo>
                  <a:pt x="0" y="0"/>
                </a:moveTo>
                <a:lnTo>
                  <a:pt x="0" y="401955"/>
                </a:lnTo>
                <a:lnTo>
                  <a:pt x="2181860" y="401955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3574415" y="341947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28575">
            <a:solidFill>
              <a:srgbClr val="0C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400550" y="2322829"/>
            <a:ext cx="870585" cy="0"/>
          </a:xfrm>
          <a:custGeom>
            <a:avLst/>
            <a:gdLst/>
            <a:ahLst/>
            <a:cxnLst/>
            <a:rect l="l" t="t" r="r" b="b"/>
            <a:pathLst>
              <a:path w="870585">
                <a:moveTo>
                  <a:pt x="0" y="0"/>
                </a:moveTo>
                <a:lnTo>
                  <a:pt x="870584" y="0"/>
                </a:lnTo>
              </a:path>
            </a:pathLst>
          </a:custGeom>
          <a:ln w="6349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386580" y="2317114"/>
            <a:ext cx="898525" cy="0"/>
          </a:xfrm>
          <a:custGeom>
            <a:avLst/>
            <a:gdLst/>
            <a:ahLst/>
            <a:cxnLst/>
            <a:rect l="l" t="t" r="r" b="b"/>
            <a:pathLst>
              <a:path w="898525">
                <a:moveTo>
                  <a:pt x="0" y="0"/>
                </a:moveTo>
                <a:lnTo>
                  <a:pt x="898524" y="0"/>
                </a:lnTo>
              </a:path>
            </a:pathLst>
          </a:custGeom>
          <a:ln w="762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377055" y="2310447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825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371340" y="2302510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3809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374515" y="2305050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4">
                <a:moveTo>
                  <a:pt x="0" y="0"/>
                </a:moveTo>
                <a:lnTo>
                  <a:pt x="922655" y="0"/>
                </a:lnTo>
              </a:path>
            </a:pathLst>
          </a:custGeom>
          <a:ln w="381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377055" y="2306954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574" y="0"/>
                </a:lnTo>
              </a:path>
            </a:pathLst>
          </a:custGeom>
          <a:ln w="317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364990" y="2297747"/>
            <a:ext cx="941705" cy="0"/>
          </a:xfrm>
          <a:custGeom>
            <a:avLst/>
            <a:gdLst/>
            <a:ahLst/>
            <a:cxnLst/>
            <a:rect l="l" t="t" r="r" b="b"/>
            <a:pathLst>
              <a:path w="941704">
                <a:moveTo>
                  <a:pt x="0" y="0"/>
                </a:moveTo>
                <a:lnTo>
                  <a:pt x="941704" y="0"/>
                </a:lnTo>
              </a:path>
            </a:pathLst>
          </a:custGeom>
          <a:ln w="825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359910" y="2291079"/>
            <a:ext cx="951865" cy="0"/>
          </a:xfrm>
          <a:custGeom>
            <a:avLst/>
            <a:gdLst/>
            <a:ahLst/>
            <a:cxnLst/>
            <a:rect l="l" t="t" r="r" b="b"/>
            <a:pathLst>
              <a:path w="951864">
                <a:moveTo>
                  <a:pt x="0" y="0"/>
                </a:moveTo>
                <a:lnTo>
                  <a:pt x="951864" y="0"/>
                </a:lnTo>
              </a:path>
            </a:pathLst>
          </a:custGeom>
          <a:ln w="7619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356735" y="2284729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8214" y="0"/>
                </a:lnTo>
              </a:path>
            </a:pathLst>
          </a:custGeom>
          <a:ln w="7619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351655" y="2275205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8374" y="0"/>
                </a:lnTo>
              </a:path>
            </a:pathLst>
          </a:custGeom>
          <a:ln w="1397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350385" y="2266314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>
                <a:moveTo>
                  <a:pt x="0" y="0"/>
                </a:moveTo>
                <a:lnTo>
                  <a:pt x="970915" y="0"/>
                </a:lnTo>
              </a:path>
            </a:pathLst>
          </a:custGeom>
          <a:ln w="76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348797" y="2259329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4089" y="0"/>
                </a:lnTo>
              </a:path>
            </a:pathLst>
          </a:custGeom>
          <a:ln w="889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348480" y="225234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76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347845" y="22459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19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347845" y="223647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397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347845" y="22269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4347845" y="22205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4347845" y="221424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4347845" y="220789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4347845" y="2201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25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4347845" y="21945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4347845" y="21882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4347845" y="21818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4347845" y="217551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4347845" y="216916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762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4347845" y="21586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4347845" y="21472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347845" y="21389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347845" y="21307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347845" y="21224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347845" y="2114550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347845" y="210248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347845" y="20901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347845" y="20818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347845" y="20735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347845" y="206533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347845" y="205708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347845" y="204501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347845" y="203295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347845" y="202469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347845" y="201644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347845" y="200818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4347845" y="199580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78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4347845" y="1983739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889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4347845" y="197580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4347845" y="196754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4347845" y="195929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4347845" y="1947227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71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4347845" y="1935162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9525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4347845" y="1927225"/>
            <a:ext cx="975994" cy="0"/>
          </a:xfrm>
          <a:custGeom>
            <a:avLst/>
            <a:gdLst/>
            <a:ahLst/>
            <a:cxnLst/>
            <a:rect l="l" t="t" r="r" b="b"/>
            <a:pathLst>
              <a:path w="975995">
                <a:moveTo>
                  <a:pt x="0" y="0"/>
                </a:moveTo>
                <a:lnTo>
                  <a:pt x="975995" y="0"/>
                </a:lnTo>
              </a:path>
            </a:pathLst>
          </a:custGeom>
          <a:ln w="1016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4348480" y="191897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5" y="0"/>
                </a:lnTo>
              </a:path>
            </a:pathLst>
          </a:custGeom>
          <a:ln w="889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4349326" y="1910714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2925" y="0"/>
                </a:lnTo>
              </a:path>
            </a:pathLst>
          </a:custGeom>
          <a:ln w="10159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4351337" y="1902142"/>
            <a:ext cx="969010" cy="0"/>
          </a:xfrm>
          <a:custGeom>
            <a:avLst/>
            <a:gdLst/>
            <a:ahLst/>
            <a:cxnLst/>
            <a:rect l="l" t="t" r="r" b="b"/>
            <a:pathLst>
              <a:path w="969010">
                <a:moveTo>
                  <a:pt x="0" y="0"/>
                </a:moveTo>
                <a:lnTo>
                  <a:pt x="969010" y="0"/>
                </a:lnTo>
              </a:path>
            </a:pathLst>
          </a:custGeom>
          <a:ln w="952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4354512" y="1889760"/>
            <a:ext cx="963294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977" y="0"/>
                </a:lnTo>
              </a:path>
            </a:pathLst>
          </a:custGeom>
          <a:ln w="1778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4363720" y="187769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245" y="0"/>
                </a:lnTo>
              </a:path>
            </a:pathLst>
          </a:custGeom>
          <a:ln w="889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4370070" y="1869757"/>
            <a:ext cx="930910" cy="0"/>
          </a:xfrm>
          <a:custGeom>
            <a:avLst/>
            <a:gdLst/>
            <a:ahLst/>
            <a:cxnLst/>
            <a:rect l="l" t="t" r="r" b="b"/>
            <a:pathLst>
              <a:path w="930910">
                <a:moveTo>
                  <a:pt x="0" y="0"/>
                </a:moveTo>
                <a:lnTo>
                  <a:pt x="930910" y="0"/>
                </a:lnTo>
              </a:path>
            </a:pathLst>
          </a:custGeom>
          <a:ln w="952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4379595" y="1861502"/>
            <a:ext cx="912494" cy="0"/>
          </a:xfrm>
          <a:custGeom>
            <a:avLst/>
            <a:gdLst/>
            <a:ahLst/>
            <a:cxnLst/>
            <a:rect l="l" t="t" r="r" b="b"/>
            <a:pathLst>
              <a:path w="912495">
                <a:moveTo>
                  <a:pt x="0" y="0"/>
                </a:moveTo>
                <a:lnTo>
                  <a:pt x="912495" y="0"/>
                </a:lnTo>
              </a:path>
            </a:pathLst>
          </a:custGeom>
          <a:ln w="9525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4392295" y="1853247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>
                <a:moveTo>
                  <a:pt x="0" y="0"/>
                </a:moveTo>
                <a:lnTo>
                  <a:pt x="886460" y="0"/>
                </a:lnTo>
              </a:path>
            </a:pathLst>
          </a:custGeom>
          <a:ln w="952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4347535" y="1848793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79684" y="0"/>
                </a:moveTo>
                <a:lnTo>
                  <a:pt x="33211" y="15086"/>
                </a:lnTo>
                <a:lnTo>
                  <a:pt x="4473" y="53425"/>
                </a:lnTo>
                <a:lnTo>
                  <a:pt x="1277" y="65427"/>
                </a:lnTo>
                <a:lnTo>
                  <a:pt x="0" y="78071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4347845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4347518" y="2245995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0" y="0"/>
                </a:moveTo>
                <a:lnTo>
                  <a:pt x="15086" y="46473"/>
                </a:lnTo>
                <a:lnTo>
                  <a:pt x="53425" y="75210"/>
                </a:lnTo>
                <a:lnTo>
                  <a:pt x="65427" y="78407"/>
                </a:lnTo>
                <a:lnTo>
                  <a:pt x="78071" y="79684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4427220" y="232537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0" y="0"/>
                </a:moveTo>
                <a:lnTo>
                  <a:pt x="8172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5244465" y="2247625"/>
            <a:ext cx="80010" cy="78105"/>
          </a:xfrm>
          <a:custGeom>
            <a:avLst/>
            <a:gdLst/>
            <a:ahLst/>
            <a:cxnLst/>
            <a:rect l="l" t="t" r="r" b="b"/>
            <a:pathLst>
              <a:path w="80010" h="78105">
                <a:moveTo>
                  <a:pt x="0" y="78071"/>
                </a:moveTo>
                <a:lnTo>
                  <a:pt x="46473" y="62984"/>
                </a:lnTo>
                <a:lnTo>
                  <a:pt x="75210" y="24645"/>
                </a:lnTo>
                <a:lnTo>
                  <a:pt x="78407" y="12644"/>
                </a:lnTo>
                <a:lnTo>
                  <a:pt x="79684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5323840" y="1928495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31750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5246094" y="1848810"/>
            <a:ext cx="78105" cy="80010"/>
          </a:xfrm>
          <a:custGeom>
            <a:avLst/>
            <a:gdLst/>
            <a:ahLst/>
            <a:cxnLst/>
            <a:rect l="l" t="t" r="r" b="b"/>
            <a:pathLst>
              <a:path w="78104" h="80010">
                <a:moveTo>
                  <a:pt x="78071" y="79684"/>
                </a:moveTo>
                <a:lnTo>
                  <a:pt x="62984" y="33211"/>
                </a:lnTo>
                <a:lnTo>
                  <a:pt x="24645" y="4473"/>
                </a:lnTo>
                <a:lnTo>
                  <a:pt x="12644" y="1277"/>
                </a:ln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4427220" y="1849120"/>
            <a:ext cx="817244" cy="0"/>
          </a:xfrm>
          <a:custGeom>
            <a:avLst/>
            <a:gdLst/>
            <a:ahLst/>
            <a:cxnLst/>
            <a:rect l="l" t="t" r="r" b="b"/>
            <a:pathLst>
              <a:path w="817245">
                <a:moveTo>
                  <a:pt x="81724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 txBox="1"/>
          <p:nvPr/>
        </p:nvSpPr>
        <p:spPr>
          <a:xfrm>
            <a:off x="4467225" y="1986518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标资</a:t>
            </a:r>
            <a:r>
              <a:rPr sz="1400" b="1" dirty="0">
                <a:latin typeface="Kozuka Gothic Pro B"/>
                <a:cs typeface="Kozuka Gothic Pro B"/>
              </a:rPr>
              <a:t>源</a:t>
            </a:r>
            <a:endParaRPr sz="14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环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境下使用</a:t>
            </a:r>
            <a:endParaRPr sz="2000">
              <a:latin typeface="Kozuka Gothic Pro B"/>
              <a:cs typeface="Kozuka Gothic Pro B"/>
            </a:endParaRPr>
          </a:p>
          <a:p>
            <a:pPr marL="354330">
              <a:lnSpc>
                <a:spcPts val="2345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168400">
              <a:lnSpc>
                <a:spcPts val="4285"/>
              </a:lnSpc>
            </a:pPr>
            <a:r>
              <a:rPr dirty="0"/>
              <a:t>Bean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被</a:t>
            </a:r>
            <a:r>
              <a:rPr dirty="0">
                <a:latin typeface="宋体"/>
                <a:cs typeface="宋体"/>
              </a:rPr>
              <a:t>创</a:t>
            </a:r>
            <a:r>
              <a:rPr dirty="0">
                <a:latin typeface="MS Mincho"/>
                <a:cs typeface="MS Mincho"/>
              </a:rPr>
              <a:t>建</a:t>
            </a:r>
            <a:r>
              <a:rPr dirty="0">
                <a:latin typeface="宋体"/>
                <a:cs typeface="宋体"/>
              </a:rPr>
              <a:t>两</a:t>
            </a:r>
            <a:r>
              <a:rPr dirty="0">
                <a:latin typeface="MS Mincho"/>
                <a:cs typeface="MS Mincho"/>
              </a:rPr>
              <a:t>次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>
                <a:latin typeface="MS Mincho"/>
                <a:cs typeface="MS Mincho"/>
              </a:rPr>
              <a:t>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839872"/>
            <a:ext cx="8032750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59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宋体"/>
                <a:cs typeface="宋体"/>
              </a:rPr>
              <a:t>对应</a:t>
            </a:r>
            <a:r>
              <a:rPr sz="2200" dirty="0">
                <a:latin typeface="MS Mincho"/>
                <a:cs typeface="MS Mincho"/>
              </a:rPr>
              <a:t>的</a:t>
            </a:r>
            <a:endParaRPr sz="2200">
              <a:latin typeface="MS Mincho"/>
              <a:cs typeface="MS Mincho"/>
            </a:endParaRPr>
          </a:p>
          <a:p>
            <a:pPr marL="354965">
              <a:lnSpc>
                <a:spcPts val="2575"/>
              </a:lnSpc>
            </a:pPr>
            <a:r>
              <a:rPr sz="2200" dirty="0">
                <a:latin typeface="Arial"/>
                <a:cs typeface="Arial"/>
              </a:rPr>
              <a:t>SpringMVC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IOC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容器不</a:t>
            </a:r>
            <a:r>
              <a:rPr sz="2200" dirty="0">
                <a:latin typeface="宋体"/>
                <a:cs typeface="宋体"/>
              </a:rPr>
              <a:t>应该扫</a:t>
            </a:r>
            <a:r>
              <a:rPr sz="2200" dirty="0">
                <a:latin typeface="MS Mincho"/>
                <a:cs typeface="MS Mincho"/>
              </a:rPr>
              <a:t>描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Spring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MS Mincho"/>
                <a:cs typeface="MS Mincho"/>
              </a:rPr>
              <a:t>中的</a:t>
            </a:r>
            <a:r>
              <a:rPr sz="2200" spc="-484" dirty="0">
                <a:latin typeface="MS Mincho"/>
                <a:cs typeface="MS Mincho"/>
              </a:rPr>
              <a:t> </a:t>
            </a:r>
            <a:r>
              <a:rPr sz="2200" dirty="0">
                <a:latin typeface="Arial"/>
                <a:cs typeface="Arial"/>
              </a:rPr>
              <a:t>bean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64" y="2780664"/>
            <a:ext cx="90424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089" y="4725034"/>
            <a:ext cx="9058910" cy="154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5445" y="1083944"/>
            <a:ext cx="837565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dirty="0">
                <a:latin typeface="MS Mincho"/>
                <a:cs typeface="MS Mincho"/>
              </a:rPr>
              <a:t>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Spring MVC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MS Mincho"/>
                <a:cs typeface="MS Mincho"/>
              </a:rPr>
              <a:t>配置文件中引用</a:t>
            </a:r>
            <a:r>
              <a:rPr sz="3200" dirty="0">
                <a:latin typeface="宋体"/>
                <a:cs typeface="宋体"/>
              </a:rPr>
              <a:t>业务层</a:t>
            </a:r>
            <a:r>
              <a:rPr sz="3200" dirty="0">
                <a:latin typeface="MS Mincho"/>
                <a:cs typeface="MS Mincho"/>
              </a:rPr>
              <a:t>的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dirty="0">
                <a:latin typeface="Arial"/>
                <a:cs typeface="Arial"/>
              </a:rPr>
              <a:t>Bean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30241"/>
            <a:ext cx="8009890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321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多个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Spring IOC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容器之</a:t>
            </a:r>
            <a:r>
              <a:rPr sz="2800" dirty="0">
                <a:latin typeface="宋体"/>
                <a:cs typeface="宋体"/>
              </a:rPr>
              <a:t>间</a:t>
            </a:r>
            <a:r>
              <a:rPr sz="2800" dirty="0">
                <a:latin typeface="MS Mincho"/>
                <a:cs typeface="MS Mincho"/>
              </a:rPr>
              <a:t>可以</a:t>
            </a:r>
            <a:r>
              <a:rPr sz="2800" dirty="0">
                <a:latin typeface="宋体"/>
                <a:cs typeface="宋体"/>
              </a:rPr>
              <a:t>设</a:t>
            </a:r>
            <a:r>
              <a:rPr sz="2800" dirty="0">
                <a:latin typeface="MS Mincho"/>
                <a:cs typeface="MS Mincho"/>
              </a:rPr>
              <a:t>置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MS Mincho"/>
                <a:cs typeface="MS Mincho"/>
              </a:rPr>
              <a:t>父子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系， 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良好的解</a:t>
            </a:r>
            <a:r>
              <a:rPr sz="2800" dirty="0">
                <a:latin typeface="宋体"/>
                <a:cs typeface="宋体"/>
              </a:rPr>
              <a:t>耦</a:t>
            </a:r>
            <a:r>
              <a:rPr sz="2800" dirty="0">
                <a:latin typeface="MS Mincho"/>
                <a:cs typeface="MS Mincho"/>
              </a:rPr>
              <a:t>。</a:t>
            </a:r>
            <a:endParaRPr sz="2800">
              <a:latin typeface="MS Mincho"/>
              <a:cs typeface="MS Mincho"/>
            </a:endParaRPr>
          </a:p>
          <a:p>
            <a:pPr marL="354965" marR="24130" indent="-342265">
              <a:lnSpc>
                <a:spcPts val="321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Spring MVC WEB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容器可作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spc="-625" dirty="0">
                <a:latin typeface="宋体"/>
                <a:cs typeface="宋体"/>
              </a:rPr>
              <a:t>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Arial"/>
                <a:cs typeface="Arial"/>
              </a:rPr>
              <a:t>”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Spring </a:t>
            </a:r>
            <a:r>
              <a:rPr sz="2800" dirty="0">
                <a:latin typeface="MS Mincho"/>
                <a:cs typeface="MS Mincho"/>
              </a:rPr>
              <a:t>容器的子容器：即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</a:t>
            </a:r>
            <a:r>
              <a:rPr sz="2800" dirty="0">
                <a:latin typeface="MS Mincho"/>
                <a:cs typeface="MS Mincho"/>
              </a:rPr>
              <a:t>容器可以引用</a:t>
            </a:r>
            <a:r>
              <a:rPr sz="2800" dirty="0">
                <a:latin typeface="宋体"/>
                <a:cs typeface="宋体"/>
              </a:rPr>
              <a:t>业务层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MS Mincho"/>
                <a:cs typeface="MS Mincho"/>
              </a:rPr>
              <a:t>，而</a:t>
            </a:r>
            <a:r>
              <a:rPr sz="2800" dirty="0">
                <a:latin typeface="宋体"/>
                <a:cs typeface="宋体"/>
              </a:rPr>
              <a:t>业务层</a:t>
            </a:r>
            <a:r>
              <a:rPr sz="2800" dirty="0">
                <a:latin typeface="MS Mincho"/>
                <a:cs typeface="MS Mincho"/>
              </a:rPr>
              <a:t>容器却</a:t>
            </a:r>
            <a:r>
              <a:rPr sz="2800" dirty="0">
                <a:latin typeface="宋体"/>
                <a:cs typeface="宋体"/>
              </a:rPr>
              <a:t>访问</a:t>
            </a:r>
            <a:r>
              <a:rPr sz="2800" dirty="0">
                <a:latin typeface="MS Mincho"/>
                <a:cs typeface="MS Mincho"/>
              </a:rPr>
              <a:t>不到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WEB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层 </a:t>
            </a:r>
            <a:r>
              <a:rPr sz="2800" dirty="0">
                <a:latin typeface="MS Mincho"/>
                <a:cs typeface="MS Mincho"/>
              </a:rPr>
              <a:t>容器的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Bean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91820" y="53949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1820" y="5345429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1820" y="529209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6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820" y="524256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7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820" y="518922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9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20" y="513969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A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820" y="5085715"/>
            <a:ext cx="7488555" cy="55244"/>
          </a:xfrm>
          <a:custGeom>
            <a:avLst/>
            <a:gdLst/>
            <a:ahLst/>
            <a:cxnLst/>
            <a:rect l="l" t="t" r="r" b="b"/>
            <a:pathLst>
              <a:path w="7488555" h="55245">
                <a:moveTo>
                  <a:pt x="0" y="55245"/>
                </a:moveTo>
                <a:lnTo>
                  <a:pt x="7488555" y="55245"/>
                </a:lnTo>
                <a:lnTo>
                  <a:pt x="7488555" y="0"/>
                </a:lnTo>
                <a:lnTo>
                  <a:pt x="0" y="0"/>
                </a:lnTo>
                <a:lnTo>
                  <a:pt x="0" y="55245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820" y="503618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820" y="498284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820" y="493331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AD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820" y="487997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AE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820" y="483044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0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820" y="477710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820" y="4726940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820" y="467741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820" y="462407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3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820" y="457454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4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820" y="4521200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6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820" y="4471670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7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820" y="4418329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8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1820" y="4368165"/>
            <a:ext cx="7488555" cy="51435"/>
          </a:xfrm>
          <a:custGeom>
            <a:avLst/>
            <a:gdLst/>
            <a:ahLst/>
            <a:cxnLst/>
            <a:rect l="l" t="t" r="r" b="b"/>
            <a:pathLst>
              <a:path w="7488555" h="51435">
                <a:moveTo>
                  <a:pt x="0" y="51435"/>
                </a:moveTo>
                <a:lnTo>
                  <a:pt x="7488555" y="51435"/>
                </a:lnTo>
                <a:lnTo>
                  <a:pt x="748855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B8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820" y="431482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9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820" y="426529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A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820" y="4211954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B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1820" y="4162425"/>
            <a:ext cx="7488555" cy="50800"/>
          </a:xfrm>
          <a:custGeom>
            <a:avLst/>
            <a:gdLst/>
            <a:ahLst/>
            <a:cxnLst/>
            <a:rect l="l" t="t" r="r" b="b"/>
            <a:pathLst>
              <a:path w="7488555" h="50800">
                <a:moveTo>
                  <a:pt x="0" y="50800"/>
                </a:moveTo>
                <a:lnTo>
                  <a:pt x="7488555" y="50800"/>
                </a:lnTo>
                <a:lnTo>
                  <a:pt x="7488555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1820" y="4109085"/>
            <a:ext cx="7488555" cy="54610"/>
          </a:xfrm>
          <a:custGeom>
            <a:avLst/>
            <a:gdLst/>
            <a:ahLst/>
            <a:cxnLst/>
            <a:rect l="l" t="t" r="r" b="b"/>
            <a:pathLst>
              <a:path w="7488555" h="54610">
                <a:moveTo>
                  <a:pt x="0" y="54610"/>
                </a:moveTo>
                <a:lnTo>
                  <a:pt x="7488555" y="54610"/>
                </a:lnTo>
                <a:lnTo>
                  <a:pt x="7488555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1820" y="404431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820" y="397954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1820" y="391477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1820" y="3850004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820" y="378523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820" y="372046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820" y="365506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1820" y="359029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1820" y="352552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1820" y="345694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79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820" y="339217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820" y="332676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4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1820" y="326199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1820" y="319722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70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1820" y="313245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820" y="306768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820" y="300228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1820" y="293751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1820" y="286893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820" y="280416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1820" y="2739389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820" y="267462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1820" y="2609214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1820" y="254444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820" y="247967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1820" y="241490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820" y="235013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1820" y="2284730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1820" y="2216150"/>
            <a:ext cx="7488555" cy="68580"/>
          </a:xfrm>
          <a:custGeom>
            <a:avLst/>
            <a:gdLst/>
            <a:ahLst/>
            <a:cxnLst/>
            <a:rect l="l" t="t" r="r" b="b"/>
            <a:pathLst>
              <a:path w="7488555" h="68580">
                <a:moveTo>
                  <a:pt x="7488555" y="0"/>
                </a:moveTo>
                <a:lnTo>
                  <a:pt x="7488555" y="68580"/>
                </a:lnTo>
                <a:lnTo>
                  <a:pt x="0" y="6858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1820" y="215138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1820" y="2086610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1820" y="2021839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1820" y="1956435"/>
            <a:ext cx="7488555" cy="65405"/>
          </a:xfrm>
          <a:custGeom>
            <a:avLst/>
            <a:gdLst/>
            <a:ahLst/>
            <a:cxnLst/>
            <a:rect l="l" t="t" r="r" b="b"/>
            <a:pathLst>
              <a:path w="7488555" h="65405">
                <a:moveTo>
                  <a:pt x="7488555" y="0"/>
                </a:moveTo>
                <a:lnTo>
                  <a:pt x="7488555" y="65405"/>
                </a:lnTo>
                <a:lnTo>
                  <a:pt x="0" y="6540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1820" y="1891664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1820" y="182689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1820" y="176212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1820" y="1697355"/>
            <a:ext cx="7488555" cy="64769"/>
          </a:xfrm>
          <a:custGeom>
            <a:avLst/>
            <a:gdLst/>
            <a:ahLst/>
            <a:cxnLst/>
            <a:rect l="l" t="t" r="r" b="b"/>
            <a:pathLst>
              <a:path w="7488555" h="64769">
                <a:moveTo>
                  <a:pt x="7488555" y="0"/>
                </a:moveTo>
                <a:lnTo>
                  <a:pt x="7488555" y="64770"/>
                </a:lnTo>
                <a:lnTo>
                  <a:pt x="0" y="64770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1820" y="1628139"/>
            <a:ext cx="7488555" cy="69215"/>
          </a:xfrm>
          <a:custGeom>
            <a:avLst/>
            <a:gdLst/>
            <a:ahLst/>
            <a:cxnLst/>
            <a:rect l="l" t="t" r="r" b="b"/>
            <a:pathLst>
              <a:path w="7488555" h="69214">
                <a:moveTo>
                  <a:pt x="7488555" y="0"/>
                </a:moveTo>
                <a:lnTo>
                  <a:pt x="7488555" y="69215"/>
                </a:lnTo>
                <a:lnTo>
                  <a:pt x="0" y="69215"/>
                </a:lnTo>
                <a:lnTo>
                  <a:pt x="0" y="0"/>
                </a:lnTo>
                <a:lnTo>
                  <a:pt x="7488555" y="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820" y="1628775"/>
            <a:ext cx="7488555" cy="3816350"/>
          </a:xfrm>
          <a:custGeom>
            <a:avLst/>
            <a:gdLst/>
            <a:ahLst/>
            <a:cxnLst/>
            <a:rect l="l" t="t" r="r" b="b"/>
            <a:pathLst>
              <a:path w="7488555" h="3816350">
                <a:moveTo>
                  <a:pt x="0" y="0"/>
                </a:moveTo>
                <a:lnTo>
                  <a:pt x="7488555" y="0"/>
                </a:lnTo>
                <a:lnTo>
                  <a:pt x="7488555" y="3816350"/>
                </a:lnTo>
                <a:lnTo>
                  <a:pt x="0" y="38163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27405" y="432435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405" y="428117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7405" y="424116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7405" y="419798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2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7405" y="4157979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2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7405" y="411480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7405" y="407479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7405" y="403161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7405" y="399161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7405" y="3948429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7405" y="390842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7405" y="386524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7405" y="382524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7405" y="378206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7405" y="3742054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7405" y="3698875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9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7405" y="3658870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A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7405" y="3615690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7405" y="3575685"/>
            <a:ext cx="3909060" cy="41275"/>
          </a:xfrm>
          <a:custGeom>
            <a:avLst/>
            <a:gdLst/>
            <a:ahLst/>
            <a:cxnLst/>
            <a:rect l="l" t="t" r="r" b="b"/>
            <a:pathLst>
              <a:path w="3909060" h="41275">
                <a:moveTo>
                  <a:pt x="0" y="41275"/>
                </a:moveTo>
                <a:lnTo>
                  <a:pt x="3909060" y="41275"/>
                </a:lnTo>
                <a:lnTo>
                  <a:pt x="390906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7405" y="3532504"/>
            <a:ext cx="3909060" cy="44450"/>
          </a:xfrm>
          <a:custGeom>
            <a:avLst/>
            <a:gdLst/>
            <a:ahLst/>
            <a:cxnLst/>
            <a:rect l="l" t="t" r="r" b="b"/>
            <a:pathLst>
              <a:path w="3909060" h="44450">
                <a:moveTo>
                  <a:pt x="0" y="44450"/>
                </a:moveTo>
                <a:lnTo>
                  <a:pt x="3909060" y="44450"/>
                </a:lnTo>
                <a:lnTo>
                  <a:pt x="3909060" y="0"/>
                </a:lnTo>
                <a:lnTo>
                  <a:pt x="0" y="0"/>
                </a:lnTo>
                <a:lnTo>
                  <a:pt x="0" y="4445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7405" y="34778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7405" y="34232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7405" y="33686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7405" y="331406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405" y="325755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D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7405" y="32023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79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D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7405" y="31476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7405" y="309308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7405" y="303847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7405" y="298196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7405" y="29267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7405" y="28721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7405" y="281749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7405" y="2760980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5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7405" y="27057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5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7405" y="26511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7405" y="2596514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7405" y="254190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7405" y="2485389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E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7405" y="243014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7405" y="237553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7405" y="232092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7405" y="2265680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7405" y="2209164"/>
            <a:ext cx="3909060" cy="57785"/>
          </a:xfrm>
          <a:custGeom>
            <a:avLst/>
            <a:gdLst/>
            <a:ahLst/>
            <a:cxnLst/>
            <a:rect l="l" t="t" r="r" b="b"/>
            <a:pathLst>
              <a:path w="3909060" h="57785">
                <a:moveTo>
                  <a:pt x="0" y="57785"/>
                </a:moveTo>
                <a:lnTo>
                  <a:pt x="3909060" y="57785"/>
                </a:lnTo>
                <a:lnTo>
                  <a:pt x="3909060" y="0"/>
                </a:lnTo>
                <a:lnTo>
                  <a:pt x="0" y="0"/>
                </a:lnTo>
                <a:lnTo>
                  <a:pt x="0" y="57785"/>
                </a:lnTo>
                <a:close/>
              </a:path>
            </a:pathLst>
          </a:custGeom>
          <a:solidFill>
            <a:srgbClr val="FFE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7405" y="2154555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27405" y="2099310"/>
            <a:ext cx="3909060" cy="56515"/>
          </a:xfrm>
          <a:custGeom>
            <a:avLst/>
            <a:gdLst/>
            <a:ahLst/>
            <a:cxnLst/>
            <a:rect l="l" t="t" r="r" b="b"/>
            <a:pathLst>
              <a:path w="3909060" h="56514">
                <a:moveTo>
                  <a:pt x="0" y="56515"/>
                </a:moveTo>
                <a:lnTo>
                  <a:pt x="3909060" y="56515"/>
                </a:lnTo>
                <a:lnTo>
                  <a:pt x="3909060" y="0"/>
                </a:lnTo>
                <a:lnTo>
                  <a:pt x="0" y="0"/>
                </a:lnTo>
                <a:lnTo>
                  <a:pt x="0" y="56515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7405" y="2044700"/>
            <a:ext cx="3909060" cy="55880"/>
          </a:xfrm>
          <a:custGeom>
            <a:avLst/>
            <a:gdLst/>
            <a:ahLst/>
            <a:cxnLst/>
            <a:rect l="l" t="t" r="r" b="b"/>
            <a:pathLst>
              <a:path w="3909060" h="55880">
                <a:moveTo>
                  <a:pt x="0" y="55880"/>
                </a:moveTo>
                <a:lnTo>
                  <a:pt x="3909060" y="55880"/>
                </a:lnTo>
                <a:lnTo>
                  <a:pt x="3909060" y="0"/>
                </a:lnTo>
                <a:lnTo>
                  <a:pt x="0" y="0"/>
                </a:lnTo>
                <a:lnTo>
                  <a:pt x="0" y="55880"/>
                </a:lnTo>
                <a:close/>
              </a:path>
            </a:pathLst>
          </a:custGeom>
          <a:solidFill>
            <a:srgbClr val="FFEE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7405" y="1988185"/>
            <a:ext cx="3909060" cy="57150"/>
          </a:xfrm>
          <a:custGeom>
            <a:avLst/>
            <a:gdLst/>
            <a:ahLst/>
            <a:cxnLst/>
            <a:rect l="l" t="t" r="r" b="b"/>
            <a:pathLst>
              <a:path w="3909060" h="57150">
                <a:moveTo>
                  <a:pt x="3909060" y="0"/>
                </a:moveTo>
                <a:lnTo>
                  <a:pt x="3909060" y="57150"/>
                </a:lnTo>
                <a:lnTo>
                  <a:pt x="0" y="57150"/>
                </a:lnTo>
                <a:lnTo>
                  <a:pt x="0" y="0"/>
                </a:lnTo>
                <a:lnTo>
                  <a:pt x="3909060" y="0"/>
                </a:lnTo>
                <a:close/>
              </a:path>
            </a:pathLst>
          </a:custGeom>
          <a:solidFill>
            <a:srgbClr val="FF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7405" y="1988820"/>
            <a:ext cx="3909060" cy="2376170"/>
          </a:xfrm>
          <a:custGeom>
            <a:avLst/>
            <a:gdLst/>
            <a:ahLst/>
            <a:cxnLst/>
            <a:rect l="l" t="t" r="r" b="b"/>
            <a:pathLst>
              <a:path w="3909060" h="2376170">
                <a:moveTo>
                  <a:pt x="0" y="0"/>
                </a:moveTo>
                <a:lnTo>
                  <a:pt x="3909060" y="0"/>
                </a:lnTo>
                <a:lnTo>
                  <a:pt x="3909060" y="2376170"/>
                </a:lnTo>
                <a:lnTo>
                  <a:pt x="0" y="237617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618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588618" y="106756"/>
                </a:moveTo>
                <a:lnTo>
                  <a:pt x="100991" y="106756"/>
                </a:lnTo>
                <a:lnTo>
                  <a:pt x="120409" y="87739"/>
                </a:lnTo>
                <a:lnTo>
                  <a:pt x="163176" y="54609"/>
                </a:lnTo>
                <a:lnTo>
                  <a:pt x="210591" y="28643"/>
                </a:lnTo>
                <a:lnTo>
                  <a:pt x="261944" y="10593"/>
                </a:lnTo>
                <a:lnTo>
                  <a:pt x="316525" y="1208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588618" y="106756"/>
                </a:lnTo>
                <a:close/>
              </a:path>
              <a:path w="689609" h="728979">
                <a:moveTo>
                  <a:pt x="689610" y="364490"/>
                </a:moveTo>
                <a:lnTo>
                  <a:pt x="0" y="364490"/>
                </a:lnTo>
                <a:lnTo>
                  <a:pt x="1143" y="334596"/>
                </a:lnTo>
                <a:lnTo>
                  <a:pt x="10020" y="276899"/>
                </a:lnTo>
                <a:lnTo>
                  <a:pt x="27096" y="222614"/>
                </a:lnTo>
                <a:lnTo>
                  <a:pt x="51659" y="172492"/>
                </a:lnTo>
                <a:lnTo>
                  <a:pt x="83000" y="127284"/>
                </a:lnTo>
                <a:lnTo>
                  <a:pt x="606609" y="127284"/>
                </a:lnTo>
                <a:lnTo>
                  <a:pt x="623082" y="149227"/>
                </a:lnTo>
                <a:lnTo>
                  <a:pt x="651123" y="196986"/>
                </a:lnTo>
                <a:lnTo>
                  <a:pt x="672031" y="249283"/>
                </a:lnTo>
                <a:lnTo>
                  <a:pt x="685097" y="305368"/>
                </a:lnTo>
                <a:lnTo>
                  <a:pt x="689610" y="364490"/>
                </a:lnTo>
                <a:close/>
              </a:path>
              <a:path w="689609" h="728979">
                <a:moveTo>
                  <a:pt x="662513" y="506365"/>
                </a:moveTo>
                <a:lnTo>
                  <a:pt x="27096" y="506365"/>
                </a:lnTo>
                <a:lnTo>
                  <a:pt x="17578" y="479696"/>
                </a:lnTo>
                <a:lnTo>
                  <a:pt x="10020" y="452080"/>
                </a:lnTo>
                <a:lnTo>
                  <a:pt x="679589" y="452080"/>
                </a:lnTo>
                <a:lnTo>
                  <a:pt x="672031" y="479696"/>
                </a:lnTo>
                <a:lnTo>
                  <a:pt x="662513" y="506365"/>
                </a:lnTo>
                <a:close/>
              </a:path>
              <a:path w="689609" h="728979">
                <a:moveTo>
                  <a:pt x="637950" y="556487"/>
                </a:moveTo>
                <a:lnTo>
                  <a:pt x="51659" y="556487"/>
                </a:lnTo>
                <a:lnTo>
                  <a:pt x="38486" y="531993"/>
                </a:lnTo>
                <a:lnTo>
                  <a:pt x="651123" y="531993"/>
                </a:lnTo>
                <a:lnTo>
                  <a:pt x="637950" y="556487"/>
                </a:lnTo>
                <a:close/>
              </a:path>
              <a:path w="689609" h="728979">
                <a:moveTo>
                  <a:pt x="344805" y="728980"/>
                </a:moveTo>
                <a:lnTo>
                  <a:pt x="288875" y="724209"/>
                </a:lnTo>
                <a:lnTo>
                  <a:pt x="235820" y="710397"/>
                </a:lnTo>
                <a:lnTo>
                  <a:pt x="186347" y="688296"/>
                </a:lnTo>
                <a:lnTo>
                  <a:pt x="141167" y="658654"/>
                </a:lnTo>
                <a:lnTo>
                  <a:pt x="100991" y="622223"/>
                </a:lnTo>
                <a:lnTo>
                  <a:pt x="66527" y="579752"/>
                </a:lnTo>
                <a:lnTo>
                  <a:pt x="623082" y="579752"/>
                </a:lnTo>
                <a:lnTo>
                  <a:pt x="588618" y="622223"/>
                </a:lnTo>
                <a:lnTo>
                  <a:pt x="548442" y="658654"/>
                </a:lnTo>
                <a:lnTo>
                  <a:pt x="503262" y="688296"/>
                </a:lnTo>
                <a:lnTo>
                  <a:pt x="453789" y="710397"/>
                </a:lnTo>
                <a:lnTo>
                  <a:pt x="400734" y="724209"/>
                </a:lnTo>
                <a:lnTo>
                  <a:pt x="344805" y="728980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618605" y="2807970"/>
            <a:ext cx="689610" cy="728980"/>
          </a:xfrm>
          <a:custGeom>
            <a:avLst/>
            <a:gdLst/>
            <a:ahLst/>
            <a:cxnLst/>
            <a:rect l="l" t="t" r="r" b="b"/>
            <a:pathLst>
              <a:path w="689609" h="728979">
                <a:moveTo>
                  <a:pt x="0" y="364490"/>
                </a:moveTo>
                <a:lnTo>
                  <a:pt x="4512" y="305368"/>
                </a:lnTo>
                <a:lnTo>
                  <a:pt x="17578" y="249283"/>
                </a:lnTo>
                <a:lnTo>
                  <a:pt x="38486" y="196986"/>
                </a:lnTo>
                <a:lnTo>
                  <a:pt x="66527" y="149227"/>
                </a:lnTo>
                <a:lnTo>
                  <a:pt x="100991" y="106756"/>
                </a:lnTo>
                <a:lnTo>
                  <a:pt x="141167" y="70325"/>
                </a:lnTo>
                <a:lnTo>
                  <a:pt x="186347" y="40683"/>
                </a:lnTo>
                <a:lnTo>
                  <a:pt x="235820" y="18582"/>
                </a:lnTo>
                <a:lnTo>
                  <a:pt x="288875" y="4770"/>
                </a:lnTo>
                <a:lnTo>
                  <a:pt x="344805" y="0"/>
                </a:lnTo>
                <a:lnTo>
                  <a:pt x="373084" y="1208"/>
                </a:lnTo>
                <a:lnTo>
                  <a:pt x="427665" y="10593"/>
                </a:lnTo>
                <a:lnTo>
                  <a:pt x="479018" y="28643"/>
                </a:lnTo>
                <a:lnTo>
                  <a:pt x="526433" y="54609"/>
                </a:lnTo>
                <a:lnTo>
                  <a:pt x="569200" y="87739"/>
                </a:lnTo>
                <a:lnTo>
                  <a:pt x="606609" y="127284"/>
                </a:lnTo>
                <a:lnTo>
                  <a:pt x="637950" y="172492"/>
                </a:lnTo>
                <a:lnTo>
                  <a:pt x="662513" y="222614"/>
                </a:lnTo>
                <a:lnTo>
                  <a:pt x="679589" y="276899"/>
                </a:lnTo>
                <a:lnTo>
                  <a:pt x="688466" y="334596"/>
                </a:lnTo>
                <a:lnTo>
                  <a:pt x="689610" y="364490"/>
                </a:lnTo>
                <a:lnTo>
                  <a:pt x="688466" y="394383"/>
                </a:lnTo>
                <a:lnTo>
                  <a:pt x="679589" y="452080"/>
                </a:lnTo>
                <a:lnTo>
                  <a:pt x="662513" y="506365"/>
                </a:lnTo>
                <a:lnTo>
                  <a:pt x="637950" y="556487"/>
                </a:lnTo>
                <a:lnTo>
                  <a:pt x="606609" y="601695"/>
                </a:lnTo>
                <a:lnTo>
                  <a:pt x="569200" y="641240"/>
                </a:lnTo>
                <a:lnTo>
                  <a:pt x="526433" y="674370"/>
                </a:lnTo>
                <a:lnTo>
                  <a:pt x="479018" y="700336"/>
                </a:lnTo>
                <a:lnTo>
                  <a:pt x="427665" y="718386"/>
                </a:lnTo>
                <a:lnTo>
                  <a:pt x="373084" y="727771"/>
                </a:lnTo>
                <a:lnTo>
                  <a:pt x="344805" y="728980"/>
                </a:lnTo>
                <a:lnTo>
                  <a:pt x="316525" y="727771"/>
                </a:lnTo>
                <a:lnTo>
                  <a:pt x="261944" y="718386"/>
                </a:lnTo>
                <a:lnTo>
                  <a:pt x="210591" y="700336"/>
                </a:lnTo>
                <a:lnTo>
                  <a:pt x="163176" y="674370"/>
                </a:lnTo>
                <a:lnTo>
                  <a:pt x="120409" y="641240"/>
                </a:lnTo>
                <a:lnTo>
                  <a:pt x="83000" y="601695"/>
                </a:lnTo>
                <a:lnTo>
                  <a:pt x="51659" y="556487"/>
                </a:lnTo>
                <a:lnTo>
                  <a:pt x="27096" y="506365"/>
                </a:lnTo>
                <a:lnTo>
                  <a:pt x="10020" y="452080"/>
                </a:lnTo>
                <a:lnTo>
                  <a:pt x="1143" y="394383"/>
                </a:lnTo>
                <a:lnTo>
                  <a:pt x="0" y="3644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580957" y="3424237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924" y="0"/>
                </a:lnTo>
              </a:path>
            </a:pathLst>
          </a:custGeom>
          <a:ln w="10794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549101" y="3414395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636" y="0"/>
                </a:lnTo>
              </a:path>
            </a:pathLst>
          </a:custGeom>
          <a:ln w="11430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19680" y="340391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79" y="0"/>
                </a:lnTo>
              </a:path>
            </a:pathLst>
          </a:custGeom>
          <a:ln w="12065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99360" y="3393440"/>
            <a:ext cx="324485" cy="0"/>
          </a:xfrm>
          <a:custGeom>
            <a:avLst/>
            <a:gdLst/>
            <a:ahLst/>
            <a:cxnLst/>
            <a:rect l="l" t="t" r="r" b="b"/>
            <a:pathLst>
              <a:path w="324485">
                <a:moveTo>
                  <a:pt x="0" y="0"/>
                </a:moveTo>
                <a:lnTo>
                  <a:pt x="324484" y="0"/>
                </a:lnTo>
              </a:path>
            </a:pathLst>
          </a:custGeom>
          <a:ln w="11429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81580" y="338296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679" y="0"/>
                </a:lnTo>
              </a:path>
            </a:pathLst>
          </a:custGeom>
          <a:ln w="12064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67186" y="3372485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>
                <a:moveTo>
                  <a:pt x="0" y="0"/>
                </a:moveTo>
                <a:lnTo>
                  <a:pt x="389466" y="0"/>
                </a:lnTo>
              </a:path>
            </a:pathLst>
          </a:custGeom>
          <a:ln w="1143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52370" y="3362325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099" y="0"/>
                </a:lnTo>
              </a:path>
            </a:pathLst>
          </a:custGeom>
          <a:ln w="11430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40305" y="3351847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3229" y="0"/>
                </a:lnTo>
              </a:path>
            </a:pathLst>
          </a:custGeom>
          <a:ln w="12065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29510" y="3341370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11429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18715" y="3330892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409" y="0"/>
                </a:lnTo>
              </a:path>
            </a:pathLst>
          </a:custGeom>
          <a:ln w="12065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09348" y="332041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60">
                <a:moveTo>
                  <a:pt x="0" y="0"/>
                </a:moveTo>
                <a:lnTo>
                  <a:pt x="505142" y="0"/>
                </a:lnTo>
              </a:path>
            </a:pathLst>
          </a:custGeom>
          <a:ln w="11430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00300" y="3309937"/>
            <a:ext cx="523240" cy="0"/>
          </a:xfrm>
          <a:custGeom>
            <a:avLst/>
            <a:gdLst/>
            <a:ahLst/>
            <a:cxnLst/>
            <a:rect l="l" t="t" r="r" b="b"/>
            <a:pathLst>
              <a:path w="523239">
                <a:moveTo>
                  <a:pt x="0" y="0"/>
                </a:moveTo>
                <a:lnTo>
                  <a:pt x="523239" y="0"/>
                </a:lnTo>
              </a:path>
            </a:pathLst>
          </a:custGeom>
          <a:ln w="12065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92680" y="329946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8479" y="0"/>
                </a:lnTo>
              </a:path>
            </a:pathLst>
          </a:custGeom>
          <a:ln w="1143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85695" y="3289300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2449" y="0"/>
                </a:lnTo>
              </a:path>
            </a:pathLst>
          </a:custGeom>
          <a:ln w="1143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79027" y="3278822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>
                <a:moveTo>
                  <a:pt x="0" y="0"/>
                </a:moveTo>
                <a:lnTo>
                  <a:pt x="565784" y="0"/>
                </a:lnTo>
              </a:path>
            </a:pathLst>
          </a:custGeom>
          <a:ln w="12065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73312" y="3268345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>
                <a:moveTo>
                  <a:pt x="0" y="0"/>
                </a:moveTo>
                <a:lnTo>
                  <a:pt x="577214" y="0"/>
                </a:lnTo>
              </a:path>
            </a:pathLst>
          </a:custGeom>
          <a:ln w="1143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67280" y="3257867"/>
            <a:ext cx="589280" cy="0"/>
          </a:xfrm>
          <a:custGeom>
            <a:avLst/>
            <a:gdLst/>
            <a:ahLst/>
            <a:cxnLst/>
            <a:rect l="l" t="t" r="r" b="b"/>
            <a:pathLst>
              <a:path w="589280">
                <a:moveTo>
                  <a:pt x="0" y="0"/>
                </a:moveTo>
                <a:lnTo>
                  <a:pt x="589279" y="0"/>
                </a:lnTo>
              </a:path>
            </a:pathLst>
          </a:custGeom>
          <a:ln w="1206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62835" y="3247389"/>
            <a:ext cx="598170" cy="0"/>
          </a:xfrm>
          <a:custGeom>
            <a:avLst/>
            <a:gdLst/>
            <a:ahLst/>
            <a:cxnLst/>
            <a:rect l="l" t="t" r="r" b="b"/>
            <a:pathLst>
              <a:path w="598169">
                <a:moveTo>
                  <a:pt x="0" y="0"/>
                </a:moveTo>
                <a:lnTo>
                  <a:pt x="598169" y="0"/>
                </a:lnTo>
              </a:path>
            </a:pathLst>
          </a:custGeom>
          <a:ln w="11429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58707" y="3236912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606424" y="0"/>
                </a:lnTo>
              </a:path>
            </a:pathLst>
          </a:custGeom>
          <a:ln w="12064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54421" y="3226435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4997" y="0"/>
                </a:lnTo>
              </a:path>
            </a:pathLst>
          </a:custGeom>
          <a:ln w="1143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51166" y="3216275"/>
            <a:ext cx="621665" cy="0"/>
          </a:xfrm>
          <a:custGeom>
            <a:avLst/>
            <a:gdLst/>
            <a:ahLst/>
            <a:cxnLst/>
            <a:rect l="l" t="t" r="r" b="b"/>
            <a:pathLst>
              <a:path w="621664">
                <a:moveTo>
                  <a:pt x="0" y="0"/>
                </a:moveTo>
                <a:lnTo>
                  <a:pt x="621506" y="0"/>
                </a:lnTo>
              </a:path>
            </a:pathLst>
          </a:custGeom>
          <a:ln w="1143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347912" y="3205797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>
                <a:moveTo>
                  <a:pt x="0" y="0"/>
                </a:moveTo>
                <a:lnTo>
                  <a:pt x="628014" y="0"/>
                </a:lnTo>
              </a:path>
            </a:pathLst>
          </a:custGeom>
          <a:ln w="1206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345372" y="3195320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4">
                <a:moveTo>
                  <a:pt x="0" y="0"/>
                </a:moveTo>
                <a:lnTo>
                  <a:pt x="633094" y="0"/>
                </a:lnTo>
              </a:path>
            </a:pathLst>
          </a:custGeom>
          <a:ln w="1143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42673" y="3184842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492" y="0"/>
                </a:lnTo>
              </a:path>
            </a:pathLst>
          </a:custGeom>
          <a:ln w="12065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41086" y="3175000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667" y="0"/>
                </a:lnTo>
              </a:path>
            </a:pathLst>
          </a:custGeom>
          <a:ln w="11429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39657" y="3164839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525" y="0"/>
                </a:lnTo>
              </a:path>
            </a:pathLst>
          </a:custGeom>
          <a:ln w="1143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338070" y="314896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317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338705" y="3154679"/>
            <a:ext cx="646430" cy="0"/>
          </a:xfrm>
          <a:custGeom>
            <a:avLst/>
            <a:gdLst/>
            <a:ahLst/>
            <a:cxnLst/>
            <a:rect l="l" t="t" r="r" b="b"/>
            <a:pathLst>
              <a:path w="646430">
                <a:moveTo>
                  <a:pt x="0" y="0"/>
                </a:moveTo>
                <a:lnTo>
                  <a:pt x="646430" y="0"/>
                </a:lnTo>
              </a:path>
            </a:pathLst>
          </a:custGeom>
          <a:ln w="11429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337435" y="314325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29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37355" y="31327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128" y="0"/>
                </a:lnTo>
              </a:path>
            </a:pathLst>
          </a:custGeom>
          <a:ln w="12065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337117" y="3122929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605" y="0"/>
                </a:lnTo>
              </a:path>
            </a:pathLst>
          </a:custGeom>
          <a:ln w="11429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337514" y="3107054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811" y="0"/>
                </a:lnTo>
              </a:path>
            </a:pathLst>
          </a:custGeom>
          <a:ln w="3175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37435" y="3112770"/>
            <a:ext cx="648970" cy="0"/>
          </a:xfrm>
          <a:custGeom>
            <a:avLst/>
            <a:gdLst/>
            <a:ahLst/>
            <a:cxnLst/>
            <a:rect l="l" t="t" r="r" b="b"/>
            <a:pathLst>
              <a:path w="648969">
                <a:moveTo>
                  <a:pt x="0" y="0"/>
                </a:moveTo>
                <a:lnTo>
                  <a:pt x="648970" y="0"/>
                </a:lnTo>
              </a:path>
            </a:pathLst>
          </a:custGeom>
          <a:ln w="1143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337831" y="3101339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648176" y="0"/>
                </a:lnTo>
              </a:path>
            </a:pathLst>
          </a:custGeom>
          <a:ln w="1143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338070" y="309118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1429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339340" y="3080702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5160" y="0"/>
                </a:lnTo>
              </a:path>
            </a:pathLst>
          </a:custGeom>
          <a:ln w="12065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341324" y="3070225"/>
            <a:ext cx="641350" cy="0"/>
          </a:xfrm>
          <a:custGeom>
            <a:avLst/>
            <a:gdLst/>
            <a:ahLst/>
            <a:cxnLst/>
            <a:rect l="l" t="t" r="r" b="b"/>
            <a:pathLst>
              <a:path w="641350">
                <a:moveTo>
                  <a:pt x="0" y="0"/>
                </a:moveTo>
                <a:lnTo>
                  <a:pt x="641191" y="0"/>
                </a:lnTo>
              </a:path>
            </a:pathLst>
          </a:custGeom>
          <a:ln w="1143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43785" y="3060064"/>
            <a:ext cx="636270" cy="0"/>
          </a:xfrm>
          <a:custGeom>
            <a:avLst/>
            <a:gdLst/>
            <a:ahLst/>
            <a:cxnLst/>
            <a:rect l="l" t="t" r="r" b="b"/>
            <a:pathLst>
              <a:path w="636269">
                <a:moveTo>
                  <a:pt x="0" y="0"/>
                </a:moveTo>
                <a:lnTo>
                  <a:pt x="636270" y="0"/>
                </a:lnTo>
              </a:path>
            </a:pathLst>
          </a:custGeom>
          <a:ln w="1270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345689" y="3049270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>
                <a:moveTo>
                  <a:pt x="0" y="0"/>
                </a:moveTo>
                <a:lnTo>
                  <a:pt x="632460" y="0"/>
                </a:lnTo>
              </a:path>
            </a:pathLst>
          </a:custGeom>
          <a:ln w="1143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348230" y="3038792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>
                <a:moveTo>
                  <a:pt x="0" y="0"/>
                </a:moveTo>
                <a:lnTo>
                  <a:pt x="627380" y="0"/>
                </a:lnTo>
              </a:path>
            </a:pathLst>
          </a:custGeom>
          <a:ln w="1206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351643" y="302831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30">
                <a:moveTo>
                  <a:pt x="0" y="0"/>
                </a:moveTo>
                <a:lnTo>
                  <a:pt x="620553" y="0"/>
                </a:lnTo>
              </a:path>
            </a:pathLst>
          </a:custGeom>
          <a:ln w="1143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354818" y="3018155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203" y="0"/>
                </a:lnTo>
              </a:path>
            </a:pathLst>
          </a:custGeom>
          <a:ln w="1143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359263" y="3007677"/>
            <a:ext cx="605790" cy="0"/>
          </a:xfrm>
          <a:custGeom>
            <a:avLst/>
            <a:gdLst/>
            <a:ahLst/>
            <a:cxnLst/>
            <a:rect l="l" t="t" r="r" b="b"/>
            <a:pathLst>
              <a:path w="605789">
                <a:moveTo>
                  <a:pt x="0" y="0"/>
                </a:moveTo>
                <a:lnTo>
                  <a:pt x="605313" y="0"/>
                </a:lnTo>
              </a:path>
            </a:pathLst>
          </a:custGeom>
          <a:ln w="12065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363470" y="2997200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900" y="0"/>
                </a:lnTo>
              </a:path>
            </a:pathLst>
          </a:custGeom>
          <a:ln w="1143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368550" y="2986722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2065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73947" y="297624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>
                <a:moveTo>
                  <a:pt x="0" y="0"/>
                </a:moveTo>
                <a:lnTo>
                  <a:pt x="575945" y="0"/>
                </a:lnTo>
              </a:path>
            </a:pathLst>
          </a:custGeom>
          <a:ln w="11430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80297" y="2966085"/>
            <a:ext cx="563245" cy="0"/>
          </a:xfrm>
          <a:custGeom>
            <a:avLst/>
            <a:gdLst/>
            <a:ahLst/>
            <a:cxnLst/>
            <a:rect l="l" t="t" r="r" b="b"/>
            <a:pathLst>
              <a:path w="563244">
                <a:moveTo>
                  <a:pt x="0" y="0"/>
                </a:moveTo>
                <a:lnTo>
                  <a:pt x="563245" y="0"/>
                </a:lnTo>
              </a:path>
            </a:pathLst>
          </a:custGeom>
          <a:ln w="1143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86783" y="2955607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4">
                <a:moveTo>
                  <a:pt x="0" y="0"/>
                </a:moveTo>
                <a:lnTo>
                  <a:pt x="550272" y="0"/>
                </a:lnTo>
              </a:path>
            </a:pathLst>
          </a:custGeom>
          <a:ln w="12065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394494" y="2944812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4851" y="0"/>
                </a:lnTo>
              </a:path>
            </a:pathLst>
          </a:custGeom>
          <a:ln w="12065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402363" y="2908300"/>
            <a:ext cx="519430" cy="31115"/>
          </a:xfrm>
          <a:custGeom>
            <a:avLst/>
            <a:gdLst/>
            <a:ahLst/>
            <a:cxnLst/>
            <a:rect l="l" t="t" r="r" b="b"/>
            <a:pathLst>
              <a:path w="519430" h="31114">
                <a:moveTo>
                  <a:pt x="519112" y="31115"/>
                </a:moveTo>
                <a:lnTo>
                  <a:pt x="0" y="31115"/>
                </a:lnTo>
                <a:lnTo>
                  <a:pt x="476" y="30479"/>
                </a:lnTo>
                <a:lnTo>
                  <a:pt x="3651" y="26669"/>
                </a:lnTo>
                <a:lnTo>
                  <a:pt x="7461" y="22859"/>
                </a:lnTo>
                <a:lnTo>
                  <a:pt x="10636" y="19049"/>
                </a:lnTo>
                <a:lnTo>
                  <a:pt x="14446" y="13969"/>
                </a:lnTo>
                <a:lnTo>
                  <a:pt x="28416" y="0"/>
                </a:lnTo>
                <a:lnTo>
                  <a:pt x="490696" y="0"/>
                </a:lnTo>
                <a:lnTo>
                  <a:pt x="504666" y="13969"/>
                </a:lnTo>
                <a:lnTo>
                  <a:pt x="508476" y="19049"/>
                </a:lnTo>
                <a:lnTo>
                  <a:pt x="511651" y="22859"/>
                </a:lnTo>
                <a:lnTo>
                  <a:pt x="515461" y="26669"/>
                </a:lnTo>
                <a:lnTo>
                  <a:pt x="518636" y="30479"/>
                </a:lnTo>
                <a:lnTo>
                  <a:pt x="519112" y="31115"/>
                </a:lnTo>
                <a:close/>
              </a:path>
            </a:pathLst>
          </a:custGeom>
          <a:solidFill>
            <a:srgbClr val="3A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430780" y="2877820"/>
            <a:ext cx="462280" cy="30480"/>
          </a:xfrm>
          <a:custGeom>
            <a:avLst/>
            <a:gdLst/>
            <a:ahLst/>
            <a:cxnLst/>
            <a:rect l="l" t="t" r="r" b="b"/>
            <a:pathLst>
              <a:path w="462280" h="30480">
                <a:moveTo>
                  <a:pt x="462280" y="30480"/>
                </a:moveTo>
                <a:lnTo>
                  <a:pt x="0" y="30480"/>
                </a:lnTo>
                <a:lnTo>
                  <a:pt x="1270" y="29209"/>
                </a:lnTo>
                <a:lnTo>
                  <a:pt x="5715" y="25399"/>
                </a:lnTo>
                <a:lnTo>
                  <a:pt x="9525" y="21589"/>
                </a:lnTo>
                <a:lnTo>
                  <a:pt x="13970" y="17779"/>
                </a:lnTo>
                <a:lnTo>
                  <a:pt x="18415" y="15239"/>
                </a:lnTo>
                <a:lnTo>
                  <a:pt x="22225" y="11429"/>
                </a:lnTo>
                <a:lnTo>
                  <a:pt x="35560" y="1269"/>
                </a:lnTo>
                <a:lnTo>
                  <a:pt x="38099" y="0"/>
                </a:lnTo>
                <a:lnTo>
                  <a:pt x="424180" y="0"/>
                </a:lnTo>
                <a:lnTo>
                  <a:pt x="426720" y="1269"/>
                </a:lnTo>
                <a:lnTo>
                  <a:pt x="440055" y="11429"/>
                </a:lnTo>
                <a:lnTo>
                  <a:pt x="443865" y="15239"/>
                </a:lnTo>
                <a:lnTo>
                  <a:pt x="448310" y="17779"/>
                </a:lnTo>
                <a:lnTo>
                  <a:pt x="452755" y="21589"/>
                </a:lnTo>
                <a:lnTo>
                  <a:pt x="456565" y="25399"/>
                </a:lnTo>
                <a:lnTo>
                  <a:pt x="461010" y="29209"/>
                </a:lnTo>
                <a:lnTo>
                  <a:pt x="462280" y="30480"/>
                </a:lnTo>
                <a:close/>
              </a:path>
            </a:pathLst>
          </a:custGeom>
          <a:solidFill>
            <a:srgbClr val="397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468879" y="2847339"/>
            <a:ext cx="386080" cy="30480"/>
          </a:xfrm>
          <a:custGeom>
            <a:avLst/>
            <a:gdLst/>
            <a:ahLst/>
            <a:cxnLst/>
            <a:rect l="l" t="t" r="r" b="b"/>
            <a:pathLst>
              <a:path w="386080" h="30480">
                <a:moveTo>
                  <a:pt x="386080" y="30480"/>
                </a:moveTo>
                <a:lnTo>
                  <a:pt x="0" y="30480"/>
                </a:lnTo>
                <a:lnTo>
                  <a:pt x="2540" y="29209"/>
                </a:lnTo>
                <a:lnTo>
                  <a:pt x="11430" y="22859"/>
                </a:lnTo>
                <a:lnTo>
                  <a:pt x="16510" y="19049"/>
                </a:lnTo>
                <a:lnTo>
                  <a:pt x="20955" y="16509"/>
                </a:lnTo>
                <a:lnTo>
                  <a:pt x="31115" y="11429"/>
                </a:lnTo>
                <a:lnTo>
                  <a:pt x="35560" y="8889"/>
                </a:lnTo>
                <a:lnTo>
                  <a:pt x="53340" y="0"/>
                </a:lnTo>
                <a:lnTo>
                  <a:pt x="332740" y="0"/>
                </a:lnTo>
                <a:lnTo>
                  <a:pt x="350520" y="8889"/>
                </a:lnTo>
                <a:lnTo>
                  <a:pt x="354965" y="11429"/>
                </a:lnTo>
                <a:lnTo>
                  <a:pt x="365125" y="16509"/>
                </a:lnTo>
                <a:lnTo>
                  <a:pt x="369570" y="19049"/>
                </a:lnTo>
                <a:lnTo>
                  <a:pt x="374650" y="22859"/>
                </a:lnTo>
                <a:lnTo>
                  <a:pt x="383540" y="29209"/>
                </a:lnTo>
                <a:lnTo>
                  <a:pt x="386080" y="30480"/>
                </a:lnTo>
                <a:close/>
              </a:path>
            </a:pathLst>
          </a:custGeom>
          <a:solidFill>
            <a:srgbClr val="397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522219" y="2816860"/>
            <a:ext cx="279400" cy="30480"/>
          </a:xfrm>
          <a:custGeom>
            <a:avLst/>
            <a:gdLst/>
            <a:ahLst/>
            <a:cxnLst/>
            <a:rect l="l" t="t" r="r" b="b"/>
            <a:pathLst>
              <a:path w="279400" h="30480">
                <a:moveTo>
                  <a:pt x="144780" y="1270"/>
                </a:moveTo>
                <a:lnTo>
                  <a:pt x="134620" y="1270"/>
                </a:lnTo>
                <a:lnTo>
                  <a:pt x="139700" y="0"/>
                </a:lnTo>
                <a:lnTo>
                  <a:pt x="144780" y="1270"/>
                </a:lnTo>
                <a:close/>
              </a:path>
              <a:path w="279400" h="30480">
                <a:moveTo>
                  <a:pt x="279400" y="30480"/>
                </a:moveTo>
                <a:lnTo>
                  <a:pt x="0" y="30480"/>
                </a:lnTo>
                <a:lnTo>
                  <a:pt x="7620" y="26670"/>
                </a:lnTo>
                <a:lnTo>
                  <a:pt x="12700" y="25400"/>
                </a:lnTo>
                <a:lnTo>
                  <a:pt x="18415" y="22860"/>
                </a:lnTo>
                <a:lnTo>
                  <a:pt x="28575" y="19050"/>
                </a:lnTo>
                <a:lnTo>
                  <a:pt x="34290" y="17780"/>
                </a:lnTo>
                <a:lnTo>
                  <a:pt x="39370" y="15240"/>
                </a:lnTo>
                <a:lnTo>
                  <a:pt x="45085" y="13970"/>
                </a:lnTo>
                <a:lnTo>
                  <a:pt x="50165" y="12700"/>
                </a:lnTo>
                <a:lnTo>
                  <a:pt x="61595" y="10160"/>
                </a:lnTo>
                <a:lnTo>
                  <a:pt x="66675" y="8890"/>
                </a:lnTo>
                <a:lnTo>
                  <a:pt x="83820" y="5080"/>
                </a:lnTo>
                <a:lnTo>
                  <a:pt x="88900" y="3810"/>
                </a:lnTo>
                <a:lnTo>
                  <a:pt x="111760" y="1270"/>
                </a:lnTo>
                <a:lnTo>
                  <a:pt x="167640" y="1270"/>
                </a:lnTo>
                <a:lnTo>
                  <a:pt x="190500" y="3810"/>
                </a:lnTo>
                <a:lnTo>
                  <a:pt x="195580" y="5080"/>
                </a:lnTo>
                <a:lnTo>
                  <a:pt x="212725" y="8890"/>
                </a:lnTo>
                <a:lnTo>
                  <a:pt x="217805" y="10160"/>
                </a:lnTo>
                <a:lnTo>
                  <a:pt x="229235" y="12700"/>
                </a:lnTo>
                <a:lnTo>
                  <a:pt x="234315" y="13970"/>
                </a:lnTo>
                <a:lnTo>
                  <a:pt x="240030" y="15240"/>
                </a:lnTo>
                <a:lnTo>
                  <a:pt x="245110" y="17780"/>
                </a:lnTo>
                <a:lnTo>
                  <a:pt x="250825" y="19050"/>
                </a:lnTo>
                <a:lnTo>
                  <a:pt x="260985" y="22860"/>
                </a:lnTo>
                <a:lnTo>
                  <a:pt x="266700" y="25400"/>
                </a:lnTo>
                <a:lnTo>
                  <a:pt x="271780" y="26670"/>
                </a:lnTo>
                <a:lnTo>
                  <a:pt x="279400" y="30480"/>
                </a:lnTo>
                <a:close/>
              </a:path>
            </a:pathLst>
          </a:custGeom>
          <a:solidFill>
            <a:srgbClr val="387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336800" y="2816860"/>
            <a:ext cx="650240" cy="612140"/>
          </a:xfrm>
          <a:custGeom>
            <a:avLst/>
            <a:gdLst/>
            <a:ahLst/>
            <a:cxnLst/>
            <a:rect l="l" t="t" r="r" b="b"/>
            <a:pathLst>
              <a:path w="650239" h="612139">
                <a:moveTo>
                  <a:pt x="0" y="306070"/>
                </a:moveTo>
                <a:lnTo>
                  <a:pt x="4255" y="256424"/>
                </a:lnTo>
                <a:lnTo>
                  <a:pt x="16574" y="209328"/>
                </a:lnTo>
                <a:lnTo>
                  <a:pt x="36289" y="165413"/>
                </a:lnTo>
                <a:lnTo>
                  <a:pt x="62729" y="125309"/>
                </a:lnTo>
                <a:lnTo>
                  <a:pt x="95225" y="89646"/>
                </a:lnTo>
                <a:lnTo>
                  <a:pt x="133108" y="59053"/>
                </a:lnTo>
                <a:lnTo>
                  <a:pt x="175708" y="34163"/>
                </a:lnTo>
                <a:lnTo>
                  <a:pt x="222356" y="15603"/>
                </a:lnTo>
                <a:lnTo>
                  <a:pt x="272383" y="4005"/>
                </a:lnTo>
                <a:lnTo>
                  <a:pt x="325120" y="0"/>
                </a:lnTo>
                <a:lnTo>
                  <a:pt x="351784" y="1014"/>
                </a:lnTo>
                <a:lnTo>
                  <a:pt x="403250" y="8895"/>
                </a:lnTo>
                <a:lnTo>
                  <a:pt x="451671" y="24052"/>
                </a:lnTo>
                <a:lnTo>
                  <a:pt x="496379" y="45856"/>
                </a:lnTo>
                <a:lnTo>
                  <a:pt x="536704" y="73676"/>
                </a:lnTo>
                <a:lnTo>
                  <a:pt x="571977" y="106883"/>
                </a:lnTo>
                <a:lnTo>
                  <a:pt x="601529" y="144845"/>
                </a:lnTo>
                <a:lnTo>
                  <a:pt x="624690" y="186934"/>
                </a:lnTo>
                <a:lnTo>
                  <a:pt x="640791" y="232518"/>
                </a:lnTo>
                <a:lnTo>
                  <a:pt x="649162" y="280967"/>
                </a:lnTo>
                <a:lnTo>
                  <a:pt x="650240" y="306070"/>
                </a:lnTo>
                <a:lnTo>
                  <a:pt x="649162" y="331172"/>
                </a:lnTo>
                <a:lnTo>
                  <a:pt x="640791" y="379621"/>
                </a:lnTo>
                <a:lnTo>
                  <a:pt x="624690" y="425205"/>
                </a:lnTo>
                <a:lnTo>
                  <a:pt x="601529" y="467294"/>
                </a:lnTo>
                <a:lnTo>
                  <a:pt x="571977" y="505256"/>
                </a:lnTo>
                <a:lnTo>
                  <a:pt x="536704" y="538463"/>
                </a:lnTo>
                <a:lnTo>
                  <a:pt x="496379" y="566283"/>
                </a:lnTo>
                <a:lnTo>
                  <a:pt x="451671" y="588087"/>
                </a:lnTo>
                <a:lnTo>
                  <a:pt x="403250" y="603244"/>
                </a:lnTo>
                <a:lnTo>
                  <a:pt x="351784" y="611125"/>
                </a:lnTo>
                <a:lnTo>
                  <a:pt x="325120" y="612140"/>
                </a:lnTo>
                <a:lnTo>
                  <a:pt x="298455" y="611125"/>
                </a:lnTo>
                <a:lnTo>
                  <a:pt x="246989" y="603244"/>
                </a:lnTo>
                <a:lnTo>
                  <a:pt x="198568" y="588087"/>
                </a:lnTo>
                <a:lnTo>
                  <a:pt x="153860" y="566283"/>
                </a:lnTo>
                <a:lnTo>
                  <a:pt x="113535" y="538463"/>
                </a:lnTo>
                <a:lnTo>
                  <a:pt x="78262" y="505256"/>
                </a:lnTo>
                <a:lnTo>
                  <a:pt x="48710" y="467294"/>
                </a:lnTo>
                <a:lnTo>
                  <a:pt x="25549" y="425205"/>
                </a:lnTo>
                <a:lnTo>
                  <a:pt x="9448" y="379621"/>
                </a:lnTo>
                <a:lnTo>
                  <a:pt x="1077" y="331172"/>
                </a:lnTo>
                <a:lnTo>
                  <a:pt x="0" y="3060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226435" y="3796029"/>
            <a:ext cx="4770755" cy="1405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89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Cus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mer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mvc</a:t>
            </a:r>
            <a:r>
              <a:rPr sz="1800" spc="-5" dirty="0">
                <a:latin typeface="Calibri"/>
                <a:cs typeface="Calibri"/>
              </a:rPr>
              <a:t>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ns.x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698625" y="2355850"/>
            <a:ext cx="15290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Cus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merAct</a:t>
            </a:r>
            <a:r>
              <a:rPr sz="1800" spc="-5" dirty="0">
                <a:latin typeface="Calibri"/>
                <a:cs typeface="Calibri"/>
              </a:rPr>
              <a:t>io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2987675" y="3122930"/>
            <a:ext cx="3630929" cy="49530"/>
          </a:xfrm>
          <a:custGeom>
            <a:avLst/>
            <a:gdLst/>
            <a:ahLst/>
            <a:cxnLst/>
            <a:rect l="l" t="t" r="r" b="b"/>
            <a:pathLst>
              <a:path w="3630929" h="49530">
                <a:moveTo>
                  <a:pt x="0" y="0"/>
                </a:moveTo>
                <a:lnTo>
                  <a:pt x="3630930" y="495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531609" y="3114039"/>
            <a:ext cx="86995" cy="114300"/>
          </a:xfrm>
          <a:custGeom>
            <a:avLst/>
            <a:gdLst/>
            <a:ahLst/>
            <a:cxnLst/>
            <a:rect l="l" t="t" r="r" b="b"/>
            <a:pathLst>
              <a:path w="86995" h="114300">
                <a:moveTo>
                  <a:pt x="86995" y="58420"/>
                </a:moveTo>
                <a:lnTo>
                  <a:pt x="1905" y="0"/>
                </a:lnTo>
                <a:lnTo>
                  <a:pt x="86995" y="58420"/>
                </a:lnTo>
                <a:lnTo>
                  <a:pt x="0" y="114300"/>
                </a:lnTo>
                <a:lnTo>
                  <a:pt x="86995" y="5842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985135" y="2070100"/>
            <a:ext cx="3820160" cy="913765"/>
          </a:xfrm>
          <a:custGeom>
            <a:avLst/>
            <a:gdLst/>
            <a:ahLst/>
            <a:cxnLst/>
            <a:rect l="l" t="t" r="r" b="b"/>
            <a:pathLst>
              <a:path w="3820159" h="913764">
                <a:moveTo>
                  <a:pt x="3820160" y="739140"/>
                </a:moveTo>
                <a:lnTo>
                  <a:pt x="3763645" y="662305"/>
                </a:lnTo>
                <a:lnTo>
                  <a:pt x="3707130" y="586740"/>
                </a:lnTo>
                <a:lnTo>
                  <a:pt x="3648710" y="511810"/>
                </a:lnTo>
                <a:lnTo>
                  <a:pt x="3588385" y="440055"/>
                </a:lnTo>
                <a:lnTo>
                  <a:pt x="3526155" y="370205"/>
                </a:lnTo>
                <a:lnTo>
                  <a:pt x="3460115" y="304800"/>
                </a:lnTo>
                <a:lnTo>
                  <a:pt x="3390900" y="243840"/>
                </a:lnTo>
                <a:lnTo>
                  <a:pt x="3316605" y="187325"/>
                </a:lnTo>
                <a:lnTo>
                  <a:pt x="3237865" y="137160"/>
                </a:lnTo>
                <a:lnTo>
                  <a:pt x="3153410" y="93980"/>
                </a:lnTo>
                <a:lnTo>
                  <a:pt x="3061970" y="57785"/>
                </a:lnTo>
                <a:lnTo>
                  <a:pt x="2964180" y="29210"/>
                </a:lnTo>
                <a:lnTo>
                  <a:pt x="2858770" y="10160"/>
                </a:lnTo>
                <a:lnTo>
                  <a:pt x="2744470" y="0"/>
                </a:lnTo>
                <a:lnTo>
                  <a:pt x="2621915" y="635"/>
                </a:lnTo>
                <a:lnTo>
                  <a:pt x="2489835" y="12065"/>
                </a:lnTo>
                <a:lnTo>
                  <a:pt x="2348865" y="33020"/>
                </a:lnTo>
                <a:lnTo>
                  <a:pt x="2200275" y="64135"/>
                </a:lnTo>
                <a:lnTo>
                  <a:pt x="2043430" y="104140"/>
                </a:lnTo>
                <a:lnTo>
                  <a:pt x="1879600" y="151765"/>
                </a:lnTo>
                <a:lnTo>
                  <a:pt x="1710055" y="207010"/>
                </a:lnTo>
                <a:lnTo>
                  <a:pt x="1534160" y="269240"/>
                </a:lnTo>
                <a:lnTo>
                  <a:pt x="1353185" y="336550"/>
                </a:lnTo>
                <a:lnTo>
                  <a:pt x="1168400" y="409575"/>
                </a:lnTo>
                <a:lnTo>
                  <a:pt x="979170" y="487045"/>
                </a:lnTo>
                <a:lnTo>
                  <a:pt x="787400" y="567690"/>
                </a:lnTo>
                <a:lnTo>
                  <a:pt x="592455" y="651510"/>
                </a:lnTo>
                <a:lnTo>
                  <a:pt x="396240" y="737870"/>
                </a:lnTo>
                <a:lnTo>
                  <a:pt x="198120" y="825500"/>
                </a:lnTo>
                <a:lnTo>
                  <a:pt x="0" y="913765"/>
                </a:lnTo>
              </a:path>
            </a:pathLst>
          </a:custGeom>
          <a:ln w="25400">
            <a:solidFill>
              <a:srgbClr val="37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987675" y="2807970"/>
            <a:ext cx="0" cy="314960"/>
          </a:xfrm>
          <a:custGeom>
            <a:avLst/>
            <a:gdLst/>
            <a:ahLst/>
            <a:cxnLst/>
            <a:rect l="l" t="t" r="r" b="b"/>
            <a:pathLst>
              <a:path h="314960">
                <a:moveTo>
                  <a:pt x="0" y="0"/>
                </a:moveTo>
                <a:lnTo>
                  <a:pt x="0" y="31496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985135" y="2985135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5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52135" y="1628775"/>
            <a:ext cx="288290" cy="832485"/>
          </a:xfrm>
          <a:custGeom>
            <a:avLst/>
            <a:gdLst/>
            <a:ahLst/>
            <a:cxnLst/>
            <a:rect l="l" t="t" r="r" b="b"/>
            <a:pathLst>
              <a:path w="288289" h="832485">
                <a:moveTo>
                  <a:pt x="288290" y="0"/>
                </a:moveTo>
                <a:lnTo>
                  <a:pt x="0" y="8324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36235" y="1772920"/>
            <a:ext cx="648335" cy="504190"/>
          </a:xfrm>
          <a:custGeom>
            <a:avLst/>
            <a:gdLst/>
            <a:ahLst/>
            <a:cxnLst/>
            <a:rect l="l" t="t" r="r" b="b"/>
            <a:pathLst>
              <a:path w="648335" h="504189">
                <a:moveTo>
                  <a:pt x="0" y="0"/>
                </a:moveTo>
                <a:lnTo>
                  <a:pt x="648335" y="50419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257550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比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725170">
              <a:lnSpc>
                <a:spcPts val="4285"/>
              </a:lnSpc>
            </a:pPr>
            <a:r>
              <a:rPr dirty="0"/>
              <a:t>SpringMVC</a:t>
            </a:r>
            <a:r>
              <a:rPr spc="-25" dirty="0"/>
              <a:t> </a:t>
            </a:r>
            <a:r>
              <a:rPr dirty="0">
                <a:latin typeface="宋体"/>
                <a:cs typeface="宋体"/>
              </a:rPr>
              <a:t>对</a:t>
            </a:r>
            <a:r>
              <a:rPr dirty="0">
                <a:latin typeface="MS Mincho"/>
                <a:cs typeface="MS Mincho"/>
              </a:rPr>
              <a:t>比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Struts2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980" y="1996122"/>
            <a:ext cx="8030209" cy="297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①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的入口是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Filter</a:t>
            </a:r>
            <a:endParaRPr sz="2400">
              <a:latin typeface="Arial"/>
              <a:cs typeface="Arial"/>
            </a:endParaRPr>
          </a:p>
          <a:p>
            <a:pPr marL="354965" marR="7620" indent="-342265">
              <a:lnSpc>
                <a:spcPts val="275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②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会稍微比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快些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 于方法</a:t>
            </a:r>
            <a:r>
              <a:rPr sz="2400" dirty="0">
                <a:latin typeface="宋体"/>
                <a:cs typeface="宋体"/>
              </a:rPr>
              <a:t>设计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Sturts2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是基于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次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一次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求都会</a:t>
            </a:r>
            <a:r>
              <a:rPr sz="2400" dirty="0">
                <a:latin typeface="宋体"/>
                <a:cs typeface="宋体"/>
              </a:rPr>
              <a:t>实 </a:t>
            </a:r>
            <a:r>
              <a:rPr sz="2400" dirty="0">
                <a:latin typeface="MS Mincho"/>
                <a:cs typeface="MS Mincho"/>
              </a:rPr>
              <a:t>例一个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Action.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15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③</a:t>
            </a:r>
            <a:r>
              <a:rPr sz="2400" dirty="0">
                <a:latin typeface="Arial"/>
                <a:cs typeface="Arial"/>
              </a:rPr>
              <a:t>. Spring MVC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使用更加</a:t>
            </a:r>
            <a:r>
              <a:rPr sz="2400" dirty="0">
                <a:latin typeface="宋体"/>
                <a:cs typeface="宋体"/>
              </a:rPr>
              <a:t>简洁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开发</a:t>
            </a:r>
            <a:r>
              <a:rPr sz="2400" dirty="0">
                <a:latin typeface="MS Mincho"/>
                <a:cs typeface="MS Mincho"/>
              </a:rPr>
              <a:t>效率</a:t>
            </a:r>
            <a:r>
              <a:rPr sz="2400" dirty="0">
                <a:latin typeface="Arial"/>
                <a:cs typeface="Arial"/>
              </a:rPr>
              <a:t>Spring MV</a:t>
            </a:r>
            <a:r>
              <a:rPr sz="2400" spc="-35" dirty="0">
                <a:latin typeface="Arial"/>
                <a:cs typeface="Arial"/>
              </a:rPr>
              <a:t>C</a:t>
            </a:r>
            <a:r>
              <a:rPr sz="2400" dirty="0">
                <a:latin typeface="宋体"/>
                <a:cs typeface="宋体"/>
              </a:rPr>
              <a:t>确实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ts val="2815"/>
              </a:lnSpc>
            </a:pPr>
            <a:r>
              <a:rPr sz="2400" dirty="0">
                <a:latin typeface="MS Mincho"/>
                <a:cs typeface="MS Mincho"/>
              </a:rPr>
              <a:t>比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struts2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高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JSR303,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ajax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求更方便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42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④</a:t>
            </a:r>
            <a:r>
              <a:rPr sz="2400" dirty="0">
                <a:latin typeface="Arial"/>
                <a:cs typeface="Arial"/>
              </a:rPr>
              <a:t>. Struts2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OGNL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达</a:t>
            </a:r>
            <a:r>
              <a:rPr sz="2400" dirty="0">
                <a:latin typeface="MS Mincho"/>
                <a:cs typeface="MS Mincho"/>
              </a:rPr>
              <a:t>式使</a:t>
            </a:r>
            <a:r>
              <a:rPr sz="2400" dirty="0">
                <a:latin typeface="宋体"/>
                <a:cs typeface="宋体"/>
              </a:rPr>
              <a:t>页</a:t>
            </a:r>
            <a:r>
              <a:rPr sz="2400" dirty="0">
                <a:latin typeface="MS Mincho"/>
                <a:cs typeface="MS Mincho"/>
              </a:rPr>
              <a:t>面的</a:t>
            </a:r>
            <a:r>
              <a:rPr sz="2400" dirty="0">
                <a:latin typeface="宋体"/>
                <a:cs typeface="宋体"/>
              </a:rPr>
              <a:t>开发</a:t>
            </a:r>
            <a:r>
              <a:rPr sz="2400" dirty="0">
                <a:latin typeface="MS Mincho"/>
                <a:cs typeface="MS Mincho"/>
              </a:rPr>
              <a:t>效率相比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790"/>
              </a:lnSpc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更高些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955" y="1068784"/>
            <a:ext cx="70700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35" dirty="0">
                <a:latin typeface="MS Mincho"/>
                <a:cs typeface="MS Mincho"/>
              </a:rPr>
              <a:t>使用</a:t>
            </a:r>
            <a:r>
              <a:rPr sz="3250" spc="-725" dirty="0">
                <a:latin typeface="MS Mincho"/>
                <a:cs typeface="MS Mincho"/>
              </a:rPr>
              <a:t> </a:t>
            </a:r>
            <a:r>
              <a:rPr sz="3250" spc="-40" dirty="0">
                <a:latin typeface="Arial"/>
                <a:cs typeface="Arial"/>
              </a:rPr>
              <a:t>@</a:t>
            </a:r>
            <a:r>
              <a:rPr sz="3250" spc="-20" dirty="0">
                <a:latin typeface="Arial"/>
                <a:cs typeface="Arial"/>
              </a:rPr>
              <a:t>RequestMapping</a:t>
            </a:r>
            <a:r>
              <a:rPr sz="3250" spc="-30" dirty="0">
                <a:latin typeface="Arial"/>
                <a:cs typeface="Arial"/>
              </a:rPr>
              <a:t> </a:t>
            </a:r>
            <a:r>
              <a:rPr sz="3250" spc="-35" dirty="0">
                <a:latin typeface="MS Mincho"/>
                <a:cs typeface="MS Mincho"/>
              </a:rPr>
              <a:t>映射</a:t>
            </a:r>
            <a:r>
              <a:rPr sz="3250" spc="-35" dirty="0">
                <a:latin typeface="宋体"/>
                <a:cs typeface="宋体"/>
              </a:rPr>
              <a:t>请</a:t>
            </a:r>
            <a:r>
              <a:rPr sz="3250" spc="-35" dirty="0">
                <a:latin typeface="MS Mincho"/>
                <a:cs typeface="MS Mincho"/>
              </a:rPr>
              <a:t>求示例</a:t>
            </a:r>
            <a:endParaRPr sz="325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500" y="2286000"/>
            <a:ext cx="5308600" cy="414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9629" y="2948939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355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29629" y="29225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29629" y="29048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9629" y="28870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9629" y="286924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9629" y="28514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9629" y="283337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9629" y="28152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9629" y="27974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9629" y="27797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9629" y="27619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9629" y="27441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9629" y="27263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9629" y="270891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05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9629" y="26908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9629" y="267303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9629" y="265525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29629" y="263747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9629" y="261969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29629" y="26019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29629" y="2583814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032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29629" y="256571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9629" y="25479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968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29629" y="25301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1841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29629" y="2502535"/>
            <a:ext cx="3072130" cy="19685"/>
          </a:xfrm>
          <a:custGeom>
            <a:avLst/>
            <a:gdLst/>
            <a:ahLst/>
            <a:cxnLst/>
            <a:rect l="l" t="t" r="r" b="b"/>
            <a:pathLst>
              <a:path w="3072129" h="19685">
                <a:moveTo>
                  <a:pt x="0" y="19685"/>
                </a:moveTo>
                <a:lnTo>
                  <a:pt x="3072130" y="19685"/>
                </a:lnTo>
                <a:lnTo>
                  <a:pt x="3072130" y="0"/>
                </a:lnTo>
                <a:lnTo>
                  <a:pt x="0" y="0"/>
                </a:lnTo>
                <a:lnTo>
                  <a:pt x="0" y="1968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29629" y="2457450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29629" y="244665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29629" y="242411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9629" y="240188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29629" y="236728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29629" y="2322195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29629" y="2299970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9629" y="2275839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29629" y="226536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9629" y="224282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9629" y="2208530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9629" y="2163445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29629" y="215296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29629" y="213042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9629" y="2096135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29629" y="207200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9629" y="2026920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29629" y="2016442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29629" y="199390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29629" y="197135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9629" y="193675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29629" y="1892300"/>
            <a:ext cx="3072130" cy="45720"/>
          </a:xfrm>
          <a:custGeom>
            <a:avLst/>
            <a:gdLst/>
            <a:ahLst/>
            <a:cxnLst/>
            <a:rect l="l" t="t" r="r" b="b"/>
            <a:pathLst>
              <a:path w="3072129" h="45719">
                <a:moveTo>
                  <a:pt x="0" y="45720"/>
                </a:moveTo>
                <a:lnTo>
                  <a:pt x="3072130" y="45720"/>
                </a:lnTo>
                <a:lnTo>
                  <a:pt x="307213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9629" y="188150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9629" y="185832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7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29629" y="183515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29629" y="181260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29629" y="1778000"/>
            <a:ext cx="3072130" cy="24130"/>
          </a:xfrm>
          <a:custGeom>
            <a:avLst/>
            <a:gdLst/>
            <a:ahLst/>
            <a:cxnLst/>
            <a:rect l="l" t="t" r="r" b="b"/>
            <a:pathLst>
              <a:path w="3072129" h="24130">
                <a:moveTo>
                  <a:pt x="0" y="24130"/>
                </a:moveTo>
                <a:lnTo>
                  <a:pt x="3072130" y="24130"/>
                </a:lnTo>
                <a:lnTo>
                  <a:pt x="3072130" y="0"/>
                </a:lnTo>
                <a:lnTo>
                  <a:pt x="0" y="0"/>
                </a:lnTo>
                <a:lnTo>
                  <a:pt x="0" y="24130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29629" y="1732914"/>
            <a:ext cx="3072130" cy="46355"/>
          </a:xfrm>
          <a:custGeom>
            <a:avLst/>
            <a:gdLst/>
            <a:ahLst/>
            <a:cxnLst/>
            <a:rect l="l" t="t" r="r" b="b"/>
            <a:pathLst>
              <a:path w="3072129" h="46355">
                <a:moveTo>
                  <a:pt x="0" y="46355"/>
                </a:moveTo>
                <a:lnTo>
                  <a:pt x="3072130" y="46355"/>
                </a:lnTo>
                <a:lnTo>
                  <a:pt x="3072130" y="0"/>
                </a:lnTo>
                <a:lnTo>
                  <a:pt x="0" y="0"/>
                </a:lnTo>
                <a:lnTo>
                  <a:pt x="0" y="4635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29629" y="1722437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3495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29629" y="1699895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0" y="0"/>
                </a:moveTo>
                <a:lnTo>
                  <a:pt x="3072130" y="0"/>
                </a:lnTo>
              </a:path>
            </a:pathLst>
          </a:custGeom>
          <a:ln w="24130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29629" y="1665605"/>
            <a:ext cx="3072130" cy="23495"/>
          </a:xfrm>
          <a:custGeom>
            <a:avLst/>
            <a:gdLst/>
            <a:ahLst/>
            <a:cxnLst/>
            <a:rect l="l" t="t" r="r" b="b"/>
            <a:pathLst>
              <a:path w="3072129" h="23494">
                <a:moveTo>
                  <a:pt x="0" y="23495"/>
                </a:moveTo>
                <a:lnTo>
                  <a:pt x="3072130" y="23495"/>
                </a:lnTo>
                <a:lnTo>
                  <a:pt x="3072130" y="0"/>
                </a:lnTo>
                <a:lnTo>
                  <a:pt x="0" y="0"/>
                </a:lnTo>
                <a:lnTo>
                  <a:pt x="0" y="2349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29629" y="1641475"/>
            <a:ext cx="3072130" cy="25400"/>
          </a:xfrm>
          <a:custGeom>
            <a:avLst/>
            <a:gdLst/>
            <a:ahLst/>
            <a:cxnLst/>
            <a:rect l="l" t="t" r="r" b="b"/>
            <a:pathLst>
              <a:path w="3072129" h="25400">
                <a:moveTo>
                  <a:pt x="0" y="25400"/>
                </a:moveTo>
                <a:lnTo>
                  <a:pt x="3072130" y="25400"/>
                </a:lnTo>
                <a:lnTo>
                  <a:pt x="307213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29629" y="1642745"/>
            <a:ext cx="3072130" cy="1323340"/>
          </a:xfrm>
          <a:custGeom>
            <a:avLst/>
            <a:gdLst/>
            <a:ahLst/>
            <a:cxnLst/>
            <a:rect l="l" t="t" r="r" b="b"/>
            <a:pathLst>
              <a:path w="3072129" h="1323339">
                <a:moveTo>
                  <a:pt x="0" y="0"/>
                </a:moveTo>
                <a:lnTo>
                  <a:pt x="3072130" y="0"/>
                </a:lnTo>
                <a:lnTo>
                  <a:pt x="3072130" y="1323340"/>
                </a:lnTo>
                <a:lnTo>
                  <a:pt x="0" y="13233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008370" y="1691004"/>
            <a:ext cx="2888615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875"/>
              </a:lnSpc>
            </a:pP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定</a:t>
            </a:r>
            <a:r>
              <a:rPr sz="1600" dirty="0">
                <a:latin typeface="宋体"/>
                <a:cs typeface="宋体"/>
              </a:rPr>
              <a:t>义处标记</a:t>
            </a:r>
            <a:r>
              <a:rPr sz="1600" dirty="0">
                <a:latin typeface="MS Mincho"/>
                <a:cs typeface="MS Mincho"/>
              </a:rPr>
              <a:t>的</a:t>
            </a:r>
            <a:endParaRPr sz="1600">
              <a:latin typeface="MS Mincho"/>
              <a:cs typeface="MS Mincho"/>
            </a:endParaRPr>
          </a:p>
          <a:p>
            <a:pPr marL="12700" marR="5080" algn="just">
              <a:lnSpc>
                <a:spcPts val="1830"/>
              </a:lnSpc>
              <a:spcBef>
                <a:spcPts val="90"/>
              </a:spcBef>
            </a:pPr>
            <a:r>
              <a:rPr sz="1600" spc="-5" dirty="0">
                <a:latin typeface="Arial"/>
                <a:cs typeface="Arial"/>
              </a:rPr>
              <a:t>@</a:t>
            </a:r>
            <a:r>
              <a:rPr sz="1600" dirty="0">
                <a:latin typeface="Arial"/>
                <a:cs typeface="Arial"/>
              </a:rPr>
              <a:t>RequestMapping 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限定了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 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理所有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URI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为</a:t>
            </a:r>
            <a:r>
              <a:rPr sz="1600" spc="-360" dirty="0">
                <a:latin typeface="宋体"/>
                <a:cs typeface="宋体"/>
              </a:rPr>
              <a:t> </a:t>
            </a:r>
            <a:r>
              <a:rPr sz="1600" dirty="0">
                <a:latin typeface="Arial"/>
                <a:cs typeface="Arial"/>
              </a:rPr>
              <a:t>/hello </a:t>
            </a:r>
            <a:r>
              <a:rPr sz="1600" dirty="0">
                <a:latin typeface="MS Mincho"/>
                <a:cs typeface="MS Mincho"/>
              </a:rPr>
              <a:t>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求，它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相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于</a:t>
            </a:r>
            <a:r>
              <a:rPr sz="1600" b="1" spc="9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容器部 署的根路径</a:t>
            </a:r>
            <a:endParaRPr sz="1600">
              <a:latin typeface="Kozuka Gothic Pro B"/>
              <a:cs typeface="Kozuka Gothic Pro B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500879" y="2305050"/>
            <a:ext cx="1428750" cy="481330"/>
          </a:xfrm>
          <a:custGeom>
            <a:avLst/>
            <a:gdLst/>
            <a:ahLst/>
            <a:cxnLst/>
            <a:rect l="l" t="t" r="r" b="b"/>
            <a:pathLst>
              <a:path w="1428750" h="481330">
                <a:moveTo>
                  <a:pt x="1428750" y="0"/>
                </a:moveTo>
                <a:lnTo>
                  <a:pt x="0" y="48133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0879" y="2703830"/>
            <a:ext cx="99060" cy="108585"/>
          </a:xfrm>
          <a:custGeom>
            <a:avLst/>
            <a:gdLst/>
            <a:ahLst/>
            <a:cxnLst/>
            <a:rect l="l" t="t" r="r" b="b"/>
            <a:pathLst>
              <a:path w="99060" h="108585">
                <a:moveTo>
                  <a:pt x="0" y="82550"/>
                </a:moveTo>
                <a:lnTo>
                  <a:pt x="99060" y="108585"/>
                </a:lnTo>
                <a:lnTo>
                  <a:pt x="0" y="82550"/>
                </a:lnTo>
                <a:lnTo>
                  <a:pt x="62230" y="0"/>
                </a:lnTo>
                <a:lnTo>
                  <a:pt x="0" y="825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70145" y="58899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5875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70145" y="58785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0145" y="58705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70145" y="58626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0145" y="585470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70145" y="584676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70145" y="583469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714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70145" y="58229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70145" y="581501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70145" y="58070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70145" y="579913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70145" y="57873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651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70145" y="57756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70145" y="576770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970145" y="575976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70145" y="575182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70145" y="57438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70145" y="5735954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970145" y="5728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70145" y="572071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70145" y="571277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952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70145" y="57048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8890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70145" y="56918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968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70145" y="56775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70145" y="56676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70145" y="56578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70145" y="564769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70145" y="563784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70145" y="562292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159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70145" y="560800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70145" y="55978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70145" y="55873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70145" y="557752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70145" y="55676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70145" y="55527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970145" y="55378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70145" y="552767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70145" y="55178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70145" y="55076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70145" y="549243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70145" y="547751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970145" y="54673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970145" y="545750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970145" y="544766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70145" y="54327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970145" y="541782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70145" y="540734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70145" y="539718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70145" y="538734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70145" y="5377179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70145" y="5362257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20955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70145" y="5347335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970145" y="533749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079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970145" y="5327650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143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970145" y="5317172"/>
            <a:ext cx="4072254" cy="0"/>
          </a:xfrm>
          <a:custGeom>
            <a:avLst/>
            <a:gdLst/>
            <a:ahLst/>
            <a:cxnLst/>
            <a:rect l="l" t="t" r="r" b="b"/>
            <a:pathLst>
              <a:path w="4072254">
                <a:moveTo>
                  <a:pt x="0" y="0"/>
                </a:moveTo>
                <a:lnTo>
                  <a:pt x="4072255" y="0"/>
                </a:lnTo>
              </a:path>
            </a:pathLst>
          </a:custGeom>
          <a:ln w="1206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70145" y="5312410"/>
            <a:ext cx="4072254" cy="584835"/>
          </a:xfrm>
          <a:custGeom>
            <a:avLst/>
            <a:gdLst/>
            <a:ahLst/>
            <a:cxnLst/>
            <a:rect l="l" t="t" r="r" b="b"/>
            <a:pathLst>
              <a:path w="4072254" h="584835">
                <a:moveTo>
                  <a:pt x="0" y="0"/>
                </a:moveTo>
                <a:lnTo>
                  <a:pt x="4072255" y="0"/>
                </a:lnTo>
                <a:lnTo>
                  <a:pt x="4072255" y="584835"/>
                </a:lnTo>
                <a:lnTo>
                  <a:pt x="0" y="58483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048884" y="5360670"/>
            <a:ext cx="3683000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30"/>
              </a:lnSpc>
            </a:pP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理器</a:t>
            </a:r>
            <a:r>
              <a:rPr sz="1600" dirty="0">
                <a:latin typeface="宋体"/>
                <a:cs typeface="宋体"/>
              </a:rPr>
              <a:t>类</a:t>
            </a:r>
            <a:r>
              <a:rPr sz="1600" dirty="0">
                <a:latin typeface="MS Mincho"/>
                <a:cs typeface="MS Mincho"/>
              </a:rPr>
              <a:t>可以定</a:t>
            </a:r>
            <a:r>
              <a:rPr sz="1600" dirty="0">
                <a:latin typeface="宋体"/>
                <a:cs typeface="宋体"/>
              </a:rPr>
              <a:t>义</a:t>
            </a:r>
            <a:r>
              <a:rPr sz="1600" dirty="0">
                <a:latin typeface="MS Mincho"/>
                <a:cs typeface="MS Mincho"/>
              </a:rPr>
              <a:t>多个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理方法，</a:t>
            </a:r>
            <a:r>
              <a:rPr sz="1600" dirty="0">
                <a:latin typeface="宋体"/>
                <a:cs typeface="宋体"/>
              </a:rPr>
              <a:t>处</a:t>
            </a:r>
            <a:r>
              <a:rPr sz="1600" dirty="0">
                <a:latin typeface="MS Mincho"/>
                <a:cs typeface="MS Mincho"/>
              </a:rPr>
              <a:t>理来 自</a:t>
            </a:r>
            <a:r>
              <a:rPr sz="1600" dirty="0">
                <a:latin typeface="Arial"/>
                <a:cs typeface="Arial"/>
              </a:rPr>
              <a:t>/hello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MS Mincho"/>
                <a:cs typeface="MS Mincho"/>
              </a:rPr>
              <a:t>下的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643245" y="4072254"/>
            <a:ext cx="1362710" cy="1240790"/>
          </a:xfrm>
          <a:custGeom>
            <a:avLst/>
            <a:gdLst/>
            <a:ahLst/>
            <a:cxnLst/>
            <a:rect l="l" t="t" r="r" b="b"/>
            <a:pathLst>
              <a:path w="1362709" h="1240789">
                <a:moveTo>
                  <a:pt x="1362710" y="1240790"/>
                </a:move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43245" y="4072254"/>
            <a:ext cx="101600" cy="99695"/>
          </a:xfrm>
          <a:custGeom>
            <a:avLst/>
            <a:gdLst/>
            <a:ahLst/>
            <a:cxnLst/>
            <a:rect l="l" t="t" r="r" b="b"/>
            <a:pathLst>
              <a:path w="101600" h="99695">
                <a:moveTo>
                  <a:pt x="0" y="0"/>
                </a:moveTo>
                <a:lnTo>
                  <a:pt x="24765" y="99695"/>
                </a:lnTo>
                <a:lnTo>
                  <a:pt x="0" y="0"/>
                </a:lnTo>
                <a:lnTo>
                  <a:pt x="101600" y="15240"/>
                </a:ln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058703"/>
            <a:ext cx="6883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860" y="3085464"/>
            <a:ext cx="7683500" cy="359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860" y="3085464"/>
            <a:ext cx="7683500" cy="3589654"/>
          </a:xfrm>
          <a:custGeom>
            <a:avLst/>
            <a:gdLst/>
            <a:ahLst/>
            <a:cxnLst/>
            <a:rect l="l" t="t" r="r" b="b"/>
            <a:pathLst>
              <a:path w="7683500" h="3589654">
                <a:moveTo>
                  <a:pt x="0" y="3589655"/>
                </a:moveTo>
                <a:lnTo>
                  <a:pt x="7683500" y="3589655"/>
                </a:lnTo>
                <a:lnTo>
                  <a:pt x="7683500" y="0"/>
                </a:lnTo>
                <a:lnTo>
                  <a:pt x="0" y="0"/>
                </a:lnTo>
                <a:lnTo>
                  <a:pt x="0" y="3589655"/>
                </a:lnTo>
              </a:path>
            </a:pathLst>
          </a:custGeom>
          <a:ln w="1016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4430" y="2609850"/>
            <a:ext cx="363220" cy="374650"/>
          </a:xfrm>
          <a:custGeom>
            <a:avLst/>
            <a:gdLst/>
            <a:ahLst/>
            <a:cxnLst/>
            <a:rect l="l" t="t" r="r" b="b"/>
            <a:pathLst>
              <a:path w="363219" h="374650">
                <a:moveTo>
                  <a:pt x="0" y="374650"/>
                </a:moveTo>
                <a:lnTo>
                  <a:pt x="140970" y="0"/>
                </a:lnTo>
                <a:lnTo>
                  <a:pt x="36322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9230" y="2609850"/>
            <a:ext cx="353695" cy="374650"/>
          </a:xfrm>
          <a:custGeom>
            <a:avLst/>
            <a:gdLst/>
            <a:ahLst/>
            <a:cxnLst/>
            <a:rect l="l" t="t" r="r" b="b"/>
            <a:pathLst>
              <a:path w="353694" h="374650">
                <a:moveTo>
                  <a:pt x="0" y="374650"/>
                </a:moveTo>
                <a:lnTo>
                  <a:pt x="141605" y="0"/>
                </a:lnTo>
                <a:lnTo>
                  <a:pt x="353695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6595" y="2609850"/>
            <a:ext cx="363220" cy="374650"/>
          </a:xfrm>
          <a:custGeom>
            <a:avLst/>
            <a:gdLst/>
            <a:ahLst/>
            <a:cxnLst/>
            <a:rect l="l" t="t" r="r" b="b"/>
            <a:pathLst>
              <a:path w="363220" h="374650">
                <a:moveTo>
                  <a:pt x="0" y="374650"/>
                </a:moveTo>
                <a:lnTo>
                  <a:pt x="140970" y="0"/>
                </a:lnTo>
                <a:lnTo>
                  <a:pt x="36322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860" y="2994660"/>
            <a:ext cx="484505" cy="50165"/>
          </a:xfrm>
          <a:custGeom>
            <a:avLst/>
            <a:gdLst/>
            <a:ahLst/>
            <a:cxnLst/>
            <a:rect l="l" t="t" r="r" b="b"/>
            <a:pathLst>
              <a:path w="484505" h="50164">
                <a:moveTo>
                  <a:pt x="0" y="50165"/>
                </a:moveTo>
                <a:lnTo>
                  <a:pt x="0" y="0"/>
                </a:lnTo>
                <a:lnTo>
                  <a:pt x="484505" y="0"/>
                </a:lnTo>
                <a:lnTo>
                  <a:pt x="48450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8290" y="2994660"/>
            <a:ext cx="2342515" cy="50165"/>
          </a:xfrm>
          <a:custGeom>
            <a:avLst/>
            <a:gdLst/>
            <a:ahLst/>
            <a:cxnLst/>
            <a:rect l="l" t="t" r="r" b="b"/>
            <a:pathLst>
              <a:path w="2342515" h="50164">
                <a:moveTo>
                  <a:pt x="0" y="50165"/>
                </a:moveTo>
                <a:lnTo>
                  <a:pt x="0" y="0"/>
                </a:lnTo>
                <a:lnTo>
                  <a:pt x="2342515" y="0"/>
                </a:lnTo>
                <a:lnTo>
                  <a:pt x="234251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2575" y="2994660"/>
            <a:ext cx="878205" cy="50165"/>
          </a:xfrm>
          <a:custGeom>
            <a:avLst/>
            <a:gdLst/>
            <a:ahLst/>
            <a:cxnLst/>
            <a:rect l="l" t="t" r="r" b="b"/>
            <a:pathLst>
              <a:path w="878204" h="50164">
                <a:moveTo>
                  <a:pt x="0" y="50165"/>
                </a:moveTo>
                <a:lnTo>
                  <a:pt x="0" y="0"/>
                </a:lnTo>
                <a:lnTo>
                  <a:pt x="878205" y="0"/>
                </a:lnTo>
                <a:lnTo>
                  <a:pt x="878205" y="50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1375" y="3449320"/>
            <a:ext cx="50165" cy="2336165"/>
          </a:xfrm>
          <a:custGeom>
            <a:avLst/>
            <a:gdLst/>
            <a:ahLst/>
            <a:cxnLst/>
            <a:rect l="l" t="t" r="r" b="b"/>
            <a:pathLst>
              <a:path w="50165" h="2336165">
                <a:moveTo>
                  <a:pt x="50165" y="0"/>
                </a:moveTo>
                <a:lnTo>
                  <a:pt x="0" y="0"/>
                </a:lnTo>
                <a:lnTo>
                  <a:pt x="0" y="2336165"/>
                </a:lnTo>
                <a:lnTo>
                  <a:pt x="50165" y="2336165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575" y="1833721"/>
            <a:ext cx="6103620" cy="246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标</a:t>
            </a:r>
            <a:r>
              <a:rPr sz="2800" dirty="0">
                <a:latin typeface="MS Mincho"/>
                <a:cs typeface="MS Mincho"/>
              </a:rPr>
              <a:t>准的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HTTP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请</a:t>
            </a:r>
            <a:r>
              <a:rPr sz="2800" dirty="0">
                <a:latin typeface="MS Mincho"/>
                <a:cs typeface="MS Mincho"/>
              </a:rPr>
              <a:t>求</a:t>
            </a:r>
            <a:r>
              <a:rPr sz="2800" dirty="0">
                <a:latin typeface="宋体"/>
                <a:cs typeface="宋体"/>
              </a:rPr>
              <a:t>报头</a:t>
            </a:r>
            <a:endParaRPr sz="2800">
              <a:latin typeface="宋体"/>
              <a:cs typeface="宋体"/>
            </a:endParaRPr>
          </a:p>
          <a:p>
            <a:pPr marL="1061720">
              <a:lnSpc>
                <a:spcPct val="100000"/>
              </a:lnSpc>
              <a:spcBef>
                <a:spcPts val="2105"/>
              </a:spcBef>
              <a:tabLst>
                <a:tab pos="2646680" algn="l"/>
                <a:tab pos="4373245" algn="l"/>
              </a:tabLst>
            </a:pPr>
            <a:r>
              <a:rPr sz="1600" spc="-25" dirty="0">
                <a:latin typeface="MS Mincho"/>
                <a:cs typeface="MS Mincho"/>
              </a:rPr>
              <a:t>①</a:t>
            </a:r>
            <a:r>
              <a:rPr sz="1600" spc="-25" dirty="0">
                <a:latin typeface="宋体"/>
                <a:cs typeface="宋体"/>
              </a:rPr>
              <a:t>请</a:t>
            </a:r>
            <a:r>
              <a:rPr sz="1600" spc="-25" dirty="0">
                <a:latin typeface="MS Mincho"/>
                <a:cs typeface="MS Mincho"/>
              </a:rPr>
              <a:t>求方</a:t>
            </a:r>
            <a:r>
              <a:rPr sz="1600" spc="-20" dirty="0">
                <a:latin typeface="MS Mincho"/>
                <a:cs typeface="MS Mincho"/>
              </a:rPr>
              <a:t>法</a:t>
            </a:r>
            <a:r>
              <a:rPr sz="1600" dirty="0">
                <a:latin typeface="MS Mincho"/>
                <a:cs typeface="MS Mincho"/>
              </a:rPr>
              <a:t>	</a:t>
            </a:r>
            <a:r>
              <a:rPr sz="1600" spc="-25" dirty="0">
                <a:latin typeface="MS Mincho"/>
                <a:cs typeface="MS Mincho"/>
              </a:rPr>
              <a:t>②</a:t>
            </a:r>
            <a:r>
              <a:rPr sz="1600" spc="-25" dirty="0">
                <a:latin typeface="宋体"/>
                <a:cs typeface="宋体"/>
              </a:rPr>
              <a:t>请</a:t>
            </a:r>
            <a:r>
              <a:rPr sz="1600" spc="-25" dirty="0">
                <a:latin typeface="MS Mincho"/>
                <a:cs typeface="MS Mincho"/>
              </a:rPr>
              <a:t>求</a:t>
            </a:r>
            <a:r>
              <a:rPr sz="1600" spc="-60" dirty="0">
                <a:latin typeface="Times New Roman"/>
                <a:cs typeface="Times New Roman"/>
              </a:rPr>
              <a:t>U</a:t>
            </a:r>
            <a:r>
              <a:rPr sz="1600" spc="-4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MS Mincho"/>
                <a:cs typeface="MS Mincho"/>
              </a:rPr>
              <a:t>③</a:t>
            </a:r>
            <a:r>
              <a:rPr sz="1600" spc="-60" dirty="0">
                <a:latin typeface="Times New Roman"/>
                <a:cs typeface="Times New Roman"/>
              </a:rPr>
              <a:t>H</a:t>
            </a:r>
            <a:r>
              <a:rPr sz="1600" spc="-30" dirty="0">
                <a:latin typeface="Times New Roman"/>
                <a:cs typeface="Times New Roman"/>
              </a:rPr>
              <a:t>TT</a:t>
            </a:r>
            <a:r>
              <a:rPr sz="1600" spc="50" dirty="0">
                <a:latin typeface="Times New Roman"/>
                <a:cs typeface="Times New Roman"/>
              </a:rPr>
              <a:t>P</a:t>
            </a:r>
            <a:r>
              <a:rPr sz="1600" spc="-25" dirty="0">
                <a:latin typeface="宋体"/>
                <a:cs typeface="宋体"/>
              </a:rPr>
              <a:t>协议</a:t>
            </a:r>
            <a:r>
              <a:rPr sz="1600" spc="-25" dirty="0">
                <a:latin typeface="MS Mincho"/>
                <a:cs typeface="MS Mincho"/>
              </a:rPr>
              <a:t>及版</a:t>
            </a:r>
            <a:r>
              <a:rPr sz="1600" spc="-20" dirty="0">
                <a:latin typeface="MS Mincho"/>
                <a:cs typeface="MS Mincho"/>
              </a:rPr>
              <a:t>本</a:t>
            </a:r>
            <a:endParaRPr sz="1600">
              <a:latin typeface="MS Mincho"/>
              <a:cs typeface="MS Mincho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150">
              <a:latin typeface="Times New Roman"/>
              <a:cs typeface="Times New Roman"/>
            </a:endParaRPr>
          </a:p>
          <a:p>
            <a:pPr marL="72390" marR="5821045" algn="just">
              <a:lnSpc>
                <a:spcPct val="103600"/>
              </a:lnSpc>
            </a:pPr>
            <a:r>
              <a:rPr sz="1600" spc="-15" dirty="0">
                <a:latin typeface="MS Mincho"/>
                <a:cs typeface="MS Mincho"/>
              </a:rPr>
              <a:t>④ </a:t>
            </a:r>
            <a:r>
              <a:rPr sz="1600" spc="-15" dirty="0">
                <a:latin typeface="宋体"/>
                <a:cs typeface="宋体"/>
              </a:rPr>
              <a:t>报 </a:t>
            </a:r>
            <a:r>
              <a:rPr sz="1600" spc="-15" dirty="0">
                <a:latin typeface="MS Mincho"/>
                <a:cs typeface="MS Mincho"/>
              </a:rPr>
              <a:t>文 </a:t>
            </a:r>
            <a:r>
              <a:rPr sz="1600" spc="-20" dirty="0">
                <a:latin typeface="宋体"/>
                <a:cs typeface="宋体"/>
              </a:rPr>
              <a:t>头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375" y="6149340"/>
            <a:ext cx="50165" cy="232410"/>
          </a:xfrm>
          <a:custGeom>
            <a:avLst/>
            <a:gdLst/>
            <a:ahLst/>
            <a:cxnLst/>
            <a:rect l="l" t="t" r="r" b="b"/>
            <a:pathLst>
              <a:path w="50165" h="232410">
                <a:moveTo>
                  <a:pt x="50165" y="0"/>
                </a:moveTo>
                <a:lnTo>
                  <a:pt x="0" y="0"/>
                </a:lnTo>
                <a:lnTo>
                  <a:pt x="0" y="232410"/>
                </a:lnTo>
                <a:lnTo>
                  <a:pt x="50165" y="23241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0250" y="5987415"/>
            <a:ext cx="111125" cy="313690"/>
          </a:xfrm>
          <a:custGeom>
            <a:avLst/>
            <a:gdLst/>
            <a:ahLst/>
            <a:cxnLst/>
            <a:rect l="l" t="t" r="r" b="b"/>
            <a:pathLst>
              <a:path w="111125" h="313689">
                <a:moveTo>
                  <a:pt x="111125" y="313690"/>
                </a:moveTo>
                <a:lnTo>
                  <a:pt x="0" y="192405"/>
                </a:lnTo>
                <a:lnTo>
                  <a:pt x="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6265" y="5032285"/>
            <a:ext cx="22796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3600"/>
              </a:lnSpc>
            </a:pPr>
            <a:r>
              <a:rPr sz="1600" spc="-15" dirty="0">
                <a:latin typeface="MS Mincho"/>
                <a:cs typeface="MS Mincho"/>
              </a:rPr>
              <a:t>⑤ </a:t>
            </a:r>
            <a:r>
              <a:rPr sz="1600" spc="-15" dirty="0">
                <a:latin typeface="宋体"/>
                <a:cs typeface="宋体"/>
              </a:rPr>
              <a:t>报 </a:t>
            </a:r>
            <a:r>
              <a:rPr sz="1600" spc="-15" dirty="0">
                <a:latin typeface="MS Mincho"/>
                <a:cs typeface="MS Mincho"/>
              </a:rPr>
              <a:t>文 体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9770" y="4288790"/>
            <a:ext cx="141605" cy="353695"/>
          </a:xfrm>
          <a:custGeom>
            <a:avLst/>
            <a:gdLst/>
            <a:ahLst/>
            <a:cxnLst/>
            <a:rect l="l" t="t" r="r" b="b"/>
            <a:pathLst>
              <a:path w="141605" h="353695">
                <a:moveTo>
                  <a:pt x="141605" y="353695"/>
                </a:moveTo>
                <a:lnTo>
                  <a:pt x="0" y="212090"/>
                </a:lnTo>
                <a:lnTo>
                  <a:pt x="0" y="0"/>
                </a:lnTo>
              </a:path>
            </a:pathLst>
          </a:custGeom>
          <a:ln w="2032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300" y="1058703"/>
            <a:ext cx="6883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783397"/>
            <a:ext cx="8392795" cy="453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除了可以使用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映射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求外，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815"/>
              </a:lnSpc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可以使用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>
              <a:lnSpc>
                <a:spcPts val="275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metho</a:t>
            </a:r>
            <a:r>
              <a:rPr sz="2400" spc="-2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params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heads </a:t>
            </a:r>
            <a:r>
              <a:rPr sz="2400" dirty="0">
                <a:latin typeface="MS Mincho"/>
                <a:cs typeface="MS Mincho"/>
              </a:rPr>
              <a:t>分</a:t>
            </a:r>
            <a:r>
              <a:rPr sz="2400" dirty="0">
                <a:latin typeface="宋体"/>
                <a:cs typeface="宋体"/>
              </a:rPr>
              <a:t>别</a:t>
            </a:r>
            <a:r>
              <a:rPr sz="2400" dirty="0">
                <a:latin typeface="MS Mincho"/>
                <a:cs typeface="MS Mincho"/>
              </a:rPr>
              <a:t>表示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求方法、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求参数及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头</a:t>
            </a:r>
            <a:r>
              <a:rPr sz="2400" dirty="0">
                <a:latin typeface="MS Mincho"/>
                <a:cs typeface="MS Mincho"/>
              </a:rPr>
              <a:t>的映射条 件，他</a:t>
            </a:r>
            <a:r>
              <a:rPr sz="2400" dirty="0">
                <a:latin typeface="宋体"/>
                <a:cs typeface="宋体"/>
              </a:rPr>
              <a:t>们</a:t>
            </a:r>
            <a:r>
              <a:rPr sz="2400" dirty="0">
                <a:latin typeface="MS Mincho"/>
                <a:cs typeface="MS Mincho"/>
              </a:rPr>
              <a:t>之</a:t>
            </a:r>
            <a:r>
              <a:rPr sz="2400" dirty="0">
                <a:latin typeface="宋体"/>
                <a:cs typeface="宋体"/>
              </a:rPr>
              <a:t>间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与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系，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联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合使用多个条件可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让请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求映射 更加精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确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化。</a:t>
            </a:r>
            <a:endParaRPr sz="24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params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header</a:t>
            </a:r>
            <a:r>
              <a:rPr sz="2400" spc="-30" dirty="0"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简单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式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param1: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!param1: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求不能包含名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endParaRPr sz="2000">
              <a:latin typeface="MS Mincho"/>
              <a:cs typeface="MS Mincho"/>
            </a:endParaRPr>
          </a:p>
          <a:p>
            <a:pPr marL="755015" marR="204470" indent="-285115">
              <a:lnSpc>
                <a:spcPts val="229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param1 != value1: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求参数，但其</a:t>
            </a:r>
            <a:r>
              <a:rPr sz="2000" dirty="0">
                <a:latin typeface="宋体"/>
                <a:cs typeface="宋体"/>
              </a:rPr>
              <a:t>值 </a:t>
            </a:r>
            <a:r>
              <a:rPr sz="2000" dirty="0">
                <a:latin typeface="MS Mincho"/>
                <a:cs typeface="MS Mincho"/>
              </a:rPr>
              <a:t>不能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value1</a:t>
            </a:r>
            <a:endParaRPr sz="2000">
              <a:latin typeface="Arial"/>
              <a:cs typeface="Arial"/>
            </a:endParaRPr>
          </a:p>
          <a:p>
            <a:pPr marL="755015" marR="8001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{“param1=value1”, “param2”}: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包含名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Arial"/>
                <a:cs typeface="Arial"/>
              </a:rPr>
              <a:t>param2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两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求参数，且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param1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参数的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必</a:t>
            </a:r>
            <a:r>
              <a:rPr sz="2000" dirty="0">
                <a:latin typeface="宋体"/>
                <a:cs typeface="宋体"/>
              </a:rPr>
              <a:t>须为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value1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046003"/>
            <a:ext cx="68834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dirty="0">
                <a:latin typeface="Kozuka Gothic Pro B"/>
                <a:cs typeface="Kozuka Gothic Pro B"/>
              </a:rPr>
              <a:t>映射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求参数、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求方法或</a:t>
            </a:r>
            <a:r>
              <a:rPr sz="3600" b="1" dirty="0">
                <a:latin typeface="微软雅黑"/>
                <a:cs typeface="微软雅黑"/>
              </a:rPr>
              <a:t>请</a:t>
            </a:r>
            <a:r>
              <a:rPr sz="3600" b="1" dirty="0">
                <a:latin typeface="Kozuka Gothic Pro B"/>
                <a:cs typeface="Kozuka Gothic Pro B"/>
              </a:rPr>
              <a:t>求</a:t>
            </a:r>
            <a:r>
              <a:rPr sz="3600" b="1" dirty="0">
                <a:latin typeface="微软雅黑"/>
                <a:cs typeface="微软雅黑"/>
              </a:rPr>
              <a:t>头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734" y="2071370"/>
            <a:ext cx="8559800" cy="299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2360" y="1058703"/>
            <a:ext cx="69386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RequestMapping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6702425" cy="3710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格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源地址支持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匹配符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?</a:t>
            </a:r>
            <a:r>
              <a:rPr sz="2000" dirty="0">
                <a:latin typeface="MS Mincho"/>
                <a:cs typeface="MS Mincho"/>
              </a:rPr>
              <a:t>：匹配文件名中的一个字符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*</a:t>
            </a:r>
            <a:r>
              <a:rPr sz="2000" dirty="0">
                <a:latin typeface="MS Mincho"/>
                <a:cs typeface="MS Mincho"/>
              </a:rPr>
              <a:t>：匹配文件名中的任意字符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*</a:t>
            </a:r>
            <a:r>
              <a:rPr sz="2000" spc="-10" dirty="0">
                <a:latin typeface="Arial"/>
                <a:cs typeface="Arial"/>
              </a:rPr>
              <a:t>*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**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匹配多</a:t>
            </a:r>
            <a:r>
              <a:rPr sz="2000" dirty="0">
                <a:latin typeface="宋体"/>
                <a:cs typeface="宋体"/>
              </a:rPr>
              <a:t>层</a:t>
            </a:r>
            <a:r>
              <a:rPr sz="2000" dirty="0">
                <a:latin typeface="MS Mincho"/>
                <a:cs typeface="MS Mincho"/>
              </a:rPr>
              <a:t>路径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RequestMapping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Ant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格的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345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/user/*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aa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ts val="2345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/user/**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aa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ts val="235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??: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匹配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25"/>
              </a:lnSpc>
            </a:pP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/user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createUse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3084" y="1058703"/>
            <a:ext cx="818197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3343910" algn="l"/>
              </a:tabLst>
            </a:pP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PathVariable	</a:t>
            </a:r>
            <a:r>
              <a:rPr sz="3600" dirty="0">
                <a:latin typeface="MS Mincho"/>
                <a:cs typeface="MS Mincho"/>
              </a:rPr>
              <a:t>映射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URL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定的占位符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3515" indent="-342265">
              <a:lnSpc>
                <a:spcPts val="2750"/>
              </a:lnSpc>
              <a:tabLst>
                <a:tab pos="354330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带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占位符的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Spring3.0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新增的功能</a:t>
            </a:r>
            <a:r>
              <a:rPr dirty="0"/>
              <a:t>，</a:t>
            </a:r>
            <a:r>
              <a:rPr dirty="0">
                <a:latin typeface="宋体"/>
                <a:cs typeface="宋体"/>
              </a:rPr>
              <a:t>该</a:t>
            </a:r>
            <a:r>
              <a:rPr dirty="0"/>
              <a:t>功能在 </a:t>
            </a:r>
            <a:r>
              <a:rPr dirty="0">
                <a:latin typeface="Arial"/>
                <a:cs typeface="Arial"/>
              </a:rPr>
              <a:t>SpringMVC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/>
              <a:t>向</a:t>
            </a:r>
            <a:r>
              <a:rPr spc="-535" dirty="0"/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/>
              <a:t>目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/>
              <a:t>挺</a:t>
            </a:r>
            <a:r>
              <a:rPr dirty="0">
                <a:latin typeface="宋体"/>
                <a:cs typeface="宋体"/>
              </a:rPr>
              <a:t>进发</a:t>
            </a:r>
            <a:r>
              <a:rPr dirty="0"/>
              <a:t>展</a:t>
            </a:r>
            <a:r>
              <a:rPr dirty="0">
                <a:latin typeface="宋体"/>
                <a:cs typeface="宋体"/>
              </a:rPr>
              <a:t>过</a:t>
            </a:r>
            <a:r>
              <a:rPr dirty="0"/>
              <a:t>程中具有里程碑的 意</a:t>
            </a:r>
            <a:r>
              <a:rPr dirty="0">
                <a:latin typeface="宋体"/>
                <a:cs typeface="宋体"/>
              </a:rPr>
              <a:t>义</a:t>
            </a: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可以将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中占位符参数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定到控 制器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r>
              <a:rPr dirty="0"/>
              <a:t>：</a:t>
            </a:r>
            <a:r>
              <a:rPr dirty="0">
                <a:latin typeface="Arial"/>
                <a:cs typeface="Arial"/>
              </a:rPr>
              <a:t>URL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中的</a:t>
            </a:r>
            <a:r>
              <a:rPr spc="-535" dirty="0"/>
              <a:t> </a:t>
            </a:r>
            <a:r>
              <a:rPr spc="-5" dirty="0">
                <a:latin typeface="Arial"/>
                <a:cs typeface="Arial"/>
              </a:rPr>
              <a:t>{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xx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}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/>
              <a:t>占位符可以通</a:t>
            </a:r>
            <a:r>
              <a:rPr dirty="0">
                <a:latin typeface="宋体"/>
                <a:cs typeface="宋体"/>
              </a:rPr>
              <a:t>过</a:t>
            </a:r>
          </a:p>
          <a:p>
            <a:pPr marL="354965">
              <a:lnSpc>
                <a:spcPts val="2655"/>
              </a:lnSpc>
            </a:pPr>
            <a:r>
              <a:rPr spc="-5" dirty="0">
                <a:latin typeface="Arial"/>
                <a:cs typeface="Arial"/>
              </a:rPr>
              <a:t>@</a:t>
            </a:r>
            <a:r>
              <a:rPr dirty="0">
                <a:latin typeface="Arial"/>
                <a:cs typeface="Arial"/>
              </a:rPr>
              <a:t>PathVariabl</a:t>
            </a:r>
            <a:r>
              <a:rPr spc="-4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(</a:t>
            </a:r>
            <a:r>
              <a:rPr spc="-10" dirty="0">
                <a:latin typeface="Arial"/>
                <a:cs typeface="Arial"/>
              </a:rPr>
              <a:t>"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xx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")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/>
              <a:t>定到操作方法的入参中。</a:t>
            </a:r>
          </a:p>
        </p:txBody>
      </p:sp>
      <p:sp>
        <p:nvSpPr>
          <p:cNvPr id="5" name="object 5"/>
          <p:cNvSpPr/>
          <p:nvPr/>
        </p:nvSpPr>
        <p:spPr>
          <a:xfrm>
            <a:off x="899794" y="4509134"/>
            <a:ext cx="72136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97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4724400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2.SpringMVC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3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4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5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5" dirty="0">
                <a:latin typeface="Arial"/>
                <a:cs typeface="Arial"/>
              </a:rPr>
              <a:t>6.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7.RESTful 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8.SpringMVC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9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4791233"/>
            <a:ext cx="5076825" cy="133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599"/>
              </a:lnSpc>
            </a:pPr>
            <a:r>
              <a:rPr sz="2000" dirty="0">
                <a:latin typeface="Arial"/>
                <a:cs typeface="Arial"/>
              </a:rPr>
              <a:t>10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 11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12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Arial"/>
                <a:cs typeface="Arial"/>
              </a:rPr>
              <a:t>13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465" y="1660683"/>
            <a:ext cx="3469640" cy="160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14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15.SpringMVC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16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3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17.SpringMVC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9840">
              <a:lnSpc>
                <a:spcPts val="4285"/>
              </a:lnSpc>
            </a:pPr>
            <a:r>
              <a:rPr dirty="0"/>
              <a:t>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475501"/>
            <a:ext cx="8392160" cy="484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9525" indent="-342265" algn="just">
              <a:lnSpc>
                <a:spcPts val="206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RES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：即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Representational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</a:t>
            </a:r>
            <a:r>
              <a:rPr sz="1800" spc="-20" dirty="0">
                <a:latin typeface="Arial"/>
                <a:cs typeface="Arial"/>
              </a:rPr>
              <a:t>r</a:t>
            </a:r>
            <a:r>
              <a:rPr sz="1800" dirty="0">
                <a:latin typeface="MS Mincho"/>
                <a:cs typeface="MS Mincho"/>
              </a:rPr>
              <a:t>。</a:t>
            </a: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微软雅黑"/>
                <a:cs typeface="微软雅黑"/>
              </a:rPr>
              <a:t>资</a:t>
            </a:r>
            <a:r>
              <a:rPr sz="1800" b="1" dirty="0">
                <a:latin typeface="Kozuka Gothic Pro B"/>
                <a:cs typeface="Kozuka Gothic Pro B"/>
              </a:rPr>
              <a:t>源）表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化。是目前 最流行的一</a:t>
            </a:r>
            <a:r>
              <a:rPr sz="1800" b="1" dirty="0">
                <a:latin typeface="微软雅黑"/>
                <a:cs typeface="微软雅黑"/>
              </a:rPr>
              <a:t>种</a:t>
            </a:r>
            <a:r>
              <a:rPr sz="1800" b="1" dirty="0">
                <a:latin typeface="Kozuka Gothic Pro B"/>
                <a:cs typeface="Kozuka Gothic Pro B"/>
              </a:rPr>
              <a:t>互</a:t>
            </a:r>
            <a:r>
              <a:rPr sz="1800" b="1" dirty="0">
                <a:latin typeface="微软雅黑"/>
                <a:cs typeface="微软雅黑"/>
              </a:rPr>
              <a:t>联</a:t>
            </a:r>
            <a:r>
              <a:rPr sz="1800" b="1" dirty="0">
                <a:latin typeface="Kozuka Gothic Pro B"/>
                <a:cs typeface="Kozuka Gothic Pro B"/>
              </a:rPr>
              <a:t>网</a:t>
            </a:r>
            <a:r>
              <a:rPr sz="1800" b="1" dirty="0">
                <a:latin typeface="微软雅黑"/>
                <a:cs typeface="微软雅黑"/>
              </a:rPr>
              <a:t>软</a:t>
            </a:r>
            <a:r>
              <a:rPr sz="1800" b="1" dirty="0">
                <a:latin typeface="Kozuka Gothic Pro B"/>
                <a:cs typeface="Kozuka Gothic Pro B"/>
              </a:rPr>
              <a:t>件架</a:t>
            </a:r>
            <a:r>
              <a:rPr sz="1800" b="1" dirty="0">
                <a:latin typeface="微软雅黑"/>
                <a:cs typeface="微软雅黑"/>
              </a:rPr>
              <a:t>构</a:t>
            </a:r>
            <a:r>
              <a:rPr sz="1800" dirty="0">
                <a:latin typeface="MS Mincho"/>
                <a:cs typeface="MS Mincho"/>
              </a:rPr>
              <a:t>。它</a:t>
            </a:r>
            <a:r>
              <a:rPr sz="1800" dirty="0">
                <a:latin typeface="宋体"/>
                <a:cs typeface="宋体"/>
              </a:rPr>
              <a:t>结构</a:t>
            </a:r>
            <a:r>
              <a:rPr sz="1800" dirty="0">
                <a:latin typeface="MS Mincho"/>
                <a:cs typeface="MS Mincho"/>
              </a:rPr>
              <a:t>清晰、符合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准、易于理解、</a:t>
            </a:r>
            <a:r>
              <a:rPr sz="1800" dirty="0">
                <a:latin typeface="宋体"/>
                <a:cs typeface="宋体"/>
              </a:rPr>
              <a:t>扩</a:t>
            </a:r>
            <a:r>
              <a:rPr sz="1800" dirty="0">
                <a:latin typeface="MS Mincho"/>
                <a:cs typeface="MS Mincho"/>
              </a:rPr>
              <a:t>展方便， 所以正得到越来越多网站的采用</a:t>
            </a:r>
            <a:endParaRPr sz="18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060"/>
              </a:lnSpc>
              <a:spcBef>
                <a:spcPts val="409"/>
              </a:spcBef>
            </a:pPr>
            <a:r>
              <a:rPr sz="1800" dirty="0">
                <a:latin typeface="Arial"/>
                <a:cs typeface="Arial"/>
              </a:rPr>
              <a:t>•   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Resource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b="1" dirty="0">
                <a:latin typeface="Kozuka Gothic Pro B"/>
                <a:cs typeface="Kozuka Gothic Pro B"/>
              </a:rPr>
              <a:t>网</a:t>
            </a:r>
            <a:r>
              <a:rPr sz="1800" b="1" dirty="0">
                <a:latin typeface="微软雅黑"/>
                <a:cs typeface="微软雅黑"/>
              </a:rPr>
              <a:t>络</a:t>
            </a:r>
            <a:r>
              <a:rPr sz="1800" b="1" dirty="0">
                <a:latin typeface="Kozuka Gothic Pro B"/>
                <a:cs typeface="Kozuka Gothic Pro B"/>
              </a:rPr>
              <a:t>上的一个</a:t>
            </a:r>
            <a:r>
              <a:rPr sz="1800" b="1" dirty="0">
                <a:latin typeface="微软雅黑"/>
                <a:cs typeface="微软雅黑"/>
              </a:rPr>
              <a:t>实</a:t>
            </a:r>
            <a:r>
              <a:rPr sz="1800" b="1" dirty="0">
                <a:latin typeface="Kozuka Gothic Pro B"/>
                <a:cs typeface="Kozuka Gothic Pro B"/>
              </a:rPr>
              <a:t>体，或者</a:t>
            </a:r>
            <a:r>
              <a:rPr sz="1800" b="1" dirty="0">
                <a:latin typeface="微软雅黑"/>
                <a:cs typeface="微软雅黑"/>
              </a:rPr>
              <a:t>说</a:t>
            </a:r>
            <a:r>
              <a:rPr sz="1800" b="1" dirty="0">
                <a:latin typeface="Kozuka Gothic Pro B"/>
                <a:cs typeface="Kozuka Gothic Pro B"/>
              </a:rPr>
              <a:t>是网</a:t>
            </a:r>
            <a:r>
              <a:rPr sz="1800" b="1" dirty="0">
                <a:latin typeface="微软雅黑"/>
                <a:cs typeface="微软雅黑"/>
              </a:rPr>
              <a:t>络</a:t>
            </a:r>
            <a:r>
              <a:rPr sz="1800" b="1" dirty="0">
                <a:latin typeface="Kozuka Gothic Pro B"/>
                <a:cs typeface="Kozuka Gothic Pro B"/>
              </a:rPr>
              <a:t>上的一个具体信息</a:t>
            </a:r>
            <a:r>
              <a:rPr sz="1800" dirty="0">
                <a:latin typeface="MS Mincho"/>
                <a:cs typeface="MS Mincho"/>
              </a:rPr>
              <a:t>。它 可以是一段文本、一</a:t>
            </a:r>
            <a:r>
              <a:rPr sz="1800" dirty="0">
                <a:latin typeface="宋体"/>
                <a:cs typeface="宋体"/>
              </a:rPr>
              <a:t>张图</a:t>
            </a:r>
            <a:r>
              <a:rPr sz="1800" dirty="0">
                <a:latin typeface="MS Mincho"/>
                <a:cs typeface="MS Mincho"/>
              </a:rPr>
              <a:t>片、一首歌曲、一</a:t>
            </a:r>
            <a:r>
              <a:rPr sz="1800" dirty="0">
                <a:latin typeface="宋体"/>
                <a:cs typeface="宋体"/>
              </a:rPr>
              <a:t>种</a:t>
            </a:r>
            <a:r>
              <a:rPr sz="1800" dirty="0">
                <a:latin typeface="MS Mincho"/>
                <a:cs typeface="MS Mincho"/>
              </a:rPr>
              <a:t>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，</a:t>
            </a:r>
            <a:r>
              <a:rPr sz="1800" dirty="0">
                <a:latin typeface="宋体"/>
                <a:cs typeface="宋体"/>
              </a:rPr>
              <a:t>总</a:t>
            </a:r>
            <a:r>
              <a:rPr sz="1800" dirty="0">
                <a:latin typeface="MS Mincho"/>
                <a:cs typeface="MS Mincho"/>
              </a:rPr>
              <a:t>之就是一个具体的存在。 可以用一个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MS Mincho"/>
                <a:cs typeface="MS Mincho"/>
              </a:rPr>
              <a:t>（</a:t>
            </a:r>
            <a:r>
              <a:rPr sz="1800" dirty="0">
                <a:latin typeface="宋体"/>
                <a:cs typeface="宋体"/>
              </a:rPr>
              <a:t>统</a:t>
            </a:r>
            <a:r>
              <a:rPr sz="1800" dirty="0">
                <a:latin typeface="MS Mincho"/>
                <a:cs typeface="MS Mincho"/>
              </a:rPr>
              <a:t>一</a:t>
            </a:r>
            <a:r>
              <a:rPr sz="1800" dirty="0">
                <a:latin typeface="宋体"/>
                <a:cs typeface="宋体"/>
              </a:rPr>
              <a:t>资</a:t>
            </a:r>
            <a:r>
              <a:rPr sz="1800" dirty="0">
                <a:latin typeface="MS Mincho"/>
                <a:cs typeface="MS Mincho"/>
              </a:rPr>
              <a:t>源定位符）指向它，</a:t>
            </a:r>
            <a:r>
              <a:rPr sz="1800" b="0" dirty="0">
                <a:latin typeface="Adobe Myungjo Std M"/>
                <a:cs typeface="Adobe Myungjo Std M"/>
              </a:rPr>
              <a:t>每</a:t>
            </a:r>
            <a:r>
              <a:rPr sz="1800" b="1" dirty="0">
                <a:latin typeface="微软雅黑"/>
                <a:cs typeface="微软雅黑"/>
              </a:rPr>
              <a:t>种资</a:t>
            </a:r>
            <a:r>
              <a:rPr sz="1800" b="1" dirty="0">
                <a:latin typeface="Kozuka Gothic Pro B"/>
                <a:cs typeface="Kozuka Gothic Pro B"/>
              </a:rPr>
              <a:t>源</a:t>
            </a:r>
            <a:r>
              <a:rPr sz="1800" b="1" dirty="0">
                <a:latin typeface="微软雅黑"/>
                <a:cs typeface="微软雅黑"/>
              </a:rPr>
              <a:t>对应</a:t>
            </a:r>
            <a:r>
              <a:rPr sz="1800" b="1" dirty="0">
                <a:latin typeface="Kozuka Gothic Pro B"/>
                <a:cs typeface="Kozuka Gothic Pro B"/>
              </a:rPr>
              <a:t>一个特定的</a:t>
            </a:r>
            <a:r>
              <a:rPr sz="1800" b="1" spc="110" dirty="0">
                <a:latin typeface="Kozuka Gothic Pro B"/>
                <a:cs typeface="Kozuka Gothic Pro B"/>
              </a:rPr>
              <a:t> </a:t>
            </a:r>
            <a:r>
              <a:rPr sz="1800" b="1" dirty="0">
                <a:latin typeface="Arial"/>
                <a:cs typeface="Arial"/>
              </a:rPr>
              <a:t>URI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。要 </a:t>
            </a:r>
            <a:r>
              <a:rPr sz="1800" dirty="0">
                <a:latin typeface="宋体"/>
                <a:cs typeface="宋体"/>
              </a:rPr>
              <a:t>获</a:t>
            </a:r>
            <a:r>
              <a:rPr sz="1800" dirty="0">
                <a:latin typeface="MS Mincho"/>
                <a:cs typeface="MS Mincho"/>
              </a:rPr>
              <a:t>取</a:t>
            </a:r>
            <a:r>
              <a:rPr sz="1800" dirty="0">
                <a:latin typeface="宋体"/>
                <a:cs typeface="宋体"/>
              </a:rPr>
              <a:t>这</a:t>
            </a:r>
            <a:r>
              <a:rPr sz="1800" dirty="0">
                <a:latin typeface="MS Mincho"/>
                <a:cs typeface="MS Mincho"/>
              </a:rPr>
              <a:t>个</a:t>
            </a:r>
            <a:r>
              <a:rPr sz="1800" dirty="0">
                <a:latin typeface="宋体"/>
                <a:cs typeface="宋体"/>
              </a:rPr>
              <a:t>资</a:t>
            </a:r>
            <a:r>
              <a:rPr sz="1800" dirty="0">
                <a:latin typeface="MS Mincho"/>
                <a:cs typeface="MS Mincho"/>
              </a:rPr>
              <a:t>源，</a:t>
            </a:r>
            <a:r>
              <a:rPr sz="1800" dirty="0">
                <a:latin typeface="宋体"/>
                <a:cs typeface="宋体"/>
              </a:rPr>
              <a:t>访问</a:t>
            </a:r>
            <a:r>
              <a:rPr sz="1800" dirty="0">
                <a:latin typeface="MS Mincho"/>
                <a:cs typeface="MS Mincho"/>
              </a:rPr>
              <a:t>它的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MS Mincho"/>
                <a:cs typeface="MS Mincho"/>
              </a:rPr>
              <a:t>就可以，因此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URI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即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1800" b="0" dirty="0">
                <a:solidFill>
                  <a:srgbClr val="FF0000"/>
                </a:solidFill>
                <a:latin typeface="Adobe Myungjo Std M"/>
                <a:cs typeface="Adobe Myungjo Std M"/>
              </a:rPr>
              <a:t>每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一个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源的独一无二的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识 别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符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12700">
              <a:lnSpc>
                <a:spcPts val="2110"/>
              </a:lnSpc>
              <a:spcBef>
                <a:spcPts val="254"/>
              </a:spcBef>
              <a:tabLst>
                <a:tab pos="354330" algn="l"/>
              </a:tabLst>
            </a:pPr>
            <a:r>
              <a:rPr sz="1800" b="1" dirty="0">
                <a:latin typeface="Arial"/>
                <a:cs typeface="Arial"/>
              </a:rPr>
              <a:t>•	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现层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Representatio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把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源具体呈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出来的形式</a:t>
            </a:r>
            <a:r>
              <a:rPr sz="1800" b="1" dirty="0">
                <a:latin typeface="Kozuka Gothic Pro B"/>
                <a:cs typeface="Kozuka Gothic Pro B"/>
              </a:rPr>
              <a:t>，叫做它的表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endParaRPr sz="1800">
              <a:latin typeface="微软雅黑"/>
              <a:cs typeface="微软雅黑"/>
            </a:endParaRPr>
          </a:p>
          <a:p>
            <a:pPr marL="354965" marR="454025">
              <a:lnSpc>
                <a:spcPts val="2060"/>
              </a:lnSpc>
              <a:spcBef>
                <a:spcPts val="100"/>
              </a:spcBef>
            </a:pP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Arial"/>
                <a:cs typeface="Arial"/>
              </a:rPr>
              <a:t>Representatio</a:t>
            </a:r>
            <a:r>
              <a:rPr sz="1800" b="1" spc="-40" dirty="0">
                <a:latin typeface="Arial"/>
                <a:cs typeface="Arial"/>
              </a:rPr>
              <a:t>n</a:t>
            </a:r>
            <a:r>
              <a:rPr sz="1800" b="1" dirty="0"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。比如，文本可以用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txt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格式表</a:t>
            </a:r>
            <a:r>
              <a:rPr sz="1800" dirty="0">
                <a:latin typeface="宋体"/>
                <a:cs typeface="宋体"/>
              </a:rPr>
              <a:t>现</a:t>
            </a:r>
            <a:r>
              <a:rPr sz="1800" dirty="0">
                <a:latin typeface="MS Mincho"/>
                <a:cs typeface="MS Mincho"/>
              </a:rPr>
              <a:t>，也可以用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HTML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 式、</a:t>
            </a:r>
            <a:r>
              <a:rPr sz="1800" dirty="0">
                <a:latin typeface="Arial"/>
                <a:cs typeface="Arial"/>
              </a:rPr>
              <a:t>XML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格式、</a:t>
            </a:r>
            <a:r>
              <a:rPr sz="1800" dirty="0">
                <a:latin typeface="Arial"/>
                <a:cs typeface="Arial"/>
              </a:rPr>
              <a:t>JSON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格式表</a:t>
            </a:r>
            <a:r>
              <a:rPr sz="1800" dirty="0">
                <a:latin typeface="宋体"/>
                <a:cs typeface="宋体"/>
              </a:rPr>
              <a:t>现</a:t>
            </a:r>
            <a:r>
              <a:rPr sz="1800" dirty="0">
                <a:latin typeface="MS Mincho"/>
                <a:cs typeface="MS Mincho"/>
              </a:rPr>
              <a:t>，甚至可以采用二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制格式。</a:t>
            </a:r>
            <a:endParaRPr sz="1800">
              <a:latin typeface="MS Mincho"/>
              <a:cs typeface="MS Mincho"/>
            </a:endParaRPr>
          </a:p>
          <a:p>
            <a:pPr marL="354965" marR="20955" indent="-342265">
              <a:lnSpc>
                <a:spcPts val="2060"/>
              </a:lnSpc>
              <a:spcBef>
                <a:spcPts val="409"/>
              </a:spcBef>
              <a:tabLst>
                <a:tab pos="354330" algn="l"/>
              </a:tabLst>
            </a:pPr>
            <a:r>
              <a:rPr sz="1800" dirty="0">
                <a:latin typeface="Arial"/>
                <a:cs typeface="Arial"/>
              </a:rPr>
              <a:t>•	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状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态转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化（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State Transfe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）</a:t>
            </a:r>
            <a:r>
              <a:rPr sz="1800" dirty="0">
                <a:latin typeface="MS Mincho"/>
                <a:cs typeface="MS Mincho"/>
              </a:rPr>
              <a:t>：</a:t>
            </a:r>
            <a:r>
              <a:rPr sz="1800" dirty="0">
                <a:latin typeface="Batang"/>
                <a:cs typeface="Batang"/>
              </a:rPr>
              <a:t>每</a:t>
            </a:r>
            <a:r>
              <a:rPr sz="1800" dirty="0">
                <a:latin typeface="宋体"/>
                <a:cs typeface="宋体"/>
              </a:rPr>
              <a:t>发</a:t>
            </a:r>
            <a:r>
              <a:rPr sz="1800" dirty="0">
                <a:latin typeface="MS Mincho"/>
                <a:cs typeface="MS Mincho"/>
              </a:rPr>
              <a:t>出一个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求，就代表了客</a:t>
            </a:r>
            <a:r>
              <a:rPr sz="1800" dirty="0">
                <a:latin typeface="宋体"/>
                <a:cs typeface="宋体"/>
              </a:rPr>
              <a:t>户</a:t>
            </a:r>
            <a:r>
              <a:rPr sz="1800" dirty="0">
                <a:latin typeface="MS Mincho"/>
                <a:cs typeface="MS Mincho"/>
              </a:rPr>
              <a:t>端和服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器的一 次交互</a:t>
            </a:r>
            <a:r>
              <a:rPr sz="1800" dirty="0">
                <a:latin typeface="宋体"/>
                <a:cs typeface="宋体"/>
              </a:rPr>
              <a:t>过</a:t>
            </a:r>
            <a:r>
              <a:rPr sz="1800" dirty="0">
                <a:latin typeface="MS Mincho"/>
                <a:cs typeface="MS Mincho"/>
              </a:rPr>
              <a:t>程。</a:t>
            </a:r>
            <a:r>
              <a:rPr sz="1800" dirty="0">
                <a:latin typeface="Arial"/>
                <a:cs typeface="Arial"/>
              </a:rPr>
              <a:t>HTT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宋体"/>
                <a:cs typeface="宋体"/>
              </a:rPr>
              <a:t>协议</a:t>
            </a:r>
            <a:r>
              <a:rPr sz="1800" dirty="0">
                <a:latin typeface="MS Mincho"/>
                <a:cs typeface="MS Mincho"/>
              </a:rPr>
              <a:t>，是一个无状</a:t>
            </a:r>
            <a:r>
              <a:rPr sz="1800" dirty="0">
                <a:latin typeface="宋体"/>
                <a:cs typeface="宋体"/>
              </a:rPr>
              <a:t>态协议</a:t>
            </a:r>
            <a:r>
              <a:rPr sz="1800" dirty="0">
                <a:latin typeface="MS Mincho"/>
                <a:cs typeface="MS Mincho"/>
              </a:rPr>
              <a:t>，即所有的状</a:t>
            </a:r>
            <a:r>
              <a:rPr sz="1800" dirty="0">
                <a:latin typeface="宋体"/>
                <a:cs typeface="宋体"/>
              </a:rPr>
              <a:t>态</a:t>
            </a:r>
            <a:r>
              <a:rPr sz="1800" dirty="0">
                <a:latin typeface="MS Mincho"/>
                <a:cs typeface="MS Mincho"/>
              </a:rPr>
              <a:t>都保存在服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 端。因此，</a:t>
            </a:r>
            <a:r>
              <a:rPr sz="1800" b="1" dirty="0">
                <a:latin typeface="Kozuka Gothic Pro B"/>
                <a:cs typeface="Kozuka Gothic Pro B"/>
              </a:rPr>
              <a:t>如果客</a:t>
            </a:r>
            <a:r>
              <a:rPr sz="1800" b="1" dirty="0">
                <a:latin typeface="微软雅黑"/>
                <a:cs typeface="微软雅黑"/>
              </a:rPr>
              <a:t>户</a:t>
            </a:r>
            <a:r>
              <a:rPr sz="1800" b="1" dirty="0">
                <a:latin typeface="Kozuka Gothic Pro B"/>
                <a:cs typeface="Kozuka Gothic Pro B"/>
              </a:rPr>
              <a:t>端想要操作服</a:t>
            </a:r>
            <a:r>
              <a:rPr sz="1800" b="1" dirty="0">
                <a:latin typeface="微软雅黑"/>
                <a:cs typeface="微软雅黑"/>
              </a:rPr>
              <a:t>务</a:t>
            </a:r>
            <a:r>
              <a:rPr sz="1800" b="1" dirty="0">
                <a:latin typeface="Kozuka Gothic Pro B"/>
                <a:cs typeface="Kozuka Gothic Pro B"/>
              </a:rPr>
              <a:t>器，必</a:t>
            </a:r>
            <a:r>
              <a:rPr sz="1800" b="1" dirty="0">
                <a:latin typeface="微软雅黑"/>
                <a:cs typeface="微软雅黑"/>
              </a:rPr>
              <a:t>须</a:t>
            </a:r>
            <a:r>
              <a:rPr sz="1800" b="1" dirty="0">
                <a:latin typeface="Kozuka Gothic Pro B"/>
                <a:cs typeface="Kozuka Gothic Pro B"/>
              </a:rPr>
              <a:t>通</a:t>
            </a:r>
            <a:r>
              <a:rPr sz="1800" b="1" dirty="0">
                <a:latin typeface="微软雅黑"/>
                <a:cs typeface="微软雅黑"/>
              </a:rPr>
              <a:t>过</a:t>
            </a:r>
            <a:r>
              <a:rPr sz="1800" b="1" dirty="0">
                <a:latin typeface="Kozuka Gothic Pro B"/>
                <a:cs typeface="Kozuka Gothic Pro B"/>
              </a:rPr>
              <a:t>某</a:t>
            </a:r>
            <a:r>
              <a:rPr sz="1800" b="1" dirty="0">
                <a:latin typeface="微软雅黑"/>
                <a:cs typeface="微软雅黑"/>
              </a:rPr>
              <a:t>种</a:t>
            </a:r>
            <a:r>
              <a:rPr sz="1800" b="1" dirty="0">
                <a:latin typeface="Kozuka Gothic Pro B"/>
                <a:cs typeface="Kozuka Gothic Pro B"/>
              </a:rPr>
              <a:t>手段，</a:t>
            </a:r>
            <a:r>
              <a:rPr sz="1800" b="1" dirty="0">
                <a:latin typeface="微软雅黑"/>
                <a:cs typeface="微软雅黑"/>
              </a:rPr>
              <a:t>让</a:t>
            </a:r>
            <a:r>
              <a:rPr sz="1800" b="1" dirty="0">
                <a:latin typeface="Kozuka Gothic Pro B"/>
                <a:cs typeface="Kozuka Gothic Pro B"/>
              </a:rPr>
              <a:t>服</a:t>
            </a:r>
            <a:r>
              <a:rPr sz="1800" b="1" dirty="0">
                <a:latin typeface="微软雅黑"/>
                <a:cs typeface="微软雅黑"/>
              </a:rPr>
              <a:t>务</a:t>
            </a:r>
            <a:r>
              <a:rPr sz="1800" b="1" dirty="0">
                <a:latin typeface="Kozuka Gothic Pro B"/>
                <a:cs typeface="Kozuka Gothic Pro B"/>
              </a:rPr>
              <a:t>器端</a:t>
            </a:r>
            <a:r>
              <a:rPr sz="1800" b="1" dirty="0">
                <a:latin typeface="微软雅黑"/>
                <a:cs typeface="微软雅黑"/>
              </a:rPr>
              <a:t>发</a:t>
            </a:r>
            <a:r>
              <a:rPr sz="1800" b="1" dirty="0">
                <a:latin typeface="Kozuka Gothic Pro B"/>
                <a:cs typeface="Kozuka Gothic Pro B"/>
              </a:rPr>
              <a:t>生</a:t>
            </a:r>
            <a:r>
              <a:rPr sz="1800" b="1" dirty="0">
                <a:latin typeface="Arial"/>
                <a:cs typeface="Arial"/>
              </a:rPr>
              <a:t>“ 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</a:t>
            </a:r>
            <a:r>
              <a:rPr sz="1800" b="1" dirty="0">
                <a:latin typeface="Arial"/>
                <a:cs typeface="Arial"/>
              </a:rPr>
              <a:t>”</a:t>
            </a:r>
            <a:r>
              <a:rPr sz="1800" b="1" dirty="0">
                <a:latin typeface="Kozuka Gothic Pro B"/>
                <a:cs typeface="Kozuka Gothic Pro B"/>
              </a:rPr>
              <a:t>（</a:t>
            </a:r>
            <a:r>
              <a:rPr sz="1800" b="1" dirty="0">
                <a:latin typeface="Arial"/>
                <a:cs typeface="Arial"/>
              </a:rPr>
              <a:t>State Transfe</a:t>
            </a:r>
            <a:r>
              <a:rPr sz="1800" b="1" spc="-30" dirty="0">
                <a:latin typeface="Arial"/>
                <a:cs typeface="Arial"/>
              </a:rPr>
              <a:t>r</a:t>
            </a:r>
            <a:r>
              <a:rPr sz="1800" b="1" dirty="0">
                <a:latin typeface="Kozuka Gothic Pro B"/>
                <a:cs typeface="Kozuka Gothic Pro B"/>
              </a:rPr>
              <a:t>）。而</a:t>
            </a:r>
            <a:r>
              <a:rPr sz="1800" b="1" dirty="0">
                <a:latin typeface="微软雅黑"/>
                <a:cs typeface="微软雅黑"/>
              </a:rPr>
              <a:t>这种转</a:t>
            </a:r>
            <a:r>
              <a:rPr sz="1800" b="1" dirty="0">
                <a:latin typeface="Kozuka Gothic Pro B"/>
                <a:cs typeface="Kozuka Gothic Pro B"/>
              </a:rPr>
              <a:t>化是建立在表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之上的，所以就是</a:t>
            </a:r>
            <a:r>
              <a:rPr sz="1800" b="1" spc="110" dirty="0">
                <a:latin typeface="Kozuka Gothic Pro B"/>
                <a:cs typeface="Kozuka Gothic Pro B"/>
              </a:rPr>
              <a:t> </a:t>
            </a:r>
            <a:r>
              <a:rPr sz="1800" b="1" dirty="0">
                <a:latin typeface="Arial"/>
                <a:cs typeface="Arial"/>
              </a:rPr>
              <a:t>“ </a:t>
            </a:r>
            <a:r>
              <a:rPr sz="1800" b="1" dirty="0">
                <a:latin typeface="Kozuka Gothic Pro B"/>
                <a:cs typeface="Kozuka Gothic Pro B"/>
              </a:rPr>
              <a:t>表</a:t>
            </a:r>
            <a:r>
              <a:rPr sz="1800" b="1" dirty="0">
                <a:latin typeface="微软雅黑"/>
                <a:cs typeface="微软雅黑"/>
              </a:rPr>
              <a:t>现层</a:t>
            </a:r>
            <a:r>
              <a:rPr sz="1800" b="1" dirty="0">
                <a:latin typeface="Kozuka Gothic Pro B"/>
                <a:cs typeface="Kozuka Gothic Pro B"/>
              </a:rPr>
              <a:t>状</a:t>
            </a:r>
            <a:r>
              <a:rPr sz="1800" b="1" dirty="0">
                <a:latin typeface="微软雅黑"/>
                <a:cs typeface="微软雅黑"/>
              </a:rPr>
              <a:t>态转</a:t>
            </a:r>
            <a:r>
              <a:rPr sz="1800" b="1" dirty="0">
                <a:latin typeface="Kozuka Gothic Pro B"/>
                <a:cs typeface="Kozuka Gothic Pro B"/>
              </a:rPr>
              <a:t>化</a:t>
            </a:r>
            <a:r>
              <a:rPr sz="1800" b="1" dirty="0">
                <a:latin typeface="Arial"/>
                <a:cs typeface="Arial"/>
              </a:rPr>
              <a:t>”</a:t>
            </a:r>
            <a:r>
              <a:rPr sz="1800" b="1" dirty="0">
                <a:latin typeface="Kozuka Gothic Pro B"/>
                <a:cs typeface="Kozuka Gothic Pro B"/>
              </a:rPr>
              <a:t>。</a:t>
            </a:r>
            <a:r>
              <a:rPr sz="1800" dirty="0">
                <a:latin typeface="MS Mincho"/>
                <a:cs typeface="MS Mincho"/>
              </a:rPr>
              <a:t>具体</a:t>
            </a:r>
            <a:r>
              <a:rPr sz="1800" dirty="0">
                <a:latin typeface="宋体"/>
                <a:cs typeface="宋体"/>
              </a:rPr>
              <a:t>说</a:t>
            </a:r>
            <a:r>
              <a:rPr sz="1800" dirty="0">
                <a:latin typeface="MS Mincho"/>
                <a:cs typeface="MS Mincho"/>
              </a:rPr>
              <a:t>，就是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协议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里面，四个表示操作方式的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动 词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DELET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。它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分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别对应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四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基本操作：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获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用来新建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用来更新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源，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用来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删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除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源。</a:t>
            </a:r>
            <a:endParaRPr sz="18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2591435">
              <a:lnSpc>
                <a:spcPct val="100000"/>
              </a:lnSpc>
            </a:pPr>
            <a:r>
              <a:rPr dirty="0"/>
              <a:t>REST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00872"/>
            <a:ext cx="8061959" cy="355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示例：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：得到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DELET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：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id = 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/order/1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：更新</a:t>
            </a:r>
            <a:r>
              <a:rPr sz="2000" dirty="0">
                <a:latin typeface="Arial"/>
                <a:cs typeface="Arial"/>
              </a:rPr>
              <a:t>id = </a:t>
            </a:r>
            <a:r>
              <a:rPr sz="2000" spc="-15" dirty="0">
                <a:latin typeface="Arial"/>
                <a:cs typeface="Arial"/>
              </a:rPr>
              <a:t>1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  <a:tab pos="1769110" algn="l"/>
              </a:tabLst>
            </a:pPr>
            <a:r>
              <a:rPr sz="2000" dirty="0">
                <a:latin typeface="Arial"/>
                <a:cs typeface="Arial"/>
              </a:rPr>
              <a:t>/order	HTTP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POS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：新增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ts val="275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HiddenHttpMethodFilte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浏览</a:t>
            </a:r>
            <a:r>
              <a:rPr sz="2400" dirty="0">
                <a:latin typeface="MS Mincho"/>
                <a:cs typeface="MS Mincho"/>
              </a:rPr>
              <a:t>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只支持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dirty="0">
                <a:latin typeface="MS Mincho"/>
                <a:cs typeface="MS Mincho"/>
              </a:rPr>
              <a:t>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POST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求，而</a:t>
            </a:r>
            <a:r>
              <a:rPr sz="2400" dirty="0">
                <a:latin typeface="Arial"/>
                <a:cs typeface="Arial"/>
              </a:rPr>
              <a:t>DELET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method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并不支 持，</a:t>
            </a:r>
            <a:r>
              <a:rPr sz="2400" dirty="0">
                <a:latin typeface="Arial"/>
                <a:cs typeface="Arial"/>
              </a:rPr>
              <a:t>Spring3.0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添加了一个</a:t>
            </a:r>
            <a:r>
              <a:rPr sz="2400" dirty="0">
                <a:latin typeface="宋体"/>
                <a:cs typeface="宋体"/>
              </a:rPr>
              <a:t>过滤</a:t>
            </a:r>
            <a:r>
              <a:rPr sz="2400" dirty="0">
                <a:latin typeface="MS Mincho"/>
                <a:cs typeface="MS Mincho"/>
              </a:rPr>
              <a:t>器，可以将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些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转换 为标</a:t>
            </a:r>
            <a:r>
              <a:rPr sz="2400" dirty="0">
                <a:latin typeface="MS Mincho"/>
                <a:cs typeface="MS Mincho"/>
              </a:rPr>
              <a:t>准的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方法，使得支持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POS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与 </a:t>
            </a:r>
            <a:r>
              <a:rPr sz="2400" dirty="0">
                <a:latin typeface="Arial"/>
                <a:cs typeface="Arial"/>
              </a:rPr>
              <a:t>DELETE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6584" y="1058703"/>
            <a:ext cx="805497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PathVariable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URL</a:t>
            </a:r>
            <a:r>
              <a:rPr sz="3600" spc="-1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占位符到入参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3515" indent="-342265">
              <a:lnSpc>
                <a:spcPts val="2750"/>
              </a:lnSpc>
              <a:tabLst>
                <a:tab pos="354330" algn="l"/>
              </a:tabLst>
            </a:pPr>
            <a:r>
              <a:rPr dirty="0"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带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占位符的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Spring3.0</a:t>
            </a: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新增的功能</a:t>
            </a:r>
            <a:r>
              <a:rPr dirty="0"/>
              <a:t>，</a:t>
            </a:r>
            <a:r>
              <a:rPr dirty="0">
                <a:latin typeface="宋体"/>
                <a:cs typeface="宋体"/>
              </a:rPr>
              <a:t>该</a:t>
            </a:r>
            <a:r>
              <a:rPr dirty="0"/>
              <a:t>功能在 </a:t>
            </a:r>
            <a:r>
              <a:rPr dirty="0">
                <a:latin typeface="Arial"/>
                <a:cs typeface="Arial"/>
              </a:rPr>
              <a:t>SpringMVC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/>
              <a:t>向</a:t>
            </a:r>
            <a:r>
              <a:rPr spc="-535" dirty="0"/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REST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/>
              <a:t>目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/>
              <a:t>挺</a:t>
            </a:r>
            <a:r>
              <a:rPr dirty="0">
                <a:latin typeface="宋体"/>
                <a:cs typeface="宋体"/>
              </a:rPr>
              <a:t>进发</a:t>
            </a:r>
            <a:r>
              <a:rPr dirty="0"/>
              <a:t>展</a:t>
            </a:r>
            <a:r>
              <a:rPr dirty="0">
                <a:latin typeface="宋体"/>
                <a:cs typeface="宋体"/>
              </a:rPr>
              <a:t>过</a:t>
            </a:r>
            <a:r>
              <a:rPr dirty="0"/>
              <a:t>程中具有里程碑的 意</a:t>
            </a:r>
            <a:r>
              <a:rPr dirty="0">
                <a:latin typeface="宋体"/>
                <a:cs typeface="宋体"/>
              </a:rPr>
              <a:t>义</a:t>
            </a: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可以将</a:t>
            </a:r>
            <a:r>
              <a:rPr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中占位符参数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定到控 制器</a:t>
            </a:r>
            <a:r>
              <a:rPr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r>
              <a:rPr dirty="0"/>
              <a:t>：</a:t>
            </a:r>
            <a:r>
              <a:rPr dirty="0">
                <a:latin typeface="Arial"/>
                <a:cs typeface="Arial"/>
              </a:rPr>
              <a:t>URL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/>
              <a:t>中的</a:t>
            </a:r>
            <a:r>
              <a:rPr spc="-535" dirty="0"/>
              <a:t> </a:t>
            </a:r>
            <a:r>
              <a:rPr dirty="0">
                <a:latin typeface="Arial"/>
                <a:cs typeface="Arial"/>
              </a:rPr>
              <a:t>{xxx}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/>
              <a:t>占位符可以通</a:t>
            </a:r>
            <a:r>
              <a:rPr dirty="0">
                <a:latin typeface="宋体"/>
                <a:cs typeface="宋体"/>
              </a:rPr>
              <a:t>过</a:t>
            </a:r>
          </a:p>
          <a:p>
            <a:pPr marL="354965">
              <a:lnSpc>
                <a:spcPts val="2655"/>
              </a:lnSpc>
            </a:pPr>
            <a:r>
              <a:rPr spc="-5" dirty="0">
                <a:latin typeface="Arial"/>
                <a:cs typeface="Arial"/>
              </a:rPr>
              <a:t>@</a:t>
            </a:r>
            <a:r>
              <a:rPr dirty="0">
                <a:latin typeface="Arial"/>
                <a:cs typeface="Arial"/>
              </a:rPr>
              <a:t>PathVariabl</a:t>
            </a:r>
            <a:r>
              <a:rPr spc="-40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("xxx")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/>
              <a:t>定到操作方法的入参中。</a:t>
            </a:r>
          </a:p>
        </p:txBody>
      </p:sp>
      <p:sp>
        <p:nvSpPr>
          <p:cNvPr id="5" name="object 5"/>
          <p:cNvSpPr/>
          <p:nvPr/>
        </p:nvSpPr>
        <p:spPr>
          <a:xfrm>
            <a:off x="899794" y="4509134"/>
            <a:ext cx="72136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映射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</a:t>
            </a: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理方法</a:t>
            </a:r>
            <a:r>
              <a:rPr dirty="0">
                <a:latin typeface="宋体"/>
                <a:cs typeface="宋体"/>
              </a:rPr>
              <a:t>签</a:t>
            </a:r>
            <a:r>
              <a:rPr dirty="0">
                <a:latin typeface="MS Mincho"/>
                <a:cs typeface="MS Mincho"/>
              </a:rPr>
              <a:t>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7931784" cy="323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分析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名，将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求信 息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理方法的相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应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人参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marR="55244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控制器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名的限制是很</a:t>
            </a:r>
            <a:r>
              <a:rPr sz="2400" dirty="0">
                <a:latin typeface="宋体"/>
                <a:cs typeface="宋体"/>
              </a:rPr>
              <a:t>宽</a:t>
            </a:r>
            <a:r>
              <a:rPr sz="2400" dirty="0">
                <a:latin typeface="MS Mincho"/>
                <a:cs typeface="MS Mincho"/>
              </a:rPr>
              <a:t>松的， 几乎可以按喜</a:t>
            </a:r>
            <a:r>
              <a:rPr sz="2400" dirty="0">
                <a:latin typeface="宋体"/>
                <a:cs typeface="宋体"/>
              </a:rPr>
              <a:t>欢</a:t>
            </a:r>
            <a:r>
              <a:rPr sz="2400" dirty="0">
                <a:latin typeface="MS Mincho"/>
                <a:cs typeface="MS Mincho"/>
              </a:rPr>
              <a:t>的任何方式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必要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方法及方法入参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注相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的注解</a:t>
            </a:r>
            <a:r>
              <a:rPr sz="2400" dirty="0">
                <a:latin typeface="MS Mincho"/>
                <a:cs typeface="MS Mincho"/>
              </a:rPr>
              <a:t>（</a:t>
            </a:r>
            <a:endParaRPr sz="2400">
              <a:latin typeface="MS Mincho"/>
              <a:cs typeface="MS Mincho"/>
            </a:endParaRPr>
          </a:p>
          <a:p>
            <a:pPr marL="354965" algn="just">
              <a:lnSpc>
                <a:spcPts val="275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@PathVariable</a:t>
            </a:r>
            <a:endParaRPr sz="2400">
              <a:latin typeface="Arial"/>
              <a:cs typeface="Arial"/>
            </a:endParaRPr>
          </a:p>
          <a:p>
            <a:pPr marL="354965" marR="53975" algn="just">
              <a:lnSpc>
                <a:spcPts val="2750"/>
              </a:lnSpc>
              <a:spcBef>
                <a:spcPts val="135"/>
              </a:spcBef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@RequestPara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@RequestHeader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等</a:t>
            </a:r>
            <a:r>
              <a:rPr sz="2400" dirty="0">
                <a:latin typeface="MS Mincho"/>
                <a:cs typeface="MS Mincho"/>
              </a:rPr>
              <a:t>）、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框架会将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求的信息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定到相</a:t>
            </a:r>
            <a:r>
              <a:rPr sz="2400" dirty="0">
                <a:latin typeface="宋体"/>
                <a:cs typeface="宋体"/>
              </a:rPr>
              <a:t>应</a:t>
            </a:r>
            <a:r>
              <a:rPr sz="2400" dirty="0">
                <a:latin typeface="MS Mincho"/>
                <a:cs typeface="MS Mincho"/>
              </a:rPr>
              <a:t>的方法入参 中，并根据方法的返回</a:t>
            </a:r>
            <a:r>
              <a:rPr sz="2400" dirty="0">
                <a:latin typeface="宋体"/>
                <a:cs typeface="宋体"/>
              </a:rPr>
              <a:t>值类</a:t>
            </a:r>
            <a:r>
              <a:rPr sz="2400" dirty="0">
                <a:latin typeface="MS Mincho"/>
                <a:cs typeface="MS Mincho"/>
              </a:rPr>
              <a:t>型做出相</a:t>
            </a:r>
            <a:r>
              <a:rPr sz="2400" dirty="0">
                <a:latin typeface="宋体"/>
                <a:cs typeface="宋体"/>
              </a:rPr>
              <a:t>应</a:t>
            </a:r>
            <a:r>
              <a:rPr sz="2400" dirty="0">
                <a:latin typeface="MS Mincho"/>
                <a:cs typeface="MS Mincho"/>
              </a:rPr>
              <a:t>的后</a:t>
            </a:r>
            <a:r>
              <a:rPr sz="2400" dirty="0">
                <a:latin typeface="宋体"/>
                <a:cs typeface="宋体"/>
              </a:rPr>
              <a:t>续处</a:t>
            </a:r>
            <a:r>
              <a:rPr sz="2400" dirty="0">
                <a:latin typeface="MS Mincho"/>
                <a:cs typeface="MS Mincho"/>
              </a:rPr>
              <a:t>理。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9759" y="1058703"/>
            <a:ext cx="790384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RequestParam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50" y="1926272"/>
            <a:ext cx="8018145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8415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理方法入参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@RequestParam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 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传递给请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求方法</a:t>
            </a:r>
            <a:endParaRPr sz="2400">
              <a:latin typeface="Kozuka Gothic Pro B"/>
              <a:cs typeface="Kozuka Gothic Pro B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valu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：参数名</a:t>
            </a:r>
            <a:endParaRPr sz="2000">
              <a:latin typeface="MS Mincho"/>
              <a:cs typeface="MS Mincho"/>
            </a:endParaRPr>
          </a:p>
          <a:p>
            <a:pPr marL="755015" marR="5080" indent="-285115">
              <a:lnSpc>
                <a:spcPts val="2300"/>
              </a:lnSpc>
              <a:spcBef>
                <a:spcPts val="509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require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dirty="0">
                <a:latin typeface="MS Mincho"/>
                <a:cs typeface="MS Mincho"/>
              </a:rPr>
              <a:t>：是否必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。默</a:t>
            </a:r>
            <a:r>
              <a:rPr sz="2000" dirty="0">
                <a:latin typeface="宋体"/>
                <a:cs typeface="宋体"/>
              </a:rPr>
              <a:t>认为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true,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表示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求参数中必</a:t>
            </a:r>
            <a:r>
              <a:rPr sz="2000" dirty="0">
                <a:latin typeface="宋体"/>
                <a:cs typeface="宋体"/>
              </a:rPr>
              <a:t>须</a:t>
            </a:r>
            <a:r>
              <a:rPr sz="2000" dirty="0">
                <a:latin typeface="MS Mincho"/>
                <a:cs typeface="MS Mincho"/>
              </a:rPr>
              <a:t>包含</a:t>
            </a:r>
            <a:r>
              <a:rPr sz="2000" dirty="0">
                <a:latin typeface="宋体"/>
                <a:cs typeface="宋体"/>
              </a:rPr>
              <a:t>对应 </a:t>
            </a:r>
            <a:r>
              <a:rPr sz="2000" dirty="0">
                <a:latin typeface="MS Mincho"/>
                <a:cs typeface="MS Mincho"/>
              </a:rPr>
              <a:t>的参数，若不存在，将抛出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995" y="3857625"/>
            <a:ext cx="8712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609" y="1083944"/>
            <a:ext cx="83800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200" dirty="0">
                <a:latin typeface="MS Mincho"/>
                <a:cs typeface="MS Mincho"/>
              </a:rPr>
              <a:t>使用</a:t>
            </a:r>
            <a:r>
              <a:rPr sz="3200" spc="-715" dirty="0">
                <a:latin typeface="MS Mincho"/>
                <a:cs typeface="MS Mincho"/>
              </a:rPr>
              <a:t> </a:t>
            </a:r>
            <a:r>
              <a:rPr sz="3200" spc="-5" dirty="0">
                <a:latin typeface="Arial"/>
                <a:cs typeface="Arial"/>
              </a:rPr>
              <a:t>@</a:t>
            </a:r>
            <a:r>
              <a:rPr sz="3200" dirty="0">
                <a:latin typeface="Arial"/>
                <a:cs typeface="Arial"/>
              </a:rPr>
              <a:t>RequestHeader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宋体"/>
                <a:cs typeface="宋体"/>
              </a:rPr>
              <a:t>绑</a:t>
            </a:r>
            <a:r>
              <a:rPr sz="3200" dirty="0">
                <a:latin typeface="MS Mincho"/>
                <a:cs typeface="MS Mincho"/>
              </a:rPr>
              <a:t>定</a:t>
            </a:r>
            <a:r>
              <a:rPr sz="3200" dirty="0">
                <a:latin typeface="宋体"/>
                <a:cs typeface="宋体"/>
              </a:rPr>
              <a:t>请</a:t>
            </a:r>
            <a:r>
              <a:rPr sz="3200" dirty="0">
                <a:latin typeface="MS Mincho"/>
                <a:cs typeface="MS Mincho"/>
              </a:rPr>
              <a:t>求</a:t>
            </a:r>
            <a:r>
              <a:rPr sz="3200" dirty="0">
                <a:latin typeface="宋体"/>
                <a:cs typeface="宋体"/>
              </a:rPr>
              <a:t>报头</a:t>
            </a:r>
            <a:r>
              <a:rPr sz="3200" dirty="0">
                <a:latin typeface="MS Mincho"/>
                <a:cs typeface="MS Mincho"/>
              </a:rPr>
              <a:t>的属性</a:t>
            </a:r>
            <a:r>
              <a:rPr sz="3200" dirty="0">
                <a:latin typeface="宋体"/>
                <a:cs typeface="宋体"/>
              </a:rPr>
              <a:t>值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150" y="1900872"/>
            <a:ext cx="798766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头</a:t>
            </a:r>
            <a:r>
              <a:rPr sz="2400" dirty="0">
                <a:latin typeface="MS Mincho"/>
                <a:cs typeface="MS Mincho"/>
              </a:rPr>
              <a:t>包含了若干个属性，服</a:t>
            </a:r>
            <a:r>
              <a:rPr sz="2400" dirty="0">
                <a:latin typeface="宋体"/>
                <a:cs typeface="宋体"/>
              </a:rPr>
              <a:t>务</a:t>
            </a:r>
            <a:r>
              <a:rPr sz="2400" dirty="0">
                <a:latin typeface="MS Mincho"/>
                <a:cs typeface="MS Mincho"/>
              </a:rPr>
              <a:t>器可据此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知客</a:t>
            </a:r>
            <a:r>
              <a:rPr sz="2400" dirty="0">
                <a:latin typeface="宋体"/>
                <a:cs typeface="宋体"/>
              </a:rPr>
              <a:t>户</a:t>
            </a:r>
            <a:r>
              <a:rPr sz="2400" dirty="0">
                <a:latin typeface="MS Mincho"/>
                <a:cs typeface="MS Mincho"/>
              </a:rPr>
              <a:t>端的信 息，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@RequestHeader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即可将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中的属性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值绑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理方法的入参中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775" y="3214370"/>
            <a:ext cx="7137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789" y="1109186"/>
            <a:ext cx="709930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9"/>
              </a:lnSpc>
            </a:pPr>
            <a:r>
              <a:rPr sz="2800" dirty="0">
                <a:latin typeface="MS Mincho"/>
                <a:cs typeface="MS Mincho"/>
              </a:rPr>
              <a:t>使用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dirty="0">
                <a:latin typeface="Arial"/>
                <a:cs typeface="Arial"/>
              </a:rPr>
              <a:t>CookieValue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绑</a:t>
            </a:r>
            <a:r>
              <a:rPr sz="2800" dirty="0">
                <a:latin typeface="MS Mincho"/>
                <a:cs typeface="MS Mincho"/>
              </a:rPr>
              <a:t>定</a:t>
            </a:r>
            <a:r>
              <a:rPr sz="2800" dirty="0">
                <a:latin typeface="宋体"/>
                <a:cs typeface="宋体"/>
              </a:rPr>
              <a:t>请</a:t>
            </a:r>
            <a:r>
              <a:rPr sz="2800" dirty="0">
                <a:latin typeface="MS Mincho"/>
                <a:cs typeface="MS Mincho"/>
              </a:rPr>
              <a:t>求中的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Cookie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宋体"/>
                <a:cs typeface="宋体"/>
              </a:rPr>
              <a:t>值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854517"/>
            <a:ext cx="7652384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55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@CookieValue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可</a:t>
            </a:r>
            <a:r>
              <a:rPr sz="2400" dirty="0">
                <a:latin typeface="宋体"/>
                <a:cs typeface="宋体"/>
              </a:rPr>
              <a:t>让处</a:t>
            </a:r>
            <a:r>
              <a:rPr sz="2400" dirty="0">
                <a:latin typeface="MS Mincho"/>
                <a:cs typeface="MS Mincho"/>
              </a:rPr>
              <a:t>理方法入参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定某个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Cookie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值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625" y="2428875"/>
            <a:ext cx="8203565" cy="135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058703"/>
            <a:ext cx="655320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MS Mincho"/>
                <a:cs typeface="MS Mincho"/>
              </a:rPr>
              <a:t>使用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POJO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对</a:t>
            </a:r>
            <a:r>
              <a:rPr sz="3600" dirty="0">
                <a:latin typeface="MS Mincho"/>
                <a:cs typeface="MS Mincho"/>
              </a:rPr>
              <a:t>象</a:t>
            </a:r>
            <a:r>
              <a:rPr sz="3600" dirty="0">
                <a:latin typeface="宋体"/>
                <a:cs typeface="宋体"/>
              </a:rPr>
              <a:t>绑</a:t>
            </a:r>
            <a:r>
              <a:rPr sz="3600" dirty="0">
                <a:latin typeface="MS Mincho"/>
                <a:cs typeface="MS Mincho"/>
              </a:rPr>
              <a:t>定</a:t>
            </a:r>
            <a:r>
              <a:rPr sz="3600" dirty="0">
                <a:latin typeface="宋体"/>
                <a:cs typeface="宋体"/>
              </a:rPr>
              <a:t>请</a:t>
            </a:r>
            <a:r>
              <a:rPr sz="3600" dirty="0">
                <a:latin typeface="MS Mincho"/>
                <a:cs typeface="MS Mincho"/>
              </a:rPr>
              <a:t>求参数</a:t>
            </a:r>
            <a:r>
              <a:rPr sz="3600" dirty="0">
                <a:latin typeface="宋体"/>
                <a:cs typeface="宋体"/>
              </a:rPr>
              <a:t>值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972627"/>
            <a:ext cx="7982584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会按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求参数名和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POJO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匹 配，自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动为该对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象填充属性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级联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400" dirty="0">
                <a:latin typeface="MS Mincho"/>
                <a:cs typeface="MS Mincho"/>
              </a:rPr>
              <a:t>。 如：</a:t>
            </a:r>
            <a:r>
              <a:rPr sz="2400" dirty="0">
                <a:latin typeface="Arial"/>
                <a:cs typeface="Arial"/>
              </a:rPr>
              <a:t>dept.deptI</a:t>
            </a:r>
            <a:r>
              <a:rPr sz="2400" spc="-4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dept.address.tel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250" y="3357879"/>
            <a:ext cx="31496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369" y="4714875"/>
            <a:ext cx="74549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ct val="100000"/>
              </a:lnSpc>
            </a:pP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使用</a:t>
            </a:r>
            <a:r>
              <a:rPr sz="4000" b="1" spc="2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Servlet</a:t>
            </a:r>
            <a:r>
              <a:rPr sz="4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Arial"/>
                <a:cs typeface="Arial"/>
              </a:rPr>
              <a:t>API</a:t>
            </a:r>
            <a:r>
              <a:rPr sz="4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作</a:t>
            </a:r>
            <a:r>
              <a:rPr sz="40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4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入参</a:t>
            </a:r>
            <a:endParaRPr sz="4000">
              <a:latin typeface="Kozuka Gothic Pro B"/>
              <a:cs typeface="Kozuka Gothic Pro B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264" y="1642745"/>
            <a:ext cx="7454900" cy="280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7804" y="3456304"/>
            <a:ext cx="5015865" cy="318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概述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1769" y="969803"/>
            <a:ext cx="6219825" cy="1004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225"/>
              </a:lnSpc>
            </a:pPr>
            <a:r>
              <a:rPr sz="3600" dirty="0">
                <a:latin typeface="Arial"/>
                <a:cs typeface="Arial"/>
              </a:rPr>
              <a:t>MVC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Handler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方法可以接受</a:t>
            </a:r>
            <a:endParaRPr sz="3600">
              <a:latin typeface="MS Mincho"/>
              <a:cs typeface="MS Mincho"/>
            </a:endParaRPr>
          </a:p>
          <a:p>
            <a:pPr algn="ctr">
              <a:lnSpc>
                <a:spcPts val="4190"/>
              </a:lnSpc>
            </a:pPr>
            <a:r>
              <a:rPr sz="3600" dirty="0">
                <a:latin typeface="宋体"/>
                <a:cs typeface="宋体"/>
              </a:rPr>
              <a:t>哪</a:t>
            </a:r>
            <a:r>
              <a:rPr sz="3600" dirty="0">
                <a:latin typeface="MS Mincho"/>
                <a:cs typeface="MS Mincho"/>
              </a:rPr>
              <a:t>些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ServletAPI</a:t>
            </a:r>
            <a:r>
              <a:rPr sz="3600" spc="-20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类</a:t>
            </a:r>
            <a:r>
              <a:rPr sz="3600" dirty="0">
                <a:latin typeface="MS Mincho"/>
                <a:cs typeface="MS Mincho"/>
              </a:rPr>
              <a:t>型的参数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299366"/>
            <a:ext cx="3587115" cy="365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HttpServletRequest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HttpServletResponse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HttpSession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java.security.Principal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InputStream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OutputStream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Reader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55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Writer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理模型数据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理模型数据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895951"/>
            <a:ext cx="8266430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8595" algn="ctr">
              <a:lnSpc>
                <a:spcPts val="3295"/>
              </a:lnSpc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Spring MVC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提供了以下几</a:t>
            </a:r>
            <a:r>
              <a:rPr sz="2800" dirty="0">
                <a:latin typeface="宋体"/>
                <a:cs typeface="宋体"/>
              </a:rPr>
              <a:t>种</a:t>
            </a:r>
            <a:r>
              <a:rPr sz="2800" dirty="0">
                <a:latin typeface="MS Mincho"/>
                <a:cs typeface="MS Mincho"/>
              </a:rPr>
              <a:t>途径</a:t>
            </a:r>
            <a:r>
              <a:rPr sz="2800" dirty="0">
                <a:latin typeface="宋体"/>
                <a:cs typeface="宋体"/>
              </a:rPr>
              <a:t>输</a:t>
            </a:r>
            <a:r>
              <a:rPr sz="2800" dirty="0">
                <a:latin typeface="MS Mincho"/>
                <a:cs typeface="MS Mincho"/>
              </a:rPr>
              <a:t>出模型数据：</a:t>
            </a:r>
            <a:endParaRPr sz="2800">
              <a:latin typeface="MS Mincho"/>
              <a:cs typeface="MS Mincho"/>
            </a:endParaRPr>
          </a:p>
          <a:p>
            <a:pPr marL="755015" indent="-285115">
              <a:lnSpc>
                <a:spcPts val="2610"/>
              </a:lnSpc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理方法返回</a:t>
            </a:r>
            <a:r>
              <a:rPr sz="2400" dirty="0">
                <a:latin typeface="宋体"/>
                <a:cs typeface="宋体"/>
              </a:rPr>
              <a:t>值类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ModelAndView</a:t>
            </a:r>
            <a:endParaRPr sz="2400">
              <a:latin typeface="Arial"/>
              <a:cs typeface="Arial"/>
            </a:endParaRPr>
          </a:p>
          <a:p>
            <a:pPr marL="755015">
              <a:lnSpc>
                <a:spcPts val="2615"/>
              </a:lnSpc>
            </a:pP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方法体即可通</a:t>
            </a:r>
            <a:r>
              <a:rPr sz="2400" dirty="0">
                <a:latin typeface="宋体"/>
                <a:cs typeface="宋体"/>
              </a:rPr>
              <a:t>过该对</a:t>
            </a:r>
            <a:r>
              <a:rPr sz="2400" dirty="0">
                <a:latin typeface="MS Mincho"/>
                <a:cs typeface="MS Mincho"/>
              </a:rPr>
              <a:t>象添加模型数据</a:t>
            </a:r>
            <a:endParaRPr sz="2400">
              <a:latin typeface="MS Mincho"/>
              <a:cs typeface="MS Mincho"/>
            </a:endParaRPr>
          </a:p>
          <a:p>
            <a:pPr marL="755015" marR="12065" indent="-285115">
              <a:lnSpc>
                <a:spcPts val="24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及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为 </a:t>
            </a:r>
            <a:r>
              <a:rPr sz="2400" dirty="0">
                <a:latin typeface="Arial"/>
                <a:cs typeface="Arial"/>
              </a:rPr>
              <a:t>org.springframework.ui.Mode</a:t>
            </a:r>
            <a:r>
              <a:rPr sz="2400" spc="-100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org.springframework.ui. ModelMap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java.uti.Map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理方法返回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Map </a:t>
            </a:r>
            <a:r>
              <a:rPr sz="2400" dirty="0">
                <a:latin typeface="MS Mincho"/>
                <a:cs typeface="MS Mincho"/>
              </a:rPr>
              <a:t>中的数据会自</a:t>
            </a:r>
            <a:r>
              <a:rPr sz="2400" dirty="0">
                <a:latin typeface="宋体"/>
                <a:cs typeface="宋体"/>
              </a:rPr>
              <a:t>动</a:t>
            </a:r>
            <a:r>
              <a:rPr sz="2400" dirty="0">
                <a:latin typeface="MS Mincho"/>
                <a:cs typeface="MS Mincho"/>
              </a:rPr>
              <a:t>添加到模型中。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ts val="2530"/>
              </a:lnSpc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@SessionAttribute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将模型中的某个属性</a:t>
            </a:r>
            <a:r>
              <a:rPr sz="2400" dirty="0">
                <a:latin typeface="宋体"/>
                <a:cs typeface="宋体"/>
              </a:rPr>
              <a:t>暂</a:t>
            </a:r>
            <a:r>
              <a:rPr sz="2400" dirty="0">
                <a:latin typeface="MS Mincho"/>
                <a:cs typeface="MS Mincho"/>
              </a:rPr>
              <a:t>存到</a:t>
            </a:r>
            <a:endParaRPr sz="2400">
              <a:latin typeface="MS Mincho"/>
              <a:cs typeface="MS Mincho"/>
            </a:endParaRPr>
          </a:p>
          <a:p>
            <a:pPr marL="75501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HttpSession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中，以便多个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求之</a:t>
            </a:r>
            <a:r>
              <a:rPr sz="2400" dirty="0">
                <a:latin typeface="宋体"/>
                <a:cs typeface="宋体"/>
              </a:rPr>
              <a:t>间</a:t>
            </a:r>
            <a:r>
              <a:rPr sz="2400" dirty="0">
                <a:latin typeface="MS Mincho"/>
                <a:cs typeface="MS Mincho"/>
              </a:rPr>
              <a:t>可以共享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个属性</a:t>
            </a:r>
            <a:endParaRPr sz="2400">
              <a:latin typeface="MS Mincho"/>
              <a:cs typeface="MS Mincho"/>
            </a:endParaRPr>
          </a:p>
          <a:p>
            <a:pPr marL="755015" marR="151130" indent="-285115">
              <a:lnSpc>
                <a:spcPts val="2480"/>
              </a:lnSpc>
              <a:spcBef>
                <a:spcPts val="35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方法入参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注解后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入参的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就会放到数据模型中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1677670">
              <a:lnSpc>
                <a:spcPts val="4285"/>
              </a:lnSpc>
            </a:pPr>
            <a:r>
              <a:rPr dirty="0"/>
              <a:t>ModelAndView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97392"/>
            <a:ext cx="7966709" cy="319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控制器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理方法的返回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如果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其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既 包含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信息，也包含模型数据信息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添加模型数据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marR="1144905" indent="-285115">
              <a:lnSpc>
                <a:spcPts val="2290"/>
              </a:lnSpc>
              <a:spcBef>
                <a:spcPts val="52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MoelAndView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addObjec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attributeNam</a:t>
            </a:r>
            <a:r>
              <a:rPr sz="2000" spc="-2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 Object attributeValu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ModelAndView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addAllObjec</a:t>
            </a:r>
            <a:r>
              <a:rPr sz="2000" spc="-3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(Map&lt;String, ?&gt;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modelMa</a:t>
            </a:r>
            <a:r>
              <a:rPr sz="2000" spc="-2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设</a:t>
            </a:r>
            <a:r>
              <a:rPr sz="2400" dirty="0">
                <a:latin typeface="MS Mincho"/>
                <a:cs typeface="MS Mincho"/>
              </a:rPr>
              <a:t>置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setVie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(View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</a:t>
            </a:r>
            <a:r>
              <a:rPr sz="2000" spc="-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ts val="23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setViewNam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(String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viewNam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)j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778635">
              <a:lnSpc>
                <a:spcPts val="4285"/>
              </a:lnSpc>
            </a:pPr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926272"/>
            <a:ext cx="5368290" cy="358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在内部使用了一个 </a:t>
            </a:r>
            <a:r>
              <a:rPr sz="2400" dirty="0">
                <a:latin typeface="Arial"/>
                <a:cs typeface="Arial"/>
              </a:rPr>
              <a:t>org.springframework.ui.Model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接口存 </a:t>
            </a:r>
            <a:r>
              <a:rPr sz="2400" dirty="0">
                <a:latin typeface="宋体"/>
                <a:cs typeface="宋体"/>
              </a:rPr>
              <a:t>储</a:t>
            </a:r>
            <a:r>
              <a:rPr sz="2400" dirty="0">
                <a:latin typeface="MS Mincho"/>
                <a:cs typeface="MS Mincho"/>
              </a:rPr>
              <a:t>模型数据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具体</a:t>
            </a:r>
            <a:r>
              <a:rPr sz="2400" dirty="0">
                <a:latin typeface="Batang"/>
                <a:cs typeface="Batang"/>
              </a:rPr>
              <a:t>步</a:t>
            </a:r>
            <a:r>
              <a:rPr sz="2400" dirty="0">
                <a:latin typeface="宋体"/>
                <a:cs typeface="宋体"/>
              </a:rPr>
              <a:t>骤</a:t>
            </a:r>
            <a:endParaRPr sz="2400">
              <a:latin typeface="宋体"/>
              <a:cs typeface="宋体"/>
            </a:endParaRPr>
          </a:p>
          <a:p>
            <a:pPr marL="755015" marR="33655" indent="-285115">
              <a:lnSpc>
                <a:spcPts val="230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b="1" dirty="0">
                <a:latin typeface="Arial"/>
                <a:cs typeface="Arial"/>
              </a:rPr>
              <a:t>–	Spring MVC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Kozuka Gothic Pro B"/>
                <a:cs typeface="Kozuka Gothic Pro B"/>
              </a:rPr>
              <a:t>在</a:t>
            </a:r>
            <a:r>
              <a:rPr sz="2000" b="1" dirty="0">
                <a:latin typeface="微软雅黑"/>
                <a:cs typeface="微软雅黑"/>
              </a:rPr>
              <a:t>调</a:t>
            </a:r>
            <a:r>
              <a:rPr sz="2000" b="1" dirty="0">
                <a:latin typeface="Kozuka Gothic Pro B"/>
                <a:cs typeface="Kozuka Gothic Pro B"/>
              </a:rPr>
              <a:t>用方法前会</a:t>
            </a:r>
            <a:r>
              <a:rPr sz="2000" b="1" dirty="0">
                <a:latin typeface="微软雅黑"/>
                <a:cs typeface="微软雅黑"/>
              </a:rPr>
              <a:t>创</a:t>
            </a:r>
            <a:r>
              <a:rPr sz="2000" b="1" dirty="0">
                <a:latin typeface="Kozuka Gothic Pro B"/>
                <a:cs typeface="Kozuka Gothic Pro B"/>
              </a:rPr>
              <a:t>建一个</a:t>
            </a:r>
            <a:r>
              <a:rPr sz="2000" b="1" dirty="0">
                <a:latin typeface="微软雅黑"/>
                <a:cs typeface="微软雅黑"/>
              </a:rPr>
              <a:t>隐 </a:t>
            </a:r>
            <a:r>
              <a:rPr sz="2000" b="1" dirty="0">
                <a:latin typeface="Kozuka Gothic Pro B"/>
                <a:cs typeface="Kozuka Gothic Pro B"/>
              </a:rPr>
              <a:t>含的模型</a:t>
            </a:r>
            <a:r>
              <a:rPr sz="2000" b="1" dirty="0">
                <a:latin typeface="微软雅黑"/>
                <a:cs typeface="微软雅黑"/>
              </a:rPr>
              <a:t>对</a:t>
            </a:r>
            <a:r>
              <a:rPr sz="2000" b="1" dirty="0">
                <a:latin typeface="Kozuka Gothic Pro B"/>
                <a:cs typeface="Kozuka Gothic Pro B"/>
              </a:rPr>
              <a:t>象作</a:t>
            </a:r>
            <a:r>
              <a:rPr sz="2000" b="1" dirty="0">
                <a:latin typeface="微软雅黑"/>
                <a:cs typeface="微软雅黑"/>
              </a:rPr>
              <a:t>为</a:t>
            </a:r>
            <a:r>
              <a:rPr sz="2000" b="1" dirty="0">
                <a:latin typeface="Kozuka Gothic Pro B"/>
                <a:cs typeface="Kozuka Gothic Pro B"/>
              </a:rPr>
              <a:t>模型数据的存</a:t>
            </a:r>
            <a:r>
              <a:rPr sz="2000" b="1" dirty="0">
                <a:latin typeface="微软雅黑"/>
                <a:cs typeface="微软雅黑"/>
              </a:rPr>
              <a:t>储</a:t>
            </a:r>
            <a:r>
              <a:rPr sz="2000" b="1" dirty="0">
                <a:latin typeface="Kozuka Gothic Pro B"/>
                <a:cs typeface="Kozuka Gothic Pro B"/>
              </a:rPr>
              <a:t>容器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755015" marR="34290" indent="-285115">
              <a:lnSpc>
                <a:spcPts val="2290"/>
              </a:lnSpc>
              <a:spcBef>
                <a:spcPts val="455"/>
              </a:spcBef>
              <a:tabLst>
                <a:tab pos="75438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如果方法的入参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类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含模型的引用</a:t>
            </a:r>
            <a:r>
              <a:rPr sz="2000" dirty="0">
                <a:latin typeface="宋体"/>
                <a:cs typeface="宋体"/>
              </a:rPr>
              <a:t>传 递给这</a:t>
            </a:r>
            <a:r>
              <a:rPr sz="2000" dirty="0">
                <a:latin typeface="MS Mincho"/>
                <a:cs typeface="MS Mincho"/>
              </a:rPr>
              <a:t>些入参。在方法体内，</a:t>
            </a:r>
            <a:r>
              <a:rPr sz="2000" dirty="0">
                <a:latin typeface="宋体"/>
                <a:cs typeface="宋体"/>
              </a:rPr>
              <a:t>开发</a:t>
            </a:r>
            <a:r>
              <a:rPr sz="2000" dirty="0">
                <a:latin typeface="MS Mincho"/>
                <a:cs typeface="MS Mincho"/>
              </a:rPr>
              <a:t>者可以 通</a:t>
            </a:r>
            <a:r>
              <a:rPr sz="2000" dirty="0">
                <a:latin typeface="宋体"/>
                <a:cs typeface="宋体"/>
              </a:rPr>
              <a:t>过这</a:t>
            </a:r>
            <a:r>
              <a:rPr sz="2000" dirty="0">
                <a:latin typeface="MS Mincho"/>
                <a:cs typeface="MS Mincho"/>
              </a:rPr>
              <a:t>个入参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访问</a:t>
            </a:r>
            <a:r>
              <a:rPr sz="2000" dirty="0">
                <a:latin typeface="MS Mincho"/>
                <a:cs typeface="MS Mincho"/>
              </a:rPr>
              <a:t>到模型中的所有数 据，也可以向模型中添加新的属性数据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0750" y="2809875"/>
            <a:ext cx="2933700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257935">
              <a:lnSpc>
                <a:spcPct val="100000"/>
              </a:lnSpc>
            </a:pPr>
            <a:r>
              <a:rPr dirty="0"/>
              <a:t>Map</a:t>
            </a:r>
            <a:r>
              <a:rPr spc="-10" dirty="0"/>
              <a:t> </a:t>
            </a:r>
            <a:r>
              <a:rPr dirty="0">
                <a:latin typeface="MS Mincho"/>
                <a:cs typeface="MS Mincho"/>
              </a:rPr>
              <a:t>及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714375" y="1928495"/>
            <a:ext cx="48514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3879" y="5000625"/>
            <a:ext cx="3200400" cy="135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1191260">
              <a:lnSpc>
                <a:spcPct val="100000"/>
              </a:lnSpc>
            </a:pPr>
            <a:r>
              <a:rPr spc="-5" dirty="0"/>
              <a:t>@</a:t>
            </a:r>
            <a:r>
              <a:rPr dirty="0"/>
              <a:t>SessionAttributes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31047"/>
            <a:ext cx="8004175" cy="414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159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若希望在多个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共用某个模型属性数据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可以在 控制器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上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@SessionAttribute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, Spring MVC </a:t>
            </a:r>
            <a:r>
              <a:rPr sz="2400" dirty="0">
                <a:latin typeface="MS Mincho"/>
                <a:cs typeface="MS Mincho"/>
              </a:rPr>
              <a:t>将在模型中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的属性</a:t>
            </a:r>
            <a:r>
              <a:rPr sz="2400" dirty="0">
                <a:latin typeface="宋体"/>
                <a:cs typeface="宋体"/>
              </a:rPr>
              <a:t>暂</a:t>
            </a:r>
            <a:r>
              <a:rPr sz="2400" dirty="0">
                <a:latin typeface="MS Mincho"/>
                <a:cs typeface="MS Mincho"/>
              </a:rPr>
              <a:t>存到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HttpSession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354965" marR="508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SessionAttributes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属性名</a:t>
            </a:r>
            <a:r>
              <a:rPr sz="2400" dirty="0">
                <a:latin typeface="MS Mincho"/>
                <a:cs typeface="MS Mincho"/>
              </a:rPr>
              <a:t>指定需要放到会 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中的属性外，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模型属性的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dirty="0">
                <a:latin typeface="MS Mincho"/>
                <a:cs typeface="MS Mincho"/>
              </a:rPr>
              <a:t>指定</a:t>
            </a:r>
            <a:r>
              <a:rPr sz="2400" dirty="0">
                <a:latin typeface="宋体"/>
                <a:cs typeface="宋体"/>
              </a:rPr>
              <a:t>哪</a:t>
            </a:r>
            <a:r>
              <a:rPr sz="2400" dirty="0">
                <a:latin typeface="MS Mincho"/>
                <a:cs typeface="MS Mincho"/>
              </a:rPr>
              <a:t>些 模型属性需要放到会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350"/>
              </a:lnSpc>
              <a:spcBef>
                <a:spcPts val="284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会将</a:t>
            </a:r>
            <a:r>
              <a:rPr sz="2000" dirty="0">
                <a:latin typeface="宋体"/>
                <a:cs typeface="宋体"/>
              </a:rPr>
              <a:t>隐</a:t>
            </a:r>
            <a:r>
              <a:rPr sz="2000" dirty="0">
                <a:latin typeface="MS Mincho"/>
                <a:cs typeface="MS Mincho"/>
              </a:rPr>
              <a:t>含模型中所有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endParaRPr sz="2000">
              <a:latin typeface="MS Mincho"/>
              <a:cs typeface="MS Mincho"/>
            </a:endParaRPr>
          </a:p>
          <a:p>
            <a:pPr marL="755015">
              <a:lnSpc>
                <a:spcPts val="2350"/>
              </a:lnSpc>
            </a:pP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User.class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的属性添加到会</a:t>
            </a:r>
            <a:r>
              <a:rPr sz="2000" dirty="0">
                <a:latin typeface="宋体"/>
                <a:cs typeface="宋体"/>
              </a:rPr>
              <a:t>话</a:t>
            </a:r>
            <a:r>
              <a:rPr sz="2000" dirty="0">
                <a:latin typeface="MS Mincho"/>
                <a:cs typeface="MS Mincho"/>
              </a:rPr>
              <a:t>中。</a:t>
            </a:r>
            <a:endParaRPr sz="2000">
              <a:latin typeface="MS Mincho"/>
              <a:cs typeface="MS Mincho"/>
            </a:endParaRPr>
          </a:p>
          <a:p>
            <a:pPr marL="755015" lvl="1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“user2”})</a:t>
            </a:r>
            <a:endParaRPr sz="20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User.clas</a:t>
            </a:r>
            <a:r>
              <a:rPr sz="2000" spc="-1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  <a:endParaRPr sz="2000">
              <a:latin typeface="Arial"/>
              <a:cs typeface="Arial"/>
            </a:endParaRPr>
          </a:p>
          <a:p>
            <a:pPr marL="755015" marR="2180590" lvl="1" indent="-285115">
              <a:lnSpc>
                <a:spcPts val="2300"/>
              </a:lnSpc>
              <a:spcBef>
                <a:spcPts val="509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@SessionAttribute</a:t>
            </a:r>
            <a:r>
              <a:rPr sz="2000" spc="-3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(value={“user1”, “user2”}, types=</a:t>
            </a:r>
            <a:r>
              <a:rPr sz="2000" spc="-1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Dept.clas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})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670560">
              <a:lnSpc>
                <a:spcPct val="100000"/>
              </a:lnSpc>
            </a:pPr>
            <a:r>
              <a:rPr spc="-5" dirty="0"/>
              <a:t>@</a:t>
            </a:r>
            <a:r>
              <a:rPr dirty="0"/>
              <a:t>SessionAttributes</a:t>
            </a:r>
            <a:r>
              <a:rPr spc="-30" dirty="0"/>
              <a:t> </a:t>
            </a:r>
            <a:r>
              <a:rPr dirty="0">
                <a:latin typeface="MS Mincho"/>
                <a:cs typeface="MS Mincho"/>
              </a:rPr>
              <a:t>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101600" y="2234564"/>
            <a:ext cx="2857500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3440" y="2143125"/>
            <a:ext cx="5600700" cy="337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750" y="24022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" y="23736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23539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" y="23342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" y="231489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" y="228473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" y="2245995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5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50" y="22371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" y="22177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" y="21983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50" y="2167889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50" y="2130425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50" y="21212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50" y="21018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750" y="208216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50" y="20627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50" y="20434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750" y="20240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750" y="20046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750" y="19850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750" y="19656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750" y="1936114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19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750" y="1891664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19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750" y="1866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750" y="1842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750" y="18180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750" y="179323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750" y="17691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750" y="1720214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750" y="1695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750" y="1669414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750" y="16452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750" y="162051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750" y="15963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750" y="154686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750" y="152273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750" y="14979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" y="14738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750" y="14478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750" y="139890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9750" y="13741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9750" y="13500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750" y="132524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750" y="13004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50" y="125158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50" y="122745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750" y="120141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750" y="117665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750" y="11525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9750" y="11277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750" y="10788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750" y="10541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50" y="102996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750" y="10052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750" y="97916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9750" y="98044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80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7494" y="170053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2220" y="1643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253990" y="1590675"/>
            <a:ext cx="824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upd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23925" y="141160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6305" y="140779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0750" y="140969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1225" y="140461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7415" y="140081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4875" y="139700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3605" y="139382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2335" y="138969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1065" y="138620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0430" y="13817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9794" y="1377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9794" y="1372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9794" y="1366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9794" y="13627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9794" y="13589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99794" y="13550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9794" y="13512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9794" y="134746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99794" y="13436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9794" y="1337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9794" y="1330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9794" y="132524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99794" y="1317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9794" y="1310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9794" y="1304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9794" y="1300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99794" y="1295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9794" y="12900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9794" y="12849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99794" y="12801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99794" y="12750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9794" y="1270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9794" y="12649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99794" y="1259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9794" y="12522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99794" y="1244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99794" y="1239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99794" y="12344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0430" y="122936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01065" y="122491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01700" y="121983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19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4240" y="121411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06780" y="120935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11224" y="120459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5830" y="119792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8210" y="120046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00302" y="119682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9794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99647" y="137731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35355" y="14128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52525" y="138410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188085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59316" y="119748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35355" y="11969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23925" y="180721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6305" y="180340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20750" y="1805304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1225" y="18002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07415" y="179641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04875" y="179260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3605" y="17887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1700" y="178498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01065" y="17811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00430" y="177736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99794" y="17735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99794" y="17678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99794" y="1762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99794" y="1758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9794" y="1754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99794" y="1750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99794" y="1746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99794" y="1743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99794" y="17392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99794" y="17329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99794" y="17259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99794" y="1720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99794" y="1713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9794" y="17056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99794" y="17005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99794" y="16957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99794" y="1691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99794" y="16856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99794" y="16805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9794" y="1675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99794" y="1670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9794" y="16656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99794" y="1660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99794" y="1655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99794" y="1647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99794" y="1640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99794" y="1635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99794" y="1630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0430" y="16249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1065" y="1619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01700" y="161543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04240" y="160972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06780" y="160496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11224" y="160020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25830" y="159353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18210" y="159607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00302" y="159243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9794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9647" y="177292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35355" y="18084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52525" y="177971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88085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59316" y="159308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35355" y="15925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547494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547494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547494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547494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47494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47494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47494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547494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47494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47494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160905" y="397891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547494" y="39789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96464" y="395001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47494" y="395001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96464" y="392144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47494" y="392144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196464" y="39020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47494" y="390207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196464" y="388239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547494" y="388239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196464" y="386302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47494" y="386302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196464" y="3843654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547494" y="384365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160905" y="382428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47494" y="382428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160905" y="380492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547494" y="380492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547494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47494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47494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547494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47494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547494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47494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47494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160905" y="358203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540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547494" y="358203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5400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196464" y="3520440"/>
            <a:ext cx="359410" cy="50165"/>
          </a:xfrm>
          <a:custGeom>
            <a:avLst/>
            <a:gdLst/>
            <a:ahLst/>
            <a:cxnLst/>
            <a:rect l="l" t="t" r="r" b="b"/>
            <a:pathLst>
              <a:path w="359410" h="50164">
                <a:moveTo>
                  <a:pt x="0" y="50165"/>
                </a:moveTo>
                <a:lnTo>
                  <a:pt x="359410" y="50165"/>
                </a:lnTo>
                <a:lnTo>
                  <a:pt x="35941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547494" y="3520440"/>
            <a:ext cx="360045" cy="50165"/>
          </a:xfrm>
          <a:custGeom>
            <a:avLst/>
            <a:gdLst/>
            <a:ahLst/>
            <a:cxnLst/>
            <a:rect l="l" t="t" r="r" b="b"/>
            <a:pathLst>
              <a:path w="360044" h="50164">
                <a:moveTo>
                  <a:pt x="0" y="50165"/>
                </a:moveTo>
                <a:lnTo>
                  <a:pt x="360045" y="50165"/>
                </a:lnTo>
                <a:lnTo>
                  <a:pt x="360045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196464" y="3495675"/>
            <a:ext cx="359410" cy="26034"/>
          </a:xfrm>
          <a:custGeom>
            <a:avLst/>
            <a:gdLst/>
            <a:ahLst/>
            <a:cxnLst/>
            <a:rect l="l" t="t" r="r" b="b"/>
            <a:pathLst>
              <a:path w="359410" h="26035">
                <a:moveTo>
                  <a:pt x="0" y="26035"/>
                </a:moveTo>
                <a:lnTo>
                  <a:pt x="359410" y="26035"/>
                </a:lnTo>
                <a:lnTo>
                  <a:pt x="35941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547494" y="3495675"/>
            <a:ext cx="360045" cy="26034"/>
          </a:xfrm>
          <a:custGeom>
            <a:avLst/>
            <a:gdLst/>
            <a:ahLst/>
            <a:cxnLst/>
            <a:rect l="l" t="t" r="r" b="b"/>
            <a:pathLst>
              <a:path w="360044" h="26035">
                <a:moveTo>
                  <a:pt x="0" y="26035"/>
                </a:moveTo>
                <a:lnTo>
                  <a:pt x="360045" y="26035"/>
                </a:lnTo>
                <a:lnTo>
                  <a:pt x="36004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2196464" y="3469640"/>
            <a:ext cx="359410" cy="27305"/>
          </a:xfrm>
          <a:custGeom>
            <a:avLst/>
            <a:gdLst/>
            <a:ahLst/>
            <a:cxnLst/>
            <a:rect l="l" t="t" r="r" b="b"/>
            <a:pathLst>
              <a:path w="359410" h="27304">
                <a:moveTo>
                  <a:pt x="0" y="27305"/>
                </a:moveTo>
                <a:lnTo>
                  <a:pt x="359410" y="27305"/>
                </a:lnTo>
                <a:lnTo>
                  <a:pt x="35941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547494" y="3469640"/>
            <a:ext cx="360045" cy="27305"/>
          </a:xfrm>
          <a:custGeom>
            <a:avLst/>
            <a:gdLst/>
            <a:ahLst/>
            <a:cxnLst/>
            <a:rect l="l" t="t" r="r" b="b"/>
            <a:pathLst>
              <a:path w="360044" h="27304">
                <a:moveTo>
                  <a:pt x="0" y="27305"/>
                </a:moveTo>
                <a:lnTo>
                  <a:pt x="360045" y="27305"/>
                </a:lnTo>
                <a:lnTo>
                  <a:pt x="36004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196464" y="3445510"/>
            <a:ext cx="359410" cy="25400"/>
          </a:xfrm>
          <a:custGeom>
            <a:avLst/>
            <a:gdLst/>
            <a:ahLst/>
            <a:cxnLst/>
            <a:rect l="l" t="t" r="r" b="b"/>
            <a:pathLst>
              <a:path w="359410" h="25400">
                <a:moveTo>
                  <a:pt x="0" y="25400"/>
                </a:moveTo>
                <a:lnTo>
                  <a:pt x="359410" y="25400"/>
                </a:lnTo>
                <a:lnTo>
                  <a:pt x="359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547494" y="3445510"/>
            <a:ext cx="360045" cy="25400"/>
          </a:xfrm>
          <a:custGeom>
            <a:avLst/>
            <a:gdLst/>
            <a:ahLst/>
            <a:cxnLst/>
            <a:rect l="l" t="t" r="r" b="b"/>
            <a:pathLst>
              <a:path w="360044" h="25400">
                <a:moveTo>
                  <a:pt x="0" y="25400"/>
                </a:moveTo>
                <a:lnTo>
                  <a:pt x="360045" y="25400"/>
                </a:lnTo>
                <a:lnTo>
                  <a:pt x="36004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160905" y="3420745"/>
            <a:ext cx="394970" cy="26034"/>
          </a:xfrm>
          <a:custGeom>
            <a:avLst/>
            <a:gdLst/>
            <a:ahLst/>
            <a:cxnLst/>
            <a:rect l="l" t="t" r="r" b="b"/>
            <a:pathLst>
              <a:path w="394969" h="26035">
                <a:moveTo>
                  <a:pt x="0" y="26035"/>
                </a:moveTo>
                <a:lnTo>
                  <a:pt x="394970" y="26035"/>
                </a:lnTo>
                <a:lnTo>
                  <a:pt x="39497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47494" y="3420745"/>
            <a:ext cx="395605" cy="26034"/>
          </a:xfrm>
          <a:custGeom>
            <a:avLst/>
            <a:gdLst/>
            <a:ahLst/>
            <a:cxnLst/>
            <a:rect l="l" t="t" r="r" b="b"/>
            <a:pathLst>
              <a:path w="395605" h="26035">
                <a:moveTo>
                  <a:pt x="0" y="26035"/>
                </a:moveTo>
                <a:lnTo>
                  <a:pt x="395605" y="26035"/>
                </a:lnTo>
                <a:lnTo>
                  <a:pt x="39560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160905" y="3396615"/>
            <a:ext cx="394970" cy="25400"/>
          </a:xfrm>
          <a:custGeom>
            <a:avLst/>
            <a:gdLst/>
            <a:ahLst/>
            <a:cxnLst/>
            <a:rect l="l" t="t" r="r" b="b"/>
            <a:pathLst>
              <a:path w="394969" h="25400">
                <a:moveTo>
                  <a:pt x="0" y="25400"/>
                </a:moveTo>
                <a:lnTo>
                  <a:pt x="394970" y="25400"/>
                </a:lnTo>
                <a:lnTo>
                  <a:pt x="3949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47494" y="3396615"/>
            <a:ext cx="395605" cy="25400"/>
          </a:xfrm>
          <a:custGeom>
            <a:avLst/>
            <a:gdLst/>
            <a:ahLst/>
            <a:cxnLst/>
            <a:rect l="l" t="t" r="r" b="b"/>
            <a:pathLst>
              <a:path w="395605" h="25400">
                <a:moveTo>
                  <a:pt x="0" y="25400"/>
                </a:moveTo>
                <a:lnTo>
                  <a:pt x="395605" y="25400"/>
                </a:lnTo>
                <a:lnTo>
                  <a:pt x="3956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547494" y="3347085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547494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547494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547494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547494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547494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160905" y="318738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603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547494" y="318738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603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96464" y="3150235"/>
            <a:ext cx="359410" cy="25400"/>
          </a:xfrm>
          <a:custGeom>
            <a:avLst/>
            <a:gdLst/>
            <a:ahLst/>
            <a:cxnLst/>
            <a:rect l="l" t="t" r="r" b="b"/>
            <a:pathLst>
              <a:path w="359410" h="25400">
                <a:moveTo>
                  <a:pt x="0" y="25400"/>
                </a:moveTo>
                <a:lnTo>
                  <a:pt x="359410" y="25400"/>
                </a:lnTo>
                <a:lnTo>
                  <a:pt x="3594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547494" y="3150235"/>
            <a:ext cx="360045" cy="25400"/>
          </a:xfrm>
          <a:custGeom>
            <a:avLst/>
            <a:gdLst/>
            <a:ahLst/>
            <a:cxnLst/>
            <a:rect l="l" t="t" r="r" b="b"/>
            <a:pathLst>
              <a:path w="360044" h="25400">
                <a:moveTo>
                  <a:pt x="0" y="25400"/>
                </a:moveTo>
                <a:lnTo>
                  <a:pt x="360045" y="25400"/>
                </a:lnTo>
                <a:lnTo>
                  <a:pt x="36004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196464" y="3125470"/>
            <a:ext cx="359410" cy="26034"/>
          </a:xfrm>
          <a:custGeom>
            <a:avLst/>
            <a:gdLst/>
            <a:ahLst/>
            <a:cxnLst/>
            <a:rect l="l" t="t" r="r" b="b"/>
            <a:pathLst>
              <a:path w="359410" h="26035">
                <a:moveTo>
                  <a:pt x="0" y="26035"/>
                </a:moveTo>
                <a:lnTo>
                  <a:pt x="359410" y="26035"/>
                </a:lnTo>
                <a:lnTo>
                  <a:pt x="35941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547494" y="3125470"/>
            <a:ext cx="360045" cy="26034"/>
          </a:xfrm>
          <a:custGeom>
            <a:avLst/>
            <a:gdLst/>
            <a:ahLst/>
            <a:cxnLst/>
            <a:rect l="l" t="t" r="r" b="b"/>
            <a:pathLst>
              <a:path w="360044" h="26035">
                <a:moveTo>
                  <a:pt x="0" y="26035"/>
                </a:moveTo>
                <a:lnTo>
                  <a:pt x="360045" y="26035"/>
                </a:lnTo>
                <a:lnTo>
                  <a:pt x="36004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196464" y="3100705"/>
            <a:ext cx="359410" cy="26034"/>
          </a:xfrm>
          <a:custGeom>
            <a:avLst/>
            <a:gdLst/>
            <a:ahLst/>
            <a:cxnLst/>
            <a:rect l="l" t="t" r="r" b="b"/>
            <a:pathLst>
              <a:path w="359410" h="26035">
                <a:moveTo>
                  <a:pt x="0" y="26035"/>
                </a:moveTo>
                <a:lnTo>
                  <a:pt x="359410" y="26035"/>
                </a:lnTo>
                <a:lnTo>
                  <a:pt x="35941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547494" y="3100705"/>
            <a:ext cx="360045" cy="26034"/>
          </a:xfrm>
          <a:custGeom>
            <a:avLst/>
            <a:gdLst/>
            <a:ahLst/>
            <a:cxnLst/>
            <a:rect l="l" t="t" r="r" b="b"/>
            <a:pathLst>
              <a:path w="360044" h="26035">
                <a:moveTo>
                  <a:pt x="0" y="26035"/>
                </a:moveTo>
                <a:lnTo>
                  <a:pt x="360045" y="26035"/>
                </a:lnTo>
                <a:lnTo>
                  <a:pt x="360045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196464" y="3051810"/>
            <a:ext cx="359410" cy="50165"/>
          </a:xfrm>
          <a:custGeom>
            <a:avLst/>
            <a:gdLst/>
            <a:ahLst/>
            <a:cxnLst/>
            <a:rect l="l" t="t" r="r" b="b"/>
            <a:pathLst>
              <a:path w="359410" h="50164">
                <a:moveTo>
                  <a:pt x="0" y="50165"/>
                </a:moveTo>
                <a:lnTo>
                  <a:pt x="359410" y="50165"/>
                </a:lnTo>
                <a:lnTo>
                  <a:pt x="35941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547494" y="3051810"/>
            <a:ext cx="360045" cy="50165"/>
          </a:xfrm>
          <a:custGeom>
            <a:avLst/>
            <a:gdLst/>
            <a:ahLst/>
            <a:cxnLst/>
            <a:rect l="l" t="t" r="r" b="b"/>
            <a:pathLst>
              <a:path w="360044" h="50164">
                <a:moveTo>
                  <a:pt x="0" y="50165"/>
                </a:moveTo>
                <a:lnTo>
                  <a:pt x="360045" y="50165"/>
                </a:lnTo>
                <a:lnTo>
                  <a:pt x="360045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160905" y="3027680"/>
            <a:ext cx="394970" cy="25400"/>
          </a:xfrm>
          <a:custGeom>
            <a:avLst/>
            <a:gdLst/>
            <a:ahLst/>
            <a:cxnLst/>
            <a:rect l="l" t="t" r="r" b="b"/>
            <a:pathLst>
              <a:path w="394969" h="25400">
                <a:moveTo>
                  <a:pt x="0" y="25400"/>
                </a:moveTo>
                <a:lnTo>
                  <a:pt x="394970" y="25400"/>
                </a:lnTo>
                <a:lnTo>
                  <a:pt x="39497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547494" y="3027680"/>
            <a:ext cx="395605" cy="25400"/>
          </a:xfrm>
          <a:custGeom>
            <a:avLst/>
            <a:gdLst/>
            <a:ahLst/>
            <a:cxnLst/>
            <a:rect l="l" t="t" r="r" b="b"/>
            <a:pathLst>
              <a:path w="395605" h="25400">
                <a:moveTo>
                  <a:pt x="0" y="25400"/>
                </a:moveTo>
                <a:lnTo>
                  <a:pt x="395605" y="25400"/>
                </a:lnTo>
                <a:lnTo>
                  <a:pt x="3956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160905" y="3001645"/>
            <a:ext cx="394970" cy="27305"/>
          </a:xfrm>
          <a:custGeom>
            <a:avLst/>
            <a:gdLst/>
            <a:ahLst/>
            <a:cxnLst/>
            <a:rect l="l" t="t" r="r" b="b"/>
            <a:pathLst>
              <a:path w="394969" h="27305">
                <a:moveTo>
                  <a:pt x="0" y="27305"/>
                </a:moveTo>
                <a:lnTo>
                  <a:pt x="394970" y="27305"/>
                </a:lnTo>
                <a:lnTo>
                  <a:pt x="39497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547494" y="3001645"/>
            <a:ext cx="395605" cy="27305"/>
          </a:xfrm>
          <a:custGeom>
            <a:avLst/>
            <a:gdLst/>
            <a:ahLst/>
            <a:cxnLst/>
            <a:rect l="l" t="t" r="r" b="b"/>
            <a:pathLst>
              <a:path w="395605" h="27305">
                <a:moveTo>
                  <a:pt x="0" y="27305"/>
                </a:moveTo>
                <a:lnTo>
                  <a:pt x="395605" y="27305"/>
                </a:lnTo>
                <a:lnTo>
                  <a:pt x="395605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547494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547494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547494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547494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547494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547494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547494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547494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547494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943100" y="299720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943100" y="317817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907539" y="3032760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908047" y="2997052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4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907392" y="3178175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160904" y="3178175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4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160904" y="2997707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908047" y="29970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907539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907392" y="317753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943100" y="3208337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160270" y="31843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195830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167061" y="29977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943100" y="2992437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43100" y="3392804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43100" y="3573779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7539" y="3428365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8047" y="3392657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907392" y="3573779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160904" y="3573779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160904" y="3393312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08047" y="339265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07539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907392" y="357314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43100" y="360394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160270" y="357993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195830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167061" y="339331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943100" y="338804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43100" y="378904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43100" y="397002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5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07539" y="3824604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08047" y="3788897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907392" y="3970020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160904" y="3970020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160904" y="3789552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4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08047" y="378889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07539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907392" y="396938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3100" y="400018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160270" y="397617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195830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167061" y="378955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943100" y="378428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69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356100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356100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356100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356100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356100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356100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356100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356100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356100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356100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969510" y="397891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356100" y="39789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005070" y="395001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356100" y="395001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3873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005070" y="392144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356100" y="392144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005070" y="390207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356100" y="390207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005070" y="388239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356100" y="388239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005070" y="386302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356100" y="386302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005070" y="3843654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356100" y="384365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969510" y="3824287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356100" y="382428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969510" y="3804920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356100" y="380492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356100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356100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356100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356100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356100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356100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356100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356100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356100" y="3569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356100" y="352044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356100" y="34956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356100" y="346964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356100" y="3445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356100" y="3420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356100" y="33966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356100" y="3347085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79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356100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356100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356100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356100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356100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356100" y="317436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356100" y="31502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356100" y="31254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356100" y="31007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356100" y="30518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356100" y="3027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356100" y="30016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356100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356100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356100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356100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356100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356100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356100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356100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356100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740275" y="321183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732655" y="32080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737100" y="32099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727575" y="32048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723765" y="32010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721225" y="31972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719955" y="31934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718050" y="318960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717415" y="31857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716780" y="31819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716145" y="3178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16145" y="3172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716145" y="3166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716145" y="31629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716145" y="315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716145" y="3155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716145" y="3151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716145" y="3147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16145" y="314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716145" y="3137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716145" y="313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716145" y="31254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716145" y="3117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716145" y="3110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716145" y="3105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716145" y="31003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716145" y="3095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716145" y="30902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716145" y="30851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716145" y="3080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716145" y="30753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716145" y="3070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716145" y="3065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716145" y="30600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716145" y="3052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16145" y="3044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716145" y="3039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716145" y="30346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716780" y="30295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717415" y="30245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718050" y="302006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720590" y="301434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723130" y="300958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727575" y="300482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742180" y="299815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734560" y="300069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716652" y="29970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71614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715997" y="317753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751704" y="32131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968875" y="31843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00443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975666" y="29977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751704" y="29972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740275" y="360743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732655" y="360362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37100" y="360552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27575" y="360045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723765" y="359664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721225" y="3592829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719955" y="358965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718685" y="358552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717415" y="358203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716780" y="35782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716145" y="3573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716145" y="356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716145" y="3562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716145" y="35585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716145" y="3554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716145" y="35509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716145" y="3547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716145" y="3543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716145" y="3539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716145" y="3533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716145" y="3526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716145" y="3521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716145" y="35134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716145" y="35058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716145" y="350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716145" y="34959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716145" y="34912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716145" y="34858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716145" y="34807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716145" y="3475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716145" y="34709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716145" y="3465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716145" y="3460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716145" y="3455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716145" y="3448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716145" y="3440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716145" y="3435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716145" y="3430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716780" y="34251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717415" y="342074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718050" y="34156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2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720590" y="34099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723130" y="340518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727575" y="34004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42180" y="339375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734560" y="339629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16652" y="339265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71614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15997" y="357314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751704" y="36087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968875" y="357993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00443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975666" y="339331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751704" y="33928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751704" y="378904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751704" y="397002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716145" y="3824604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716652" y="3788897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715997" y="3970020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969509" y="3970020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60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969509" y="3789552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716652" y="378889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716145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715997" y="396938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751704" y="4000182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70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968875" y="397617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004435" y="382460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975666" y="378955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751704" y="378904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 txBox="1"/>
          <p:nvPr/>
        </p:nvSpPr>
        <p:spPr>
          <a:xfrm>
            <a:off x="1662429" y="3941683"/>
            <a:ext cx="5326380" cy="70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②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表</a:t>
            </a:r>
            <a:r>
              <a:rPr sz="1400" b="1" dirty="0">
                <a:latin typeface="微软雅黑"/>
                <a:cs typeface="微软雅黑"/>
              </a:rPr>
              <a:t>单</a:t>
            </a:r>
            <a:r>
              <a:rPr sz="1400" b="1" dirty="0">
                <a:latin typeface="Kozuka Gothic Pro B"/>
                <a:cs typeface="Kozuka Gothic Pro B"/>
              </a:rPr>
              <a:t>参数</a:t>
            </a:r>
            <a:r>
              <a:rPr sz="1400" b="1" dirty="0">
                <a:latin typeface="微软雅黑"/>
                <a:cs typeface="微软雅黑"/>
              </a:rPr>
              <a:t>赋值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①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</a:t>
            </a:r>
            <a:r>
              <a:rPr sz="1400" b="1" spc="-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w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一个新的</a:t>
            </a:r>
            <a:r>
              <a:rPr sz="1400" b="1" dirty="0">
                <a:latin typeface="微软雅黑"/>
                <a:cs typeface="微软雅黑"/>
              </a:rPr>
              <a:t>对</a:t>
            </a:r>
            <a:r>
              <a:rPr sz="1400" b="1" dirty="0"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83" name="object 483"/>
          <p:cNvSpPr/>
          <p:nvPr/>
        </p:nvSpPr>
        <p:spPr>
          <a:xfrm>
            <a:off x="1187450" y="1304925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613275" y="3014980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187450" y="170053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613275" y="341058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147945" y="1880235"/>
            <a:ext cx="530860" cy="899794"/>
          </a:xfrm>
          <a:custGeom>
            <a:avLst/>
            <a:gdLst/>
            <a:ahLst/>
            <a:cxnLst/>
            <a:rect l="l" t="t" r="r" b="b"/>
            <a:pathLst>
              <a:path w="530860" h="899794">
                <a:moveTo>
                  <a:pt x="0" y="899795"/>
                </a:moveTo>
                <a:lnTo>
                  <a:pt x="5308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585460" y="1880235"/>
            <a:ext cx="99060" cy="102235"/>
          </a:xfrm>
          <a:custGeom>
            <a:avLst/>
            <a:gdLst/>
            <a:ahLst/>
            <a:cxnLst/>
            <a:rect l="l" t="t" r="r" b="b"/>
            <a:pathLst>
              <a:path w="99060" h="102235">
                <a:moveTo>
                  <a:pt x="93345" y="0"/>
                </a:moveTo>
                <a:lnTo>
                  <a:pt x="0" y="44450"/>
                </a:lnTo>
                <a:lnTo>
                  <a:pt x="93345" y="0"/>
                </a:lnTo>
                <a:lnTo>
                  <a:pt x="99060" y="102235"/>
                </a:lnTo>
                <a:lnTo>
                  <a:pt x="9334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 txBox="1"/>
          <p:nvPr/>
        </p:nvSpPr>
        <p:spPr>
          <a:xfrm>
            <a:off x="5687059" y="2253853"/>
            <a:ext cx="30276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③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传递给</a:t>
            </a: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方法，</a:t>
            </a:r>
            <a:r>
              <a:rPr sz="1400" b="1" dirty="0">
                <a:latin typeface="微软雅黑"/>
                <a:cs typeface="微软雅黑"/>
              </a:rPr>
              <a:t>执</a:t>
            </a:r>
            <a:r>
              <a:rPr sz="1400" b="1" dirty="0">
                <a:latin typeface="Kozuka Gothic Pro B"/>
                <a:cs typeface="Kozuka Gothic Pro B"/>
              </a:rPr>
              <a:t>行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updat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操作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90" name="object 490"/>
          <p:cNvSpPr/>
          <p:nvPr/>
        </p:nvSpPr>
        <p:spPr>
          <a:xfrm>
            <a:off x="2555875" y="350075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270375" y="3443604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12165" y="6117272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184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28345" y="610012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184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76275" y="6082982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18415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42620" y="6065837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18415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20818" y="6048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19050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12775" y="603091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184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12133" y="601154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600" y="0"/>
                </a:lnTo>
              </a:path>
            </a:pathLst>
          </a:custGeom>
          <a:ln w="12700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612140" y="601980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6349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612110" y="59966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12093" y="597916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12076" y="596169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12059" y="594455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12042" y="59274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12025" y="590994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12008" y="589248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11991" y="58753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11975" y="58581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11957" y="58407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11940" y="582326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11923" y="58061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11907" y="57889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611889" y="577151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611872" y="5744845"/>
            <a:ext cx="864235" cy="18415"/>
          </a:xfrm>
          <a:custGeom>
            <a:avLst/>
            <a:gdLst/>
            <a:ahLst/>
            <a:cxnLst/>
            <a:rect l="l" t="t" r="r" b="b"/>
            <a:pathLst>
              <a:path w="864235" h="18414">
                <a:moveTo>
                  <a:pt x="0" y="18415"/>
                </a:moveTo>
                <a:lnTo>
                  <a:pt x="863616" y="18415"/>
                </a:lnTo>
                <a:lnTo>
                  <a:pt x="863616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6B4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11839" y="5710554"/>
            <a:ext cx="864235" cy="35560"/>
          </a:xfrm>
          <a:custGeom>
            <a:avLst/>
            <a:gdLst/>
            <a:ahLst/>
            <a:cxnLst/>
            <a:rect l="l" t="t" r="r" b="b"/>
            <a:pathLst>
              <a:path w="864235" h="35560">
                <a:moveTo>
                  <a:pt x="0" y="35560"/>
                </a:moveTo>
                <a:lnTo>
                  <a:pt x="863633" y="35560"/>
                </a:lnTo>
                <a:lnTo>
                  <a:pt x="863633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6C4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11821" y="570230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611805" y="56848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11788" y="56676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11771" y="56505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11754" y="56334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11737" y="561594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11720" y="55984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11703" y="558133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11686" y="556418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11669" y="554672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11652" y="55292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11635" y="55121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11618" y="54949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11601" y="54775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11584" y="54600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11567" y="54429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11511" y="5377179"/>
            <a:ext cx="864235" cy="57150"/>
          </a:xfrm>
          <a:custGeom>
            <a:avLst/>
            <a:gdLst/>
            <a:ahLst/>
            <a:cxnLst/>
            <a:rect l="l" t="t" r="r" b="b"/>
            <a:pathLst>
              <a:path w="864235" h="57150">
                <a:moveTo>
                  <a:pt x="85876" y="57150"/>
                </a:moveTo>
                <a:lnTo>
                  <a:pt x="56" y="57150"/>
                </a:lnTo>
                <a:lnTo>
                  <a:pt x="0" y="0"/>
                </a:lnTo>
                <a:lnTo>
                  <a:pt x="1342" y="0"/>
                </a:lnTo>
                <a:lnTo>
                  <a:pt x="2533" y="3174"/>
                </a:lnTo>
                <a:lnTo>
                  <a:pt x="4438" y="6984"/>
                </a:lnTo>
                <a:lnTo>
                  <a:pt x="9518" y="14604"/>
                </a:lnTo>
                <a:lnTo>
                  <a:pt x="13328" y="18414"/>
                </a:lnTo>
                <a:lnTo>
                  <a:pt x="15233" y="19684"/>
                </a:lnTo>
                <a:lnTo>
                  <a:pt x="19043" y="23494"/>
                </a:lnTo>
                <a:lnTo>
                  <a:pt x="26663" y="29844"/>
                </a:lnTo>
                <a:lnTo>
                  <a:pt x="31743" y="32384"/>
                </a:lnTo>
                <a:lnTo>
                  <a:pt x="34918" y="34924"/>
                </a:lnTo>
                <a:lnTo>
                  <a:pt x="37458" y="36194"/>
                </a:lnTo>
                <a:lnTo>
                  <a:pt x="40633" y="37464"/>
                </a:lnTo>
                <a:lnTo>
                  <a:pt x="43808" y="40004"/>
                </a:lnTo>
                <a:lnTo>
                  <a:pt x="47618" y="41274"/>
                </a:lnTo>
                <a:lnTo>
                  <a:pt x="50793" y="42544"/>
                </a:lnTo>
                <a:lnTo>
                  <a:pt x="58413" y="46354"/>
                </a:lnTo>
                <a:lnTo>
                  <a:pt x="62223" y="47624"/>
                </a:lnTo>
                <a:lnTo>
                  <a:pt x="66033" y="50164"/>
                </a:lnTo>
                <a:lnTo>
                  <a:pt x="69843" y="51434"/>
                </a:lnTo>
                <a:lnTo>
                  <a:pt x="74288" y="52704"/>
                </a:lnTo>
                <a:lnTo>
                  <a:pt x="78098" y="53974"/>
                </a:lnTo>
                <a:lnTo>
                  <a:pt x="82543" y="55244"/>
                </a:lnTo>
                <a:lnTo>
                  <a:pt x="85876" y="57150"/>
                </a:lnTo>
                <a:close/>
              </a:path>
              <a:path w="864235" h="57150">
                <a:moveTo>
                  <a:pt x="777709" y="57150"/>
                </a:moveTo>
                <a:lnTo>
                  <a:pt x="85876" y="57150"/>
                </a:lnTo>
                <a:lnTo>
                  <a:pt x="82543" y="55244"/>
                </a:lnTo>
                <a:lnTo>
                  <a:pt x="78098" y="53974"/>
                </a:lnTo>
                <a:lnTo>
                  <a:pt x="74288" y="52704"/>
                </a:lnTo>
                <a:lnTo>
                  <a:pt x="69843" y="51434"/>
                </a:lnTo>
                <a:lnTo>
                  <a:pt x="66033" y="50164"/>
                </a:lnTo>
                <a:lnTo>
                  <a:pt x="62223" y="47624"/>
                </a:lnTo>
                <a:lnTo>
                  <a:pt x="58413" y="46354"/>
                </a:lnTo>
                <a:lnTo>
                  <a:pt x="50793" y="42544"/>
                </a:lnTo>
                <a:lnTo>
                  <a:pt x="47618" y="41274"/>
                </a:lnTo>
                <a:lnTo>
                  <a:pt x="43808" y="40004"/>
                </a:lnTo>
                <a:lnTo>
                  <a:pt x="40633" y="37464"/>
                </a:lnTo>
                <a:lnTo>
                  <a:pt x="37458" y="36194"/>
                </a:lnTo>
                <a:lnTo>
                  <a:pt x="34918" y="34924"/>
                </a:lnTo>
                <a:lnTo>
                  <a:pt x="31743" y="32384"/>
                </a:lnTo>
                <a:lnTo>
                  <a:pt x="26663" y="29844"/>
                </a:lnTo>
                <a:lnTo>
                  <a:pt x="19043" y="23494"/>
                </a:lnTo>
                <a:lnTo>
                  <a:pt x="15233" y="19684"/>
                </a:lnTo>
                <a:lnTo>
                  <a:pt x="13328" y="18414"/>
                </a:lnTo>
                <a:lnTo>
                  <a:pt x="9518" y="14604"/>
                </a:lnTo>
                <a:lnTo>
                  <a:pt x="4438" y="6984"/>
                </a:lnTo>
                <a:lnTo>
                  <a:pt x="2533" y="3174"/>
                </a:lnTo>
                <a:lnTo>
                  <a:pt x="1342" y="0"/>
                </a:lnTo>
                <a:lnTo>
                  <a:pt x="862243" y="0"/>
                </a:lnTo>
                <a:lnTo>
                  <a:pt x="848353" y="19684"/>
                </a:lnTo>
                <a:lnTo>
                  <a:pt x="844543" y="23494"/>
                </a:lnTo>
                <a:lnTo>
                  <a:pt x="836923" y="29844"/>
                </a:lnTo>
                <a:lnTo>
                  <a:pt x="831843" y="32384"/>
                </a:lnTo>
                <a:lnTo>
                  <a:pt x="828668" y="34924"/>
                </a:lnTo>
                <a:lnTo>
                  <a:pt x="826128" y="36194"/>
                </a:lnTo>
                <a:lnTo>
                  <a:pt x="822953" y="37464"/>
                </a:lnTo>
                <a:lnTo>
                  <a:pt x="819778" y="40004"/>
                </a:lnTo>
                <a:lnTo>
                  <a:pt x="815968" y="41274"/>
                </a:lnTo>
                <a:lnTo>
                  <a:pt x="812793" y="42544"/>
                </a:lnTo>
                <a:lnTo>
                  <a:pt x="805173" y="46354"/>
                </a:lnTo>
                <a:lnTo>
                  <a:pt x="801363" y="47624"/>
                </a:lnTo>
                <a:lnTo>
                  <a:pt x="797553" y="50164"/>
                </a:lnTo>
                <a:lnTo>
                  <a:pt x="793743" y="51434"/>
                </a:lnTo>
                <a:lnTo>
                  <a:pt x="789298" y="52704"/>
                </a:lnTo>
                <a:lnTo>
                  <a:pt x="785488" y="53974"/>
                </a:lnTo>
                <a:lnTo>
                  <a:pt x="781043" y="55244"/>
                </a:lnTo>
                <a:lnTo>
                  <a:pt x="777709" y="57150"/>
                </a:lnTo>
                <a:close/>
              </a:path>
              <a:path w="864235" h="57150">
                <a:moveTo>
                  <a:pt x="863656" y="57150"/>
                </a:moveTo>
                <a:lnTo>
                  <a:pt x="777709" y="57150"/>
                </a:lnTo>
                <a:lnTo>
                  <a:pt x="781043" y="55244"/>
                </a:lnTo>
                <a:lnTo>
                  <a:pt x="785488" y="53974"/>
                </a:lnTo>
                <a:lnTo>
                  <a:pt x="789298" y="52704"/>
                </a:lnTo>
                <a:lnTo>
                  <a:pt x="793743" y="51434"/>
                </a:lnTo>
                <a:lnTo>
                  <a:pt x="797553" y="50164"/>
                </a:lnTo>
                <a:lnTo>
                  <a:pt x="801363" y="47624"/>
                </a:lnTo>
                <a:lnTo>
                  <a:pt x="805173" y="46354"/>
                </a:lnTo>
                <a:lnTo>
                  <a:pt x="812793" y="42544"/>
                </a:lnTo>
                <a:lnTo>
                  <a:pt x="815968" y="41274"/>
                </a:lnTo>
                <a:lnTo>
                  <a:pt x="819778" y="40004"/>
                </a:lnTo>
                <a:lnTo>
                  <a:pt x="822953" y="37464"/>
                </a:lnTo>
                <a:lnTo>
                  <a:pt x="826128" y="36194"/>
                </a:lnTo>
                <a:lnTo>
                  <a:pt x="828668" y="34924"/>
                </a:lnTo>
                <a:lnTo>
                  <a:pt x="831843" y="32384"/>
                </a:lnTo>
                <a:lnTo>
                  <a:pt x="836923" y="29844"/>
                </a:lnTo>
                <a:lnTo>
                  <a:pt x="844543" y="23494"/>
                </a:lnTo>
                <a:lnTo>
                  <a:pt x="848353" y="19684"/>
                </a:lnTo>
                <a:lnTo>
                  <a:pt x="850258" y="18414"/>
                </a:lnTo>
                <a:lnTo>
                  <a:pt x="854068" y="14604"/>
                </a:lnTo>
                <a:lnTo>
                  <a:pt x="859148" y="6984"/>
                </a:lnTo>
                <a:lnTo>
                  <a:pt x="861053" y="3174"/>
                </a:lnTo>
                <a:lnTo>
                  <a:pt x="862243" y="0"/>
                </a:lnTo>
                <a:lnTo>
                  <a:pt x="863600" y="0"/>
                </a:lnTo>
                <a:lnTo>
                  <a:pt x="863656" y="57150"/>
                </a:lnTo>
                <a:close/>
              </a:path>
            </a:pathLst>
          </a:custGeom>
          <a:solidFill>
            <a:srgbClr val="7957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11505" y="5319395"/>
            <a:ext cx="863600" cy="57785"/>
          </a:xfrm>
          <a:custGeom>
            <a:avLst/>
            <a:gdLst/>
            <a:ahLst/>
            <a:cxnLst/>
            <a:rect l="l" t="t" r="r" b="b"/>
            <a:pathLst>
              <a:path w="863600" h="57785">
                <a:moveTo>
                  <a:pt x="862250" y="57785"/>
                </a:moveTo>
                <a:lnTo>
                  <a:pt x="1349" y="57785"/>
                </a:lnTo>
                <a:lnTo>
                  <a:pt x="635" y="55879"/>
                </a:lnTo>
                <a:lnTo>
                  <a:pt x="635" y="52069"/>
                </a:lnTo>
                <a:lnTo>
                  <a:pt x="0" y="50799"/>
                </a:lnTo>
                <a:lnTo>
                  <a:pt x="635" y="49529"/>
                </a:lnTo>
                <a:lnTo>
                  <a:pt x="635" y="45719"/>
                </a:lnTo>
                <a:lnTo>
                  <a:pt x="2540" y="39369"/>
                </a:lnTo>
                <a:lnTo>
                  <a:pt x="3810" y="38099"/>
                </a:lnTo>
                <a:lnTo>
                  <a:pt x="4445" y="35559"/>
                </a:lnTo>
                <a:lnTo>
                  <a:pt x="9525" y="27939"/>
                </a:lnTo>
                <a:lnTo>
                  <a:pt x="13335" y="24129"/>
                </a:lnTo>
                <a:lnTo>
                  <a:pt x="15240" y="22859"/>
                </a:lnTo>
                <a:lnTo>
                  <a:pt x="19050" y="19049"/>
                </a:lnTo>
                <a:lnTo>
                  <a:pt x="26670" y="13969"/>
                </a:lnTo>
                <a:lnTo>
                  <a:pt x="29210" y="12699"/>
                </a:lnTo>
                <a:lnTo>
                  <a:pt x="31750" y="10159"/>
                </a:lnTo>
                <a:lnTo>
                  <a:pt x="34925" y="8889"/>
                </a:lnTo>
                <a:lnTo>
                  <a:pt x="37465" y="6349"/>
                </a:lnTo>
                <a:lnTo>
                  <a:pt x="43815" y="3809"/>
                </a:lnTo>
                <a:lnTo>
                  <a:pt x="47625" y="1269"/>
                </a:lnTo>
                <a:lnTo>
                  <a:pt x="50799" y="0"/>
                </a:lnTo>
                <a:lnTo>
                  <a:pt x="812800" y="0"/>
                </a:lnTo>
                <a:lnTo>
                  <a:pt x="815975" y="1269"/>
                </a:lnTo>
                <a:lnTo>
                  <a:pt x="819785" y="3809"/>
                </a:lnTo>
                <a:lnTo>
                  <a:pt x="826135" y="6349"/>
                </a:lnTo>
                <a:lnTo>
                  <a:pt x="828675" y="8889"/>
                </a:lnTo>
                <a:lnTo>
                  <a:pt x="831850" y="10159"/>
                </a:lnTo>
                <a:lnTo>
                  <a:pt x="834390" y="12699"/>
                </a:lnTo>
                <a:lnTo>
                  <a:pt x="836930" y="13969"/>
                </a:lnTo>
                <a:lnTo>
                  <a:pt x="844550" y="19049"/>
                </a:lnTo>
                <a:lnTo>
                  <a:pt x="848360" y="22859"/>
                </a:lnTo>
                <a:lnTo>
                  <a:pt x="850265" y="24129"/>
                </a:lnTo>
                <a:lnTo>
                  <a:pt x="854075" y="27939"/>
                </a:lnTo>
                <a:lnTo>
                  <a:pt x="859155" y="35559"/>
                </a:lnTo>
                <a:lnTo>
                  <a:pt x="859790" y="38099"/>
                </a:lnTo>
                <a:lnTo>
                  <a:pt x="861060" y="39369"/>
                </a:lnTo>
                <a:lnTo>
                  <a:pt x="862965" y="45719"/>
                </a:lnTo>
                <a:lnTo>
                  <a:pt x="862965" y="49529"/>
                </a:lnTo>
                <a:lnTo>
                  <a:pt x="863600" y="50799"/>
                </a:lnTo>
                <a:lnTo>
                  <a:pt x="862965" y="52069"/>
                </a:lnTo>
                <a:lnTo>
                  <a:pt x="862965" y="55879"/>
                </a:lnTo>
                <a:lnTo>
                  <a:pt x="862250" y="57785"/>
                </a:lnTo>
                <a:close/>
              </a:path>
              <a:path w="863600" h="57785">
                <a:moveTo>
                  <a:pt x="1349" y="57785"/>
                </a:moveTo>
                <a:lnTo>
                  <a:pt x="6" y="57785"/>
                </a:lnTo>
                <a:lnTo>
                  <a:pt x="0" y="50799"/>
                </a:lnTo>
                <a:lnTo>
                  <a:pt x="635" y="52069"/>
                </a:lnTo>
                <a:lnTo>
                  <a:pt x="635" y="55879"/>
                </a:lnTo>
                <a:lnTo>
                  <a:pt x="1349" y="57785"/>
                </a:lnTo>
                <a:close/>
              </a:path>
              <a:path w="863600" h="57785">
                <a:moveTo>
                  <a:pt x="863606" y="57785"/>
                </a:moveTo>
                <a:lnTo>
                  <a:pt x="862250" y="57785"/>
                </a:lnTo>
                <a:lnTo>
                  <a:pt x="862965" y="55879"/>
                </a:lnTo>
                <a:lnTo>
                  <a:pt x="862965" y="52069"/>
                </a:lnTo>
                <a:lnTo>
                  <a:pt x="863600" y="50799"/>
                </a:lnTo>
                <a:lnTo>
                  <a:pt x="863606" y="5778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62305" y="5262245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433070" y="1270"/>
                </a:moveTo>
                <a:lnTo>
                  <a:pt x="328930" y="1270"/>
                </a:lnTo>
                <a:lnTo>
                  <a:pt x="335915" y="0"/>
                </a:lnTo>
                <a:lnTo>
                  <a:pt x="426085" y="0"/>
                </a:lnTo>
                <a:lnTo>
                  <a:pt x="433070" y="1270"/>
                </a:lnTo>
                <a:close/>
              </a:path>
              <a:path w="762000" h="57150">
                <a:moveTo>
                  <a:pt x="462915" y="2540"/>
                </a:moveTo>
                <a:lnTo>
                  <a:pt x="299085" y="2540"/>
                </a:lnTo>
                <a:lnTo>
                  <a:pt x="306070" y="1270"/>
                </a:lnTo>
                <a:lnTo>
                  <a:pt x="455930" y="1270"/>
                </a:lnTo>
                <a:lnTo>
                  <a:pt x="462915" y="2540"/>
                </a:lnTo>
                <a:close/>
              </a:path>
              <a:path w="762000" h="57150">
                <a:moveTo>
                  <a:pt x="485140" y="3810"/>
                </a:moveTo>
                <a:lnTo>
                  <a:pt x="276860" y="3810"/>
                </a:lnTo>
                <a:lnTo>
                  <a:pt x="284480" y="2540"/>
                </a:lnTo>
                <a:lnTo>
                  <a:pt x="477520" y="2540"/>
                </a:lnTo>
                <a:lnTo>
                  <a:pt x="485140" y="3810"/>
                </a:lnTo>
                <a:close/>
              </a:path>
              <a:path w="762000" h="57150">
                <a:moveTo>
                  <a:pt x="506730" y="5080"/>
                </a:moveTo>
                <a:lnTo>
                  <a:pt x="255270" y="5080"/>
                </a:lnTo>
                <a:lnTo>
                  <a:pt x="262255" y="3810"/>
                </a:lnTo>
                <a:lnTo>
                  <a:pt x="499745" y="3810"/>
                </a:lnTo>
                <a:lnTo>
                  <a:pt x="506730" y="5080"/>
                </a:lnTo>
                <a:close/>
              </a:path>
              <a:path w="762000" h="57150">
                <a:moveTo>
                  <a:pt x="570230" y="11430"/>
                </a:moveTo>
                <a:lnTo>
                  <a:pt x="191770" y="11430"/>
                </a:lnTo>
                <a:lnTo>
                  <a:pt x="198755" y="10160"/>
                </a:lnTo>
                <a:lnTo>
                  <a:pt x="247650" y="5080"/>
                </a:lnTo>
                <a:lnTo>
                  <a:pt x="514350" y="5080"/>
                </a:lnTo>
                <a:lnTo>
                  <a:pt x="563245" y="10160"/>
                </a:lnTo>
                <a:lnTo>
                  <a:pt x="570230" y="11430"/>
                </a:lnTo>
                <a:close/>
              </a:path>
              <a:path w="762000" h="57150">
                <a:moveTo>
                  <a:pt x="589915" y="13970"/>
                </a:moveTo>
                <a:lnTo>
                  <a:pt x="172085" y="13970"/>
                </a:lnTo>
                <a:lnTo>
                  <a:pt x="178435" y="12700"/>
                </a:lnTo>
                <a:lnTo>
                  <a:pt x="185420" y="11430"/>
                </a:lnTo>
                <a:lnTo>
                  <a:pt x="576580" y="11430"/>
                </a:lnTo>
                <a:lnTo>
                  <a:pt x="583565" y="12700"/>
                </a:lnTo>
                <a:lnTo>
                  <a:pt x="589915" y="13970"/>
                </a:lnTo>
                <a:close/>
              </a:path>
              <a:path w="762000" h="57150">
                <a:moveTo>
                  <a:pt x="622300" y="19050"/>
                </a:moveTo>
                <a:lnTo>
                  <a:pt x="139700" y="19050"/>
                </a:lnTo>
                <a:lnTo>
                  <a:pt x="158750" y="15240"/>
                </a:lnTo>
                <a:lnTo>
                  <a:pt x="165735" y="13970"/>
                </a:lnTo>
                <a:lnTo>
                  <a:pt x="596265" y="13970"/>
                </a:lnTo>
                <a:lnTo>
                  <a:pt x="603250" y="15240"/>
                </a:lnTo>
                <a:lnTo>
                  <a:pt x="622300" y="19050"/>
                </a:lnTo>
                <a:close/>
              </a:path>
              <a:path w="762000" h="57150">
                <a:moveTo>
                  <a:pt x="762000" y="57150"/>
                </a:moveTo>
                <a:lnTo>
                  <a:pt x="0" y="57150"/>
                </a:lnTo>
                <a:lnTo>
                  <a:pt x="7620" y="53340"/>
                </a:lnTo>
                <a:lnTo>
                  <a:pt x="19050" y="49530"/>
                </a:lnTo>
                <a:lnTo>
                  <a:pt x="23495" y="46990"/>
                </a:lnTo>
                <a:lnTo>
                  <a:pt x="27305" y="45720"/>
                </a:lnTo>
                <a:lnTo>
                  <a:pt x="36195" y="43180"/>
                </a:lnTo>
                <a:lnTo>
                  <a:pt x="41275" y="41910"/>
                </a:lnTo>
                <a:lnTo>
                  <a:pt x="45720" y="40640"/>
                </a:lnTo>
                <a:lnTo>
                  <a:pt x="50800" y="38100"/>
                </a:lnTo>
                <a:lnTo>
                  <a:pt x="55245" y="36830"/>
                </a:lnTo>
                <a:lnTo>
                  <a:pt x="70485" y="33020"/>
                </a:lnTo>
                <a:lnTo>
                  <a:pt x="76200" y="31750"/>
                </a:lnTo>
                <a:lnTo>
                  <a:pt x="81280" y="30480"/>
                </a:lnTo>
                <a:lnTo>
                  <a:pt x="86995" y="29210"/>
                </a:lnTo>
                <a:lnTo>
                  <a:pt x="92075" y="27940"/>
                </a:lnTo>
                <a:lnTo>
                  <a:pt x="103505" y="25400"/>
                </a:lnTo>
                <a:lnTo>
                  <a:pt x="109855" y="24130"/>
                </a:lnTo>
                <a:lnTo>
                  <a:pt x="121285" y="21590"/>
                </a:lnTo>
                <a:lnTo>
                  <a:pt x="127635" y="20320"/>
                </a:lnTo>
                <a:lnTo>
                  <a:pt x="133350" y="19050"/>
                </a:lnTo>
                <a:lnTo>
                  <a:pt x="628650" y="19050"/>
                </a:lnTo>
                <a:lnTo>
                  <a:pt x="634365" y="20320"/>
                </a:lnTo>
                <a:lnTo>
                  <a:pt x="640715" y="21590"/>
                </a:lnTo>
                <a:lnTo>
                  <a:pt x="652145" y="24130"/>
                </a:lnTo>
                <a:lnTo>
                  <a:pt x="658495" y="25400"/>
                </a:lnTo>
                <a:lnTo>
                  <a:pt x="669925" y="27940"/>
                </a:lnTo>
                <a:lnTo>
                  <a:pt x="675005" y="29210"/>
                </a:lnTo>
                <a:lnTo>
                  <a:pt x="680720" y="30480"/>
                </a:lnTo>
                <a:lnTo>
                  <a:pt x="685800" y="31750"/>
                </a:lnTo>
                <a:lnTo>
                  <a:pt x="691515" y="33020"/>
                </a:lnTo>
                <a:lnTo>
                  <a:pt x="706755" y="36830"/>
                </a:lnTo>
                <a:lnTo>
                  <a:pt x="711200" y="38100"/>
                </a:lnTo>
                <a:lnTo>
                  <a:pt x="716280" y="40640"/>
                </a:lnTo>
                <a:lnTo>
                  <a:pt x="720725" y="41910"/>
                </a:lnTo>
                <a:lnTo>
                  <a:pt x="725805" y="43180"/>
                </a:lnTo>
                <a:lnTo>
                  <a:pt x="734695" y="45720"/>
                </a:lnTo>
                <a:lnTo>
                  <a:pt x="738505" y="46990"/>
                </a:lnTo>
                <a:lnTo>
                  <a:pt x="742950" y="49530"/>
                </a:lnTo>
                <a:lnTo>
                  <a:pt x="746760" y="50800"/>
                </a:lnTo>
                <a:lnTo>
                  <a:pt x="754380" y="54610"/>
                </a:lnTo>
                <a:lnTo>
                  <a:pt x="762000" y="5715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939165" y="5475604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79395" y="547147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818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840740" y="54670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129" y="0"/>
                </a:lnTo>
              </a:path>
            </a:pathLst>
          </a:custGeom>
          <a:ln w="5715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811530" y="5462587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783590" y="5458142"/>
            <a:ext cx="519430" cy="0"/>
          </a:xfrm>
          <a:custGeom>
            <a:avLst/>
            <a:gdLst/>
            <a:ahLst/>
            <a:cxnLst/>
            <a:rect l="l" t="t" r="r" b="b"/>
            <a:pathLst>
              <a:path w="519430">
                <a:moveTo>
                  <a:pt x="0" y="0"/>
                </a:moveTo>
                <a:lnTo>
                  <a:pt x="519429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765810" y="545401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989" y="0"/>
                </a:lnTo>
              </a:path>
            </a:pathLst>
          </a:custGeom>
          <a:ln w="5079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746442" y="5449887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724" y="0"/>
                </a:lnTo>
              </a:path>
            </a:pathLst>
          </a:custGeom>
          <a:ln w="5714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727710" y="5445442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711835" y="5440997"/>
            <a:ext cx="662940" cy="0"/>
          </a:xfrm>
          <a:custGeom>
            <a:avLst/>
            <a:gdLst/>
            <a:ahLst/>
            <a:cxnLst/>
            <a:rect l="l" t="t" r="r" b="b"/>
            <a:pathLst>
              <a:path w="662940">
                <a:moveTo>
                  <a:pt x="0" y="0"/>
                </a:moveTo>
                <a:lnTo>
                  <a:pt x="66293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98500" y="5436552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84688" y="5432107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232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75640" y="5427979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5080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64845" y="542385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19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56272" y="5419407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5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647700" y="541496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41350" y="541051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35317" y="540639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0" y="0"/>
                </a:moveTo>
                <a:lnTo>
                  <a:pt x="815974" y="0"/>
                </a:lnTo>
              </a:path>
            </a:pathLst>
          </a:custGeom>
          <a:ln w="508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29285" y="5402262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>
                <a:moveTo>
                  <a:pt x="0" y="0"/>
                </a:moveTo>
                <a:lnTo>
                  <a:pt x="828039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24205" y="539781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20183" y="53933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17220" y="5388927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5715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615315" y="538448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612140" y="537813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9524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11822" y="5372100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>
                <a:moveTo>
                  <a:pt x="0" y="0"/>
                </a:moveTo>
                <a:lnTo>
                  <a:pt x="862965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611822" y="5367654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5">
                <a:moveTo>
                  <a:pt x="0" y="0"/>
                </a:moveTo>
                <a:lnTo>
                  <a:pt x="862964" y="0"/>
                </a:lnTo>
              </a:path>
            </a:pathLst>
          </a:custGeom>
          <a:ln w="5080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12140" y="536289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613806" y="5358765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996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15315" y="535463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618066" y="535019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476" y="0"/>
                </a:lnTo>
              </a:path>
            </a:pathLst>
          </a:custGeom>
          <a:ln w="5715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621030" y="5345747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5714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625792" y="5341302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0" y="0"/>
                </a:moveTo>
                <a:lnTo>
                  <a:pt x="83502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30555" y="5336857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5714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35888" y="5332729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0" y="0"/>
                </a:moveTo>
                <a:lnTo>
                  <a:pt x="814832" y="0"/>
                </a:lnTo>
              </a:path>
            </a:pathLst>
          </a:custGeom>
          <a:ln w="508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41984" y="5328602"/>
            <a:ext cx="802640" cy="0"/>
          </a:xfrm>
          <a:custGeom>
            <a:avLst/>
            <a:gdLst/>
            <a:ahLst/>
            <a:cxnLst/>
            <a:rect l="l" t="t" r="r" b="b"/>
            <a:pathLst>
              <a:path w="802640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48970" y="5324157"/>
            <a:ext cx="788670" cy="0"/>
          </a:xfrm>
          <a:custGeom>
            <a:avLst/>
            <a:gdLst/>
            <a:ahLst/>
            <a:cxnLst/>
            <a:rect l="l" t="t" r="r" b="b"/>
            <a:pathLst>
              <a:path w="788669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57224" y="531971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5715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67384" y="5315267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3110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76592" y="5311140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>
                <a:moveTo>
                  <a:pt x="0" y="0"/>
                </a:moveTo>
                <a:lnTo>
                  <a:pt x="733742" y="0"/>
                </a:lnTo>
              </a:path>
            </a:pathLst>
          </a:custGeom>
          <a:ln w="5080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687704" y="5307012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698500" y="529748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5874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51839" y="52828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15875">
            <a:solidFill>
              <a:srgbClr val="7957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834389" y="526859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>
                <a:moveTo>
                  <a:pt x="0" y="0"/>
                </a:moveTo>
                <a:lnTo>
                  <a:pt x="417830" y="0"/>
                </a:lnTo>
              </a:path>
            </a:pathLst>
          </a:custGeom>
          <a:ln w="15240">
            <a:solidFill>
              <a:srgbClr val="795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 txBox="1"/>
          <p:nvPr/>
        </p:nvSpPr>
        <p:spPr>
          <a:xfrm>
            <a:off x="910589" y="5587365"/>
            <a:ext cx="266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2339975" y="63944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339975" y="63658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339975" y="63461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339975" y="63265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339975" y="63071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339975" y="627697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339975" y="623824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339975" y="62293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339975" y="620998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339975" y="619061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339975" y="616013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339975" y="6122670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79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339975" y="61134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2339975" y="60940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339975" y="60744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339975" y="60550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339975" y="60356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339975" y="60163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339975" y="59969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339975" y="59772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339975" y="59578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339975" y="592836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339975" y="588391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339975" y="58591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339975" y="58350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2339975" y="58102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339975" y="57854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339975" y="57613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339975" y="571246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339975" y="56876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339975" y="566166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2339975" y="563752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2339975" y="56127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339975" y="55886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2339975" y="5539104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79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2339975" y="55149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2339975" y="54902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2339975" y="546607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2339975" y="54400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339975" y="54152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2339975" y="53911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2339975" y="53663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2339975" y="53422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2339975" y="53174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2339975" y="52927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339975" y="524382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2339975" y="52197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2339975" y="519366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339975" y="5168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339975" y="5144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2339975" y="51200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339975" y="50711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339975" y="50463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339975" y="50222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339975" y="4997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2339975" y="497141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339975" y="4972685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724150" y="540321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2716530" y="539940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720975" y="540131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2711450" y="539622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2707640" y="539242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2705100" y="538861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703830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2702560" y="538162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701290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700655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700020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700020" y="53667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2700020" y="5363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700020" y="5359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2700020" y="53555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700020" y="5351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2700020" y="53479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2700020" y="53444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2700020" y="53409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2700020" y="5337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2700020" y="53333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2700020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2700020" y="5326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2700020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2700020" y="53187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2700020" y="5314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2700020" y="5311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2700020" y="5307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2700020" y="5304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2700020" y="53003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2700020" y="5296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700020" y="52927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700020" y="52889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700020" y="52854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700020" y="52819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2700020" y="52781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700020" y="5274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2700020" y="52705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700020" y="52670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700020" y="5263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700020" y="5259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700020" y="5255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2700020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700020" y="52482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2700020" y="52447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700020" y="5241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700020" y="5237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700020" y="52250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700655" y="52158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29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2703195" y="520477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710814" y="51939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2724150" y="579945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716530" y="579564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720975" y="579755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2711450" y="57924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2707640" y="578866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2705100" y="578485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2703830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702560" y="57778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2701290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2700655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2700020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2700020" y="57629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2700020" y="5759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2700020" y="5755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2700020" y="5751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700020" y="57480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2700020" y="5744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700020" y="57407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700020" y="5737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700020" y="5733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700020" y="57296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2700020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2700020" y="57223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2700020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2700020" y="5715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2700020" y="5711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700020" y="57073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700020" y="57038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2700020" y="5700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700020" y="5696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700020" y="56927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700020" y="56889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700020" y="5685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700020" y="56816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700020" y="5678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2700020" y="5674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700020" y="567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2700020" y="56667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700020" y="5663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2700020" y="5659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2700020" y="5655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2700020" y="5652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2700020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2700020" y="5644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2700020" y="5641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2700020" y="56375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2700020" y="5633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2700020" y="56213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2700655" y="561212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703195" y="560101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2710815" y="559022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2724150" y="619569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716530" y="619188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720975" y="619379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711450" y="618871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707640" y="618490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705100" y="618109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703830" y="617791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2702560" y="617410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2701290" y="61702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2700655" y="616648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2700020" y="61626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2700020" y="61591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2700020" y="61556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2700020" y="61518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2700020" y="6148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700020" y="6144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2700020" y="6140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700020" y="61369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700020" y="6133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700020" y="6129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700020" y="6125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700020" y="61220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700020" y="61185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700020" y="6115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700020" y="6111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700020" y="6107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2700020" y="61036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700020" y="61001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2700020" y="6096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2700020" y="6092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2700020" y="6089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2700020" y="60852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2700020" y="6081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2700020" y="60779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2700020" y="6074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2700020" y="6070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2700020" y="6066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2700020" y="6062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700020" y="6059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2700020" y="6055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700020" y="6052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700020" y="6048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700020" y="6044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700020" y="604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2700020" y="6037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2700020" y="6033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2700020" y="6029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2700020" y="60175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2700655" y="600837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2703195" y="599725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2710815" y="598646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1475740" y="5692140"/>
            <a:ext cx="864235" cy="635"/>
          </a:xfrm>
          <a:custGeom>
            <a:avLst/>
            <a:gdLst/>
            <a:ahLst/>
            <a:cxnLst/>
            <a:rect l="l" t="t" r="r" b="b"/>
            <a:pathLst>
              <a:path w="864235" h="635">
                <a:moveTo>
                  <a:pt x="0" y="635"/>
                </a:moveTo>
                <a:lnTo>
                  <a:pt x="86423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2253614" y="563499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60" h="114300">
                <a:moveTo>
                  <a:pt x="86360" y="57150"/>
                </a:moveTo>
                <a:lnTo>
                  <a:pt x="0" y="0"/>
                </a:lnTo>
                <a:lnTo>
                  <a:pt x="86360" y="57150"/>
                </a:lnTo>
                <a:lnTo>
                  <a:pt x="635" y="114300"/>
                </a:lnTo>
                <a:lnTo>
                  <a:pt x="86360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909185" y="63950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4909185" y="63665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909185" y="63468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909185" y="63271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909185" y="630777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909185" y="62884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909185" y="62690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909185" y="62496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909185" y="6229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4909185" y="62106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909185" y="61912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4909185" y="61715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4909185" y="61521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4909185" y="61334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4909185" y="61140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4909185" y="60947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4909185" y="60750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909185" y="605567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4909185" y="60363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4909185" y="60169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4909185" y="59975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909185" y="59778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909185" y="59585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909185" y="592899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909185" y="588454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909185" y="58597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909185" y="58356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909185" y="58108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909185" y="57861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909185" y="57619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909185" y="57130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909185" y="56883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909185" y="56622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909185" y="563816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909185" y="56134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909185" y="55892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4909185" y="553974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79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909185" y="55156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4909185" y="54908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909185" y="54667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4909185" y="544067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909185" y="541591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909185" y="53917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4909185" y="53670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4909185" y="53428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4909185" y="5318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909185" y="52933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909185" y="52444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909185" y="5220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909185" y="51943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909185" y="5169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909185" y="51454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909185" y="51206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909185" y="507174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909185" y="50469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909185" y="50228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909185" y="4998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4909185" y="497205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909185" y="497332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5293360" y="540385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5285740" y="540004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5290185" y="540194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5280660" y="539686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5276850" y="539305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5274310" y="5389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5273040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5271135" y="538162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5270500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5269865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5269230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5269230" y="5364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5269230" y="535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269230" y="5354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5269230" y="5351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5269230" y="534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269230" y="534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5269230" y="533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269230" y="5335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5269230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5269230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5269230" y="5317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5269230" y="5309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5269230" y="5302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5269230" y="5297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5269230" y="5292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5269230" y="5287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5269230" y="5282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5269230" y="52771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5269230" y="5272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5269230" y="5267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5269230" y="52622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5269230" y="5257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5269230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5269230" y="5244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5269230" y="5236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5269230" y="5231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5269230" y="5226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5269865" y="52216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5269865" y="52171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5271135" y="521207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5273675" y="520636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5276215" y="520160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5280660" y="519684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5295265" y="51901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5287645" y="519271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5269737" y="518907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5269229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5269082" y="536955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5304790" y="54051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5521959" y="537635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5557520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5528751" y="518972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5304790" y="51892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5293360" y="580009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5285740" y="5796279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5290185" y="579818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280660" y="579310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5276850" y="578929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274310" y="578548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5273040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271135" y="57778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5270500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269865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5269230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5269230" y="5760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5269230" y="5755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5269230" y="575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5269230" y="574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5269230" y="574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5269230" y="5739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5269230" y="5735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5269230" y="5732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5269230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5269230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5269230" y="5713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5269230" y="5706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5269230" y="5698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5269230" y="5693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5269230" y="5688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5269230" y="568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5269230" y="5678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5269230" y="5673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5269230" y="5668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5269230" y="5663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5269230" y="56584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5269230" y="5653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5269230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5269230" y="5640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5269230" y="5633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5269230" y="5628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5269230" y="562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5269865" y="56178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5269865" y="561340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5271135" y="560832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5273675" y="56026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276215" y="559784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280660" y="55930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295265" y="558641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287645" y="55889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5269737" y="558531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269229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5269082" y="576580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304790" y="58013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5521959" y="577259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557520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5528751" y="558596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304790" y="55854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5293360" y="619632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285740" y="61925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5290185" y="61944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5280660" y="61893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5276850" y="61855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5274310" y="61817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5273675" y="61785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809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5271770" y="617537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270500" y="617156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269865" y="61677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269230" y="6163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269230" y="61598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269230" y="6156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269230" y="6152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269230" y="6148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269230" y="6144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5269230" y="6141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5269230" y="61375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5269230" y="61341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5269230" y="6130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5269230" y="6126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5269230" y="6122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5269230" y="61191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5269230" y="6115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5269230" y="61118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5269230" y="610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5269230" y="61042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5269230" y="61007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5269230" y="6097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5269230" y="6093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269230" y="60896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269230" y="6085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269230" y="6082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269230" y="60785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269230" y="6075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269230" y="6071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269230" y="60674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269230" y="6063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5269230" y="60601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269230" y="60566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5269230" y="60528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269230" y="60490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5269230" y="60452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269230" y="6041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5269230" y="60378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5269230" y="6034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5269230" y="60305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5269230" y="60182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5269865" y="600773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0159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5272405" y="599789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5280025" y="598709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347720" y="5692775"/>
            <a:ext cx="1561465" cy="635"/>
          </a:xfrm>
          <a:custGeom>
            <a:avLst/>
            <a:gdLst/>
            <a:ahLst/>
            <a:cxnLst/>
            <a:rect l="l" t="t" r="r" b="b"/>
            <a:pathLst>
              <a:path w="1561464" h="635">
                <a:moveTo>
                  <a:pt x="0" y="0"/>
                </a:moveTo>
                <a:lnTo>
                  <a:pt x="1561465" y="63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822825" y="563562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60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6705600" y="63950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6705600" y="63665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6705600" y="63468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6705600" y="63271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6705600" y="630777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6705600" y="62884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6705600" y="62690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6705600" y="62496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6705600" y="6229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6705600" y="62106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6705600" y="61912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319009" y="617156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6705600" y="617156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354570" y="615219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6705600" y="615219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354570" y="613346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6705600" y="613346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7354570" y="611409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705600" y="611409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7354570" y="6094729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705600" y="6094729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354570" y="6075045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705600" y="607504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7354570" y="6055677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6705600" y="605567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7354570" y="6036310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941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705600" y="603631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45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7319009" y="6016942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6705600" y="6016942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319009" y="5997575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>
                <a:moveTo>
                  <a:pt x="0" y="0"/>
                </a:moveTo>
                <a:lnTo>
                  <a:pt x="39497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6705600" y="5997575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605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6705600" y="59778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6705600" y="59585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6705600" y="592899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6705600" y="588454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6705600" y="58597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6705600" y="58356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6705600" y="58108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6705600" y="57861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6705600" y="57619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6705600" y="57130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6705600" y="56883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6705600" y="56622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6705600" y="563816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6705600" y="56134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6705600" y="55892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6705600" y="55645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6705600" y="55397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6705600" y="55156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6705600" y="54908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6705600" y="54667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6705600" y="544067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6705600" y="541591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6705600" y="53917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6705600" y="53670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6705600" y="53428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6705600" y="5318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6705600" y="52933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6705600" y="52444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6705600" y="5220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6705600" y="51943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6705600" y="5169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705600" y="51454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6705600" y="51206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705600" y="507174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6705600" y="50469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705600" y="50228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6705600" y="4998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6705600" y="497205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6705600" y="497332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7089775" y="540385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082155" y="540004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7086600" y="540194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7077075" y="539686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7073265" y="539305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7070725" y="5389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7069455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7067550" y="538162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7066915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7066280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7065645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065645" y="5364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7065645" y="535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7065645" y="5354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7065645" y="5351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7065645" y="534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7065645" y="534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7065645" y="533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7065645" y="5335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7065645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7065645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7065645" y="5317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7065645" y="5309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7065645" y="5302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7065645" y="5297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7065645" y="5292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7065645" y="5287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7065645" y="5282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7065645" y="52771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7065645" y="5272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7065645" y="5267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7065645" y="52622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7065645" y="5257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7065645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7065645" y="5244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7065645" y="5236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7065645" y="5231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7065645" y="5226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7066280" y="52216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7066280" y="52171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7067550" y="521207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7070090" y="520636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7072630" y="520160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7077075" y="519684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7091680" y="51901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7084059" y="519271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7066152" y="518907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7065645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7065497" y="536955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7101205" y="54051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7318375" y="537635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7353934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7325166" y="518972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7101205" y="51892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7089775" y="580009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7082155" y="5796279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7086600" y="579818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7077075" y="579310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7073265" y="578929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7070725" y="578548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7069455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7067550" y="57778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7066915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7066280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7065645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7065645" y="5760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7065645" y="5755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7065645" y="575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7065645" y="574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7065645" y="574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7065645" y="5739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7065645" y="5735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7065645" y="5732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7065645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7065645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7065645" y="5713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7065645" y="5706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7065645" y="5698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7065645" y="5693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7065645" y="5688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7065645" y="568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7065645" y="5678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7065645" y="5673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7065645" y="5668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7065645" y="5663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7065645" y="56584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7065645" y="5653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7065645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7065645" y="5640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7065645" y="5633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7065645" y="5628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7065645" y="562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7066280" y="56178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7066280" y="561340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7067550" y="560832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7070090" y="56026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7072630" y="559784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7077075" y="55930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7091680" y="558641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7084059" y="55889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7066152" y="558531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7065645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7065497" y="576580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7101205" y="58013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7318375" y="577259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7353934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7325166" y="558596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7101205" y="55854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7101205" y="5981700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7101205" y="6162675"/>
            <a:ext cx="217804" cy="35560"/>
          </a:xfrm>
          <a:custGeom>
            <a:avLst/>
            <a:gdLst/>
            <a:ahLst/>
            <a:cxnLst/>
            <a:rect l="l" t="t" r="r" b="b"/>
            <a:pathLst>
              <a:path w="217804" h="35560">
                <a:moveTo>
                  <a:pt x="0" y="0"/>
                </a:moveTo>
                <a:lnTo>
                  <a:pt x="217805" y="0"/>
                </a:lnTo>
                <a:lnTo>
                  <a:pt x="217805" y="35560"/>
                </a:lnTo>
                <a:lnTo>
                  <a:pt x="0" y="355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7065645" y="6017260"/>
            <a:ext cx="288925" cy="145415"/>
          </a:xfrm>
          <a:custGeom>
            <a:avLst/>
            <a:gdLst/>
            <a:ahLst/>
            <a:cxnLst/>
            <a:rect l="l" t="t" r="r" b="b"/>
            <a:pathLst>
              <a:path w="288925" h="145414">
                <a:moveTo>
                  <a:pt x="0" y="0"/>
                </a:moveTo>
                <a:lnTo>
                  <a:pt x="288925" y="0"/>
                </a:lnTo>
                <a:lnTo>
                  <a:pt x="288925" y="145415"/>
                </a:lnTo>
                <a:lnTo>
                  <a:pt x="0" y="1454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7066152" y="5981552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5">
                <a:moveTo>
                  <a:pt x="0" y="28916"/>
                </a:moveTo>
                <a:lnTo>
                  <a:pt x="35052" y="35707"/>
                </a:lnTo>
                <a:lnTo>
                  <a:pt x="35052" y="0"/>
                </a:ln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7065497" y="6162675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28916" y="35052"/>
                </a:moveTo>
                <a:lnTo>
                  <a:pt x="35707" y="0"/>
                </a:lnTo>
                <a:lnTo>
                  <a:pt x="0" y="0"/>
                </a:ln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7319009" y="6162675"/>
            <a:ext cx="35560" cy="36195"/>
          </a:xfrm>
          <a:custGeom>
            <a:avLst/>
            <a:gdLst/>
            <a:ahLst/>
            <a:cxnLst/>
            <a:rect l="l" t="t" r="r" b="b"/>
            <a:pathLst>
              <a:path w="35559" h="36195">
                <a:moveTo>
                  <a:pt x="35052" y="6791"/>
                </a:moveTo>
                <a:lnTo>
                  <a:pt x="0" y="0"/>
                </a:lnTo>
                <a:lnTo>
                  <a:pt x="0" y="35707"/>
                </a:lnTo>
                <a:lnTo>
                  <a:pt x="12322" y="33496"/>
                </a:lnTo>
                <a:lnTo>
                  <a:pt x="22810" y="27400"/>
                </a:lnTo>
                <a:lnTo>
                  <a:pt x="30656" y="18229"/>
                </a:lnTo>
                <a:lnTo>
                  <a:pt x="35052" y="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7319009" y="5982207"/>
            <a:ext cx="36195" cy="35560"/>
          </a:xfrm>
          <a:custGeom>
            <a:avLst/>
            <a:gdLst/>
            <a:ahLst/>
            <a:cxnLst/>
            <a:rect l="l" t="t" r="r" b="b"/>
            <a:pathLst>
              <a:path w="36195" h="35560">
                <a:moveTo>
                  <a:pt x="6791" y="0"/>
                </a:moveTo>
                <a:lnTo>
                  <a:pt x="0" y="35052"/>
                </a:lnTo>
                <a:lnTo>
                  <a:pt x="35707" y="35052"/>
                </a:lnTo>
                <a:lnTo>
                  <a:pt x="33496" y="22730"/>
                </a:lnTo>
                <a:lnTo>
                  <a:pt x="27400" y="12241"/>
                </a:lnTo>
                <a:lnTo>
                  <a:pt x="18229" y="4395"/>
                </a:lnTo>
                <a:lnTo>
                  <a:pt x="67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7066152" y="59815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7065645" y="60172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7065497" y="616204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7101205" y="6192837"/>
            <a:ext cx="217170" cy="9525"/>
          </a:xfrm>
          <a:custGeom>
            <a:avLst/>
            <a:gdLst/>
            <a:ahLst/>
            <a:cxnLst/>
            <a:rect l="l" t="t" r="r" b="b"/>
            <a:pathLst>
              <a:path w="217170" h="9525">
                <a:moveTo>
                  <a:pt x="0" y="0"/>
                </a:moveTo>
                <a:lnTo>
                  <a:pt x="217170" y="0"/>
                </a:lnTo>
                <a:lnTo>
                  <a:pt x="21717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7318375" y="61688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7353934" y="60172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7325166" y="59822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7101205" y="59817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750" y="24022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750" y="23736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750" y="23539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" y="23342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750" y="231489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750" y="228473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750" y="2245995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5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750" y="223710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750" y="22177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750" y="21983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9750" y="2167889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50" y="2130425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750" y="21212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750" y="21018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750" y="208216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50" y="20627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9750" y="204343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9750" y="20240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9750" y="20046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750" y="19850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9750" y="19656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750" y="1936114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19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9750" y="1891664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19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750" y="1866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750" y="1842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9750" y="18180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9750" y="179323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9750" y="17691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750" y="1720214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750" y="1695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750" y="1669414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750" y="16452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9750" y="162051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750" y="15963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9750" y="154686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9750" y="152273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9750" y="14979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9750" y="14738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9750" y="14478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750" y="139890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9750" y="13741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9750" y="13500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750" y="132524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9750" y="13004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750" y="125158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9750" y="122745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750" y="120141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9750" y="117665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9750" y="11525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9750" y="11277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9750" y="107886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9750" y="10541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750" y="102996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750" y="10052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750" y="97916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9750" y="98044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80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47494" y="170053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2220" y="164338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253990" y="1590675"/>
            <a:ext cx="824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upd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20545" y="5724842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184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6725" y="570769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184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84655" y="5690552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18415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51000" y="5673407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39" y="0"/>
                </a:lnTo>
              </a:path>
            </a:pathLst>
          </a:custGeom>
          <a:ln w="18415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29198" y="565594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19050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21155" y="563848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184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20513" y="561911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600" y="0"/>
                </a:lnTo>
              </a:path>
            </a:pathLst>
          </a:custGeom>
          <a:ln w="12699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20520" y="562737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6350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20490" y="56041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20473" y="55867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20456" y="556926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20439" y="55521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20422" y="55349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20405" y="551751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20388" y="550005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20371" y="54829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20355" y="54657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20337" y="544830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620320" y="54308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20304" y="54136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20287" y="53965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20269" y="537908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20252" y="5352415"/>
            <a:ext cx="864235" cy="18415"/>
          </a:xfrm>
          <a:custGeom>
            <a:avLst/>
            <a:gdLst/>
            <a:ahLst/>
            <a:cxnLst/>
            <a:rect l="l" t="t" r="r" b="b"/>
            <a:pathLst>
              <a:path w="864235" h="18414">
                <a:moveTo>
                  <a:pt x="0" y="18415"/>
                </a:moveTo>
                <a:lnTo>
                  <a:pt x="863616" y="18415"/>
                </a:lnTo>
                <a:lnTo>
                  <a:pt x="863616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6B4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20219" y="5318125"/>
            <a:ext cx="864235" cy="35560"/>
          </a:xfrm>
          <a:custGeom>
            <a:avLst/>
            <a:gdLst/>
            <a:ahLst/>
            <a:cxnLst/>
            <a:rect l="l" t="t" r="r" b="b"/>
            <a:pathLst>
              <a:path w="864235" h="35560">
                <a:moveTo>
                  <a:pt x="0" y="35560"/>
                </a:moveTo>
                <a:lnTo>
                  <a:pt x="863633" y="35560"/>
                </a:lnTo>
                <a:lnTo>
                  <a:pt x="863633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6C4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20201" y="530987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20185" y="52924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20168" y="52752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0151" y="52581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20134" y="52409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20117" y="52235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20100" y="52060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20083" y="51889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20066" y="517175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20049" y="515429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20032" y="513683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20015" y="511968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19998" y="510254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19981" y="508507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19964" y="50676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619947" y="50504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5" y="0"/>
                </a:lnTo>
              </a:path>
            </a:pathLst>
          </a:custGeom>
          <a:ln w="184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19891" y="4984750"/>
            <a:ext cx="864235" cy="57150"/>
          </a:xfrm>
          <a:custGeom>
            <a:avLst/>
            <a:gdLst/>
            <a:ahLst/>
            <a:cxnLst/>
            <a:rect l="l" t="t" r="r" b="b"/>
            <a:pathLst>
              <a:path w="864235" h="57150">
                <a:moveTo>
                  <a:pt x="85876" y="57150"/>
                </a:moveTo>
                <a:lnTo>
                  <a:pt x="56" y="57150"/>
                </a:lnTo>
                <a:lnTo>
                  <a:pt x="0" y="0"/>
                </a:lnTo>
                <a:lnTo>
                  <a:pt x="1342" y="0"/>
                </a:lnTo>
                <a:lnTo>
                  <a:pt x="2533" y="3174"/>
                </a:lnTo>
                <a:lnTo>
                  <a:pt x="4438" y="6984"/>
                </a:lnTo>
                <a:lnTo>
                  <a:pt x="9518" y="14604"/>
                </a:lnTo>
                <a:lnTo>
                  <a:pt x="13328" y="18414"/>
                </a:lnTo>
                <a:lnTo>
                  <a:pt x="15233" y="19684"/>
                </a:lnTo>
                <a:lnTo>
                  <a:pt x="19043" y="23494"/>
                </a:lnTo>
                <a:lnTo>
                  <a:pt x="26663" y="29844"/>
                </a:lnTo>
                <a:lnTo>
                  <a:pt x="31743" y="32384"/>
                </a:lnTo>
                <a:lnTo>
                  <a:pt x="34918" y="34924"/>
                </a:lnTo>
                <a:lnTo>
                  <a:pt x="37458" y="36194"/>
                </a:lnTo>
                <a:lnTo>
                  <a:pt x="40633" y="37464"/>
                </a:lnTo>
                <a:lnTo>
                  <a:pt x="43808" y="40004"/>
                </a:lnTo>
                <a:lnTo>
                  <a:pt x="47618" y="41274"/>
                </a:lnTo>
                <a:lnTo>
                  <a:pt x="50793" y="42544"/>
                </a:lnTo>
                <a:lnTo>
                  <a:pt x="58413" y="46354"/>
                </a:lnTo>
                <a:lnTo>
                  <a:pt x="62223" y="47624"/>
                </a:lnTo>
                <a:lnTo>
                  <a:pt x="66033" y="50164"/>
                </a:lnTo>
                <a:lnTo>
                  <a:pt x="69843" y="51434"/>
                </a:lnTo>
                <a:lnTo>
                  <a:pt x="74288" y="52704"/>
                </a:lnTo>
                <a:lnTo>
                  <a:pt x="78098" y="53974"/>
                </a:lnTo>
                <a:lnTo>
                  <a:pt x="82543" y="55244"/>
                </a:lnTo>
                <a:lnTo>
                  <a:pt x="85876" y="57150"/>
                </a:lnTo>
                <a:close/>
              </a:path>
              <a:path w="864235" h="57150">
                <a:moveTo>
                  <a:pt x="777709" y="57150"/>
                </a:moveTo>
                <a:lnTo>
                  <a:pt x="85876" y="57150"/>
                </a:lnTo>
                <a:lnTo>
                  <a:pt x="82543" y="55244"/>
                </a:lnTo>
                <a:lnTo>
                  <a:pt x="78098" y="53974"/>
                </a:lnTo>
                <a:lnTo>
                  <a:pt x="74288" y="52704"/>
                </a:lnTo>
                <a:lnTo>
                  <a:pt x="69843" y="51434"/>
                </a:lnTo>
                <a:lnTo>
                  <a:pt x="66033" y="50164"/>
                </a:lnTo>
                <a:lnTo>
                  <a:pt x="62223" y="47624"/>
                </a:lnTo>
                <a:lnTo>
                  <a:pt x="58413" y="46354"/>
                </a:lnTo>
                <a:lnTo>
                  <a:pt x="50793" y="42544"/>
                </a:lnTo>
                <a:lnTo>
                  <a:pt x="47618" y="41274"/>
                </a:lnTo>
                <a:lnTo>
                  <a:pt x="43808" y="40004"/>
                </a:lnTo>
                <a:lnTo>
                  <a:pt x="40633" y="37464"/>
                </a:lnTo>
                <a:lnTo>
                  <a:pt x="37458" y="36194"/>
                </a:lnTo>
                <a:lnTo>
                  <a:pt x="34918" y="34924"/>
                </a:lnTo>
                <a:lnTo>
                  <a:pt x="31743" y="32384"/>
                </a:lnTo>
                <a:lnTo>
                  <a:pt x="26663" y="29844"/>
                </a:lnTo>
                <a:lnTo>
                  <a:pt x="19043" y="23494"/>
                </a:lnTo>
                <a:lnTo>
                  <a:pt x="15233" y="19684"/>
                </a:lnTo>
                <a:lnTo>
                  <a:pt x="13328" y="18414"/>
                </a:lnTo>
                <a:lnTo>
                  <a:pt x="9518" y="14604"/>
                </a:lnTo>
                <a:lnTo>
                  <a:pt x="4438" y="6984"/>
                </a:lnTo>
                <a:lnTo>
                  <a:pt x="2533" y="3174"/>
                </a:lnTo>
                <a:lnTo>
                  <a:pt x="1342" y="0"/>
                </a:lnTo>
                <a:lnTo>
                  <a:pt x="862243" y="0"/>
                </a:lnTo>
                <a:lnTo>
                  <a:pt x="848353" y="19684"/>
                </a:lnTo>
                <a:lnTo>
                  <a:pt x="844543" y="23494"/>
                </a:lnTo>
                <a:lnTo>
                  <a:pt x="836923" y="29844"/>
                </a:lnTo>
                <a:lnTo>
                  <a:pt x="831843" y="32384"/>
                </a:lnTo>
                <a:lnTo>
                  <a:pt x="828668" y="34924"/>
                </a:lnTo>
                <a:lnTo>
                  <a:pt x="826128" y="36194"/>
                </a:lnTo>
                <a:lnTo>
                  <a:pt x="822953" y="37464"/>
                </a:lnTo>
                <a:lnTo>
                  <a:pt x="819778" y="40004"/>
                </a:lnTo>
                <a:lnTo>
                  <a:pt x="815968" y="41274"/>
                </a:lnTo>
                <a:lnTo>
                  <a:pt x="812793" y="42544"/>
                </a:lnTo>
                <a:lnTo>
                  <a:pt x="805173" y="46354"/>
                </a:lnTo>
                <a:lnTo>
                  <a:pt x="801363" y="47624"/>
                </a:lnTo>
                <a:lnTo>
                  <a:pt x="797553" y="50164"/>
                </a:lnTo>
                <a:lnTo>
                  <a:pt x="793743" y="51434"/>
                </a:lnTo>
                <a:lnTo>
                  <a:pt x="789298" y="52704"/>
                </a:lnTo>
                <a:lnTo>
                  <a:pt x="785488" y="53974"/>
                </a:lnTo>
                <a:lnTo>
                  <a:pt x="781043" y="55244"/>
                </a:lnTo>
                <a:lnTo>
                  <a:pt x="777709" y="57150"/>
                </a:lnTo>
                <a:close/>
              </a:path>
              <a:path w="864235" h="57150">
                <a:moveTo>
                  <a:pt x="863656" y="57150"/>
                </a:moveTo>
                <a:lnTo>
                  <a:pt x="777709" y="57150"/>
                </a:lnTo>
                <a:lnTo>
                  <a:pt x="781043" y="55244"/>
                </a:lnTo>
                <a:lnTo>
                  <a:pt x="785488" y="53974"/>
                </a:lnTo>
                <a:lnTo>
                  <a:pt x="789298" y="52704"/>
                </a:lnTo>
                <a:lnTo>
                  <a:pt x="793743" y="51434"/>
                </a:lnTo>
                <a:lnTo>
                  <a:pt x="797553" y="50164"/>
                </a:lnTo>
                <a:lnTo>
                  <a:pt x="801363" y="47624"/>
                </a:lnTo>
                <a:lnTo>
                  <a:pt x="805173" y="46354"/>
                </a:lnTo>
                <a:lnTo>
                  <a:pt x="812793" y="42544"/>
                </a:lnTo>
                <a:lnTo>
                  <a:pt x="815968" y="41274"/>
                </a:lnTo>
                <a:lnTo>
                  <a:pt x="819778" y="40004"/>
                </a:lnTo>
                <a:lnTo>
                  <a:pt x="822953" y="37464"/>
                </a:lnTo>
                <a:lnTo>
                  <a:pt x="826128" y="36194"/>
                </a:lnTo>
                <a:lnTo>
                  <a:pt x="828668" y="34924"/>
                </a:lnTo>
                <a:lnTo>
                  <a:pt x="831843" y="32384"/>
                </a:lnTo>
                <a:lnTo>
                  <a:pt x="836923" y="29844"/>
                </a:lnTo>
                <a:lnTo>
                  <a:pt x="844543" y="23494"/>
                </a:lnTo>
                <a:lnTo>
                  <a:pt x="848353" y="19684"/>
                </a:lnTo>
                <a:lnTo>
                  <a:pt x="850258" y="18414"/>
                </a:lnTo>
                <a:lnTo>
                  <a:pt x="854068" y="14604"/>
                </a:lnTo>
                <a:lnTo>
                  <a:pt x="859148" y="6984"/>
                </a:lnTo>
                <a:lnTo>
                  <a:pt x="861053" y="3174"/>
                </a:lnTo>
                <a:lnTo>
                  <a:pt x="862243" y="0"/>
                </a:lnTo>
                <a:lnTo>
                  <a:pt x="863600" y="0"/>
                </a:lnTo>
                <a:lnTo>
                  <a:pt x="863656" y="57150"/>
                </a:lnTo>
                <a:close/>
              </a:path>
            </a:pathLst>
          </a:custGeom>
          <a:solidFill>
            <a:srgbClr val="7957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19885" y="4926965"/>
            <a:ext cx="863600" cy="57785"/>
          </a:xfrm>
          <a:custGeom>
            <a:avLst/>
            <a:gdLst/>
            <a:ahLst/>
            <a:cxnLst/>
            <a:rect l="l" t="t" r="r" b="b"/>
            <a:pathLst>
              <a:path w="863600" h="57785">
                <a:moveTo>
                  <a:pt x="862250" y="57785"/>
                </a:moveTo>
                <a:lnTo>
                  <a:pt x="1349" y="57785"/>
                </a:lnTo>
                <a:lnTo>
                  <a:pt x="635" y="55879"/>
                </a:lnTo>
                <a:lnTo>
                  <a:pt x="635" y="52069"/>
                </a:lnTo>
                <a:lnTo>
                  <a:pt x="0" y="50799"/>
                </a:lnTo>
                <a:lnTo>
                  <a:pt x="635" y="49529"/>
                </a:lnTo>
                <a:lnTo>
                  <a:pt x="635" y="45719"/>
                </a:lnTo>
                <a:lnTo>
                  <a:pt x="2540" y="39369"/>
                </a:lnTo>
                <a:lnTo>
                  <a:pt x="3810" y="38099"/>
                </a:lnTo>
                <a:lnTo>
                  <a:pt x="4445" y="35559"/>
                </a:lnTo>
                <a:lnTo>
                  <a:pt x="9525" y="27939"/>
                </a:lnTo>
                <a:lnTo>
                  <a:pt x="13335" y="24129"/>
                </a:lnTo>
                <a:lnTo>
                  <a:pt x="15240" y="22859"/>
                </a:lnTo>
                <a:lnTo>
                  <a:pt x="19050" y="19049"/>
                </a:lnTo>
                <a:lnTo>
                  <a:pt x="26670" y="13969"/>
                </a:lnTo>
                <a:lnTo>
                  <a:pt x="29210" y="12699"/>
                </a:lnTo>
                <a:lnTo>
                  <a:pt x="31750" y="10159"/>
                </a:lnTo>
                <a:lnTo>
                  <a:pt x="34925" y="8889"/>
                </a:lnTo>
                <a:lnTo>
                  <a:pt x="37465" y="6349"/>
                </a:lnTo>
                <a:lnTo>
                  <a:pt x="43815" y="3809"/>
                </a:lnTo>
                <a:lnTo>
                  <a:pt x="47625" y="1269"/>
                </a:lnTo>
                <a:lnTo>
                  <a:pt x="50799" y="0"/>
                </a:lnTo>
                <a:lnTo>
                  <a:pt x="812800" y="0"/>
                </a:lnTo>
                <a:lnTo>
                  <a:pt x="815975" y="1269"/>
                </a:lnTo>
                <a:lnTo>
                  <a:pt x="819785" y="3809"/>
                </a:lnTo>
                <a:lnTo>
                  <a:pt x="826135" y="6349"/>
                </a:lnTo>
                <a:lnTo>
                  <a:pt x="828675" y="8889"/>
                </a:lnTo>
                <a:lnTo>
                  <a:pt x="831850" y="10159"/>
                </a:lnTo>
                <a:lnTo>
                  <a:pt x="834390" y="12699"/>
                </a:lnTo>
                <a:lnTo>
                  <a:pt x="836930" y="13969"/>
                </a:lnTo>
                <a:lnTo>
                  <a:pt x="844550" y="19049"/>
                </a:lnTo>
                <a:lnTo>
                  <a:pt x="848360" y="22859"/>
                </a:lnTo>
                <a:lnTo>
                  <a:pt x="850265" y="24129"/>
                </a:lnTo>
                <a:lnTo>
                  <a:pt x="854075" y="27939"/>
                </a:lnTo>
                <a:lnTo>
                  <a:pt x="859155" y="35559"/>
                </a:lnTo>
                <a:lnTo>
                  <a:pt x="859790" y="38099"/>
                </a:lnTo>
                <a:lnTo>
                  <a:pt x="861060" y="39369"/>
                </a:lnTo>
                <a:lnTo>
                  <a:pt x="862965" y="45719"/>
                </a:lnTo>
                <a:lnTo>
                  <a:pt x="862965" y="49529"/>
                </a:lnTo>
                <a:lnTo>
                  <a:pt x="863600" y="50799"/>
                </a:lnTo>
                <a:lnTo>
                  <a:pt x="862965" y="52069"/>
                </a:lnTo>
                <a:lnTo>
                  <a:pt x="862965" y="55879"/>
                </a:lnTo>
                <a:lnTo>
                  <a:pt x="862250" y="57785"/>
                </a:lnTo>
                <a:close/>
              </a:path>
              <a:path w="863600" h="57785">
                <a:moveTo>
                  <a:pt x="1349" y="57785"/>
                </a:moveTo>
                <a:lnTo>
                  <a:pt x="6" y="57785"/>
                </a:lnTo>
                <a:lnTo>
                  <a:pt x="0" y="50799"/>
                </a:lnTo>
                <a:lnTo>
                  <a:pt x="635" y="52069"/>
                </a:lnTo>
                <a:lnTo>
                  <a:pt x="635" y="55879"/>
                </a:lnTo>
                <a:lnTo>
                  <a:pt x="1349" y="57785"/>
                </a:lnTo>
                <a:close/>
              </a:path>
              <a:path w="863600" h="57785">
                <a:moveTo>
                  <a:pt x="863606" y="57785"/>
                </a:moveTo>
                <a:lnTo>
                  <a:pt x="862250" y="57785"/>
                </a:lnTo>
                <a:lnTo>
                  <a:pt x="862965" y="55879"/>
                </a:lnTo>
                <a:lnTo>
                  <a:pt x="862965" y="52069"/>
                </a:lnTo>
                <a:lnTo>
                  <a:pt x="863600" y="50799"/>
                </a:lnTo>
                <a:lnTo>
                  <a:pt x="863606" y="5778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70685" y="4869815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433070" y="1270"/>
                </a:moveTo>
                <a:lnTo>
                  <a:pt x="328930" y="1270"/>
                </a:lnTo>
                <a:lnTo>
                  <a:pt x="335915" y="0"/>
                </a:lnTo>
                <a:lnTo>
                  <a:pt x="426085" y="0"/>
                </a:lnTo>
                <a:lnTo>
                  <a:pt x="433070" y="1270"/>
                </a:lnTo>
                <a:close/>
              </a:path>
              <a:path w="762000" h="57150">
                <a:moveTo>
                  <a:pt x="462915" y="2540"/>
                </a:moveTo>
                <a:lnTo>
                  <a:pt x="299085" y="2540"/>
                </a:lnTo>
                <a:lnTo>
                  <a:pt x="306070" y="1270"/>
                </a:lnTo>
                <a:lnTo>
                  <a:pt x="455930" y="1270"/>
                </a:lnTo>
                <a:lnTo>
                  <a:pt x="462915" y="2540"/>
                </a:lnTo>
                <a:close/>
              </a:path>
              <a:path w="762000" h="57150">
                <a:moveTo>
                  <a:pt x="485140" y="3810"/>
                </a:moveTo>
                <a:lnTo>
                  <a:pt x="276860" y="3810"/>
                </a:lnTo>
                <a:lnTo>
                  <a:pt x="284480" y="2540"/>
                </a:lnTo>
                <a:lnTo>
                  <a:pt x="477520" y="2540"/>
                </a:lnTo>
                <a:lnTo>
                  <a:pt x="485140" y="3810"/>
                </a:lnTo>
                <a:close/>
              </a:path>
              <a:path w="762000" h="57150">
                <a:moveTo>
                  <a:pt x="506730" y="5080"/>
                </a:moveTo>
                <a:lnTo>
                  <a:pt x="255270" y="5080"/>
                </a:lnTo>
                <a:lnTo>
                  <a:pt x="262255" y="3810"/>
                </a:lnTo>
                <a:lnTo>
                  <a:pt x="499745" y="3810"/>
                </a:lnTo>
                <a:lnTo>
                  <a:pt x="506730" y="5080"/>
                </a:lnTo>
                <a:close/>
              </a:path>
              <a:path w="762000" h="57150">
                <a:moveTo>
                  <a:pt x="570230" y="11430"/>
                </a:moveTo>
                <a:lnTo>
                  <a:pt x="191770" y="11430"/>
                </a:lnTo>
                <a:lnTo>
                  <a:pt x="198755" y="10160"/>
                </a:lnTo>
                <a:lnTo>
                  <a:pt x="247650" y="5080"/>
                </a:lnTo>
                <a:lnTo>
                  <a:pt x="514350" y="5080"/>
                </a:lnTo>
                <a:lnTo>
                  <a:pt x="563245" y="10160"/>
                </a:lnTo>
                <a:lnTo>
                  <a:pt x="570230" y="11430"/>
                </a:lnTo>
                <a:close/>
              </a:path>
              <a:path w="762000" h="57150">
                <a:moveTo>
                  <a:pt x="589915" y="13970"/>
                </a:moveTo>
                <a:lnTo>
                  <a:pt x="172085" y="13970"/>
                </a:lnTo>
                <a:lnTo>
                  <a:pt x="178435" y="12700"/>
                </a:lnTo>
                <a:lnTo>
                  <a:pt x="185420" y="11430"/>
                </a:lnTo>
                <a:lnTo>
                  <a:pt x="576580" y="11430"/>
                </a:lnTo>
                <a:lnTo>
                  <a:pt x="583565" y="12700"/>
                </a:lnTo>
                <a:lnTo>
                  <a:pt x="589915" y="13970"/>
                </a:lnTo>
                <a:close/>
              </a:path>
              <a:path w="762000" h="57150">
                <a:moveTo>
                  <a:pt x="622300" y="19050"/>
                </a:moveTo>
                <a:lnTo>
                  <a:pt x="139700" y="19050"/>
                </a:lnTo>
                <a:lnTo>
                  <a:pt x="158750" y="15240"/>
                </a:lnTo>
                <a:lnTo>
                  <a:pt x="165735" y="13970"/>
                </a:lnTo>
                <a:lnTo>
                  <a:pt x="596265" y="13970"/>
                </a:lnTo>
                <a:lnTo>
                  <a:pt x="603250" y="15240"/>
                </a:lnTo>
                <a:lnTo>
                  <a:pt x="622300" y="19050"/>
                </a:lnTo>
                <a:close/>
              </a:path>
              <a:path w="762000" h="57150">
                <a:moveTo>
                  <a:pt x="762000" y="57150"/>
                </a:moveTo>
                <a:lnTo>
                  <a:pt x="0" y="57150"/>
                </a:lnTo>
                <a:lnTo>
                  <a:pt x="7620" y="53340"/>
                </a:lnTo>
                <a:lnTo>
                  <a:pt x="19050" y="49530"/>
                </a:lnTo>
                <a:lnTo>
                  <a:pt x="23495" y="46990"/>
                </a:lnTo>
                <a:lnTo>
                  <a:pt x="27305" y="45720"/>
                </a:lnTo>
                <a:lnTo>
                  <a:pt x="36195" y="43180"/>
                </a:lnTo>
                <a:lnTo>
                  <a:pt x="41275" y="41910"/>
                </a:lnTo>
                <a:lnTo>
                  <a:pt x="45720" y="40640"/>
                </a:lnTo>
                <a:lnTo>
                  <a:pt x="50800" y="38100"/>
                </a:lnTo>
                <a:lnTo>
                  <a:pt x="55245" y="36830"/>
                </a:lnTo>
                <a:lnTo>
                  <a:pt x="70485" y="33020"/>
                </a:lnTo>
                <a:lnTo>
                  <a:pt x="76200" y="31750"/>
                </a:lnTo>
                <a:lnTo>
                  <a:pt x="81280" y="30480"/>
                </a:lnTo>
                <a:lnTo>
                  <a:pt x="86995" y="29210"/>
                </a:lnTo>
                <a:lnTo>
                  <a:pt x="92075" y="27940"/>
                </a:lnTo>
                <a:lnTo>
                  <a:pt x="103505" y="25400"/>
                </a:lnTo>
                <a:lnTo>
                  <a:pt x="109855" y="24130"/>
                </a:lnTo>
                <a:lnTo>
                  <a:pt x="121285" y="21590"/>
                </a:lnTo>
                <a:lnTo>
                  <a:pt x="127635" y="20320"/>
                </a:lnTo>
                <a:lnTo>
                  <a:pt x="133350" y="19050"/>
                </a:lnTo>
                <a:lnTo>
                  <a:pt x="628650" y="19050"/>
                </a:lnTo>
                <a:lnTo>
                  <a:pt x="634365" y="20320"/>
                </a:lnTo>
                <a:lnTo>
                  <a:pt x="640715" y="21590"/>
                </a:lnTo>
                <a:lnTo>
                  <a:pt x="652145" y="24130"/>
                </a:lnTo>
                <a:lnTo>
                  <a:pt x="658495" y="25400"/>
                </a:lnTo>
                <a:lnTo>
                  <a:pt x="669925" y="27940"/>
                </a:lnTo>
                <a:lnTo>
                  <a:pt x="675005" y="29210"/>
                </a:lnTo>
                <a:lnTo>
                  <a:pt x="680720" y="30480"/>
                </a:lnTo>
                <a:lnTo>
                  <a:pt x="685800" y="31750"/>
                </a:lnTo>
                <a:lnTo>
                  <a:pt x="691515" y="33020"/>
                </a:lnTo>
                <a:lnTo>
                  <a:pt x="706755" y="36830"/>
                </a:lnTo>
                <a:lnTo>
                  <a:pt x="711200" y="38100"/>
                </a:lnTo>
                <a:lnTo>
                  <a:pt x="716280" y="40640"/>
                </a:lnTo>
                <a:lnTo>
                  <a:pt x="720725" y="41910"/>
                </a:lnTo>
                <a:lnTo>
                  <a:pt x="725805" y="43180"/>
                </a:lnTo>
                <a:lnTo>
                  <a:pt x="734695" y="45720"/>
                </a:lnTo>
                <a:lnTo>
                  <a:pt x="738505" y="46990"/>
                </a:lnTo>
                <a:lnTo>
                  <a:pt x="742950" y="49530"/>
                </a:lnTo>
                <a:lnTo>
                  <a:pt x="746760" y="50800"/>
                </a:lnTo>
                <a:lnTo>
                  <a:pt x="754380" y="54610"/>
                </a:lnTo>
                <a:lnTo>
                  <a:pt x="762000" y="5715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47545" y="50831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87775" y="507904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>
                <a:moveTo>
                  <a:pt x="0" y="0"/>
                </a:moveTo>
                <a:lnTo>
                  <a:pt x="327818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49120" y="507460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5129" y="0"/>
                </a:lnTo>
              </a:path>
            </a:pathLst>
          </a:custGeom>
          <a:ln w="5715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19910" y="5070157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91970" y="5065712"/>
            <a:ext cx="519430" cy="0"/>
          </a:xfrm>
          <a:custGeom>
            <a:avLst/>
            <a:gdLst/>
            <a:ahLst/>
            <a:cxnLst/>
            <a:rect l="l" t="t" r="r" b="b"/>
            <a:pathLst>
              <a:path w="519430">
                <a:moveTo>
                  <a:pt x="0" y="0"/>
                </a:moveTo>
                <a:lnTo>
                  <a:pt x="519429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74190" y="506158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989" y="0"/>
                </a:lnTo>
              </a:path>
            </a:pathLst>
          </a:custGeom>
          <a:ln w="5079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54822" y="5057457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724" y="0"/>
                </a:lnTo>
              </a:path>
            </a:pathLst>
          </a:custGeom>
          <a:ln w="5714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36090" y="5053012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20215" y="5048567"/>
            <a:ext cx="662940" cy="0"/>
          </a:xfrm>
          <a:custGeom>
            <a:avLst/>
            <a:gdLst/>
            <a:ahLst/>
            <a:cxnLst/>
            <a:rect l="l" t="t" r="r" b="b"/>
            <a:pathLst>
              <a:path w="662939">
                <a:moveTo>
                  <a:pt x="0" y="0"/>
                </a:moveTo>
                <a:lnTo>
                  <a:pt x="66293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06880" y="5044122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93068" y="5039677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232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84020" y="5035550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5080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73225" y="503142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19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64652" y="5026977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56080" y="502253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49730" y="501808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43697" y="501396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0" y="0"/>
                </a:moveTo>
                <a:lnTo>
                  <a:pt x="815974" y="0"/>
                </a:lnTo>
              </a:path>
            </a:pathLst>
          </a:custGeom>
          <a:ln w="508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37665" y="5009832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>
                <a:moveTo>
                  <a:pt x="0" y="0"/>
                </a:moveTo>
                <a:lnTo>
                  <a:pt x="828039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32585" y="500538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28563" y="500094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5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25600" y="4996497"/>
            <a:ext cx="852169" cy="0"/>
          </a:xfrm>
          <a:custGeom>
            <a:avLst/>
            <a:gdLst/>
            <a:ahLst/>
            <a:cxnLst/>
            <a:rect l="l" t="t" r="r" b="b"/>
            <a:pathLst>
              <a:path w="852169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5715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23695" y="499205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620520" y="498570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9524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620202" y="4979670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5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620202" y="4975225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4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620520" y="497046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30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22186" y="4966334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5">
                <a:moveTo>
                  <a:pt x="0" y="0"/>
                </a:moveTo>
                <a:lnTo>
                  <a:pt x="858996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623695" y="496220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80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26446" y="495776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476" y="0"/>
                </a:lnTo>
              </a:path>
            </a:pathLst>
          </a:custGeom>
          <a:ln w="5715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29410" y="4953317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5714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34172" y="4948872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0" y="0"/>
                </a:moveTo>
                <a:lnTo>
                  <a:pt x="83502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38935" y="4944427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5714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44269" y="4940300"/>
            <a:ext cx="81534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4832" y="0"/>
                </a:lnTo>
              </a:path>
            </a:pathLst>
          </a:custGeom>
          <a:ln w="508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650364" y="4936172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57350" y="4931727"/>
            <a:ext cx="788670" cy="0"/>
          </a:xfrm>
          <a:custGeom>
            <a:avLst/>
            <a:gdLst/>
            <a:ahLst/>
            <a:cxnLst/>
            <a:rect l="l" t="t" r="r" b="b"/>
            <a:pathLst>
              <a:path w="788669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65604" y="492728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5715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75764" y="4922837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3110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972" y="4918710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>
                <a:moveTo>
                  <a:pt x="0" y="0"/>
                </a:moveTo>
                <a:lnTo>
                  <a:pt x="733742" y="0"/>
                </a:lnTo>
              </a:path>
            </a:pathLst>
          </a:custGeom>
          <a:ln w="5080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96085" y="4914582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706880" y="490505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5874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760219" y="48904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15875">
            <a:solidFill>
              <a:srgbClr val="7957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842769" y="487616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>
                <a:moveTo>
                  <a:pt x="0" y="0"/>
                </a:moveTo>
                <a:lnTo>
                  <a:pt x="417830" y="0"/>
                </a:lnTo>
              </a:path>
            </a:pathLst>
          </a:custGeom>
          <a:ln w="15240">
            <a:solidFill>
              <a:srgbClr val="795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918970" y="5194934"/>
            <a:ext cx="266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23925" y="141160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16305" y="140779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20750" y="140969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11225" y="140461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07415" y="140081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04875" y="139700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03605" y="139382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02335" y="138969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01065" y="138620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00430" y="13817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99794" y="1377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99794" y="1372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99794" y="1366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99794" y="13627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99794" y="13589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99794" y="13550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99794" y="13512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99794" y="134746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9794" y="13436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99794" y="1337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9794" y="1330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99794" y="132524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99794" y="1317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99794" y="1310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99794" y="1304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99794" y="1300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99794" y="1295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99794" y="12900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99794" y="12849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99794" y="12801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99794" y="12750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99794" y="1270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99794" y="12649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99794" y="1259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9794" y="12522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99794" y="1244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99794" y="12395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99794" y="12344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0430" y="122936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01065" y="122491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1700" y="121983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19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04240" y="121411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06780" y="120935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11224" y="120459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25830" y="119792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18210" y="120046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00302" y="119682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99794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99647" y="137731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35355" y="14128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52525" y="138410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88085" y="12325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59316" y="119748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35355" y="119697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23925" y="180721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16305" y="180340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20750" y="1805304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11225" y="18002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07415" y="179641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04875" y="179260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3605" y="17887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01700" y="178498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01065" y="17811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00430" y="177736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9794" y="17735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9794" y="17678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99794" y="1762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99794" y="1758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99794" y="1754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99794" y="1750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794" y="1746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99794" y="1743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99794" y="17392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99794" y="17329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99794" y="17259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9794" y="1720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99794" y="1713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9794" y="17056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99794" y="17005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99794" y="16957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9794" y="1691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99794" y="16856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99794" y="16805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99794" y="1675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99794" y="1670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9794" y="16656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99794" y="1660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99794" y="1655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99794" y="1647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99794" y="1640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9794" y="1635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99794" y="1630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00430" y="16249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01065" y="161988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01700" y="161543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04240" y="160972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06780" y="160496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11224" y="160020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25830" y="159353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18210" y="159607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00302" y="159243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99794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99647" y="177292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35355" y="18084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52525" y="177971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88085" y="162813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59316" y="159308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35355" y="159258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547494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547494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547494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547494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547494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547494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547494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547494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547494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547494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47494" y="396811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47494" y="3930650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47494" y="39214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47494" y="39020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47494" y="38823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47494" y="38630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547494" y="38436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547494" y="38242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547494" y="38049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547494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47494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47494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547494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547494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547494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547494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547494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547494" y="3569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547494" y="352044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547494" y="34956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547494" y="346964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547494" y="3445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547494" y="3420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547494" y="33966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547494" y="3347085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547494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547494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547494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547494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547494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47494" y="317436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547494" y="31502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547494" y="31254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547494" y="31007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547494" y="30518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547494" y="3027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547494" y="30016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547494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547494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547494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547494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547494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47494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547494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547494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547494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31670" y="321183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924050" y="32080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28495" y="32099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18970" y="32048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15160" y="32010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12620" y="31972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911985" y="31940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81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910080" y="319023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380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908810" y="318706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908175" y="31832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907539" y="317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907539" y="31753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907539" y="3171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907539" y="31680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907539" y="3164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907539" y="3160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907539" y="3156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907539" y="31530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907539" y="3149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907539" y="31457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907539" y="31419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907539" y="3138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07539" y="31346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07539" y="3131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907539" y="3127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907539" y="31235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907539" y="31197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907539" y="3116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907539" y="3112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907539" y="3108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907539" y="3105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907539" y="31013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907539" y="30975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907539" y="30940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907539" y="30905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907539" y="3086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07539" y="308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907539" y="30791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907539" y="30756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907539" y="30721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907539" y="30683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907539" y="30645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907539" y="30607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907539" y="30568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907539" y="30533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907539" y="30499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907539" y="30460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907539" y="30337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908175" y="30245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270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910714" y="301339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918335" y="300259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931670" y="360743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924050" y="360362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928495" y="360552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918970" y="360045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915160" y="359664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912620" y="3592829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911350" y="358965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910080" y="358584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908810" y="358203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908175" y="35782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907539" y="3574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907539" y="35709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907539" y="3567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907539" y="35636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907539" y="3559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907539" y="3556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907539" y="3552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907539" y="35486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907539" y="35452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907539" y="3541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907539" y="3537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907539" y="35337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907539" y="35302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907539" y="3526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907539" y="3522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907539" y="3519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907539" y="3515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907539" y="35118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907539" y="3508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907539" y="3504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907539" y="350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907539" y="3496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907539" y="3493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907539" y="34896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907539" y="3486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907539" y="34823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907539" y="34785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907539" y="3474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907539" y="34712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907539" y="3467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907539" y="3463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907539" y="34601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907539" y="34563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907539" y="34524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907539" y="34490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907539" y="34455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907539" y="34417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907539" y="34293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908175" y="342010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910714" y="340899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918335" y="339820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931670" y="40036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924050" y="399986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69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928495" y="40017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918970" y="399669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915160" y="39928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912620" y="398907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30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911350" y="39858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910080" y="398208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908810" y="39782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908175" y="39744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907539" y="3970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907539" y="3967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907539" y="3963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907539" y="39598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907539" y="3956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907539" y="3952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907539" y="3948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907539" y="39449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907539" y="3941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907539" y="3937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907539" y="3933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907539" y="3930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907539" y="39265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907539" y="3923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907539" y="39192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907539" y="3915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907539" y="3911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907539" y="39081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907539" y="3904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907539" y="39008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907539" y="3896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907539" y="3893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907539" y="3889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907539" y="38858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907539" y="3882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907539" y="38785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907539" y="3874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907539" y="3870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907539" y="38674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907539" y="38639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907539" y="3860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907539" y="38563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907539" y="38525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907539" y="3848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907539" y="38452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907539" y="3841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907539" y="3837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907539" y="38255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908175" y="38163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910714" y="380523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918335" y="379444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051685" y="4220210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648335"/>
                </a:moveTo>
                <a:lnTo>
                  <a:pt x="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994535" y="4220210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57150" y="0"/>
                </a:moveTo>
                <a:lnTo>
                  <a:pt x="0" y="85725"/>
                </a:lnTo>
                <a:lnTo>
                  <a:pt x="57150" y="0"/>
                </a:lnTo>
                <a:lnTo>
                  <a:pt x="114300" y="85725"/>
                </a:lnTo>
                <a:lnTo>
                  <a:pt x="5715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 txBox="1"/>
          <p:nvPr/>
        </p:nvSpPr>
        <p:spPr>
          <a:xfrm>
            <a:off x="2732404" y="5139928"/>
            <a:ext cx="113220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400" b="1" dirty="0">
                <a:latin typeface="Kozuka Gothic Pro B"/>
                <a:cs typeface="Kozuka Gothic Pro B"/>
              </a:rPr>
              <a:t>①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从数据</a:t>
            </a:r>
            <a:r>
              <a:rPr sz="1400" b="1" dirty="0">
                <a:latin typeface="微软雅黑"/>
                <a:cs typeface="微软雅黑"/>
              </a:rPr>
              <a:t>库</a:t>
            </a:r>
            <a:r>
              <a:rPr sz="1400" b="1" dirty="0">
                <a:latin typeface="Kozuka Gothic Pro B"/>
                <a:cs typeface="Kozuka Gothic Pro B"/>
              </a:rPr>
              <a:t>中 取出数据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68" name="object 468"/>
          <p:cNvSpPr/>
          <p:nvPr/>
        </p:nvSpPr>
        <p:spPr>
          <a:xfrm>
            <a:off x="4356100" y="42024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356100" y="41738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356100" y="41541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356100" y="41344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356100" y="41151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356100" y="4084954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356100" y="404622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356100" y="40373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356100" y="40179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356100" y="39985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356100" y="39789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356100" y="39595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356100" y="39408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356100" y="39214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356100" y="39020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356100" y="38823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356100" y="38630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356100" y="38436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356100" y="38242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356100" y="38049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356100" y="3785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356100" y="376586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356100" y="373634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356100" y="369189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356100" y="3667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356100" y="36429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356100" y="36182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356100" y="3593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356100" y="3569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356100" y="352044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356100" y="34956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356100" y="346964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356100" y="3445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356100" y="3420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4356100" y="33966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356100" y="33718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356100" y="3347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356100" y="33229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356100" y="32981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356100" y="3274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356100" y="324802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4356100" y="319913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356100" y="317436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356100" y="31502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4356100" y="31254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356100" y="310070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4356100" y="305181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356100" y="3027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356100" y="30016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356100" y="297688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4356100" y="29527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356100" y="29279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4356100" y="287908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4356100" y="28543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4356100" y="28301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4356100" y="2805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356100" y="27793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356100" y="2780664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740275" y="321183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732655" y="32080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737100" y="32099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727575" y="32048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723765" y="32010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721225" y="31972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19955" y="319341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718050" y="318960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717415" y="31857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4716780" y="31819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716145" y="3178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4716145" y="3172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716145" y="3166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4716145" y="31629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4716145" y="3159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716145" y="31553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716145" y="31515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716145" y="31476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716145" y="314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716145" y="3137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716145" y="313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716145" y="31254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716145" y="31178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716145" y="31102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716145" y="31051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716145" y="31003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716145" y="30956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716145" y="30902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716145" y="30851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716145" y="3080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716145" y="30753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716145" y="3070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716145" y="3065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716145" y="30600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716145" y="3052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716145" y="3044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716145" y="30397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716145" y="30346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716780" y="30295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717415" y="30245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718050" y="302006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720590" y="301434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723130" y="300958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727575" y="300482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742180" y="299815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734560" y="300069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716652" y="299705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71614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715997" y="317753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751704" y="32131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968875" y="318433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004435" y="303276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975666" y="299770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751704" y="299720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740275" y="360743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732655" y="360362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737100" y="360552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727575" y="360045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723765" y="359664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721225" y="3592829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719955" y="358965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718685" y="3585527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4445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717415" y="358203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716780" y="35782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716145" y="3573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716145" y="356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716145" y="3562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716145" y="35585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716145" y="3554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716145" y="35509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716145" y="3547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716145" y="3543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716145" y="3539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716145" y="3533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716145" y="3526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716145" y="35210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716145" y="35134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716145" y="35058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716145" y="350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716145" y="34959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716145" y="34912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716145" y="34858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716145" y="34807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716145" y="3475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716145" y="34709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716145" y="3465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716145" y="3460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4716145" y="3455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4716145" y="3448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716145" y="3440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716145" y="3435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716145" y="3430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16780" y="34251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4717415" y="342074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718050" y="34156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762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720590" y="34099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723130" y="3405187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727575" y="34004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742180" y="339375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734560" y="3396297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716652" y="339265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71614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715997" y="357314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4751704" y="36087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4968875" y="357993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004435" y="342836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975666" y="339331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751704" y="33928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740275" y="400367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4732655" y="399986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4737100" y="400177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727575" y="399669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723765" y="39928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721225" y="398907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719955" y="398589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4718685" y="398208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4717415" y="39782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4716780" y="39744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4716145" y="3970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4716145" y="39671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4716145" y="3963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716145" y="39598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716145" y="3956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716145" y="3952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716145" y="3948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716145" y="39449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4716145" y="3941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716145" y="3937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4716145" y="3933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716145" y="3930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716145" y="39265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716145" y="3923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716145" y="39192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716145" y="3915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716145" y="3911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716145" y="39081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716145" y="3904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716145" y="39008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716145" y="3896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716145" y="3893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716145" y="3889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4716145" y="38858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4716145" y="3882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4716145" y="38785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4716145" y="3874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716145" y="3870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4716145" y="38674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4716145" y="38639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716145" y="3860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716145" y="38563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716145" y="38525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716145" y="38487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4716145" y="38452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716145" y="3841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716145" y="3837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716145" y="383174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842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716780" y="38163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719320" y="380523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726940" y="379444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 txBox="1"/>
          <p:nvPr/>
        </p:nvSpPr>
        <p:spPr>
          <a:xfrm>
            <a:off x="5659120" y="3838178"/>
            <a:ext cx="13569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②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表</a:t>
            </a:r>
            <a:r>
              <a:rPr sz="1400" b="1" dirty="0">
                <a:latin typeface="微软雅黑"/>
                <a:cs typeface="微软雅黑"/>
              </a:rPr>
              <a:t>单</a:t>
            </a:r>
            <a:r>
              <a:rPr sz="1400" b="1" dirty="0">
                <a:latin typeface="Kozuka Gothic Pro B"/>
                <a:cs typeface="Kozuka Gothic Pro B"/>
              </a:rPr>
              <a:t>参数</a:t>
            </a:r>
            <a:r>
              <a:rPr sz="1400" b="1" dirty="0">
                <a:latin typeface="微软雅黑"/>
                <a:cs typeface="微软雅黑"/>
              </a:rPr>
              <a:t>赋值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86" name="object 686"/>
          <p:cNvSpPr/>
          <p:nvPr/>
        </p:nvSpPr>
        <p:spPr>
          <a:xfrm>
            <a:off x="1187450" y="1304925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613275" y="3014980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187450" y="170053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613275" y="341058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147945" y="1880235"/>
            <a:ext cx="530860" cy="899794"/>
          </a:xfrm>
          <a:custGeom>
            <a:avLst/>
            <a:gdLst/>
            <a:ahLst/>
            <a:cxnLst/>
            <a:rect l="l" t="t" r="r" b="b"/>
            <a:pathLst>
              <a:path w="530860" h="899794">
                <a:moveTo>
                  <a:pt x="0" y="899795"/>
                </a:moveTo>
                <a:lnTo>
                  <a:pt x="5308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585460" y="1880235"/>
            <a:ext cx="99060" cy="102235"/>
          </a:xfrm>
          <a:custGeom>
            <a:avLst/>
            <a:gdLst/>
            <a:ahLst/>
            <a:cxnLst/>
            <a:rect l="l" t="t" r="r" b="b"/>
            <a:pathLst>
              <a:path w="99060" h="102235">
                <a:moveTo>
                  <a:pt x="93345" y="0"/>
                </a:moveTo>
                <a:lnTo>
                  <a:pt x="0" y="44450"/>
                </a:lnTo>
                <a:lnTo>
                  <a:pt x="93345" y="0"/>
                </a:lnTo>
                <a:lnTo>
                  <a:pt x="99060" y="102235"/>
                </a:lnTo>
                <a:lnTo>
                  <a:pt x="9334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2555875" y="350075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270375" y="3443604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 txBox="1"/>
          <p:nvPr/>
        </p:nvSpPr>
        <p:spPr>
          <a:xfrm>
            <a:off x="5687059" y="2253853"/>
            <a:ext cx="30276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③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传递给</a:t>
            </a: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方法，</a:t>
            </a:r>
            <a:r>
              <a:rPr sz="1400" b="1" dirty="0">
                <a:latin typeface="微软雅黑"/>
                <a:cs typeface="微软雅黑"/>
              </a:rPr>
              <a:t>执</a:t>
            </a:r>
            <a:r>
              <a:rPr sz="1400" b="1" dirty="0">
                <a:latin typeface="Kozuka Gothic Pro B"/>
                <a:cs typeface="Kozuka Gothic Pro B"/>
              </a:rPr>
              <a:t>行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updat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操作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695" name="object 695"/>
          <p:cNvSpPr/>
          <p:nvPr/>
        </p:nvSpPr>
        <p:spPr>
          <a:xfrm>
            <a:off x="4484370" y="6117272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184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400550" y="610012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184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348480" y="6082982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18415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314825" y="6065837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18415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293023" y="6048375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19050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284980" y="603091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184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284338" y="6011545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12700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284345" y="601980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>
                <a:moveTo>
                  <a:pt x="0" y="0"/>
                </a:moveTo>
                <a:lnTo>
                  <a:pt x="863599" y="0"/>
                </a:lnTo>
              </a:path>
            </a:pathLst>
          </a:custGeom>
          <a:ln w="6349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4284316" y="59966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284298" y="597916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4284281" y="596169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84264" y="594455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284248" y="592740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284230" y="590994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284213" y="589248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284197" y="58753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284179" y="58581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284162" y="5840729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284145" y="582326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284129" y="580612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4284112" y="57889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284094" y="577151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4284078" y="5744845"/>
            <a:ext cx="864235" cy="18415"/>
          </a:xfrm>
          <a:custGeom>
            <a:avLst/>
            <a:gdLst/>
            <a:ahLst/>
            <a:cxnLst/>
            <a:rect l="l" t="t" r="r" b="b"/>
            <a:pathLst>
              <a:path w="864235" h="18414">
                <a:moveTo>
                  <a:pt x="0" y="18415"/>
                </a:moveTo>
                <a:lnTo>
                  <a:pt x="863616" y="18415"/>
                </a:lnTo>
                <a:lnTo>
                  <a:pt x="863616" y="0"/>
                </a:lnTo>
                <a:lnTo>
                  <a:pt x="0" y="0"/>
                </a:lnTo>
                <a:lnTo>
                  <a:pt x="0" y="18415"/>
                </a:lnTo>
                <a:close/>
              </a:path>
            </a:pathLst>
          </a:custGeom>
          <a:solidFill>
            <a:srgbClr val="6B4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284044" y="5710554"/>
            <a:ext cx="864235" cy="35560"/>
          </a:xfrm>
          <a:custGeom>
            <a:avLst/>
            <a:gdLst/>
            <a:ahLst/>
            <a:cxnLst/>
            <a:rect l="l" t="t" r="r" b="b"/>
            <a:pathLst>
              <a:path w="864235" h="35560">
                <a:moveTo>
                  <a:pt x="0" y="35560"/>
                </a:moveTo>
                <a:lnTo>
                  <a:pt x="863633" y="35560"/>
                </a:lnTo>
                <a:lnTo>
                  <a:pt x="863633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6C4C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284026" y="570230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4284010" y="568483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283993" y="566769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283976" y="56505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4283959" y="56334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4283942" y="561594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283925" y="559847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283908" y="558133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283892" y="556418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4283874" y="5546725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83857" y="552926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83840" y="551211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283824" y="549497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283806" y="5477510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7" y="0"/>
                </a:lnTo>
              </a:path>
            </a:pathLst>
          </a:custGeom>
          <a:ln w="19050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283789" y="5460047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283773" y="5442902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3616" y="0"/>
                </a:lnTo>
              </a:path>
            </a:pathLst>
          </a:custGeom>
          <a:ln w="184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283716" y="5377179"/>
            <a:ext cx="864235" cy="57150"/>
          </a:xfrm>
          <a:custGeom>
            <a:avLst/>
            <a:gdLst/>
            <a:ahLst/>
            <a:cxnLst/>
            <a:rect l="l" t="t" r="r" b="b"/>
            <a:pathLst>
              <a:path w="864235" h="57150">
                <a:moveTo>
                  <a:pt x="85876" y="57150"/>
                </a:moveTo>
                <a:lnTo>
                  <a:pt x="56" y="57150"/>
                </a:lnTo>
                <a:lnTo>
                  <a:pt x="0" y="0"/>
                </a:lnTo>
                <a:lnTo>
                  <a:pt x="1342" y="0"/>
                </a:lnTo>
                <a:lnTo>
                  <a:pt x="2533" y="3174"/>
                </a:lnTo>
                <a:lnTo>
                  <a:pt x="4438" y="6984"/>
                </a:lnTo>
                <a:lnTo>
                  <a:pt x="9518" y="14604"/>
                </a:lnTo>
                <a:lnTo>
                  <a:pt x="13328" y="18414"/>
                </a:lnTo>
                <a:lnTo>
                  <a:pt x="15233" y="19684"/>
                </a:lnTo>
                <a:lnTo>
                  <a:pt x="19043" y="23494"/>
                </a:lnTo>
                <a:lnTo>
                  <a:pt x="26663" y="29844"/>
                </a:lnTo>
                <a:lnTo>
                  <a:pt x="31743" y="32384"/>
                </a:lnTo>
                <a:lnTo>
                  <a:pt x="34918" y="34924"/>
                </a:lnTo>
                <a:lnTo>
                  <a:pt x="37458" y="36194"/>
                </a:lnTo>
                <a:lnTo>
                  <a:pt x="40633" y="37464"/>
                </a:lnTo>
                <a:lnTo>
                  <a:pt x="43808" y="40004"/>
                </a:lnTo>
                <a:lnTo>
                  <a:pt x="47618" y="41274"/>
                </a:lnTo>
                <a:lnTo>
                  <a:pt x="50793" y="42544"/>
                </a:lnTo>
                <a:lnTo>
                  <a:pt x="58413" y="46354"/>
                </a:lnTo>
                <a:lnTo>
                  <a:pt x="62223" y="47624"/>
                </a:lnTo>
                <a:lnTo>
                  <a:pt x="66033" y="50164"/>
                </a:lnTo>
                <a:lnTo>
                  <a:pt x="69843" y="51434"/>
                </a:lnTo>
                <a:lnTo>
                  <a:pt x="74288" y="52704"/>
                </a:lnTo>
                <a:lnTo>
                  <a:pt x="78098" y="53974"/>
                </a:lnTo>
                <a:lnTo>
                  <a:pt x="82543" y="55244"/>
                </a:lnTo>
                <a:lnTo>
                  <a:pt x="85876" y="57150"/>
                </a:lnTo>
                <a:close/>
              </a:path>
              <a:path w="864235" h="57150">
                <a:moveTo>
                  <a:pt x="777709" y="57150"/>
                </a:moveTo>
                <a:lnTo>
                  <a:pt x="85876" y="57150"/>
                </a:lnTo>
                <a:lnTo>
                  <a:pt x="82543" y="55244"/>
                </a:lnTo>
                <a:lnTo>
                  <a:pt x="78098" y="53974"/>
                </a:lnTo>
                <a:lnTo>
                  <a:pt x="74288" y="52704"/>
                </a:lnTo>
                <a:lnTo>
                  <a:pt x="69843" y="51434"/>
                </a:lnTo>
                <a:lnTo>
                  <a:pt x="66033" y="50164"/>
                </a:lnTo>
                <a:lnTo>
                  <a:pt x="62223" y="47624"/>
                </a:lnTo>
                <a:lnTo>
                  <a:pt x="58413" y="46354"/>
                </a:lnTo>
                <a:lnTo>
                  <a:pt x="50793" y="42544"/>
                </a:lnTo>
                <a:lnTo>
                  <a:pt x="47618" y="41274"/>
                </a:lnTo>
                <a:lnTo>
                  <a:pt x="43808" y="40004"/>
                </a:lnTo>
                <a:lnTo>
                  <a:pt x="40633" y="37464"/>
                </a:lnTo>
                <a:lnTo>
                  <a:pt x="37458" y="36194"/>
                </a:lnTo>
                <a:lnTo>
                  <a:pt x="34918" y="34924"/>
                </a:lnTo>
                <a:lnTo>
                  <a:pt x="31743" y="32384"/>
                </a:lnTo>
                <a:lnTo>
                  <a:pt x="26663" y="29844"/>
                </a:lnTo>
                <a:lnTo>
                  <a:pt x="19043" y="23494"/>
                </a:lnTo>
                <a:lnTo>
                  <a:pt x="15233" y="19684"/>
                </a:lnTo>
                <a:lnTo>
                  <a:pt x="13328" y="18414"/>
                </a:lnTo>
                <a:lnTo>
                  <a:pt x="9518" y="14604"/>
                </a:lnTo>
                <a:lnTo>
                  <a:pt x="4438" y="6984"/>
                </a:lnTo>
                <a:lnTo>
                  <a:pt x="2533" y="3174"/>
                </a:lnTo>
                <a:lnTo>
                  <a:pt x="1342" y="0"/>
                </a:lnTo>
                <a:lnTo>
                  <a:pt x="862243" y="0"/>
                </a:lnTo>
                <a:lnTo>
                  <a:pt x="848353" y="19684"/>
                </a:lnTo>
                <a:lnTo>
                  <a:pt x="844543" y="23494"/>
                </a:lnTo>
                <a:lnTo>
                  <a:pt x="836923" y="29844"/>
                </a:lnTo>
                <a:lnTo>
                  <a:pt x="831843" y="32384"/>
                </a:lnTo>
                <a:lnTo>
                  <a:pt x="828668" y="34924"/>
                </a:lnTo>
                <a:lnTo>
                  <a:pt x="826128" y="36194"/>
                </a:lnTo>
                <a:lnTo>
                  <a:pt x="822953" y="37464"/>
                </a:lnTo>
                <a:lnTo>
                  <a:pt x="819778" y="40004"/>
                </a:lnTo>
                <a:lnTo>
                  <a:pt x="815968" y="41274"/>
                </a:lnTo>
                <a:lnTo>
                  <a:pt x="812793" y="42544"/>
                </a:lnTo>
                <a:lnTo>
                  <a:pt x="805173" y="46354"/>
                </a:lnTo>
                <a:lnTo>
                  <a:pt x="801363" y="47624"/>
                </a:lnTo>
                <a:lnTo>
                  <a:pt x="797553" y="50164"/>
                </a:lnTo>
                <a:lnTo>
                  <a:pt x="793743" y="51434"/>
                </a:lnTo>
                <a:lnTo>
                  <a:pt x="789298" y="52704"/>
                </a:lnTo>
                <a:lnTo>
                  <a:pt x="785488" y="53974"/>
                </a:lnTo>
                <a:lnTo>
                  <a:pt x="781043" y="55244"/>
                </a:lnTo>
                <a:lnTo>
                  <a:pt x="777709" y="57150"/>
                </a:lnTo>
                <a:close/>
              </a:path>
              <a:path w="864235" h="57150">
                <a:moveTo>
                  <a:pt x="863656" y="57150"/>
                </a:moveTo>
                <a:lnTo>
                  <a:pt x="777709" y="57150"/>
                </a:lnTo>
                <a:lnTo>
                  <a:pt x="781043" y="55244"/>
                </a:lnTo>
                <a:lnTo>
                  <a:pt x="785488" y="53974"/>
                </a:lnTo>
                <a:lnTo>
                  <a:pt x="789298" y="52704"/>
                </a:lnTo>
                <a:lnTo>
                  <a:pt x="793743" y="51434"/>
                </a:lnTo>
                <a:lnTo>
                  <a:pt x="797553" y="50164"/>
                </a:lnTo>
                <a:lnTo>
                  <a:pt x="801363" y="47624"/>
                </a:lnTo>
                <a:lnTo>
                  <a:pt x="805173" y="46354"/>
                </a:lnTo>
                <a:lnTo>
                  <a:pt x="812793" y="42544"/>
                </a:lnTo>
                <a:lnTo>
                  <a:pt x="815968" y="41274"/>
                </a:lnTo>
                <a:lnTo>
                  <a:pt x="819778" y="40004"/>
                </a:lnTo>
                <a:lnTo>
                  <a:pt x="822953" y="37464"/>
                </a:lnTo>
                <a:lnTo>
                  <a:pt x="826128" y="36194"/>
                </a:lnTo>
                <a:lnTo>
                  <a:pt x="828668" y="34924"/>
                </a:lnTo>
                <a:lnTo>
                  <a:pt x="831843" y="32384"/>
                </a:lnTo>
                <a:lnTo>
                  <a:pt x="836923" y="29844"/>
                </a:lnTo>
                <a:lnTo>
                  <a:pt x="844543" y="23494"/>
                </a:lnTo>
                <a:lnTo>
                  <a:pt x="848353" y="19684"/>
                </a:lnTo>
                <a:lnTo>
                  <a:pt x="850258" y="18414"/>
                </a:lnTo>
                <a:lnTo>
                  <a:pt x="854068" y="14604"/>
                </a:lnTo>
                <a:lnTo>
                  <a:pt x="859148" y="6984"/>
                </a:lnTo>
                <a:lnTo>
                  <a:pt x="861053" y="3174"/>
                </a:lnTo>
                <a:lnTo>
                  <a:pt x="862243" y="0"/>
                </a:lnTo>
                <a:lnTo>
                  <a:pt x="863600" y="0"/>
                </a:lnTo>
                <a:lnTo>
                  <a:pt x="863656" y="57150"/>
                </a:lnTo>
                <a:close/>
              </a:path>
            </a:pathLst>
          </a:custGeom>
          <a:solidFill>
            <a:srgbClr val="7957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283710" y="5319395"/>
            <a:ext cx="863600" cy="57785"/>
          </a:xfrm>
          <a:custGeom>
            <a:avLst/>
            <a:gdLst/>
            <a:ahLst/>
            <a:cxnLst/>
            <a:rect l="l" t="t" r="r" b="b"/>
            <a:pathLst>
              <a:path w="863600" h="57785">
                <a:moveTo>
                  <a:pt x="862250" y="57785"/>
                </a:moveTo>
                <a:lnTo>
                  <a:pt x="1349" y="57785"/>
                </a:lnTo>
                <a:lnTo>
                  <a:pt x="635" y="55879"/>
                </a:lnTo>
                <a:lnTo>
                  <a:pt x="635" y="52069"/>
                </a:lnTo>
                <a:lnTo>
                  <a:pt x="0" y="50799"/>
                </a:lnTo>
                <a:lnTo>
                  <a:pt x="635" y="49529"/>
                </a:lnTo>
                <a:lnTo>
                  <a:pt x="635" y="45719"/>
                </a:lnTo>
                <a:lnTo>
                  <a:pt x="2540" y="39369"/>
                </a:lnTo>
                <a:lnTo>
                  <a:pt x="3810" y="38099"/>
                </a:lnTo>
                <a:lnTo>
                  <a:pt x="4445" y="35559"/>
                </a:lnTo>
                <a:lnTo>
                  <a:pt x="9525" y="27939"/>
                </a:lnTo>
                <a:lnTo>
                  <a:pt x="13335" y="24129"/>
                </a:lnTo>
                <a:lnTo>
                  <a:pt x="15240" y="22859"/>
                </a:lnTo>
                <a:lnTo>
                  <a:pt x="19050" y="19049"/>
                </a:lnTo>
                <a:lnTo>
                  <a:pt x="26670" y="13969"/>
                </a:lnTo>
                <a:lnTo>
                  <a:pt x="29210" y="12699"/>
                </a:lnTo>
                <a:lnTo>
                  <a:pt x="31750" y="10159"/>
                </a:lnTo>
                <a:lnTo>
                  <a:pt x="34925" y="8889"/>
                </a:lnTo>
                <a:lnTo>
                  <a:pt x="37465" y="6349"/>
                </a:lnTo>
                <a:lnTo>
                  <a:pt x="43815" y="3809"/>
                </a:lnTo>
                <a:lnTo>
                  <a:pt x="47625" y="1269"/>
                </a:lnTo>
                <a:lnTo>
                  <a:pt x="50799" y="0"/>
                </a:lnTo>
                <a:lnTo>
                  <a:pt x="812800" y="0"/>
                </a:lnTo>
                <a:lnTo>
                  <a:pt x="815975" y="1269"/>
                </a:lnTo>
                <a:lnTo>
                  <a:pt x="819785" y="3809"/>
                </a:lnTo>
                <a:lnTo>
                  <a:pt x="826135" y="6349"/>
                </a:lnTo>
                <a:lnTo>
                  <a:pt x="828675" y="8889"/>
                </a:lnTo>
                <a:lnTo>
                  <a:pt x="831850" y="10159"/>
                </a:lnTo>
                <a:lnTo>
                  <a:pt x="834390" y="12699"/>
                </a:lnTo>
                <a:lnTo>
                  <a:pt x="836930" y="13969"/>
                </a:lnTo>
                <a:lnTo>
                  <a:pt x="844550" y="19049"/>
                </a:lnTo>
                <a:lnTo>
                  <a:pt x="848360" y="22859"/>
                </a:lnTo>
                <a:lnTo>
                  <a:pt x="850265" y="24129"/>
                </a:lnTo>
                <a:lnTo>
                  <a:pt x="854075" y="27939"/>
                </a:lnTo>
                <a:lnTo>
                  <a:pt x="859155" y="35559"/>
                </a:lnTo>
                <a:lnTo>
                  <a:pt x="859790" y="38099"/>
                </a:lnTo>
                <a:lnTo>
                  <a:pt x="861060" y="39369"/>
                </a:lnTo>
                <a:lnTo>
                  <a:pt x="862965" y="45719"/>
                </a:lnTo>
                <a:lnTo>
                  <a:pt x="862965" y="49529"/>
                </a:lnTo>
                <a:lnTo>
                  <a:pt x="863600" y="50799"/>
                </a:lnTo>
                <a:lnTo>
                  <a:pt x="862965" y="52069"/>
                </a:lnTo>
                <a:lnTo>
                  <a:pt x="862965" y="55879"/>
                </a:lnTo>
                <a:lnTo>
                  <a:pt x="862250" y="57785"/>
                </a:lnTo>
                <a:close/>
              </a:path>
              <a:path w="863600" h="57785">
                <a:moveTo>
                  <a:pt x="1349" y="57785"/>
                </a:moveTo>
                <a:lnTo>
                  <a:pt x="6" y="57785"/>
                </a:lnTo>
                <a:lnTo>
                  <a:pt x="0" y="50799"/>
                </a:lnTo>
                <a:lnTo>
                  <a:pt x="635" y="52069"/>
                </a:lnTo>
                <a:lnTo>
                  <a:pt x="635" y="55879"/>
                </a:lnTo>
                <a:lnTo>
                  <a:pt x="1349" y="57785"/>
                </a:lnTo>
                <a:close/>
              </a:path>
              <a:path w="863600" h="57785">
                <a:moveTo>
                  <a:pt x="863606" y="57785"/>
                </a:moveTo>
                <a:lnTo>
                  <a:pt x="862250" y="57785"/>
                </a:lnTo>
                <a:lnTo>
                  <a:pt x="862965" y="55879"/>
                </a:lnTo>
                <a:lnTo>
                  <a:pt x="862965" y="52069"/>
                </a:lnTo>
                <a:lnTo>
                  <a:pt x="863600" y="50799"/>
                </a:lnTo>
                <a:lnTo>
                  <a:pt x="863606" y="5778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334510" y="5262245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433070" y="1270"/>
                </a:moveTo>
                <a:lnTo>
                  <a:pt x="328930" y="1270"/>
                </a:lnTo>
                <a:lnTo>
                  <a:pt x="335915" y="0"/>
                </a:lnTo>
                <a:lnTo>
                  <a:pt x="426085" y="0"/>
                </a:lnTo>
                <a:lnTo>
                  <a:pt x="433070" y="1270"/>
                </a:lnTo>
                <a:close/>
              </a:path>
              <a:path w="762000" h="57150">
                <a:moveTo>
                  <a:pt x="462915" y="2540"/>
                </a:moveTo>
                <a:lnTo>
                  <a:pt x="299085" y="2540"/>
                </a:lnTo>
                <a:lnTo>
                  <a:pt x="306070" y="1270"/>
                </a:lnTo>
                <a:lnTo>
                  <a:pt x="455930" y="1270"/>
                </a:lnTo>
                <a:lnTo>
                  <a:pt x="462915" y="2540"/>
                </a:lnTo>
                <a:close/>
              </a:path>
              <a:path w="762000" h="57150">
                <a:moveTo>
                  <a:pt x="485140" y="3810"/>
                </a:moveTo>
                <a:lnTo>
                  <a:pt x="276860" y="3810"/>
                </a:lnTo>
                <a:lnTo>
                  <a:pt x="284480" y="2540"/>
                </a:lnTo>
                <a:lnTo>
                  <a:pt x="477520" y="2540"/>
                </a:lnTo>
                <a:lnTo>
                  <a:pt x="485140" y="3810"/>
                </a:lnTo>
                <a:close/>
              </a:path>
              <a:path w="762000" h="57150">
                <a:moveTo>
                  <a:pt x="506730" y="5080"/>
                </a:moveTo>
                <a:lnTo>
                  <a:pt x="255270" y="5080"/>
                </a:lnTo>
                <a:lnTo>
                  <a:pt x="262255" y="3810"/>
                </a:lnTo>
                <a:lnTo>
                  <a:pt x="499745" y="3810"/>
                </a:lnTo>
                <a:lnTo>
                  <a:pt x="506730" y="5080"/>
                </a:lnTo>
                <a:close/>
              </a:path>
              <a:path w="762000" h="57150">
                <a:moveTo>
                  <a:pt x="570230" y="11430"/>
                </a:moveTo>
                <a:lnTo>
                  <a:pt x="191770" y="11430"/>
                </a:lnTo>
                <a:lnTo>
                  <a:pt x="198755" y="10160"/>
                </a:lnTo>
                <a:lnTo>
                  <a:pt x="247650" y="5080"/>
                </a:lnTo>
                <a:lnTo>
                  <a:pt x="514350" y="5080"/>
                </a:lnTo>
                <a:lnTo>
                  <a:pt x="563245" y="10160"/>
                </a:lnTo>
                <a:lnTo>
                  <a:pt x="570230" y="11430"/>
                </a:lnTo>
                <a:close/>
              </a:path>
              <a:path w="762000" h="57150">
                <a:moveTo>
                  <a:pt x="589915" y="13970"/>
                </a:moveTo>
                <a:lnTo>
                  <a:pt x="172085" y="13970"/>
                </a:lnTo>
                <a:lnTo>
                  <a:pt x="178435" y="12700"/>
                </a:lnTo>
                <a:lnTo>
                  <a:pt x="185420" y="11430"/>
                </a:lnTo>
                <a:lnTo>
                  <a:pt x="576580" y="11430"/>
                </a:lnTo>
                <a:lnTo>
                  <a:pt x="583565" y="12700"/>
                </a:lnTo>
                <a:lnTo>
                  <a:pt x="589915" y="13970"/>
                </a:lnTo>
                <a:close/>
              </a:path>
              <a:path w="762000" h="57150">
                <a:moveTo>
                  <a:pt x="622300" y="19050"/>
                </a:moveTo>
                <a:lnTo>
                  <a:pt x="139700" y="19050"/>
                </a:lnTo>
                <a:lnTo>
                  <a:pt x="158750" y="15240"/>
                </a:lnTo>
                <a:lnTo>
                  <a:pt x="165735" y="13970"/>
                </a:lnTo>
                <a:lnTo>
                  <a:pt x="596265" y="13970"/>
                </a:lnTo>
                <a:lnTo>
                  <a:pt x="603250" y="15240"/>
                </a:lnTo>
                <a:lnTo>
                  <a:pt x="622300" y="19050"/>
                </a:lnTo>
                <a:close/>
              </a:path>
              <a:path w="762000" h="57150">
                <a:moveTo>
                  <a:pt x="762000" y="57150"/>
                </a:moveTo>
                <a:lnTo>
                  <a:pt x="0" y="57150"/>
                </a:lnTo>
                <a:lnTo>
                  <a:pt x="7620" y="53340"/>
                </a:lnTo>
                <a:lnTo>
                  <a:pt x="19050" y="49530"/>
                </a:lnTo>
                <a:lnTo>
                  <a:pt x="23495" y="46990"/>
                </a:lnTo>
                <a:lnTo>
                  <a:pt x="27305" y="45720"/>
                </a:lnTo>
                <a:lnTo>
                  <a:pt x="36195" y="43180"/>
                </a:lnTo>
                <a:lnTo>
                  <a:pt x="41275" y="41910"/>
                </a:lnTo>
                <a:lnTo>
                  <a:pt x="45720" y="40640"/>
                </a:lnTo>
                <a:lnTo>
                  <a:pt x="50800" y="38100"/>
                </a:lnTo>
                <a:lnTo>
                  <a:pt x="55245" y="36830"/>
                </a:lnTo>
                <a:lnTo>
                  <a:pt x="70485" y="33020"/>
                </a:lnTo>
                <a:lnTo>
                  <a:pt x="76200" y="31750"/>
                </a:lnTo>
                <a:lnTo>
                  <a:pt x="81280" y="30480"/>
                </a:lnTo>
                <a:lnTo>
                  <a:pt x="86995" y="29210"/>
                </a:lnTo>
                <a:lnTo>
                  <a:pt x="92075" y="27940"/>
                </a:lnTo>
                <a:lnTo>
                  <a:pt x="103505" y="25400"/>
                </a:lnTo>
                <a:lnTo>
                  <a:pt x="109855" y="24130"/>
                </a:lnTo>
                <a:lnTo>
                  <a:pt x="121285" y="21590"/>
                </a:lnTo>
                <a:lnTo>
                  <a:pt x="127635" y="20320"/>
                </a:lnTo>
                <a:lnTo>
                  <a:pt x="133350" y="19050"/>
                </a:lnTo>
                <a:lnTo>
                  <a:pt x="628650" y="19050"/>
                </a:lnTo>
                <a:lnTo>
                  <a:pt x="634365" y="20320"/>
                </a:lnTo>
                <a:lnTo>
                  <a:pt x="640715" y="21590"/>
                </a:lnTo>
                <a:lnTo>
                  <a:pt x="652145" y="24130"/>
                </a:lnTo>
                <a:lnTo>
                  <a:pt x="658495" y="25400"/>
                </a:lnTo>
                <a:lnTo>
                  <a:pt x="669925" y="27940"/>
                </a:lnTo>
                <a:lnTo>
                  <a:pt x="675005" y="29210"/>
                </a:lnTo>
                <a:lnTo>
                  <a:pt x="680720" y="30480"/>
                </a:lnTo>
                <a:lnTo>
                  <a:pt x="685800" y="31750"/>
                </a:lnTo>
                <a:lnTo>
                  <a:pt x="691515" y="33020"/>
                </a:lnTo>
                <a:lnTo>
                  <a:pt x="706755" y="36830"/>
                </a:lnTo>
                <a:lnTo>
                  <a:pt x="711200" y="38100"/>
                </a:lnTo>
                <a:lnTo>
                  <a:pt x="716280" y="40640"/>
                </a:lnTo>
                <a:lnTo>
                  <a:pt x="720725" y="41910"/>
                </a:lnTo>
                <a:lnTo>
                  <a:pt x="725805" y="43180"/>
                </a:lnTo>
                <a:lnTo>
                  <a:pt x="734695" y="45720"/>
                </a:lnTo>
                <a:lnTo>
                  <a:pt x="738505" y="46990"/>
                </a:lnTo>
                <a:lnTo>
                  <a:pt x="742950" y="49530"/>
                </a:lnTo>
                <a:lnTo>
                  <a:pt x="746760" y="50800"/>
                </a:lnTo>
                <a:lnTo>
                  <a:pt x="754380" y="54610"/>
                </a:lnTo>
                <a:lnTo>
                  <a:pt x="762000" y="5715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611370" y="5475604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551600" y="547147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7818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512945" y="5467032"/>
            <a:ext cx="405130" cy="0"/>
          </a:xfrm>
          <a:custGeom>
            <a:avLst/>
            <a:gdLst/>
            <a:ahLst/>
            <a:cxnLst/>
            <a:rect l="l" t="t" r="r" b="b"/>
            <a:pathLst>
              <a:path w="405129">
                <a:moveTo>
                  <a:pt x="0" y="0"/>
                </a:moveTo>
                <a:lnTo>
                  <a:pt x="405129" y="0"/>
                </a:lnTo>
              </a:path>
            </a:pathLst>
          </a:custGeom>
          <a:ln w="5715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483735" y="5462587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54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455795" y="5458142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519429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438015" y="545401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989" y="0"/>
                </a:lnTo>
              </a:path>
            </a:pathLst>
          </a:custGeom>
          <a:ln w="5079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418647" y="5449887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>
                <a:moveTo>
                  <a:pt x="0" y="0"/>
                </a:moveTo>
                <a:lnTo>
                  <a:pt x="593724" y="0"/>
                </a:lnTo>
              </a:path>
            </a:pathLst>
          </a:custGeom>
          <a:ln w="5714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399915" y="5445442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8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384040" y="5440997"/>
            <a:ext cx="662940" cy="0"/>
          </a:xfrm>
          <a:custGeom>
            <a:avLst/>
            <a:gdLst/>
            <a:ahLst/>
            <a:cxnLst/>
            <a:rect l="l" t="t" r="r" b="b"/>
            <a:pathLst>
              <a:path w="662939">
                <a:moveTo>
                  <a:pt x="0" y="0"/>
                </a:moveTo>
                <a:lnTo>
                  <a:pt x="66293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370705" y="5436552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0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356893" y="5432107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232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4347845" y="5427979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5080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337050" y="5423852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>
                <a:moveTo>
                  <a:pt x="0" y="0"/>
                </a:moveTo>
                <a:lnTo>
                  <a:pt x="75691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328477" y="5419407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4064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319905" y="5414962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1209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313555" y="5410517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>
                <a:moveTo>
                  <a:pt x="0" y="0"/>
                </a:moveTo>
                <a:lnTo>
                  <a:pt x="80390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4307522" y="540639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0" y="0"/>
                </a:moveTo>
                <a:lnTo>
                  <a:pt x="815974" y="0"/>
                </a:lnTo>
              </a:path>
            </a:pathLst>
          </a:custGeom>
          <a:ln w="508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301490" y="5402262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>
                <a:moveTo>
                  <a:pt x="0" y="0"/>
                </a:moveTo>
                <a:lnTo>
                  <a:pt x="828039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296410" y="539781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292388" y="5393372"/>
            <a:ext cx="846455" cy="0"/>
          </a:xfrm>
          <a:custGeom>
            <a:avLst/>
            <a:gdLst/>
            <a:ahLst/>
            <a:cxnLst/>
            <a:rect l="l" t="t" r="r" b="b"/>
            <a:pathLst>
              <a:path w="846454">
                <a:moveTo>
                  <a:pt x="0" y="0"/>
                </a:moveTo>
                <a:lnTo>
                  <a:pt x="846243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4289425" y="5388927"/>
            <a:ext cx="85216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0" y="0"/>
                </a:moveTo>
                <a:lnTo>
                  <a:pt x="852169" y="0"/>
                </a:lnTo>
              </a:path>
            </a:pathLst>
          </a:custGeom>
          <a:ln w="5715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4287520" y="5384482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4284345" y="537813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9524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4284027" y="5372100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5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284027" y="5367654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964" y="0"/>
                </a:lnTo>
              </a:path>
            </a:pathLst>
          </a:custGeom>
          <a:ln w="5080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4284345" y="5362892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0" y="0"/>
                </a:moveTo>
                <a:lnTo>
                  <a:pt x="8623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4286012" y="5358765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4">
                <a:moveTo>
                  <a:pt x="0" y="0"/>
                </a:moveTo>
                <a:lnTo>
                  <a:pt x="858996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287520" y="5354637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980" y="0"/>
                </a:lnTo>
              </a:path>
            </a:pathLst>
          </a:custGeom>
          <a:ln w="5715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4290271" y="535019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476" y="0"/>
                </a:lnTo>
              </a:path>
            </a:pathLst>
          </a:custGeom>
          <a:ln w="5715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4293235" y="5345747"/>
            <a:ext cx="844550" cy="0"/>
          </a:xfrm>
          <a:custGeom>
            <a:avLst/>
            <a:gdLst/>
            <a:ahLst/>
            <a:cxnLst/>
            <a:rect l="l" t="t" r="r" b="b"/>
            <a:pathLst>
              <a:path w="844550">
                <a:moveTo>
                  <a:pt x="0" y="0"/>
                </a:moveTo>
                <a:lnTo>
                  <a:pt x="844550" y="0"/>
                </a:lnTo>
              </a:path>
            </a:pathLst>
          </a:custGeom>
          <a:ln w="5714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4297997" y="5341302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>
                <a:moveTo>
                  <a:pt x="0" y="0"/>
                </a:moveTo>
                <a:lnTo>
                  <a:pt x="83502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4302760" y="5336857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>
                <a:moveTo>
                  <a:pt x="0" y="0"/>
                </a:moveTo>
                <a:lnTo>
                  <a:pt x="825500" y="0"/>
                </a:lnTo>
              </a:path>
            </a:pathLst>
          </a:custGeom>
          <a:ln w="5714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4308094" y="5332729"/>
            <a:ext cx="81534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4832" y="0"/>
                </a:lnTo>
              </a:path>
            </a:pathLst>
          </a:custGeom>
          <a:ln w="508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314190" y="5328602"/>
            <a:ext cx="802640" cy="0"/>
          </a:xfrm>
          <a:custGeom>
            <a:avLst/>
            <a:gdLst/>
            <a:ahLst/>
            <a:cxnLst/>
            <a:rect l="l" t="t" r="r" b="b"/>
            <a:pathLst>
              <a:path w="802639">
                <a:moveTo>
                  <a:pt x="0" y="0"/>
                </a:moveTo>
                <a:lnTo>
                  <a:pt x="802640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321175" y="5324157"/>
            <a:ext cx="788670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67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329429" y="531971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2160" y="0"/>
                </a:lnTo>
              </a:path>
            </a:pathLst>
          </a:custGeom>
          <a:ln w="5715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339590" y="5315267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3110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348797" y="5311140"/>
            <a:ext cx="734060" cy="0"/>
          </a:xfrm>
          <a:custGeom>
            <a:avLst/>
            <a:gdLst/>
            <a:ahLst/>
            <a:cxnLst/>
            <a:rect l="l" t="t" r="r" b="b"/>
            <a:pathLst>
              <a:path w="734060">
                <a:moveTo>
                  <a:pt x="0" y="0"/>
                </a:moveTo>
                <a:lnTo>
                  <a:pt x="733742" y="0"/>
                </a:lnTo>
              </a:path>
            </a:pathLst>
          </a:custGeom>
          <a:ln w="5080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359910" y="5307012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4370705" y="5297487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610" y="0"/>
                </a:lnTo>
              </a:path>
            </a:pathLst>
          </a:custGeom>
          <a:ln w="15874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4424045" y="52828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30" y="0"/>
                </a:lnTo>
              </a:path>
            </a:pathLst>
          </a:custGeom>
          <a:ln w="15875">
            <a:solidFill>
              <a:srgbClr val="7957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4506595" y="5268595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830" y="0"/>
                </a:lnTo>
              </a:path>
            </a:pathLst>
          </a:custGeom>
          <a:ln w="15240">
            <a:solidFill>
              <a:srgbClr val="7955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 txBox="1"/>
          <p:nvPr/>
        </p:nvSpPr>
        <p:spPr>
          <a:xfrm>
            <a:off x="4582795" y="5587365"/>
            <a:ext cx="2660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81" name="object 781"/>
          <p:cNvSpPr/>
          <p:nvPr/>
        </p:nvSpPr>
        <p:spPr>
          <a:xfrm>
            <a:off x="6012179" y="63944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6012179" y="63658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6012179" y="63461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6012179" y="63265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6012179" y="63071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6012179" y="627697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6012179" y="623824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6012179" y="62293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6012179" y="620998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6012179" y="619061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6012179" y="616013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6012179" y="6122670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79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6012179" y="611346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6012179" y="60940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6012179" y="60744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6012179" y="60550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6012179" y="60356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6012179" y="60163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6012179" y="59969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6012179" y="597725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6012179" y="59578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6012179" y="5928360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6012179" y="5883910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6012179" y="58591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6012179" y="58350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6012179" y="58102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6012179" y="57854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6012179" y="57613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6012179" y="571246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6012179" y="56876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6012179" y="566166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012179" y="563752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6012179" y="56127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6012179" y="55886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6012179" y="55638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012179" y="55391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6012179" y="55149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6012179" y="54902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6012179" y="546607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6012179" y="544004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6012179" y="539115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6012179" y="53663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6012179" y="534225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6012179" y="53174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6012179" y="52927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6012179" y="526859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6012179" y="52438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6012179" y="52197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6012179" y="519366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6012179" y="51689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6012179" y="51447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6012179" y="51200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6012179" y="50958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6012179" y="50711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6012179" y="50463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6012179" y="50222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6012179" y="49974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6012179" y="497141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6012179" y="4972685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6396355" y="540321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6388735" y="539940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6393180" y="540131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6383655" y="539622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6379845" y="539242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6377305" y="538861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6376035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6374765" y="538162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6373495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6372860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6372225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6372225" y="53667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372225" y="5363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6372225" y="5359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372225" y="53555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6372225" y="53517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372225" y="53479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6372225" y="53444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6372225" y="53409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6372225" y="5337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372225" y="53333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6372225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6372225" y="5326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6372225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6372225" y="53187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6372225" y="53149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6372225" y="53111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6372225" y="5307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6372225" y="5304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6372225" y="53003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6372225" y="52965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6372225" y="52927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6372225" y="52889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6372225" y="52854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6372225" y="52819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6372225" y="52781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6372225" y="5274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6372225" y="52705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6372225" y="52670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6372225" y="5263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6372225" y="5259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6372225" y="5255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6372225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6372225" y="52482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6372225" y="52447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6372225" y="5241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6372225" y="5237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6372225" y="52250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6372860" y="521589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29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6375400" y="520477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6383020" y="51939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6396355" y="5799454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6388735" y="579564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6393180" y="579755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6383655" y="57924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6379845" y="578866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377305" y="578485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6376035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374765" y="577786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79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6373495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372860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6372225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6372225" y="57629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6372225" y="5759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372225" y="5755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6372225" y="5751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6372225" y="57480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6372225" y="5744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6372225" y="57407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6372225" y="57372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6372225" y="5733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6372225" y="57296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6372225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6372225" y="57223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6372225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6372225" y="57150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6372225" y="5711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6372225" y="57073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6372225" y="57038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6372225" y="5700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6372225" y="56965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6372225" y="56927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6372225" y="56889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6372225" y="56851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6372225" y="56816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6372225" y="5678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6372225" y="5674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6372225" y="5670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6372225" y="56667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6372225" y="5663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6372225" y="5659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6372225" y="5655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6372225" y="5652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6372225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6372225" y="5644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6372225" y="5641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6372225" y="56375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6372225" y="5633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6372225" y="562752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842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6372860" y="561212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375400" y="560101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6383020" y="559022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396355" y="619569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6388735" y="619188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393180" y="619379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6383655" y="618871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6379845" y="618490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6377305" y="618109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376035" y="617791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79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6374765" y="617410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6373495" y="61702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6372860" y="616648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6372225" y="61626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6372225" y="61591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6372225" y="61556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6372225" y="61518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6372225" y="6148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6372225" y="6144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6372225" y="6140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6372225" y="61369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6372225" y="6133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6372225" y="6129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6372225" y="6125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6372225" y="61220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6372225" y="61185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6372225" y="61150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6372225" y="61112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6372225" y="6107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6372225" y="61036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6372225" y="61001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6372225" y="6096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6372225" y="60928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6372225" y="60890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6372225" y="60852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6372225" y="60813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6372225" y="60779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6372225" y="6074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6372225" y="6070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6372225" y="6066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6372225" y="6062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6372225" y="6059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6372225" y="60559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6372225" y="60521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6372225" y="6048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372225" y="6044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6372225" y="60407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372225" y="6037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6372225" y="60337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372225" y="60299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6372225" y="60175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6372860" y="600837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1430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6375400" y="5997257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383020" y="598646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147945" y="5692140"/>
            <a:ext cx="864235" cy="635"/>
          </a:xfrm>
          <a:custGeom>
            <a:avLst/>
            <a:gdLst/>
            <a:ahLst/>
            <a:cxnLst/>
            <a:rect l="l" t="t" r="r" b="b"/>
            <a:pathLst>
              <a:path w="864235" h="635">
                <a:moveTo>
                  <a:pt x="0" y="635"/>
                </a:moveTo>
                <a:lnTo>
                  <a:pt x="86423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925820" y="5634990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60" h="114300">
                <a:moveTo>
                  <a:pt x="86360" y="57150"/>
                </a:moveTo>
                <a:lnTo>
                  <a:pt x="0" y="0"/>
                </a:lnTo>
                <a:lnTo>
                  <a:pt x="86360" y="57150"/>
                </a:lnTo>
                <a:lnTo>
                  <a:pt x="635" y="114300"/>
                </a:lnTo>
                <a:lnTo>
                  <a:pt x="86360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7740650" y="63950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7740650" y="63665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7740650" y="63468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7740650" y="632714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7740650" y="630777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7740650" y="6288404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7740650" y="626903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7740650" y="624967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7740650" y="6229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7740650" y="621061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7740650" y="61912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7740650" y="61715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7740650" y="61521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7740650" y="61334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7740650" y="611409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7740650" y="609472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7740650" y="60750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7740650" y="605567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7740650" y="60363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7740650" y="601694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7740650" y="59975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7740650" y="597789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7740650" y="595852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7740650" y="592899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7740650" y="588454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740650" y="58597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7740650" y="58356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740650" y="58108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7740650" y="57861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740650" y="57619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7740650" y="57130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740650" y="568832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7740650" y="566229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7740650" y="563816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7740650" y="561340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7740650" y="55892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740650" y="556450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7740650" y="55397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7740650" y="55156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7740650" y="54908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7740650" y="54667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7740650" y="544067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7740650" y="539178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7740650" y="53670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7740650" y="534289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7740650" y="531812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7740650" y="52933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7740650" y="526922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7740650" y="52444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7740650" y="522033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7740650" y="519430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7740650" y="5169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7740650" y="51454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7740650" y="51206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7740650" y="509651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7740650" y="507174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7740650" y="50469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7740650" y="50228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7740650" y="499808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7740650" y="497205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7740650" y="497332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124825" y="540385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8117205" y="540004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121650" y="540194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8112125" y="539686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108315" y="5393054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8105775" y="538924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104505" y="5385434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8102600" y="538162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8101965" y="537781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8101330" y="53740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8100695" y="5370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8100695" y="5364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8100695" y="535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8100695" y="5354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8100695" y="5351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8100695" y="534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8100695" y="534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8100695" y="533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8100695" y="5335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8100695" y="53295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8100695" y="53225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8100695" y="5317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8100695" y="5309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8100695" y="5302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8100695" y="5297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8100695" y="5292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8100695" y="5287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8100695" y="52822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8100695" y="52771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8100695" y="5272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8100695" y="5267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8100695" y="52622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8100695" y="52571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8100695" y="5252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8100695" y="52444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8100695" y="52368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8100695" y="5231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8100695" y="5226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8101330" y="52216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8101330" y="521715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8102600" y="521207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8105140" y="520636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8107680" y="520160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8112125" y="519684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8126730" y="51901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8119110" y="519271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8101202" y="518907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8100695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8100547" y="5369559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8136255" y="54051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8353425" y="537635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8388984" y="5224779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8360216" y="518972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8136255" y="518922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8124825" y="5800090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FFD1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8117205" y="5796279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8121650" y="579818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FD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8112125" y="5793104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FFD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8108315" y="578929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FFD2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8105775" y="578548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FFD2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8104505" y="57816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70" y="0"/>
                </a:lnTo>
              </a:path>
            </a:pathLst>
          </a:custGeom>
          <a:ln w="5080">
            <a:solidFill>
              <a:srgbClr val="FFD3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8102600" y="577786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5080">
            <a:solidFill>
              <a:srgbClr val="FFD3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8101965" y="57740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FFD4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8101330" y="57702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FFD6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8100695" y="5766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6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8100695" y="57607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FFD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8100695" y="5755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8100695" y="575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8100695" y="574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8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8100695" y="574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9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8100695" y="5739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8100695" y="57359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8100695" y="57321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FFD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8100695" y="5725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160">
            <a:solidFill>
              <a:srgbClr val="FFD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8100695" y="57188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D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8100695" y="57137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E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8100695" y="57061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DF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8100695" y="56984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DF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8100695" y="5693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0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8100695" y="56886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8100695" y="56838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1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8100695" y="5678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985">
            <a:solidFill>
              <a:srgbClr val="FFE3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8100695" y="56734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FFE4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8100695" y="56686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4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8100695" y="56635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8100695" y="56584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8100695" y="5653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5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8100695" y="5648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6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8100695" y="5640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1430">
            <a:solidFill>
              <a:srgbClr val="FFE7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8100695" y="5633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9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8100695" y="56280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8100695" y="5622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FF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8101330" y="561784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50">
            <a:solidFill>
              <a:srgbClr val="FFE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8101330" y="561340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6349">
            <a:solidFill>
              <a:srgbClr val="FF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8102600" y="560832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6350">
            <a:solidFill>
              <a:srgbClr val="FFEC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8105140" y="560260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6350">
            <a:solidFill>
              <a:srgbClr val="FFEC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8107680" y="5597842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4">
                <a:moveTo>
                  <a:pt x="0" y="0"/>
                </a:moveTo>
                <a:lnTo>
                  <a:pt x="273685" y="0"/>
                </a:lnTo>
              </a:path>
            </a:pathLst>
          </a:custGeom>
          <a:ln w="5715">
            <a:solidFill>
              <a:srgbClr val="FFED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8112125" y="55930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6350">
            <a:solidFill>
              <a:srgbClr val="FF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8126730" y="558641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8119110" y="5588952"/>
            <a:ext cx="251460" cy="0"/>
          </a:xfrm>
          <a:custGeom>
            <a:avLst/>
            <a:gdLst/>
            <a:ahLst/>
            <a:cxnLst/>
            <a:rect l="l" t="t" r="r" b="b"/>
            <a:pathLst>
              <a:path w="251459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4445">
            <a:solidFill>
              <a:srgbClr val="FFF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8101202" y="558531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8100695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8100547" y="576580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8136255" y="58013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8353425" y="577259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8388984" y="5621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8360216" y="558596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8136255" y="558546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8124825" y="6196329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2B5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8117205" y="619252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8121650" y="6194425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2B5B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8112125" y="618934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2B5D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8108315" y="6185535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2C5D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8105775" y="6181725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2C5E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8105140" y="617855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3809">
            <a:solidFill>
              <a:srgbClr val="2C5F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8103235" y="617537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2C5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8101965" y="617156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2C5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8101330" y="61677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2C60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8100695" y="6163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8100695" y="61598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2D6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8100695" y="6156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D61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8100695" y="6152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8100695" y="61487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8100695" y="6144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2E6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8100695" y="61410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8100695" y="61375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066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8100695" y="61341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06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8100695" y="61302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8100695" y="61264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6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8100695" y="6122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167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8100695" y="611917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26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8100695" y="6115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26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8100695" y="61118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A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8100695" y="61080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8100695" y="61042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8100695" y="61007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36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8100695" y="60972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8100695" y="6093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36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8100695" y="60896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8100695" y="60858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8100695" y="60820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46E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8100695" y="60785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570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8100695" y="6075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8100695" y="6071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571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8100695" y="60674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8100695" y="6063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772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8100695" y="60601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772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8100695" y="60566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2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8100695" y="60528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3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8100695" y="60490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874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8100695" y="60452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4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8100695" y="6041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8100695" y="60378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397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8100695" y="60344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7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8100695" y="60305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3978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8100695" y="60182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4">
            <a:solidFill>
              <a:srgbClr val="3A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8101330" y="600773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0159">
            <a:solidFill>
              <a:srgbClr val="397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8103870" y="5997892"/>
            <a:ext cx="281940" cy="0"/>
          </a:xfrm>
          <a:custGeom>
            <a:avLst/>
            <a:gdLst/>
            <a:ahLst/>
            <a:cxnLst/>
            <a:rect l="l" t="t" r="r" b="b"/>
            <a:pathLst>
              <a:path w="281940">
                <a:moveTo>
                  <a:pt x="0" y="0"/>
                </a:moveTo>
                <a:lnTo>
                  <a:pt x="281940" y="0"/>
                </a:lnTo>
              </a:path>
            </a:pathLst>
          </a:custGeom>
          <a:ln w="12065">
            <a:solidFill>
              <a:srgbClr val="3979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8111490" y="5987097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065">
            <a:solidFill>
              <a:srgbClr val="387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7020559" y="5692775"/>
            <a:ext cx="720090" cy="635"/>
          </a:xfrm>
          <a:custGeom>
            <a:avLst/>
            <a:gdLst/>
            <a:ahLst/>
            <a:cxnLst/>
            <a:rect l="l" t="t" r="r" b="b"/>
            <a:pathLst>
              <a:path w="720090" h="635">
                <a:moveTo>
                  <a:pt x="0" y="0"/>
                </a:moveTo>
                <a:lnTo>
                  <a:pt x="720090" y="63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7654290" y="5635625"/>
            <a:ext cx="86360" cy="114300"/>
          </a:xfrm>
          <a:custGeom>
            <a:avLst/>
            <a:gdLst/>
            <a:ahLst/>
            <a:cxnLst/>
            <a:rect l="l" t="t" r="r" b="b"/>
            <a:pathLst>
              <a:path w="86359" h="114300">
                <a:moveTo>
                  <a:pt x="86360" y="57785"/>
                </a:moveTo>
                <a:lnTo>
                  <a:pt x="635" y="0"/>
                </a:lnTo>
                <a:lnTo>
                  <a:pt x="86360" y="57785"/>
                </a:lnTo>
                <a:lnTo>
                  <a:pt x="0" y="114300"/>
                </a:lnTo>
                <a:lnTo>
                  <a:pt x="86360" y="5778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302" rIns="0" bIns="0" rtlCol="0">
            <a:spAutoFit/>
          </a:bodyPr>
          <a:lstStyle/>
          <a:p>
            <a:pPr marL="1449070">
              <a:lnSpc>
                <a:spcPts val="4285"/>
              </a:lnSpc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Sprin</a:t>
            </a:r>
            <a:r>
              <a:rPr b="1" spc="-2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latin typeface="MS Mincho"/>
                <a:cs typeface="MS Mincho"/>
              </a:rPr>
              <a:t>概述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97697"/>
            <a:ext cx="7982584" cy="264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7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展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现层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提供的基于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设计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理念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优</a:t>
            </a:r>
            <a:r>
              <a:rPr sz="2400" dirty="0">
                <a:latin typeface="MS Mincho"/>
                <a:cs typeface="MS Mincho"/>
              </a:rPr>
              <a:t>秀的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Web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框架，是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目前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最主流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框架之一</a:t>
            </a:r>
            <a:endParaRPr sz="2400">
              <a:latin typeface="Kozuka Gothic Pro B"/>
              <a:cs typeface="Kozuka Gothic Pro B"/>
            </a:endParaRPr>
          </a:p>
          <a:p>
            <a:pPr marL="12700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Arial"/>
                <a:cs typeface="Arial"/>
              </a:rPr>
              <a:t>Spring3.0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后全面超越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Struts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dirty="0">
                <a:latin typeface="MS Mincho"/>
                <a:cs typeface="MS Mincho"/>
              </a:rPr>
              <a:t>，成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最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秀的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框架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一套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POJO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成</a:t>
            </a:r>
            <a:r>
              <a:rPr sz="2400" dirty="0">
                <a:latin typeface="宋体"/>
                <a:cs typeface="宋体"/>
              </a:rPr>
              <a:t>为处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求的控制器，而无</a:t>
            </a:r>
            <a:r>
              <a:rPr sz="2400" dirty="0">
                <a:latin typeface="宋体"/>
                <a:cs typeface="宋体"/>
              </a:rPr>
              <a:t>须实现</a:t>
            </a:r>
            <a:r>
              <a:rPr sz="2400" dirty="0">
                <a:latin typeface="MS Mincho"/>
                <a:cs typeface="MS Mincho"/>
              </a:rPr>
              <a:t>任何接口。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67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支持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REST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风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格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endParaRPr sz="2400">
              <a:latin typeface="Kozuka Gothic Pro B"/>
              <a:cs typeface="Kozuka Gothic Pro B"/>
            </a:endParaRPr>
          </a:p>
          <a:p>
            <a:pPr marL="12700">
              <a:lnSpc>
                <a:spcPts val="26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采用了松散</a:t>
            </a:r>
            <a:r>
              <a:rPr sz="2400" dirty="0">
                <a:latin typeface="宋体"/>
                <a:cs typeface="宋体"/>
              </a:rPr>
              <a:t>耦</a:t>
            </a:r>
            <a:r>
              <a:rPr sz="2400" dirty="0">
                <a:latin typeface="MS Mincho"/>
                <a:cs typeface="MS Mincho"/>
              </a:rPr>
              <a:t>合可插拔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结构</a:t>
            </a:r>
            <a:r>
              <a:rPr sz="2400" dirty="0">
                <a:latin typeface="MS Mincho"/>
                <a:cs typeface="MS Mincho"/>
              </a:rPr>
              <a:t>，比其他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框架更具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535"/>
              </a:lnSpc>
            </a:pP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展性和</a:t>
            </a:r>
            <a:r>
              <a:rPr sz="2400" dirty="0">
                <a:latin typeface="宋体"/>
                <a:cs typeface="宋体"/>
              </a:rPr>
              <a:t>灵</a:t>
            </a:r>
            <a:r>
              <a:rPr sz="2400" dirty="0">
                <a:latin typeface="MS Mincho"/>
                <a:cs typeface="MS Mincho"/>
              </a:rPr>
              <a:t>活性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627" rIns="0" bIns="0" rtlCol="0">
            <a:spAutoFit/>
          </a:bodyPr>
          <a:lstStyle/>
          <a:p>
            <a:pPr marL="1496695">
              <a:lnSpc>
                <a:spcPts val="4285"/>
              </a:lnSpc>
            </a:pPr>
            <a:r>
              <a:rPr spc="-5" dirty="0"/>
              <a:t>@</a:t>
            </a:r>
            <a:r>
              <a:rPr dirty="0"/>
              <a:t>ModelAttribute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783397"/>
            <a:ext cx="8133715" cy="242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在方法定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上使用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latin typeface="Kozuka Gothic Pro B"/>
                <a:cs typeface="Kozuka Gothic Pro B"/>
              </a:rPr>
              <a:t>：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Spring MVC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750"/>
              </a:lnSpc>
            </a:pP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用目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标处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理方法前，会先逐个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调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用在方法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级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上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注了</a:t>
            </a:r>
            <a:endParaRPr sz="2400">
              <a:latin typeface="Kozuka Gothic Pro B"/>
              <a:cs typeface="Kozuka Gothic Pro B"/>
            </a:endParaRPr>
          </a:p>
          <a:p>
            <a:pPr marR="3670935" algn="ctr">
              <a:lnSpc>
                <a:spcPts val="2815"/>
              </a:lnSpc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的方法。</a:t>
            </a:r>
            <a:endParaRPr sz="24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在方法的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入参前使用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：</a:t>
            </a:r>
            <a:endParaRPr sz="2400">
              <a:latin typeface="Kozuka Gothic Pro B"/>
              <a:cs typeface="Kozuka Gothic Pro B"/>
            </a:endParaRPr>
          </a:p>
          <a:p>
            <a:pPr marL="469900">
              <a:lnSpc>
                <a:spcPts val="235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可以从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隐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含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象中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取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隐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含的模型数据中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取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象，再将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求参数</a:t>
            </a:r>
            <a:endParaRPr sz="2000">
              <a:latin typeface="Kozuka Gothic Pro B"/>
              <a:cs typeface="Kozuka Gothic Pro B"/>
            </a:endParaRPr>
          </a:p>
          <a:p>
            <a:pPr marR="3568065" algn="ctr">
              <a:lnSpc>
                <a:spcPts val="2350"/>
              </a:lnSpc>
            </a:pP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绑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定到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象中，再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传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入入参</a:t>
            </a:r>
            <a:endParaRPr sz="2000">
              <a:latin typeface="Kozuka Gothic Pro B"/>
              <a:cs typeface="Kozuka Gothic Pro B"/>
            </a:endParaRPr>
          </a:p>
          <a:p>
            <a:pPr marR="3599815" algn="ctr">
              <a:lnSpc>
                <a:spcPts val="2380"/>
              </a:lnSpc>
              <a:spcBef>
                <a:spcPts val="350"/>
              </a:spcBef>
              <a:tabLst>
                <a:tab pos="2844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将方法入参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象添加到模型中</a:t>
            </a:r>
            <a:endParaRPr sz="20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8560" y="1046003"/>
            <a:ext cx="67862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MS Mincho"/>
                <a:cs typeface="MS Mincho"/>
              </a:rPr>
              <a:t>由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SessionAttribute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dirty="0">
                <a:latin typeface="MS Mincho"/>
                <a:cs typeface="MS Mincho"/>
              </a:rPr>
              <a:t>引</a:t>
            </a:r>
            <a:r>
              <a:rPr sz="3600" dirty="0">
                <a:latin typeface="宋体"/>
                <a:cs typeface="宋体"/>
              </a:rPr>
              <a:t>发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异</a:t>
            </a:r>
            <a:r>
              <a:rPr sz="3600" dirty="0">
                <a:latin typeface="MS Mincho"/>
                <a:cs typeface="MS Mincho"/>
              </a:rPr>
              <a:t>常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359" y="266509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286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359" y="26485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59" y="26374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359" y="26263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359" y="26152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359" y="260381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359" y="25866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349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359" y="257016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59" y="255905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59" y="254793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359" y="25365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359" y="25196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286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359" y="250317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359" y="249205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359" y="248062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359" y="246919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359" y="24580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359" y="24469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359" y="24358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70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359" y="24247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206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359" y="241331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333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59" y="2395855"/>
            <a:ext cx="7992745" cy="12065"/>
          </a:xfrm>
          <a:custGeom>
            <a:avLst/>
            <a:gdLst/>
            <a:ahLst/>
            <a:cxnLst/>
            <a:rect l="l" t="t" r="r" b="b"/>
            <a:pathLst>
              <a:path w="7992745" h="12064">
                <a:moveTo>
                  <a:pt x="0" y="12065"/>
                </a:moveTo>
                <a:lnTo>
                  <a:pt x="7992745" y="12065"/>
                </a:lnTo>
                <a:lnTo>
                  <a:pt x="7992745" y="0"/>
                </a:lnTo>
                <a:lnTo>
                  <a:pt x="0" y="0"/>
                </a:lnTo>
                <a:lnTo>
                  <a:pt x="0" y="12065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359" y="2370455"/>
            <a:ext cx="7992745" cy="26670"/>
          </a:xfrm>
          <a:custGeom>
            <a:avLst/>
            <a:gdLst/>
            <a:ahLst/>
            <a:cxnLst/>
            <a:rect l="l" t="t" r="r" b="b"/>
            <a:pathLst>
              <a:path w="7992745" h="26669">
                <a:moveTo>
                  <a:pt x="0" y="26670"/>
                </a:moveTo>
                <a:lnTo>
                  <a:pt x="7992745" y="26670"/>
                </a:lnTo>
                <a:lnTo>
                  <a:pt x="7992745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359" y="236378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BF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7359" y="234950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359" y="233553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359" y="23215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359" y="230727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4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359" y="229298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359" y="2279014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5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359" y="226504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359" y="2250439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359" y="223583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59" y="222154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359" y="2199639"/>
            <a:ext cx="7992745" cy="15240"/>
          </a:xfrm>
          <a:custGeom>
            <a:avLst/>
            <a:gdLst/>
            <a:ahLst/>
            <a:cxnLst/>
            <a:rect l="l" t="t" r="r" b="b"/>
            <a:pathLst>
              <a:path w="7992745" h="15239">
                <a:moveTo>
                  <a:pt x="0" y="15240"/>
                </a:moveTo>
                <a:lnTo>
                  <a:pt x="7992745" y="15240"/>
                </a:lnTo>
                <a:lnTo>
                  <a:pt x="7992745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7359" y="2171700"/>
            <a:ext cx="7992745" cy="29209"/>
          </a:xfrm>
          <a:custGeom>
            <a:avLst/>
            <a:gdLst/>
            <a:ahLst/>
            <a:cxnLst/>
            <a:rect l="l" t="t" r="r" b="b"/>
            <a:pathLst>
              <a:path w="7992745" h="29210">
                <a:moveTo>
                  <a:pt x="0" y="29210"/>
                </a:moveTo>
                <a:lnTo>
                  <a:pt x="7992745" y="29210"/>
                </a:lnTo>
                <a:lnTo>
                  <a:pt x="799274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359" y="216503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359" y="215074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359" y="213677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7359" y="2113914"/>
            <a:ext cx="7992745" cy="16510"/>
          </a:xfrm>
          <a:custGeom>
            <a:avLst/>
            <a:gdLst/>
            <a:ahLst/>
            <a:cxnLst/>
            <a:rect l="l" t="t" r="r" b="b"/>
            <a:pathLst>
              <a:path w="7992745" h="16510">
                <a:moveTo>
                  <a:pt x="0" y="16510"/>
                </a:moveTo>
                <a:lnTo>
                  <a:pt x="7992745" y="16510"/>
                </a:lnTo>
                <a:lnTo>
                  <a:pt x="7992745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359" y="2085975"/>
            <a:ext cx="7992745" cy="29209"/>
          </a:xfrm>
          <a:custGeom>
            <a:avLst/>
            <a:gdLst/>
            <a:ahLst/>
            <a:cxnLst/>
            <a:rect l="l" t="t" r="r" b="b"/>
            <a:pathLst>
              <a:path w="7992745" h="29210">
                <a:moveTo>
                  <a:pt x="0" y="29210"/>
                </a:moveTo>
                <a:lnTo>
                  <a:pt x="7992745" y="29210"/>
                </a:lnTo>
                <a:lnTo>
                  <a:pt x="799274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359" y="20793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359" y="206502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359" y="205105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7359" y="20370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359" y="201580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29845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7359" y="199453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359" y="197993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7359" y="196532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7359" y="1951355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359" y="1937067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DE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359" y="192278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7359" y="190881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DFF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359" y="1894839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359" y="1880552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87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7359" y="1866264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524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7359" y="1851660"/>
            <a:ext cx="7992745" cy="0"/>
          </a:xfrm>
          <a:custGeom>
            <a:avLst/>
            <a:gdLst/>
            <a:ahLst/>
            <a:cxnLst/>
            <a:rect l="l" t="t" r="r" b="b"/>
            <a:pathLst>
              <a:path w="7992745">
                <a:moveTo>
                  <a:pt x="0" y="0"/>
                </a:moveTo>
                <a:lnTo>
                  <a:pt x="7992745" y="0"/>
                </a:lnTo>
              </a:path>
            </a:pathLst>
          </a:custGeom>
          <a:ln w="16510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7359" y="1844675"/>
            <a:ext cx="7992745" cy="831215"/>
          </a:xfrm>
          <a:custGeom>
            <a:avLst/>
            <a:gdLst/>
            <a:ahLst/>
            <a:cxnLst/>
            <a:rect l="l" t="t" r="r" b="b"/>
            <a:pathLst>
              <a:path w="7992745" h="831214">
                <a:moveTo>
                  <a:pt x="0" y="0"/>
                </a:moveTo>
                <a:lnTo>
                  <a:pt x="7992745" y="0"/>
                </a:lnTo>
                <a:lnTo>
                  <a:pt x="7992745" y="831215"/>
                </a:lnTo>
                <a:lnTo>
                  <a:pt x="0" y="83121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02590" y="1939289"/>
            <a:ext cx="8171180" cy="262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653415">
              <a:lnSpc>
                <a:spcPct val="101600"/>
              </a:lnSpc>
            </a:pP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rg.</a:t>
            </a:r>
            <a:r>
              <a:rPr sz="2400" b="1" spc="-15" dirty="0">
                <a:latin typeface="Calibri"/>
                <a:cs typeface="Calibri"/>
              </a:rPr>
              <a:t>sp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gfr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mew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.we</a:t>
            </a:r>
            <a:r>
              <a:rPr sz="2400" b="1" spc="-15" dirty="0">
                <a:latin typeface="Calibri"/>
                <a:cs typeface="Calibri"/>
              </a:rPr>
              <a:t>b</a:t>
            </a:r>
            <a:r>
              <a:rPr sz="2400" b="1" spc="-65" dirty="0">
                <a:latin typeface="Calibri"/>
                <a:cs typeface="Calibri"/>
              </a:rPr>
              <a:t>.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HttpS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ssionR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qui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xce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ptio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: S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ssion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att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ibut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'</a:t>
            </a:r>
            <a:r>
              <a:rPr sz="2400" b="1" spc="-15" dirty="0">
                <a:latin typeface="Calibri"/>
                <a:cs typeface="Calibri"/>
              </a:rPr>
              <a:t>us</a:t>
            </a:r>
            <a:r>
              <a:rPr sz="2400" b="1" spc="-5" dirty="0">
                <a:latin typeface="Calibri"/>
                <a:cs typeface="Calibri"/>
              </a:rPr>
              <a:t>er</a:t>
            </a:r>
            <a:r>
              <a:rPr sz="2400" b="1" dirty="0">
                <a:latin typeface="Calibri"/>
                <a:cs typeface="Calibri"/>
              </a:rPr>
              <a:t>'</a:t>
            </a:r>
            <a:r>
              <a:rPr sz="2400" b="1" spc="-5" dirty="0">
                <a:latin typeface="Calibri"/>
                <a:cs typeface="Calibri"/>
              </a:rPr>
              <a:t> re</a:t>
            </a:r>
            <a:r>
              <a:rPr sz="2400" b="1" spc="-15" dirty="0">
                <a:latin typeface="Calibri"/>
                <a:cs typeface="Calibri"/>
              </a:rPr>
              <a:t>qui</a:t>
            </a:r>
            <a:r>
              <a:rPr sz="2400" b="1" spc="-5" dirty="0">
                <a:latin typeface="Calibri"/>
                <a:cs typeface="Calibri"/>
              </a:rPr>
              <a:t>re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dirty="0">
                <a:latin typeface="Calibri"/>
                <a:cs typeface="Calibri"/>
              </a:rPr>
              <a:t> -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not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2400" b="1" spc="-15" dirty="0">
                <a:latin typeface="Calibri"/>
                <a:cs typeface="Calibri"/>
              </a:rPr>
              <a:t>ound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ssion</a:t>
            </a:r>
            <a:endParaRPr sz="2400">
              <a:latin typeface="Calibri"/>
              <a:cs typeface="Calibri"/>
            </a:endParaRPr>
          </a:p>
          <a:p>
            <a:pPr marL="354965" marR="5080" indent="-342265">
              <a:lnSpc>
                <a:spcPct val="114599"/>
              </a:lnSpc>
              <a:spcBef>
                <a:spcPts val="21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如果在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义处标</a:t>
            </a:r>
            <a:r>
              <a:rPr sz="2400" dirty="0">
                <a:latin typeface="MS Mincho"/>
                <a:cs typeface="MS Mincho"/>
              </a:rPr>
              <a:t>注了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SessionAttribute</a:t>
            </a:r>
            <a:r>
              <a:rPr sz="2400" spc="-4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(“xxx”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则 尝试</a:t>
            </a:r>
            <a:r>
              <a:rPr sz="2400" dirty="0">
                <a:latin typeface="MS Mincho"/>
                <a:cs typeface="MS Mincho"/>
              </a:rPr>
              <a:t>从会</a:t>
            </a:r>
            <a:r>
              <a:rPr sz="2400" dirty="0">
                <a:latin typeface="宋体"/>
                <a:cs typeface="宋体"/>
              </a:rPr>
              <a:t>话</a:t>
            </a:r>
            <a:r>
              <a:rPr sz="2400" dirty="0">
                <a:latin typeface="MS Mincho"/>
                <a:cs typeface="MS Mincho"/>
              </a:rPr>
              <a:t>中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属性，并将其</a:t>
            </a:r>
            <a:r>
              <a:rPr sz="2400" dirty="0">
                <a:latin typeface="宋体"/>
                <a:cs typeface="宋体"/>
              </a:rPr>
              <a:t>赋给该</a:t>
            </a:r>
            <a:r>
              <a:rPr sz="2400" dirty="0">
                <a:latin typeface="MS Mincho"/>
                <a:cs typeface="MS Mincho"/>
              </a:rPr>
              <a:t>入参，然后再用 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求消息填充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如果在会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话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中找不到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对应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的属 性，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则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抛出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HttpSessionRequiredException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常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3655" y="4901565"/>
            <a:ext cx="90297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2759" y="1046003"/>
            <a:ext cx="815784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MS Mincho"/>
                <a:cs typeface="MS Mincho"/>
              </a:rPr>
              <a:t>如何避免</a:t>
            </a:r>
            <a:r>
              <a:rPr sz="3600" spc="-5" dirty="0">
                <a:latin typeface="Arial"/>
                <a:cs typeface="Arial"/>
              </a:rPr>
              <a:t>@</a:t>
            </a:r>
            <a:r>
              <a:rPr sz="3600" dirty="0">
                <a:latin typeface="Arial"/>
                <a:cs typeface="Arial"/>
              </a:rPr>
              <a:t>SessionAttribute</a:t>
            </a:r>
            <a:r>
              <a:rPr sz="3600" spc="-30" dirty="0">
                <a:latin typeface="Arial"/>
                <a:cs typeface="Arial"/>
              </a:rPr>
              <a:t>s</a:t>
            </a:r>
            <a:r>
              <a:rPr sz="3600" dirty="0">
                <a:latin typeface="MS Mincho"/>
                <a:cs typeface="MS Mincho"/>
              </a:rPr>
              <a:t>引</a:t>
            </a:r>
            <a:r>
              <a:rPr sz="3600" dirty="0">
                <a:latin typeface="宋体"/>
                <a:cs typeface="宋体"/>
              </a:rPr>
              <a:t>发</a:t>
            </a:r>
            <a:r>
              <a:rPr sz="3600" dirty="0">
                <a:latin typeface="MS Mincho"/>
                <a:cs typeface="MS Mincho"/>
              </a:rPr>
              <a:t>的</a:t>
            </a:r>
            <a:r>
              <a:rPr sz="3600" dirty="0">
                <a:latin typeface="宋体"/>
                <a:cs typeface="宋体"/>
              </a:rPr>
              <a:t>异</a:t>
            </a:r>
            <a:r>
              <a:rPr sz="3600" dirty="0">
                <a:latin typeface="MS Mincho"/>
                <a:cs typeface="MS Mincho"/>
              </a:rPr>
              <a:t>常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05" y="1844675"/>
            <a:ext cx="7672705" cy="4402455"/>
          </a:xfrm>
          <a:custGeom>
            <a:avLst/>
            <a:gdLst/>
            <a:ahLst/>
            <a:cxnLst/>
            <a:rect l="l" t="t" r="r" b="b"/>
            <a:pathLst>
              <a:path w="7672705" h="4402455">
                <a:moveTo>
                  <a:pt x="0" y="0"/>
                </a:moveTo>
                <a:lnTo>
                  <a:pt x="7672705" y="0"/>
                </a:lnTo>
                <a:lnTo>
                  <a:pt x="7672705" y="4402455"/>
                </a:lnTo>
                <a:lnTo>
                  <a:pt x="0" y="440245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05" y="1844675"/>
            <a:ext cx="7672705" cy="4402455"/>
          </a:xfrm>
          <a:custGeom>
            <a:avLst/>
            <a:gdLst/>
            <a:ahLst/>
            <a:cxnLst/>
            <a:rect l="l" t="t" r="r" b="b"/>
            <a:pathLst>
              <a:path w="7672705" h="4402455">
                <a:moveTo>
                  <a:pt x="0" y="0"/>
                </a:moveTo>
                <a:lnTo>
                  <a:pt x="7672705" y="0"/>
                </a:lnTo>
                <a:lnTo>
                  <a:pt x="7672705" y="4402455"/>
                </a:lnTo>
                <a:lnTo>
                  <a:pt x="0" y="440245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880" y="1899991"/>
            <a:ext cx="2866390" cy="215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@Controller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("/user")</a:t>
            </a:r>
            <a:endParaRPr sz="1400">
              <a:latin typeface="Arial"/>
              <a:cs typeface="Arial"/>
            </a:endParaRPr>
          </a:p>
          <a:p>
            <a:pPr marL="12700" marR="629285">
              <a:lnSpc>
                <a:spcPct val="114599"/>
              </a:lnSpc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SessionAttribute</a:t>
            </a:r>
            <a:r>
              <a:rPr sz="1400" spc="-4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(“user”) public class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UserController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54965" marR="5080" indent="596265">
              <a:lnSpc>
                <a:spcPct val="114599"/>
              </a:lnSpc>
            </a:pP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@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ModelAttribut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("user") public User</a:t>
            </a:r>
            <a:r>
              <a:rPr sz="1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getUse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(){</a:t>
            </a:r>
            <a:endParaRPr sz="1400">
              <a:latin typeface="Arial"/>
              <a:cs typeface="Arial"/>
            </a:endParaRPr>
          </a:p>
          <a:p>
            <a:pPr marL="926465" marR="41910">
              <a:lnSpc>
                <a:spcPct val="114599"/>
              </a:lnSpc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user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new User(); return user;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80" y="4344741"/>
            <a:ext cx="6382385" cy="240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(value = "/handle71")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public String  handle71(</a:t>
            </a:r>
            <a:r>
              <a:rPr sz="1400" spc="-70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ModelAttribut</a:t>
            </a:r>
            <a:r>
              <a:rPr sz="1400" spc="-4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(“user”) User user){</a:t>
            </a: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95123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5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@</a:t>
            </a:r>
            <a:r>
              <a:rPr sz="1400" dirty="0">
                <a:latin typeface="Arial"/>
                <a:cs typeface="Arial"/>
              </a:rPr>
              <a:t>RequestMappin</a:t>
            </a:r>
            <a:r>
              <a:rPr sz="1400" spc="-40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(value = "/handle72")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public String  handle72</a:t>
            </a:r>
            <a:r>
              <a:rPr sz="1400" spc="-70" dirty="0">
                <a:latin typeface="Arial"/>
                <a:cs typeface="Arial"/>
              </a:rPr>
              <a:t>(</a:t>
            </a:r>
            <a:r>
              <a:rPr sz="1400" dirty="0">
                <a:latin typeface="Arial"/>
                <a:cs typeface="Arial"/>
              </a:rPr>
              <a:t>ModelMap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modelMap,SessionStatus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sessionStatu</a:t>
            </a:r>
            <a:r>
              <a:rPr sz="1400" spc="-3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){</a:t>
            </a:r>
            <a:endParaRPr sz="1400">
              <a:latin typeface="Arial"/>
              <a:cs typeface="Arial"/>
            </a:endParaRPr>
          </a:p>
          <a:p>
            <a:pPr marL="1198880">
              <a:lnSpc>
                <a:spcPct val="10000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45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64965" y="3099435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4" h="10794">
                <a:moveTo>
                  <a:pt x="0" y="10794"/>
                </a:moveTo>
                <a:lnTo>
                  <a:pt x="8319" y="0"/>
                </a:lnTo>
                <a:lnTo>
                  <a:pt x="18005" y="0"/>
                </a:lnTo>
                <a:lnTo>
                  <a:pt x="0" y="10794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3284" y="3088639"/>
            <a:ext cx="27940" cy="10795"/>
          </a:xfrm>
          <a:custGeom>
            <a:avLst/>
            <a:gdLst/>
            <a:ahLst/>
            <a:cxnLst/>
            <a:rect l="l" t="t" r="r" b="b"/>
            <a:pathLst>
              <a:path w="27939" h="10794">
                <a:moveTo>
                  <a:pt x="9685" y="10795"/>
                </a:moveTo>
                <a:lnTo>
                  <a:pt x="0" y="10795"/>
                </a:lnTo>
                <a:lnTo>
                  <a:pt x="8319" y="0"/>
                </a:lnTo>
                <a:lnTo>
                  <a:pt x="27690" y="0"/>
                </a:lnTo>
                <a:lnTo>
                  <a:pt x="9685" y="10795"/>
                </a:lnTo>
                <a:close/>
              </a:path>
            </a:pathLst>
          </a:custGeom>
          <a:solidFill>
            <a:srgbClr val="A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81604" y="3077210"/>
            <a:ext cx="38735" cy="11430"/>
          </a:xfrm>
          <a:custGeom>
            <a:avLst/>
            <a:gdLst/>
            <a:ahLst/>
            <a:cxnLst/>
            <a:rect l="l" t="t" r="r" b="b"/>
            <a:pathLst>
              <a:path w="38735" h="11430">
                <a:moveTo>
                  <a:pt x="19370" y="11430"/>
                </a:moveTo>
                <a:lnTo>
                  <a:pt x="0" y="11430"/>
                </a:lnTo>
                <a:lnTo>
                  <a:pt x="8808" y="0"/>
                </a:lnTo>
                <a:lnTo>
                  <a:pt x="38435" y="0"/>
                </a:lnTo>
                <a:lnTo>
                  <a:pt x="19370" y="11430"/>
                </a:lnTo>
                <a:close/>
              </a:path>
            </a:pathLst>
          </a:custGeom>
          <a:solidFill>
            <a:srgbClr val="A6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0413" y="3071812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846" y="0"/>
                </a:lnTo>
              </a:path>
            </a:pathLst>
          </a:custGeom>
          <a:ln w="12065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8732" y="3060700"/>
            <a:ext cx="3596640" cy="0"/>
          </a:xfrm>
          <a:custGeom>
            <a:avLst/>
            <a:gdLst/>
            <a:ahLst/>
            <a:cxnLst/>
            <a:rect l="l" t="t" r="r" b="b"/>
            <a:pathLst>
              <a:path w="3596640">
                <a:moveTo>
                  <a:pt x="0" y="0"/>
                </a:moveTo>
                <a:lnTo>
                  <a:pt x="3596527" y="0"/>
                </a:lnTo>
              </a:path>
            </a:pathLst>
          </a:custGeom>
          <a:ln w="1270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7542" y="3049587"/>
            <a:ext cx="3587750" cy="0"/>
          </a:xfrm>
          <a:custGeom>
            <a:avLst/>
            <a:gdLst/>
            <a:ahLst/>
            <a:cxnLst/>
            <a:rect l="l" t="t" r="r" b="b"/>
            <a:pathLst>
              <a:path w="3587750">
                <a:moveTo>
                  <a:pt x="0" y="0"/>
                </a:moveTo>
                <a:lnTo>
                  <a:pt x="3587718" y="0"/>
                </a:lnTo>
              </a:path>
            </a:pathLst>
          </a:custGeom>
          <a:ln w="1206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5861" y="3038157"/>
            <a:ext cx="3579495" cy="0"/>
          </a:xfrm>
          <a:custGeom>
            <a:avLst/>
            <a:gdLst/>
            <a:ahLst/>
            <a:cxnLst/>
            <a:rect l="l" t="t" r="r" b="b"/>
            <a:pathLst>
              <a:path w="3579495">
                <a:moveTo>
                  <a:pt x="0" y="0"/>
                </a:moveTo>
                <a:lnTo>
                  <a:pt x="3579398" y="0"/>
                </a:lnTo>
              </a:path>
            </a:pathLst>
          </a:custGeom>
          <a:ln w="13335">
            <a:solidFill>
              <a:srgbClr val="AB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5159" y="3021012"/>
            <a:ext cx="3570604" cy="0"/>
          </a:xfrm>
          <a:custGeom>
            <a:avLst/>
            <a:gdLst/>
            <a:ahLst/>
            <a:cxnLst/>
            <a:rect l="l" t="t" r="r" b="b"/>
            <a:pathLst>
              <a:path w="3570604">
                <a:moveTo>
                  <a:pt x="0" y="0"/>
                </a:moveTo>
                <a:lnTo>
                  <a:pt x="3570100" y="0"/>
                </a:lnTo>
              </a:path>
            </a:pathLst>
          </a:custGeom>
          <a:ln w="23495">
            <a:solidFill>
              <a:srgbClr val="AC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2288" y="3004502"/>
            <a:ext cx="3553460" cy="0"/>
          </a:xfrm>
          <a:custGeom>
            <a:avLst/>
            <a:gdLst/>
            <a:ahLst/>
            <a:cxnLst/>
            <a:rect l="l" t="t" r="r" b="b"/>
            <a:pathLst>
              <a:path w="3553459">
                <a:moveTo>
                  <a:pt x="0" y="0"/>
                </a:moveTo>
                <a:lnTo>
                  <a:pt x="3552971" y="0"/>
                </a:lnTo>
              </a:path>
            </a:pathLst>
          </a:custGeom>
          <a:ln w="12065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0607" y="2993389"/>
            <a:ext cx="3545204" cy="0"/>
          </a:xfrm>
          <a:custGeom>
            <a:avLst/>
            <a:gdLst/>
            <a:ahLst/>
            <a:cxnLst/>
            <a:rect l="l" t="t" r="r" b="b"/>
            <a:pathLst>
              <a:path w="3545204">
                <a:moveTo>
                  <a:pt x="0" y="0"/>
                </a:moveTo>
                <a:lnTo>
                  <a:pt x="3544652" y="0"/>
                </a:lnTo>
              </a:path>
            </a:pathLst>
          </a:custGeom>
          <a:ln w="12700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9417" y="2982277"/>
            <a:ext cx="3536315" cy="0"/>
          </a:xfrm>
          <a:custGeom>
            <a:avLst/>
            <a:gdLst/>
            <a:ahLst/>
            <a:cxnLst/>
            <a:rect l="l" t="t" r="r" b="b"/>
            <a:pathLst>
              <a:path w="3536315">
                <a:moveTo>
                  <a:pt x="0" y="0"/>
                </a:moveTo>
                <a:lnTo>
                  <a:pt x="3535843" y="0"/>
                </a:lnTo>
              </a:path>
            </a:pathLst>
          </a:custGeom>
          <a:ln w="12065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67736" y="2970847"/>
            <a:ext cx="3528060" cy="0"/>
          </a:xfrm>
          <a:custGeom>
            <a:avLst/>
            <a:gdLst/>
            <a:ahLst/>
            <a:cxnLst/>
            <a:rect l="l" t="t" r="r" b="b"/>
            <a:pathLst>
              <a:path w="3528059">
                <a:moveTo>
                  <a:pt x="0" y="0"/>
                </a:moveTo>
                <a:lnTo>
                  <a:pt x="3527523" y="0"/>
                </a:lnTo>
              </a:path>
            </a:pathLst>
          </a:custGeom>
          <a:ln w="13335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7035" y="2954020"/>
            <a:ext cx="3518535" cy="0"/>
          </a:xfrm>
          <a:custGeom>
            <a:avLst/>
            <a:gdLst/>
            <a:ahLst/>
            <a:cxnLst/>
            <a:rect l="l" t="t" r="r" b="b"/>
            <a:pathLst>
              <a:path w="3518534">
                <a:moveTo>
                  <a:pt x="0" y="0"/>
                </a:moveTo>
                <a:lnTo>
                  <a:pt x="3518225" y="0"/>
                </a:lnTo>
              </a:path>
            </a:pathLst>
          </a:custGeom>
          <a:ln w="2286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3673" y="2937510"/>
            <a:ext cx="3502025" cy="0"/>
          </a:xfrm>
          <a:custGeom>
            <a:avLst/>
            <a:gdLst/>
            <a:ahLst/>
            <a:cxnLst/>
            <a:rect l="l" t="t" r="r" b="b"/>
            <a:pathLst>
              <a:path w="3502025">
                <a:moveTo>
                  <a:pt x="0" y="0"/>
                </a:moveTo>
                <a:lnTo>
                  <a:pt x="3501586" y="0"/>
                </a:lnTo>
              </a:path>
            </a:pathLst>
          </a:custGeom>
          <a:ln w="12700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02483" y="2926397"/>
            <a:ext cx="3493135" cy="0"/>
          </a:xfrm>
          <a:custGeom>
            <a:avLst/>
            <a:gdLst/>
            <a:ahLst/>
            <a:cxnLst/>
            <a:rect l="l" t="t" r="r" b="b"/>
            <a:pathLst>
              <a:path w="3493134">
                <a:moveTo>
                  <a:pt x="0" y="0"/>
                </a:moveTo>
                <a:lnTo>
                  <a:pt x="3492777" y="0"/>
                </a:lnTo>
              </a:path>
            </a:pathLst>
          </a:custGeom>
          <a:ln w="12065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0802" y="2915285"/>
            <a:ext cx="3484879" cy="0"/>
          </a:xfrm>
          <a:custGeom>
            <a:avLst/>
            <a:gdLst/>
            <a:ahLst/>
            <a:cxnLst/>
            <a:rect l="l" t="t" r="r" b="b"/>
            <a:pathLst>
              <a:path w="3484879">
                <a:moveTo>
                  <a:pt x="0" y="0"/>
                </a:moveTo>
                <a:lnTo>
                  <a:pt x="3484457" y="0"/>
                </a:lnTo>
              </a:path>
            </a:pathLst>
          </a:custGeom>
          <a:ln w="1270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9611" y="2904172"/>
            <a:ext cx="3475990" cy="0"/>
          </a:xfrm>
          <a:custGeom>
            <a:avLst/>
            <a:gdLst/>
            <a:ahLst/>
            <a:cxnLst/>
            <a:rect l="l" t="t" r="r" b="b"/>
            <a:pathLst>
              <a:path w="3475990">
                <a:moveTo>
                  <a:pt x="0" y="0"/>
                </a:moveTo>
                <a:lnTo>
                  <a:pt x="3475648" y="0"/>
                </a:lnTo>
              </a:path>
            </a:pathLst>
          </a:custGeom>
          <a:ln w="1206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7931" y="2892742"/>
            <a:ext cx="3467735" cy="0"/>
          </a:xfrm>
          <a:custGeom>
            <a:avLst/>
            <a:gdLst/>
            <a:ahLst/>
            <a:cxnLst/>
            <a:rect l="l" t="t" r="r" b="b"/>
            <a:pathLst>
              <a:path w="3467734">
                <a:moveTo>
                  <a:pt x="0" y="0"/>
                </a:moveTo>
                <a:lnTo>
                  <a:pt x="3467328" y="0"/>
                </a:lnTo>
              </a:path>
            </a:pathLst>
          </a:custGeom>
          <a:ln w="13335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7229" y="2881312"/>
            <a:ext cx="3458210" cy="0"/>
          </a:xfrm>
          <a:custGeom>
            <a:avLst/>
            <a:gdLst/>
            <a:ahLst/>
            <a:cxnLst/>
            <a:rect l="l" t="t" r="r" b="b"/>
            <a:pathLst>
              <a:path w="3458209">
                <a:moveTo>
                  <a:pt x="0" y="0"/>
                </a:moveTo>
                <a:lnTo>
                  <a:pt x="3458030" y="0"/>
                </a:lnTo>
              </a:path>
            </a:pathLst>
          </a:custGeom>
          <a:ln w="1206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5549" y="2870200"/>
            <a:ext cx="3449954" cy="0"/>
          </a:xfrm>
          <a:custGeom>
            <a:avLst/>
            <a:gdLst/>
            <a:ahLst/>
            <a:cxnLst/>
            <a:rect l="l" t="t" r="r" b="b"/>
            <a:pathLst>
              <a:path w="3449954">
                <a:moveTo>
                  <a:pt x="0" y="0"/>
                </a:moveTo>
                <a:lnTo>
                  <a:pt x="3449710" y="0"/>
                </a:lnTo>
              </a:path>
            </a:pathLst>
          </a:custGeom>
          <a:ln w="1270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4358" y="2859087"/>
            <a:ext cx="3441065" cy="0"/>
          </a:xfrm>
          <a:custGeom>
            <a:avLst/>
            <a:gdLst/>
            <a:ahLst/>
            <a:cxnLst/>
            <a:rect l="l" t="t" r="r" b="b"/>
            <a:pathLst>
              <a:path w="3441065">
                <a:moveTo>
                  <a:pt x="0" y="0"/>
                </a:moveTo>
                <a:lnTo>
                  <a:pt x="3440901" y="0"/>
                </a:lnTo>
              </a:path>
            </a:pathLst>
          </a:custGeom>
          <a:ln w="12065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2677" y="2847975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09">
                <a:moveTo>
                  <a:pt x="0" y="0"/>
                </a:moveTo>
                <a:lnTo>
                  <a:pt x="3432582" y="0"/>
                </a:lnTo>
              </a:path>
            </a:pathLst>
          </a:custGeom>
          <a:ln w="12700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1486" y="2836862"/>
            <a:ext cx="3423920" cy="0"/>
          </a:xfrm>
          <a:custGeom>
            <a:avLst/>
            <a:gdLst/>
            <a:ahLst/>
            <a:cxnLst/>
            <a:rect l="l" t="t" r="r" b="b"/>
            <a:pathLst>
              <a:path w="3423920">
                <a:moveTo>
                  <a:pt x="0" y="0"/>
                </a:moveTo>
                <a:lnTo>
                  <a:pt x="3423773" y="0"/>
                </a:lnTo>
              </a:path>
            </a:pathLst>
          </a:custGeom>
          <a:ln w="12065">
            <a:solidFill>
              <a:srgbClr val="BD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9806" y="2818764"/>
            <a:ext cx="3415665" cy="13335"/>
          </a:xfrm>
          <a:custGeom>
            <a:avLst/>
            <a:gdLst/>
            <a:ahLst/>
            <a:cxnLst/>
            <a:rect l="l" t="t" r="r" b="b"/>
            <a:pathLst>
              <a:path w="3415665" h="13335">
                <a:moveTo>
                  <a:pt x="0" y="13335"/>
                </a:moveTo>
                <a:lnTo>
                  <a:pt x="3415453" y="13335"/>
                </a:lnTo>
                <a:lnTo>
                  <a:pt x="3415453" y="0"/>
                </a:lnTo>
                <a:lnTo>
                  <a:pt x="0" y="0"/>
                </a:lnTo>
                <a:lnTo>
                  <a:pt x="0" y="133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9104" y="2790825"/>
            <a:ext cx="3406775" cy="29209"/>
          </a:xfrm>
          <a:custGeom>
            <a:avLst/>
            <a:gdLst/>
            <a:ahLst/>
            <a:cxnLst/>
            <a:rect l="l" t="t" r="r" b="b"/>
            <a:pathLst>
              <a:path w="3406775" h="29210">
                <a:moveTo>
                  <a:pt x="0" y="29210"/>
                </a:moveTo>
                <a:lnTo>
                  <a:pt x="3406155" y="29210"/>
                </a:lnTo>
                <a:lnTo>
                  <a:pt x="3406155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0637" y="2784475"/>
            <a:ext cx="3385185" cy="0"/>
          </a:xfrm>
          <a:custGeom>
            <a:avLst/>
            <a:gdLst/>
            <a:ahLst/>
            <a:cxnLst/>
            <a:rect l="l" t="t" r="r" b="b"/>
            <a:pathLst>
              <a:path w="3385184">
                <a:moveTo>
                  <a:pt x="0" y="0"/>
                </a:moveTo>
                <a:lnTo>
                  <a:pt x="3384622" y="0"/>
                </a:lnTo>
              </a:path>
            </a:pathLst>
          </a:custGeom>
          <a:ln w="15240">
            <a:solidFill>
              <a:srgbClr val="C0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21404" y="2770187"/>
            <a:ext cx="3374390" cy="0"/>
          </a:xfrm>
          <a:custGeom>
            <a:avLst/>
            <a:gdLst/>
            <a:ahLst/>
            <a:cxnLst/>
            <a:rect l="l" t="t" r="r" b="b"/>
            <a:pathLst>
              <a:path w="3374390">
                <a:moveTo>
                  <a:pt x="0" y="0"/>
                </a:moveTo>
                <a:lnTo>
                  <a:pt x="3373855" y="0"/>
                </a:lnTo>
              </a:path>
            </a:pathLst>
          </a:custGeom>
          <a:ln w="15875">
            <a:solidFill>
              <a:srgbClr val="C1E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2660" y="2755900"/>
            <a:ext cx="3362960" cy="0"/>
          </a:xfrm>
          <a:custGeom>
            <a:avLst/>
            <a:gdLst/>
            <a:ahLst/>
            <a:cxnLst/>
            <a:rect l="l" t="t" r="r" b="b"/>
            <a:pathLst>
              <a:path w="3362959">
                <a:moveTo>
                  <a:pt x="0" y="0"/>
                </a:moveTo>
                <a:lnTo>
                  <a:pt x="3362599" y="0"/>
                </a:lnTo>
              </a:path>
            </a:pathLst>
          </a:custGeom>
          <a:ln w="15240">
            <a:solidFill>
              <a:srgbClr val="C3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43426" y="2734310"/>
            <a:ext cx="3352165" cy="15240"/>
          </a:xfrm>
          <a:custGeom>
            <a:avLst/>
            <a:gdLst/>
            <a:ahLst/>
            <a:cxnLst/>
            <a:rect l="l" t="t" r="r" b="b"/>
            <a:pathLst>
              <a:path w="3352165" h="15239">
                <a:moveTo>
                  <a:pt x="0" y="15240"/>
                </a:moveTo>
                <a:lnTo>
                  <a:pt x="3351833" y="15240"/>
                </a:lnTo>
                <a:lnTo>
                  <a:pt x="3351833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48810" y="2705735"/>
            <a:ext cx="3346450" cy="29845"/>
          </a:xfrm>
          <a:custGeom>
            <a:avLst/>
            <a:gdLst/>
            <a:ahLst/>
            <a:cxnLst/>
            <a:rect l="l" t="t" r="r" b="b"/>
            <a:pathLst>
              <a:path w="3346450" h="29844">
                <a:moveTo>
                  <a:pt x="0" y="29845"/>
                </a:moveTo>
                <a:lnTo>
                  <a:pt x="3346449" y="29845"/>
                </a:lnTo>
                <a:lnTo>
                  <a:pt x="3346449" y="0"/>
                </a:lnTo>
                <a:lnTo>
                  <a:pt x="0" y="0"/>
                </a:lnTo>
                <a:lnTo>
                  <a:pt x="0" y="2984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48810" y="269938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6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48810" y="268509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7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48810" y="267049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9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48810" y="265620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A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48810" y="264223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B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48810" y="262794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48810" y="261366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C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48810" y="259968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D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48810" y="258572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CE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48810" y="257143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0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48810" y="255682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1EE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48810" y="254253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8810" y="252825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2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48810" y="2513964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3F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8810" y="249999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4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48810" y="248602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6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8810" y="247173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D7F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48810" y="245745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48810" y="244348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8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48810" y="242951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9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48810" y="2414905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6510">
            <a:solidFill>
              <a:srgbClr val="DA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48810" y="240030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C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48810" y="2386330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DDF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48810" y="2364105"/>
            <a:ext cx="3346450" cy="15875"/>
          </a:xfrm>
          <a:custGeom>
            <a:avLst/>
            <a:gdLst/>
            <a:ahLst/>
            <a:cxnLst/>
            <a:rect l="l" t="t" r="r" b="b"/>
            <a:pathLst>
              <a:path w="3346450" h="15875">
                <a:moveTo>
                  <a:pt x="0" y="15875"/>
                </a:moveTo>
                <a:lnTo>
                  <a:pt x="3346449" y="15875"/>
                </a:lnTo>
                <a:lnTo>
                  <a:pt x="3346449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48810" y="2336164"/>
            <a:ext cx="3346450" cy="29209"/>
          </a:xfrm>
          <a:custGeom>
            <a:avLst/>
            <a:gdLst/>
            <a:ahLst/>
            <a:cxnLst/>
            <a:rect l="l" t="t" r="r" b="b"/>
            <a:pathLst>
              <a:path w="3346450" h="29210">
                <a:moveTo>
                  <a:pt x="0" y="29210"/>
                </a:moveTo>
                <a:lnTo>
                  <a:pt x="3346449" y="29210"/>
                </a:lnTo>
                <a:lnTo>
                  <a:pt x="3346449" y="0"/>
                </a:lnTo>
                <a:lnTo>
                  <a:pt x="0" y="0"/>
                </a:lnTo>
                <a:lnTo>
                  <a:pt x="0" y="29210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8810" y="2329814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E0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8810" y="2315527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E1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48810" y="2301239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240">
            <a:solidFill>
              <a:srgbClr val="E3F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48810" y="2286952"/>
            <a:ext cx="3346450" cy="0"/>
          </a:xfrm>
          <a:custGeom>
            <a:avLst/>
            <a:gdLst/>
            <a:ahLst/>
            <a:cxnLst/>
            <a:rect l="l" t="t" r="r" b="b"/>
            <a:pathLst>
              <a:path w="3346450">
                <a:moveTo>
                  <a:pt x="0" y="0"/>
                </a:moveTo>
                <a:lnTo>
                  <a:pt x="3346449" y="0"/>
                </a:lnTo>
              </a:path>
            </a:pathLst>
          </a:custGeom>
          <a:ln w="15875">
            <a:solidFill>
              <a:srgbClr val="E5F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64965" y="2279650"/>
            <a:ext cx="3630295" cy="830580"/>
          </a:xfrm>
          <a:custGeom>
            <a:avLst/>
            <a:gdLst/>
            <a:ahLst/>
            <a:cxnLst/>
            <a:rect l="l" t="t" r="r" b="b"/>
            <a:pathLst>
              <a:path w="3630295" h="830580">
                <a:moveTo>
                  <a:pt x="283845" y="0"/>
                </a:moveTo>
                <a:lnTo>
                  <a:pt x="841375" y="0"/>
                </a:lnTo>
                <a:lnTo>
                  <a:pt x="1678305" y="0"/>
                </a:lnTo>
                <a:lnTo>
                  <a:pt x="3630295" y="0"/>
                </a:lnTo>
                <a:lnTo>
                  <a:pt x="3630295" y="462280"/>
                </a:lnTo>
                <a:lnTo>
                  <a:pt x="3630295" y="660400"/>
                </a:lnTo>
                <a:lnTo>
                  <a:pt x="3630295" y="792480"/>
                </a:lnTo>
                <a:lnTo>
                  <a:pt x="1678305" y="792480"/>
                </a:lnTo>
                <a:lnTo>
                  <a:pt x="841375" y="792480"/>
                </a:lnTo>
                <a:lnTo>
                  <a:pt x="283845" y="792480"/>
                </a:lnTo>
                <a:lnTo>
                  <a:pt x="283845" y="660400"/>
                </a:lnTo>
                <a:lnTo>
                  <a:pt x="0" y="830580"/>
                </a:lnTo>
                <a:lnTo>
                  <a:pt x="283845" y="462280"/>
                </a:lnTo>
                <a:lnTo>
                  <a:pt x="283845" y="0"/>
                </a:lnTo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527550" y="2418476"/>
            <a:ext cx="2997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b="1" dirty="0">
                <a:latin typeface="微软雅黑"/>
                <a:cs typeface="微软雅黑"/>
              </a:rPr>
              <a:t>该</a:t>
            </a:r>
            <a:r>
              <a:rPr sz="1800" b="1" dirty="0">
                <a:latin typeface="Kozuka Gothic Pro B"/>
                <a:cs typeface="Kozuka Gothic Pro B"/>
              </a:rPr>
              <a:t>方法会往</a:t>
            </a:r>
            <a:r>
              <a:rPr sz="1800" b="1" dirty="0">
                <a:latin typeface="微软雅黑"/>
                <a:cs typeface="微软雅黑"/>
              </a:rPr>
              <a:t>隐</a:t>
            </a:r>
            <a:r>
              <a:rPr sz="1800" b="1" dirty="0">
                <a:latin typeface="Kozuka Gothic Pro B"/>
                <a:cs typeface="Kozuka Gothic Pro B"/>
              </a:rPr>
              <a:t>含模型中添加一</a:t>
            </a:r>
            <a:endParaRPr sz="1800">
              <a:latin typeface="Kozuka Gothic Pro B"/>
              <a:cs typeface="Kozuka Gothic Pro B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27550" y="2680096"/>
            <a:ext cx="233616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个名</a:t>
            </a:r>
            <a:r>
              <a:rPr sz="1800" b="1" dirty="0">
                <a:latin typeface="微软雅黑"/>
                <a:cs typeface="微软雅黑"/>
              </a:rPr>
              <a:t>为</a:t>
            </a:r>
            <a:r>
              <a:rPr sz="1800" b="1" dirty="0">
                <a:latin typeface="Arial"/>
                <a:cs typeface="Arial"/>
              </a:rPr>
              <a:t>use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Kozuka Gothic Pro B"/>
                <a:cs typeface="Kozuka Gothic Pro B"/>
              </a:rPr>
              <a:t>的模型属性</a:t>
            </a:r>
            <a:endParaRPr sz="18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和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57070" y="1046003"/>
            <a:ext cx="522986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</a:t>
            </a:r>
            <a:r>
              <a:rPr sz="3600" spc="-25" dirty="0">
                <a:latin typeface="Arial"/>
                <a:cs typeface="Arial"/>
              </a:rPr>
              <a:t>C</a:t>
            </a:r>
            <a:r>
              <a:rPr sz="3600" dirty="0">
                <a:latin typeface="MS Mincho"/>
                <a:cs typeface="MS Mincho"/>
              </a:rPr>
              <a:t>如何解析</a:t>
            </a:r>
            <a:r>
              <a:rPr sz="3600" dirty="0">
                <a:latin typeface="宋体"/>
                <a:cs typeface="宋体"/>
              </a:rPr>
              <a:t>视图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854" y="437197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0854" y="4852670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4970" y="4467860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4627" y="437158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4580" y="48526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8234" y="48526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8234" y="437163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8940" y="6313170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320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4970" y="6306185"/>
            <a:ext cx="2207260" cy="0"/>
          </a:xfrm>
          <a:custGeom>
            <a:avLst/>
            <a:gdLst/>
            <a:ahLst/>
            <a:cxnLst/>
            <a:rect l="l" t="t" r="r" b="b"/>
            <a:pathLst>
              <a:path w="2207259">
                <a:moveTo>
                  <a:pt x="0" y="0"/>
                </a:moveTo>
                <a:lnTo>
                  <a:pt x="2207260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5127" y="6298247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8777" y="6290627"/>
            <a:ext cx="2239645" cy="0"/>
          </a:xfrm>
          <a:custGeom>
            <a:avLst/>
            <a:gdLst/>
            <a:ahLst/>
            <a:cxnLst/>
            <a:rect l="l" t="t" r="r" b="b"/>
            <a:pathLst>
              <a:path w="2239645">
                <a:moveTo>
                  <a:pt x="0" y="0"/>
                </a:moveTo>
                <a:lnTo>
                  <a:pt x="223964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3380" y="6283007"/>
            <a:ext cx="2250440" cy="0"/>
          </a:xfrm>
          <a:custGeom>
            <a:avLst/>
            <a:gdLst/>
            <a:ahLst/>
            <a:cxnLst/>
            <a:rect l="l" t="t" r="r" b="b"/>
            <a:pathLst>
              <a:path w="2250440">
                <a:moveTo>
                  <a:pt x="0" y="0"/>
                </a:moveTo>
                <a:lnTo>
                  <a:pt x="225044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9252" y="627507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69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5760" y="6267450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68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44490" y="6259829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22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2585" y="625220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89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2585" y="624459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1950" y="623665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41950" y="622871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41950" y="62172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651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1950" y="620585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41950" y="619823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41950" y="619061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1950" y="618267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1950" y="617505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1950" y="616743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41950" y="615950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41950" y="6151879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41950" y="614426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1950" y="613664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1950" y="612902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41950" y="611727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41950" y="610584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41950" y="609822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41950" y="60902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41950" y="608266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41950" y="607123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41950" y="605980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1950" y="605218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1950" y="604424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41950" y="603662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1950" y="6029007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41950" y="602107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41950" y="601345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1950" y="6005829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1950" y="599821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41950" y="599059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41950" y="5982970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41950" y="597503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41950" y="596741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255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41950" y="5959792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952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1950" y="5951854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889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42267" y="5928995"/>
            <a:ext cx="2272665" cy="0"/>
          </a:xfrm>
          <a:custGeom>
            <a:avLst/>
            <a:gdLst/>
            <a:ahLst/>
            <a:cxnLst/>
            <a:rect l="l" t="t" r="r" b="b"/>
            <a:pathLst>
              <a:path w="2272665">
                <a:moveTo>
                  <a:pt x="0" y="0"/>
                </a:moveTo>
                <a:lnTo>
                  <a:pt x="2272664" y="0"/>
                </a:lnTo>
              </a:path>
            </a:pathLst>
          </a:custGeom>
          <a:ln w="761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41950" y="5940425"/>
            <a:ext cx="2273300" cy="0"/>
          </a:xfrm>
          <a:custGeom>
            <a:avLst/>
            <a:gdLst/>
            <a:ahLst/>
            <a:cxnLst/>
            <a:rect l="l" t="t" r="r" b="b"/>
            <a:pathLst>
              <a:path w="2273300">
                <a:moveTo>
                  <a:pt x="0" y="0"/>
                </a:moveTo>
                <a:lnTo>
                  <a:pt x="2273300" y="0"/>
                </a:lnTo>
              </a:path>
            </a:pathLst>
          </a:custGeom>
          <a:ln w="1778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2585" y="591343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24765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48617" y="5890260"/>
            <a:ext cx="2259965" cy="0"/>
          </a:xfrm>
          <a:custGeom>
            <a:avLst/>
            <a:gdLst/>
            <a:ahLst/>
            <a:cxnLst/>
            <a:rect l="l" t="t" r="r" b="b"/>
            <a:pathLst>
              <a:path w="2259965">
                <a:moveTo>
                  <a:pt x="0" y="0"/>
                </a:moveTo>
                <a:lnTo>
                  <a:pt x="225964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64175" y="5867400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821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2198" y="585566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41950" y="593217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41640" y="624014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18150" y="6316345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0" y="0"/>
                </a:moveTo>
                <a:lnTo>
                  <a:pt x="212090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39050" y="624935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15250" y="593217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48258" y="585621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8150" y="5855970"/>
            <a:ext cx="2120900" cy="0"/>
          </a:xfrm>
          <a:custGeom>
            <a:avLst/>
            <a:gdLst/>
            <a:ahLst/>
            <a:cxnLst/>
            <a:rect l="l" t="t" r="r" b="b"/>
            <a:pathLst>
              <a:path w="2120900">
                <a:moveTo>
                  <a:pt x="21209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44625" y="2377439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44625" y="276225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68425" y="2453639"/>
            <a:ext cx="2089785" cy="308610"/>
          </a:xfrm>
          <a:custGeom>
            <a:avLst/>
            <a:gdLst/>
            <a:ahLst/>
            <a:cxnLst/>
            <a:rect l="l" t="t" r="r" b="b"/>
            <a:pathLst>
              <a:path w="2089785" h="308610">
                <a:moveTo>
                  <a:pt x="0" y="0"/>
                </a:moveTo>
                <a:lnTo>
                  <a:pt x="2089785" y="0"/>
                </a:lnTo>
                <a:lnTo>
                  <a:pt x="208978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68673" y="23771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68115" y="276225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82009" y="27622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2009" y="237768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68673" y="237713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68425" y="245363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68115" y="2761614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44625" y="2837814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381375" y="277082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7575" y="2453639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90583" y="237768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44625" y="2377439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8150" y="301117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4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18150" y="339471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4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41950" y="3087370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4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42198" y="301086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41640" y="339470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55534" y="339470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55534" y="30114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42198" y="301086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41950" y="30873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41640" y="339407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518150" y="347027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54900" y="340328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31100" y="308737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64108" y="3011417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518150" y="301117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44625" y="299466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44625" y="3378200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68425" y="3070860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68673" y="29943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68115" y="337820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82009" y="337820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82009" y="299490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68673" y="299435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68425" y="307086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8115" y="337756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44625" y="345376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81375" y="338677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57575" y="307086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90583" y="299490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44625" y="299466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31925" y="368998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31925" y="407352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55725" y="376618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55973" y="368967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55415" y="407352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69309" y="407352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369309" y="369023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55973" y="368967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55725" y="376618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55415" y="407289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31925" y="414909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368675" y="408209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44875" y="376618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77883" y="3690232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31925" y="368998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1355725" y="3766185"/>
            <a:ext cx="5720715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153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ViewResolver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882004" y="5882878"/>
            <a:ext cx="1398905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39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视图对</a:t>
            </a:r>
            <a:r>
              <a:rPr sz="1400" b="1" dirty="0">
                <a:solidFill>
                  <a:srgbClr val="FFFFFF"/>
                </a:solidFill>
                <a:latin typeface="Kozuka Gothic Pro B"/>
                <a:cs typeface="Kozuka Gothic Pro B"/>
              </a:rPr>
              <a:t>象</a:t>
            </a:r>
            <a:endParaRPr sz="1400">
              <a:latin typeface="Kozuka Gothic Pro B"/>
              <a:cs typeface="Kozuka Gothic Pro B"/>
            </a:endParaRPr>
          </a:p>
          <a:p>
            <a:pPr algn="ctr">
              <a:lnSpc>
                <a:spcPts val="1639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JSP/JSTL/PDF...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643120" y="3463290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5">
                <a:moveTo>
                  <a:pt x="0" y="6984"/>
                </a:moveTo>
                <a:lnTo>
                  <a:pt x="0" y="0"/>
                </a:lnTo>
                <a:lnTo>
                  <a:pt x="10649" y="0"/>
                </a:lnTo>
                <a:lnTo>
                  <a:pt x="0" y="698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43120" y="345503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10649" y="8255"/>
                </a:moveTo>
                <a:lnTo>
                  <a:pt x="0" y="8255"/>
                </a:lnTo>
                <a:lnTo>
                  <a:pt x="0" y="0"/>
                </a:lnTo>
                <a:lnTo>
                  <a:pt x="23234" y="0"/>
                </a:lnTo>
                <a:lnTo>
                  <a:pt x="10649" y="8255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43120" y="3447415"/>
            <a:ext cx="34925" cy="7620"/>
          </a:xfrm>
          <a:custGeom>
            <a:avLst/>
            <a:gdLst/>
            <a:ahLst/>
            <a:cxnLst/>
            <a:rect l="l" t="t" r="r" b="b"/>
            <a:pathLst>
              <a:path w="34925" h="7620">
                <a:moveTo>
                  <a:pt x="23234" y="7620"/>
                </a:moveTo>
                <a:lnTo>
                  <a:pt x="0" y="7620"/>
                </a:lnTo>
                <a:lnTo>
                  <a:pt x="0" y="0"/>
                </a:lnTo>
                <a:lnTo>
                  <a:pt x="34852" y="0"/>
                </a:lnTo>
                <a:lnTo>
                  <a:pt x="23234" y="7620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43120" y="3439795"/>
            <a:ext cx="46990" cy="7620"/>
          </a:xfrm>
          <a:custGeom>
            <a:avLst/>
            <a:gdLst/>
            <a:ahLst/>
            <a:cxnLst/>
            <a:rect l="l" t="t" r="r" b="b"/>
            <a:pathLst>
              <a:path w="46989" h="7620">
                <a:moveTo>
                  <a:pt x="34852" y="7620"/>
                </a:moveTo>
                <a:lnTo>
                  <a:pt x="0" y="7620"/>
                </a:lnTo>
                <a:lnTo>
                  <a:pt x="0" y="0"/>
                </a:lnTo>
                <a:lnTo>
                  <a:pt x="46469" y="0"/>
                </a:lnTo>
                <a:lnTo>
                  <a:pt x="34852" y="762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43120" y="3432175"/>
            <a:ext cx="58419" cy="7620"/>
          </a:xfrm>
          <a:custGeom>
            <a:avLst/>
            <a:gdLst/>
            <a:ahLst/>
            <a:cxnLst/>
            <a:rect l="l" t="t" r="r" b="b"/>
            <a:pathLst>
              <a:path w="58420" h="7620">
                <a:moveTo>
                  <a:pt x="46469" y="7620"/>
                </a:moveTo>
                <a:lnTo>
                  <a:pt x="0" y="7620"/>
                </a:lnTo>
                <a:lnTo>
                  <a:pt x="0" y="0"/>
                </a:lnTo>
                <a:lnTo>
                  <a:pt x="58086" y="0"/>
                </a:lnTo>
                <a:lnTo>
                  <a:pt x="46469" y="7620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43120" y="3423920"/>
            <a:ext cx="71120" cy="8255"/>
          </a:xfrm>
          <a:custGeom>
            <a:avLst/>
            <a:gdLst/>
            <a:ahLst/>
            <a:cxnLst/>
            <a:rect l="l" t="t" r="r" b="b"/>
            <a:pathLst>
              <a:path w="71120" h="8254">
                <a:moveTo>
                  <a:pt x="58086" y="8255"/>
                </a:moveTo>
                <a:lnTo>
                  <a:pt x="0" y="8255"/>
                </a:lnTo>
                <a:lnTo>
                  <a:pt x="0" y="0"/>
                </a:lnTo>
                <a:lnTo>
                  <a:pt x="70672" y="0"/>
                </a:lnTo>
                <a:lnTo>
                  <a:pt x="58086" y="825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43120" y="3420110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89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43120" y="3412490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07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43120" y="3404870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524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43120" y="339725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7141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43120" y="3389312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29727" y="0"/>
                </a:lnTo>
              </a:path>
            </a:pathLst>
          </a:custGeom>
          <a:ln w="952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1460" y="3381375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004" y="0"/>
                </a:lnTo>
              </a:path>
            </a:pathLst>
          </a:custGeom>
          <a:ln w="889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61460" y="337375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622" y="0"/>
                </a:lnTo>
              </a:path>
            </a:pathLst>
          </a:custGeom>
          <a:ln w="889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61460" y="336613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239" y="0"/>
                </a:lnTo>
              </a:path>
            </a:pathLst>
          </a:custGeom>
          <a:ln w="889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61460" y="3358197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824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061460" y="3350577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474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61460" y="3342957"/>
            <a:ext cx="782320" cy="0"/>
          </a:xfrm>
          <a:custGeom>
            <a:avLst/>
            <a:gdLst/>
            <a:ahLst/>
            <a:cxnLst/>
            <a:rect l="l" t="t" r="r" b="b"/>
            <a:pathLst>
              <a:path w="782320">
                <a:moveTo>
                  <a:pt x="0" y="0"/>
                </a:moveTo>
                <a:lnTo>
                  <a:pt x="782059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61460" y="3335020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677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61460" y="3327400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294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61460" y="3319462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79" y="0"/>
                </a:lnTo>
              </a:path>
            </a:pathLst>
          </a:custGeom>
          <a:ln w="952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61460" y="331152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497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061460" y="3303904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114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61460" y="3296285"/>
            <a:ext cx="852805" cy="0"/>
          </a:xfrm>
          <a:custGeom>
            <a:avLst/>
            <a:gdLst/>
            <a:ahLst/>
            <a:cxnLst/>
            <a:rect l="l" t="t" r="r" b="b"/>
            <a:pathLst>
              <a:path w="852804">
                <a:moveTo>
                  <a:pt x="0" y="0"/>
                </a:moveTo>
                <a:lnTo>
                  <a:pt x="852732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061460" y="3288347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317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61460" y="3280727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966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061460" y="3273107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552" y="0"/>
                </a:lnTo>
              </a:path>
            </a:pathLst>
          </a:custGeom>
          <a:ln w="952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061460" y="3265170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169" y="0"/>
                </a:lnTo>
              </a:path>
            </a:pathLst>
          </a:custGeom>
          <a:ln w="8890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61460" y="3257550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787" y="0"/>
                </a:lnTo>
              </a:path>
            </a:pathLst>
          </a:custGeom>
          <a:ln w="8890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061460" y="3249612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372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61460" y="324167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989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61460" y="323405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>
                <a:moveTo>
                  <a:pt x="0" y="0"/>
                </a:moveTo>
                <a:lnTo>
                  <a:pt x="935989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061460" y="3226435"/>
            <a:ext cx="924560" cy="0"/>
          </a:xfrm>
          <a:custGeom>
            <a:avLst/>
            <a:gdLst/>
            <a:ahLst/>
            <a:cxnLst/>
            <a:rect l="l" t="t" r="r" b="b"/>
            <a:pathLst>
              <a:path w="924560">
                <a:moveTo>
                  <a:pt x="0" y="0"/>
                </a:moveTo>
                <a:lnTo>
                  <a:pt x="924372" y="0"/>
                </a:lnTo>
              </a:path>
            </a:pathLst>
          </a:custGeom>
          <a:ln w="889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061460" y="3218497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755" y="0"/>
                </a:lnTo>
              </a:path>
            </a:pathLst>
          </a:custGeom>
          <a:ln w="9525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61460" y="3210877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0" y="0"/>
                </a:moveTo>
                <a:lnTo>
                  <a:pt x="900169" y="0"/>
                </a:lnTo>
              </a:path>
            </a:pathLst>
          </a:custGeom>
          <a:ln w="8255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061460" y="3203257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520" y="0"/>
                </a:lnTo>
              </a:path>
            </a:pathLst>
          </a:custGeom>
          <a:ln w="9525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61460" y="319532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>
                <a:moveTo>
                  <a:pt x="0" y="0"/>
                </a:moveTo>
                <a:lnTo>
                  <a:pt x="876935" y="0"/>
                </a:lnTo>
              </a:path>
            </a:pathLst>
          </a:custGeom>
          <a:ln w="8890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061460" y="3187700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0" y="0"/>
                </a:moveTo>
                <a:lnTo>
                  <a:pt x="865317" y="0"/>
                </a:lnTo>
              </a:path>
            </a:pathLst>
          </a:custGeom>
          <a:ln w="889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61460" y="3180080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85370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61460" y="3172142"/>
            <a:ext cx="842644" cy="0"/>
          </a:xfrm>
          <a:custGeom>
            <a:avLst/>
            <a:gdLst/>
            <a:ahLst/>
            <a:cxnLst/>
            <a:rect l="l" t="t" r="r" b="b"/>
            <a:pathLst>
              <a:path w="842645">
                <a:moveTo>
                  <a:pt x="0" y="0"/>
                </a:moveTo>
                <a:lnTo>
                  <a:pt x="842082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61460" y="3164205"/>
            <a:ext cx="829944" cy="0"/>
          </a:xfrm>
          <a:custGeom>
            <a:avLst/>
            <a:gdLst/>
            <a:ahLst/>
            <a:cxnLst/>
            <a:rect l="l" t="t" r="r" b="b"/>
            <a:pathLst>
              <a:path w="829945">
                <a:moveTo>
                  <a:pt x="0" y="0"/>
                </a:moveTo>
                <a:lnTo>
                  <a:pt x="829497" y="0"/>
                </a:lnTo>
              </a:path>
            </a:pathLst>
          </a:custGeom>
          <a:ln w="889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061460" y="3156585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880" y="0"/>
                </a:lnTo>
              </a:path>
            </a:pathLst>
          </a:custGeom>
          <a:ln w="889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61460" y="3148647"/>
            <a:ext cx="806450" cy="0"/>
          </a:xfrm>
          <a:custGeom>
            <a:avLst/>
            <a:gdLst/>
            <a:ahLst/>
            <a:cxnLst/>
            <a:rect l="l" t="t" r="r" b="b"/>
            <a:pathLst>
              <a:path w="806450">
                <a:moveTo>
                  <a:pt x="0" y="0"/>
                </a:moveTo>
                <a:lnTo>
                  <a:pt x="806262" y="0"/>
                </a:lnTo>
              </a:path>
            </a:pathLst>
          </a:custGeom>
          <a:ln w="9525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61460" y="3141027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>
                <a:moveTo>
                  <a:pt x="0" y="0"/>
                </a:moveTo>
                <a:lnTo>
                  <a:pt x="793677" y="0"/>
                </a:lnTo>
              </a:path>
            </a:pathLst>
          </a:custGeom>
          <a:ln w="8255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061460" y="3133407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027" y="0"/>
                </a:lnTo>
              </a:path>
            </a:pathLst>
          </a:custGeom>
          <a:ln w="9525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61460" y="3125470"/>
            <a:ext cx="770890" cy="0"/>
          </a:xfrm>
          <a:custGeom>
            <a:avLst/>
            <a:gdLst/>
            <a:ahLst/>
            <a:cxnLst/>
            <a:rect l="l" t="t" r="r" b="b"/>
            <a:pathLst>
              <a:path w="770889">
                <a:moveTo>
                  <a:pt x="0" y="0"/>
                </a:moveTo>
                <a:lnTo>
                  <a:pt x="770442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61460" y="3117850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82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61460" y="3110230"/>
            <a:ext cx="747395" cy="0"/>
          </a:xfrm>
          <a:custGeom>
            <a:avLst/>
            <a:gdLst/>
            <a:ahLst/>
            <a:cxnLst/>
            <a:rect l="l" t="t" r="r" b="b"/>
            <a:pathLst>
              <a:path w="747395">
                <a:moveTo>
                  <a:pt x="0" y="0"/>
                </a:moveTo>
                <a:lnTo>
                  <a:pt x="747207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061460" y="3102292"/>
            <a:ext cx="735965" cy="0"/>
          </a:xfrm>
          <a:custGeom>
            <a:avLst/>
            <a:gdLst/>
            <a:ahLst/>
            <a:cxnLst/>
            <a:rect l="l" t="t" r="r" b="b"/>
            <a:pathLst>
              <a:path w="735964">
                <a:moveTo>
                  <a:pt x="0" y="0"/>
                </a:moveTo>
                <a:lnTo>
                  <a:pt x="73559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061460" y="3086417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>
                <a:moveTo>
                  <a:pt x="0" y="0"/>
                </a:moveTo>
                <a:lnTo>
                  <a:pt x="723004" y="0"/>
                </a:lnTo>
              </a:path>
            </a:pathLst>
          </a:custGeom>
          <a:ln w="2476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43120" y="3051810"/>
            <a:ext cx="106045" cy="22860"/>
          </a:xfrm>
          <a:custGeom>
            <a:avLst/>
            <a:gdLst/>
            <a:ahLst/>
            <a:cxnLst/>
            <a:rect l="l" t="t" r="r" b="b"/>
            <a:pathLst>
              <a:path w="106045" h="22860">
                <a:moveTo>
                  <a:pt x="105524" y="22860"/>
                </a:moveTo>
                <a:lnTo>
                  <a:pt x="0" y="22860"/>
                </a:lnTo>
                <a:lnTo>
                  <a:pt x="0" y="0"/>
                </a:lnTo>
                <a:lnTo>
                  <a:pt x="70672" y="0"/>
                </a:lnTo>
                <a:lnTo>
                  <a:pt x="105524" y="22860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643120" y="3028314"/>
            <a:ext cx="71120" cy="23495"/>
          </a:xfrm>
          <a:custGeom>
            <a:avLst/>
            <a:gdLst/>
            <a:ahLst/>
            <a:cxnLst/>
            <a:rect l="l" t="t" r="r" b="b"/>
            <a:pathLst>
              <a:path w="71120" h="23494">
                <a:moveTo>
                  <a:pt x="70672" y="23495"/>
                </a:moveTo>
                <a:lnTo>
                  <a:pt x="0" y="23495"/>
                </a:lnTo>
                <a:lnTo>
                  <a:pt x="0" y="0"/>
                </a:lnTo>
                <a:lnTo>
                  <a:pt x="34852" y="0"/>
                </a:lnTo>
                <a:lnTo>
                  <a:pt x="70672" y="2349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643120" y="3005454"/>
            <a:ext cx="34925" cy="22860"/>
          </a:xfrm>
          <a:custGeom>
            <a:avLst/>
            <a:gdLst/>
            <a:ahLst/>
            <a:cxnLst/>
            <a:rect l="l" t="t" r="r" b="b"/>
            <a:pathLst>
              <a:path w="34925" h="22860">
                <a:moveTo>
                  <a:pt x="34852" y="22860"/>
                </a:moveTo>
                <a:lnTo>
                  <a:pt x="0" y="22860"/>
                </a:lnTo>
                <a:lnTo>
                  <a:pt x="0" y="0"/>
                </a:lnTo>
                <a:lnTo>
                  <a:pt x="34852" y="2286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78611" y="4288154"/>
            <a:ext cx="15875" cy="12065"/>
          </a:xfrm>
          <a:custGeom>
            <a:avLst/>
            <a:gdLst/>
            <a:ahLst/>
            <a:cxnLst/>
            <a:rect l="l" t="t" r="r" b="b"/>
            <a:pathLst>
              <a:path w="15875" h="12064">
                <a:moveTo>
                  <a:pt x="7913" y="12064"/>
                </a:moveTo>
                <a:lnTo>
                  <a:pt x="0" y="0"/>
                </a:lnTo>
                <a:lnTo>
                  <a:pt x="15827" y="0"/>
                </a:lnTo>
                <a:lnTo>
                  <a:pt x="7913" y="1206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469448" y="4274185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70">
                <a:moveTo>
                  <a:pt x="24990" y="13970"/>
                </a:moveTo>
                <a:lnTo>
                  <a:pt x="9163" y="13970"/>
                </a:lnTo>
                <a:lnTo>
                  <a:pt x="0" y="0"/>
                </a:lnTo>
                <a:lnTo>
                  <a:pt x="34153" y="0"/>
                </a:lnTo>
                <a:lnTo>
                  <a:pt x="24990" y="13970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460701" y="4260850"/>
            <a:ext cx="52069" cy="13335"/>
          </a:xfrm>
          <a:custGeom>
            <a:avLst/>
            <a:gdLst/>
            <a:ahLst/>
            <a:cxnLst/>
            <a:rect l="l" t="t" r="r" b="b"/>
            <a:pathLst>
              <a:path w="52070" h="13335">
                <a:moveTo>
                  <a:pt x="42900" y="13335"/>
                </a:moveTo>
                <a:lnTo>
                  <a:pt x="8746" y="13335"/>
                </a:lnTo>
                <a:lnTo>
                  <a:pt x="0" y="0"/>
                </a:lnTo>
                <a:lnTo>
                  <a:pt x="51646" y="0"/>
                </a:lnTo>
                <a:lnTo>
                  <a:pt x="42900" y="13335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52371" y="4248150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59976" y="12700"/>
                </a:moveTo>
                <a:lnTo>
                  <a:pt x="8330" y="12700"/>
                </a:lnTo>
                <a:lnTo>
                  <a:pt x="0" y="0"/>
                </a:lnTo>
                <a:lnTo>
                  <a:pt x="68306" y="0"/>
                </a:lnTo>
                <a:lnTo>
                  <a:pt x="59976" y="1270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443625" y="4234815"/>
            <a:ext cx="86360" cy="13335"/>
          </a:xfrm>
          <a:custGeom>
            <a:avLst/>
            <a:gdLst/>
            <a:ahLst/>
            <a:cxnLst/>
            <a:rect l="l" t="t" r="r" b="b"/>
            <a:pathLst>
              <a:path w="86359" h="13335">
                <a:moveTo>
                  <a:pt x="77053" y="13335"/>
                </a:moveTo>
                <a:lnTo>
                  <a:pt x="8746" y="13335"/>
                </a:lnTo>
                <a:lnTo>
                  <a:pt x="0" y="0"/>
                </a:lnTo>
                <a:lnTo>
                  <a:pt x="85800" y="0"/>
                </a:lnTo>
                <a:lnTo>
                  <a:pt x="77053" y="13335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434878" y="4221479"/>
            <a:ext cx="103505" cy="13335"/>
          </a:xfrm>
          <a:custGeom>
            <a:avLst/>
            <a:gdLst/>
            <a:ahLst/>
            <a:cxnLst/>
            <a:rect l="l" t="t" r="r" b="b"/>
            <a:pathLst>
              <a:path w="103504" h="13335">
                <a:moveTo>
                  <a:pt x="94546" y="13335"/>
                </a:moveTo>
                <a:lnTo>
                  <a:pt x="8746" y="13335"/>
                </a:lnTo>
                <a:lnTo>
                  <a:pt x="0" y="0"/>
                </a:lnTo>
                <a:lnTo>
                  <a:pt x="103293" y="0"/>
                </a:lnTo>
                <a:lnTo>
                  <a:pt x="94546" y="1333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426548" y="4208779"/>
            <a:ext cx="120014" cy="12700"/>
          </a:xfrm>
          <a:custGeom>
            <a:avLst/>
            <a:gdLst/>
            <a:ahLst/>
            <a:cxnLst/>
            <a:rect l="l" t="t" r="r" b="b"/>
            <a:pathLst>
              <a:path w="120015" h="12700">
                <a:moveTo>
                  <a:pt x="111623" y="12700"/>
                </a:moveTo>
                <a:lnTo>
                  <a:pt x="8330" y="12700"/>
                </a:lnTo>
                <a:lnTo>
                  <a:pt x="0" y="0"/>
                </a:lnTo>
                <a:lnTo>
                  <a:pt x="119953" y="0"/>
                </a:lnTo>
                <a:lnTo>
                  <a:pt x="111623" y="1270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417385" y="4194810"/>
            <a:ext cx="138430" cy="13970"/>
          </a:xfrm>
          <a:custGeom>
            <a:avLst/>
            <a:gdLst/>
            <a:ahLst/>
            <a:cxnLst/>
            <a:rect l="l" t="t" r="r" b="b"/>
            <a:pathLst>
              <a:path w="138429" h="13970">
                <a:moveTo>
                  <a:pt x="129116" y="13970"/>
                </a:moveTo>
                <a:lnTo>
                  <a:pt x="9163" y="13970"/>
                </a:lnTo>
                <a:lnTo>
                  <a:pt x="0" y="0"/>
                </a:lnTo>
                <a:lnTo>
                  <a:pt x="138279" y="0"/>
                </a:lnTo>
                <a:lnTo>
                  <a:pt x="129116" y="1397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408638" y="4188142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72" y="0"/>
                </a:lnTo>
              </a:path>
            </a:pathLst>
          </a:custGeom>
          <a:ln w="14605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400308" y="417512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433" y="0"/>
                </a:lnTo>
              </a:path>
            </a:pathLst>
          </a:custGeom>
          <a:ln w="1397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91561" y="416210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26" y="0"/>
                </a:lnTo>
              </a:path>
            </a:pathLst>
          </a:custGeom>
          <a:ln w="1460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382815" y="4148772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19" y="0"/>
                </a:lnTo>
              </a:path>
            </a:pathLst>
          </a:custGeom>
          <a:ln w="1460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65322" y="4128770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406" y="0"/>
                </a:lnTo>
              </a:path>
            </a:pathLst>
          </a:custGeom>
          <a:ln w="2794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56575" y="4108767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99" y="0"/>
                </a:lnTo>
              </a:path>
            </a:pathLst>
          </a:custGeom>
          <a:ln w="1460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48245" y="409575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559" y="0"/>
                </a:lnTo>
              </a:path>
            </a:pathLst>
          </a:custGeom>
          <a:ln w="13970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39498" y="4082732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052" y="0"/>
                </a:lnTo>
              </a:path>
            </a:pathLst>
          </a:custGeom>
          <a:ln w="1460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330752" y="4069397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545" y="0"/>
                </a:lnTo>
              </a:path>
            </a:pathLst>
          </a:custGeom>
          <a:ln w="14605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322422" y="4056379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06" y="0"/>
                </a:lnTo>
              </a:path>
            </a:pathLst>
          </a:custGeom>
          <a:ln w="1397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313675" y="4043362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699" y="0"/>
                </a:lnTo>
              </a:path>
            </a:pathLst>
          </a:custGeom>
          <a:ln w="1460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304512" y="4029710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025" y="0"/>
                </a:lnTo>
              </a:path>
            </a:pathLst>
          </a:custGeom>
          <a:ln w="1524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296182" y="401637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685" y="0"/>
                </a:lnTo>
              </a:path>
            </a:pathLst>
          </a:custGeom>
          <a:ln w="1397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287435" y="4003357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179" y="0"/>
                </a:lnTo>
              </a:path>
            </a:pathLst>
          </a:custGeom>
          <a:ln w="1460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278688" y="3990022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72" y="0"/>
                </a:lnTo>
              </a:path>
            </a:pathLst>
          </a:custGeom>
          <a:ln w="1460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70358" y="3977004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332" y="0"/>
                </a:lnTo>
              </a:path>
            </a:pathLst>
          </a:custGeom>
          <a:ln w="1397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54115" y="3957002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2857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39840" y="393700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339840" y="392398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39840" y="391064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339840" y="3897629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39840" y="387794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2794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39840" y="385826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39840" y="384492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39840" y="383127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39840" y="381825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39840" y="380523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39840" y="379190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39840" y="377888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39840" y="376555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39840" y="375189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39840" y="3738879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39840" y="372586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339840" y="371252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339840" y="369951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339840" y="368649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339840" y="3665220"/>
            <a:ext cx="293370" cy="15240"/>
          </a:xfrm>
          <a:custGeom>
            <a:avLst/>
            <a:gdLst/>
            <a:ahLst/>
            <a:cxnLst/>
            <a:rect l="l" t="t" r="r" b="b"/>
            <a:pathLst>
              <a:path w="293370" h="15239">
                <a:moveTo>
                  <a:pt x="0" y="15240"/>
                </a:moveTo>
                <a:lnTo>
                  <a:pt x="293370" y="15240"/>
                </a:lnTo>
                <a:lnTo>
                  <a:pt x="29337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39840" y="3625850"/>
            <a:ext cx="293370" cy="40640"/>
          </a:xfrm>
          <a:custGeom>
            <a:avLst/>
            <a:gdLst/>
            <a:ahLst/>
            <a:cxnLst/>
            <a:rect l="l" t="t" r="r" b="b"/>
            <a:pathLst>
              <a:path w="293370" h="40639">
                <a:moveTo>
                  <a:pt x="0" y="40640"/>
                </a:moveTo>
                <a:lnTo>
                  <a:pt x="293370" y="40640"/>
                </a:lnTo>
                <a:lnTo>
                  <a:pt x="29337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339840" y="3585845"/>
            <a:ext cx="293370" cy="41275"/>
          </a:xfrm>
          <a:custGeom>
            <a:avLst/>
            <a:gdLst/>
            <a:ahLst/>
            <a:cxnLst/>
            <a:rect l="l" t="t" r="r" b="b"/>
            <a:pathLst>
              <a:path w="293370" h="41275">
                <a:moveTo>
                  <a:pt x="0" y="41275"/>
                </a:moveTo>
                <a:lnTo>
                  <a:pt x="293370" y="41275"/>
                </a:lnTo>
                <a:lnTo>
                  <a:pt x="29337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339840" y="3547110"/>
            <a:ext cx="293370" cy="39370"/>
          </a:xfrm>
          <a:custGeom>
            <a:avLst/>
            <a:gdLst/>
            <a:ahLst/>
            <a:cxnLst/>
            <a:rect l="l" t="t" r="r" b="b"/>
            <a:pathLst>
              <a:path w="293370" h="39370">
                <a:moveTo>
                  <a:pt x="293370" y="33019"/>
                </a:moveTo>
                <a:lnTo>
                  <a:pt x="69028" y="0"/>
                </a:lnTo>
                <a:lnTo>
                  <a:pt x="159552" y="0"/>
                </a:lnTo>
                <a:lnTo>
                  <a:pt x="293370" y="33019"/>
                </a:lnTo>
                <a:close/>
              </a:path>
              <a:path w="293370" h="39370">
                <a:moveTo>
                  <a:pt x="293370" y="39370"/>
                </a:moveTo>
                <a:lnTo>
                  <a:pt x="0" y="39370"/>
                </a:lnTo>
                <a:lnTo>
                  <a:pt x="0" y="33019"/>
                </a:lnTo>
                <a:lnTo>
                  <a:pt x="293370" y="33019"/>
                </a:lnTo>
                <a:lnTo>
                  <a:pt x="293370" y="39370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339840" y="3507740"/>
            <a:ext cx="160020" cy="39370"/>
          </a:xfrm>
          <a:custGeom>
            <a:avLst/>
            <a:gdLst/>
            <a:ahLst/>
            <a:cxnLst/>
            <a:rect l="l" t="t" r="r" b="b"/>
            <a:pathLst>
              <a:path w="160020" h="39370">
                <a:moveTo>
                  <a:pt x="159552" y="39370"/>
                </a:moveTo>
                <a:lnTo>
                  <a:pt x="69028" y="39370"/>
                </a:lnTo>
                <a:lnTo>
                  <a:pt x="0" y="29210"/>
                </a:lnTo>
                <a:lnTo>
                  <a:pt x="0" y="0"/>
                </a:lnTo>
                <a:lnTo>
                  <a:pt x="159552" y="3937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478611" y="5800090"/>
            <a:ext cx="15875" cy="12065"/>
          </a:xfrm>
          <a:custGeom>
            <a:avLst/>
            <a:gdLst/>
            <a:ahLst/>
            <a:cxnLst/>
            <a:rect l="l" t="t" r="r" b="b"/>
            <a:pathLst>
              <a:path w="15875" h="12064">
                <a:moveTo>
                  <a:pt x="7913" y="12064"/>
                </a:moveTo>
                <a:lnTo>
                  <a:pt x="0" y="0"/>
                </a:lnTo>
                <a:lnTo>
                  <a:pt x="15827" y="0"/>
                </a:lnTo>
                <a:lnTo>
                  <a:pt x="7913" y="12064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469448" y="5786120"/>
            <a:ext cx="34290" cy="13970"/>
          </a:xfrm>
          <a:custGeom>
            <a:avLst/>
            <a:gdLst/>
            <a:ahLst/>
            <a:cxnLst/>
            <a:rect l="l" t="t" r="r" b="b"/>
            <a:pathLst>
              <a:path w="34290" h="13970">
                <a:moveTo>
                  <a:pt x="24990" y="13970"/>
                </a:moveTo>
                <a:lnTo>
                  <a:pt x="9163" y="13970"/>
                </a:lnTo>
                <a:lnTo>
                  <a:pt x="0" y="0"/>
                </a:lnTo>
                <a:lnTo>
                  <a:pt x="34153" y="0"/>
                </a:lnTo>
                <a:lnTo>
                  <a:pt x="24990" y="13970"/>
                </a:lnTo>
                <a:close/>
              </a:path>
            </a:pathLst>
          </a:custGeom>
          <a:solidFill>
            <a:srgbClr val="99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460701" y="5772785"/>
            <a:ext cx="52069" cy="13335"/>
          </a:xfrm>
          <a:custGeom>
            <a:avLst/>
            <a:gdLst/>
            <a:ahLst/>
            <a:cxnLst/>
            <a:rect l="l" t="t" r="r" b="b"/>
            <a:pathLst>
              <a:path w="52070" h="13335">
                <a:moveTo>
                  <a:pt x="42900" y="13335"/>
                </a:moveTo>
                <a:lnTo>
                  <a:pt x="8746" y="13335"/>
                </a:lnTo>
                <a:lnTo>
                  <a:pt x="0" y="0"/>
                </a:lnTo>
                <a:lnTo>
                  <a:pt x="51646" y="0"/>
                </a:lnTo>
                <a:lnTo>
                  <a:pt x="42900" y="13335"/>
                </a:lnTo>
                <a:close/>
              </a:path>
            </a:pathLst>
          </a:custGeom>
          <a:solidFill>
            <a:srgbClr val="9A2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452371" y="5760085"/>
            <a:ext cx="68580" cy="12700"/>
          </a:xfrm>
          <a:custGeom>
            <a:avLst/>
            <a:gdLst/>
            <a:ahLst/>
            <a:cxnLst/>
            <a:rect l="l" t="t" r="r" b="b"/>
            <a:pathLst>
              <a:path w="68579" h="12700">
                <a:moveTo>
                  <a:pt x="59976" y="12700"/>
                </a:moveTo>
                <a:lnTo>
                  <a:pt x="8330" y="12700"/>
                </a:lnTo>
                <a:lnTo>
                  <a:pt x="0" y="0"/>
                </a:lnTo>
                <a:lnTo>
                  <a:pt x="68306" y="0"/>
                </a:lnTo>
                <a:lnTo>
                  <a:pt x="59976" y="12700"/>
                </a:lnTo>
                <a:close/>
              </a:path>
            </a:pathLst>
          </a:custGeom>
          <a:solidFill>
            <a:srgbClr val="9B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443625" y="5746750"/>
            <a:ext cx="86360" cy="13335"/>
          </a:xfrm>
          <a:custGeom>
            <a:avLst/>
            <a:gdLst/>
            <a:ahLst/>
            <a:cxnLst/>
            <a:rect l="l" t="t" r="r" b="b"/>
            <a:pathLst>
              <a:path w="86359" h="13335">
                <a:moveTo>
                  <a:pt x="77053" y="13335"/>
                </a:moveTo>
                <a:lnTo>
                  <a:pt x="8746" y="13335"/>
                </a:lnTo>
                <a:lnTo>
                  <a:pt x="0" y="0"/>
                </a:lnTo>
                <a:lnTo>
                  <a:pt x="85800" y="0"/>
                </a:lnTo>
                <a:lnTo>
                  <a:pt x="77053" y="13335"/>
                </a:lnTo>
                <a:close/>
              </a:path>
            </a:pathLst>
          </a:custGeom>
          <a:solidFill>
            <a:srgbClr val="9D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434878" y="5733415"/>
            <a:ext cx="103505" cy="13335"/>
          </a:xfrm>
          <a:custGeom>
            <a:avLst/>
            <a:gdLst/>
            <a:ahLst/>
            <a:cxnLst/>
            <a:rect l="l" t="t" r="r" b="b"/>
            <a:pathLst>
              <a:path w="103504" h="13335">
                <a:moveTo>
                  <a:pt x="94546" y="13335"/>
                </a:moveTo>
                <a:lnTo>
                  <a:pt x="8746" y="13335"/>
                </a:lnTo>
                <a:lnTo>
                  <a:pt x="0" y="0"/>
                </a:lnTo>
                <a:lnTo>
                  <a:pt x="103293" y="0"/>
                </a:lnTo>
                <a:lnTo>
                  <a:pt x="94546" y="13335"/>
                </a:lnTo>
                <a:close/>
              </a:path>
            </a:pathLst>
          </a:custGeom>
          <a:solidFill>
            <a:srgbClr val="9E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426548" y="5720715"/>
            <a:ext cx="120014" cy="12700"/>
          </a:xfrm>
          <a:custGeom>
            <a:avLst/>
            <a:gdLst/>
            <a:ahLst/>
            <a:cxnLst/>
            <a:rect l="l" t="t" r="r" b="b"/>
            <a:pathLst>
              <a:path w="120015" h="12700">
                <a:moveTo>
                  <a:pt x="111623" y="12700"/>
                </a:moveTo>
                <a:lnTo>
                  <a:pt x="8330" y="12700"/>
                </a:lnTo>
                <a:lnTo>
                  <a:pt x="0" y="0"/>
                </a:lnTo>
                <a:lnTo>
                  <a:pt x="119953" y="0"/>
                </a:lnTo>
                <a:lnTo>
                  <a:pt x="111623" y="1270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417385" y="5706745"/>
            <a:ext cx="138430" cy="13970"/>
          </a:xfrm>
          <a:custGeom>
            <a:avLst/>
            <a:gdLst/>
            <a:ahLst/>
            <a:cxnLst/>
            <a:rect l="l" t="t" r="r" b="b"/>
            <a:pathLst>
              <a:path w="138429" h="13970">
                <a:moveTo>
                  <a:pt x="129116" y="13970"/>
                </a:moveTo>
                <a:lnTo>
                  <a:pt x="9163" y="13970"/>
                </a:lnTo>
                <a:lnTo>
                  <a:pt x="0" y="0"/>
                </a:lnTo>
                <a:lnTo>
                  <a:pt x="138279" y="0"/>
                </a:lnTo>
                <a:lnTo>
                  <a:pt x="129116" y="13970"/>
                </a:lnTo>
                <a:close/>
              </a:path>
            </a:pathLst>
          </a:custGeom>
          <a:solidFill>
            <a:srgbClr val="9F2C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408638" y="570007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09">
                <a:moveTo>
                  <a:pt x="0" y="0"/>
                </a:moveTo>
                <a:lnTo>
                  <a:pt x="155772" y="0"/>
                </a:lnTo>
              </a:path>
            </a:pathLst>
          </a:custGeom>
          <a:ln w="14605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400308" y="568706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433" y="0"/>
                </a:lnTo>
              </a:path>
            </a:pathLst>
          </a:custGeom>
          <a:ln w="1397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91561" y="567404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89926" y="0"/>
                </a:lnTo>
              </a:path>
            </a:pathLst>
          </a:custGeom>
          <a:ln w="1460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82815" y="5660707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419" y="0"/>
                </a:lnTo>
              </a:path>
            </a:pathLst>
          </a:custGeom>
          <a:ln w="1460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365322" y="5640704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0" y="0"/>
                </a:moveTo>
                <a:lnTo>
                  <a:pt x="242406" y="0"/>
                </a:lnTo>
              </a:path>
            </a:pathLst>
          </a:custGeom>
          <a:ln w="2794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56575" y="5620702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59899" y="0"/>
                </a:lnTo>
              </a:path>
            </a:pathLst>
          </a:custGeom>
          <a:ln w="1460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348245" y="5607685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559" y="0"/>
                </a:lnTo>
              </a:path>
            </a:pathLst>
          </a:custGeom>
          <a:ln w="13970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339498" y="559466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052" y="0"/>
                </a:lnTo>
              </a:path>
            </a:pathLst>
          </a:custGeom>
          <a:ln w="1460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30752" y="5581332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4">
                <a:moveTo>
                  <a:pt x="0" y="0"/>
                </a:moveTo>
                <a:lnTo>
                  <a:pt x="311546" y="0"/>
                </a:lnTo>
              </a:path>
            </a:pathLst>
          </a:custGeom>
          <a:ln w="14605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22422" y="5568315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06" y="0"/>
                </a:lnTo>
              </a:path>
            </a:pathLst>
          </a:custGeom>
          <a:ln w="1397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313675" y="5555297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699" y="0"/>
                </a:lnTo>
              </a:path>
            </a:pathLst>
          </a:custGeom>
          <a:ln w="14605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304512" y="554164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025" y="0"/>
                </a:lnTo>
              </a:path>
            </a:pathLst>
          </a:custGeom>
          <a:ln w="1524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296182" y="552831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685" y="0"/>
                </a:lnTo>
              </a:path>
            </a:pathLst>
          </a:custGeom>
          <a:ln w="1397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287435" y="5515292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179" y="0"/>
                </a:lnTo>
              </a:path>
            </a:pathLst>
          </a:custGeom>
          <a:ln w="1460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278688" y="5501957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72" y="0"/>
                </a:lnTo>
              </a:path>
            </a:pathLst>
          </a:custGeom>
          <a:ln w="1460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270358" y="5488940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332" y="0"/>
                </a:lnTo>
              </a:path>
            </a:pathLst>
          </a:custGeom>
          <a:ln w="1397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254115" y="5468937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2857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339840" y="544893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339840" y="543591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339840" y="542258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339840" y="5402579"/>
            <a:ext cx="293370" cy="13970"/>
          </a:xfrm>
          <a:custGeom>
            <a:avLst/>
            <a:gdLst/>
            <a:ahLst/>
            <a:cxnLst/>
            <a:rect l="l" t="t" r="r" b="b"/>
            <a:pathLst>
              <a:path w="293370" h="13970">
                <a:moveTo>
                  <a:pt x="0" y="13970"/>
                </a:moveTo>
                <a:lnTo>
                  <a:pt x="293370" y="13970"/>
                </a:lnTo>
                <a:lnTo>
                  <a:pt x="29337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B73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339840" y="5375910"/>
            <a:ext cx="293370" cy="27940"/>
          </a:xfrm>
          <a:custGeom>
            <a:avLst/>
            <a:gdLst/>
            <a:ahLst/>
            <a:cxnLst/>
            <a:rect l="l" t="t" r="r" b="b"/>
            <a:pathLst>
              <a:path w="293370" h="27939">
                <a:moveTo>
                  <a:pt x="0" y="27940"/>
                </a:moveTo>
                <a:lnTo>
                  <a:pt x="293370" y="27940"/>
                </a:lnTo>
                <a:lnTo>
                  <a:pt x="29337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B835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339840" y="537019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339840" y="535686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339840" y="534320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39840" y="533019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339840" y="531717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339840" y="530383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39840" y="529082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339840" y="527748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5240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339840" y="526383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39840" y="525081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39840" y="523779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339840" y="5224462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339840" y="521144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397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339840" y="5198427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>
                <a:moveTo>
                  <a:pt x="0" y="0"/>
                </a:moveTo>
                <a:lnTo>
                  <a:pt x="293370" y="0"/>
                </a:lnTo>
              </a:path>
            </a:pathLst>
          </a:custGeom>
          <a:ln w="1460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1368425" y="2029221"/>
            <a:ext cx="489839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0455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理方法返回</a:t>
            </a: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值类</a:t>
            </a:r>
            <a:r>
              <a:rPr sz="1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endParaRPr sz="1800">
              <a:latin typeface="Kozuka Gothic Pro B"/>
              <a:cs typeface="Kozuka Gothic Pro B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78803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5441950" y="3087370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ModelAndView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1368425" y="3070860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ModelAndView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6339840" y="5177154"/>
            <a:ext cx="293370" cy="15240"/>
          </a:xfrm>
          <a:custGeom>
            <a:avLst/>
            <a:gdLst/>
            <a:ahLst/>
            <a:cxnLst/>
            <a:rect l="l" t="t" r="r" b="b"/>
            <a:pathLst>
              <a:path w="293370" h="15239">
                <a:moveTo>
                  <a:pt x="0" y="15240"/>
                </a:moveTo>
                <a:lnTo>
                  <a:pt x="293370" y="15240"/>
                </a:lnTo>
                <a:lnTo>
                  <a:pt x="29337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339840" y="5137785"/>
            <a:ext cx="293370" cy="40640"/>
          </a:xfrm>
          <a:custGeom>
            <a:avLst/>
            <a:gdLst/>
            <a:ahLst/>
            <a:cxnLst/>
            <a:rect l="l" t="t" r="r" b="b"/>
            <a:pathLst>
              <a:path w="293370" h="40639">
                <a:moveTo>
                  <a:pt x="0" y="40640"/>
                </a:moveTo>
                <a:lnTo>
                  <a:pt x="293370" y="40640"/>
                </a:lnTo>
                <a:lnTo>
                  <a:pt x="293370" y="0"/>
                </a:lnTo>
                <a:lnTo>
                  <a:pt x="0" y="0"/>
                </a:lnTo>
                <a:lnTo>
                  <a:pt x="0" y="40640"/>
                </a:lnTo>
                <a:close/>
              </a:path>
            </a:pathLst>
          </a:custGeom>
          <a:solidFill>
            <a:srgbClr val="C9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339840" y="5097779"/>
            <a:ext cx="293370" cy="41275"/>
          </a:xfrm>
          <a:custGeom>
            <a:avLst/>
            <a:gdLst/>
            <a:ahLst/>
            <a:cxnLst/>
            <a:rect l="l" t="t" r="r" b="b"/>
            <a:pathLst>
              <a:path w="293370" h="41275">
                <a:moveTo>
                  <a:pt x="0" y="41275"/>
                </a:moveTo>
                <a:lnTo>
                  <a:pt x="293370" y="41275"/>
                </a:lnTo>
                <a:lnTo>
                  <a:pt x="293370" y="0"/>
                </a:lnTo>
                <a:lnTo>
                  <a:pt x="0" y="0"/>
                </a:lnTo>
                <a:lnTo>
                  <a:pt x="0" y="41275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339840" y="5059045"/>
            <a:ext cx="293370" cy="39370"/>
          </a:xfrm>
          <a:custGeom>
            <a:avLst/>
            <a:gdLst/>
            <a:ahLst/>
            <a:cxnLst/>
            <a:rect l="l" t="t" r="r" b="b"/>
            <a:pathLst>
              <a:path w="293370" h="39370">
                <a:moveTo>
                  <a:pt x="293370" y="33019"/>
                </a:moveTo>
                <a:lnTo>
                  <a:pt x="69028" y="0"/>
                </a:lnTo>
                <a:lnTo>
                  <a:pt x="159552" y="0"/>
                </a:lnTo>
                <a:lnTo>
                  <a:pt x="293370" y="33019"/>
                </a:lnTo>
                <a:close/>
              </a:path>
              <a:path w="293370" h="39370">
                <a:moveTo>
                  <a:pt x="293370" y="39370"/>
                </a:moveTo>
                <a:lnTo>
                  <a:pt x="0" y="39370"/>
                </a:lnTo>
                <a:lnTo>
                  <a:pt x="0" y="33019"/>
                </a:lnTo>
                <a:lnTo>
                  <a:pt x="293370" y="33019"/>
                </a:lnTo>
                <a:lnTo>
                  <a:pt x="293370" y="39370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339840" y="5019675"/>
            <a:ext cx="160020" cy="39370"/>
          </a:xfrm>
          <a:custGeom>
            <a:avLst/>
            <a:gdLst/>
            <a:ahLst/>
            <a:cxnLst/>
            <a:rect l="l" t="t" r="r" b="b"/>
            <a:pathLst>
              <a:path w="160020" h="39370">
                <a:moveTo>
                  <a:pt x="159552" y="39370"/>
                </a:moveTo>
                <a:lnTo>
                  <a:pt x="69028" y="39370"/>
                </a:lnTo>
                <a:lnTo>
                  <a:pt x="0" y="29210"/>
                </a:lnTo>
                <a:lnTo>
                  <a:pt x="0" y="0"/>
                </a:lnTo>
                <a:lnTo>
                  <a:pt x="159552" y="39370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349250"/>
            <a:ext cx="6515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he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35" y="74930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5" y="124523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35" y="1711960"/>
            <a:ext cx="0" cy="1571625"/>
          </a:xfrm>
          <a:custGeom>
            <a:avLst/>
            <a:gdLst/>
            <a:ahLst/>
            <a:cxnLst/>
            <a:rect l="l" t="t" r="r" b="b"/>
            <a:pathLst>
              <a:path h="1571625">
                <a:moveTo>
                  <a:pt x="0" y="15716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535" y="3617595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1619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535" y="4103370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1428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" y="4503420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535" y="4979670"/>
            <a:ext cx="0" cy="1286510"/>
          </a:xfrm>
          <a:custGeom>
            <a:avLst/>
            <a:gdLst/>
            <a:ahLst/>
            <a:cxnLst/>
            <a:rect l="l" t="t" r="r" b="b"/>
            <a:pathLst>
              <a:path h="1286510">
                <a:moveTo>
                  <a:pt x="0" y="12865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49250"/>
            <a:ext cx="651510" cy="333375"/>
          </a:xfrm>
          <a:custGeom>
            <a:avLst/>
            <a:gdLst/>
            <a:ahLst/>
            <a:cxnLst/>
            <a:rect l="l" t="t" r="r" b="b"/>
            <a:pathLst>
              <a:path w="651510" h="333375">
                <a:moveTo>
                  <a:pt x="0" y="333375"/>
                </a:moveTo>
                <a:lnTo>
                  <a:pt x="0" y="0"/>
                </a:lnTo>
                <a:lnTo>
                  <a:pt x="651510" y="0"/>
                </a:lnTo>
                <a:lnTo>
                  <a:pt x="651510" y="333375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49250"/>
            <a:ext cx="651510" cy="333375"/>
          </a:xfrm>
          <a:custGeom>
            <a:avLst/>
            <a:gdLst/>
            <a:ahLst/>
            <a:cxnLst/>
            <a:rect l="l" t="t" r="r" b="b"/>
            <a:pathLst>
              <a:path w="651510" h="333375">
                <a:moveTo>
                  <a:pt x="0" y="0"/>
                </a:moveTo>
                <a:lnTo>
                  <a:pt x="651510" y="0"/>
                </a:lnTo>
                <a:lnTo>
                  <a:pt x="651510" y="333375"/>
                </a:lnTo>
                <a:lnTo>
                  <a:pt x="0" y="3333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54037"/>
            <a:ext cx="556260" cy="0"/>
          </a:xfrm>
          <a:custGeom>
            <a:avLst/>
            <a:gdLst/>
            <a:ahLst/>
            <a:cxnLst/>
            <a:rect l="l" t="t" r="r" b="b"/>
            <a:pathLst>
              <a:path w="556260">
                <a:moveTo>
                  <a:pt x="0" y="0"/>
                </a:moveTo>
                <a:lnTo>
                  <a:pt x="556260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0" y="424906"/>
            <a:ext cx="5626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he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</a:p>
        </p:txBody>
      </p:sp>
      <p:sp>
        <p:nvSpPr>
          <p:cNvPr id="15" name="object 15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3119" y="349250"/>
            <a:ext cx="20104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nno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on</a:t>
            </a:r>
            <a:r>
              <a:rPr sz="900" dirty="0">
                <a:latin typeface="Arial"/>
                <a:cs typeface="Arial"/>
              </a:rPr>
              <a:t>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hod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dap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42770" y="749300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7150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42770" y="171196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42770" y="2159635"/>
            <a:ext cx="0" cy="657225"/>
          </a:xfrm>
          <a:custGeom>
            <a:avLst/>
            <a:gdLst/>
            <a:ahLst/>
            <a:cxnLst/>
            <a:rect l="l" t="t" r="r" b="b"/>
            <a:pathLst>
              <a:path h="657225">
                <a:moveTo>
                  <a:pt x="0" y="657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2770" y="3074035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31921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3119" y="349250"/>
            <a:ext cx="2010410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900" u="sng" spc="-5" dirty="0">
                <a:latin typeface="Arial"/>
                <a:cs typeface="Arial"/>
              </a:rPr>
              <a:t>A</a:t>
            </a:r>
            <a:r>
              <a:rPr sz="900" u="sng" spc="20" dirty="0">
                <a:latin typeface="Arial"/>
                <a:cs typeface="Arial"/>
              </a:rPr>
              <a:t>nno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a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on</a:t>
            </a:r>
            <a:r>
              <a:rPr sz="900" u="sng" dirty="0">
                <a:latin typeface="Arial"/>
                <a:cs typeface="Arial"/>
              </a:rPr>
              <a:t>M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hod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-5" dirty="0">
                <a:latin typeface="Arial"/>
                <a:cs typeface="Arial"/>
              </a:rPr>
              <a:t>A</a:t>
            </a:r>
            <a:r>
              <a:rPr sz="900" u="sng" spc="20" dirty="0">
                <a:latin typeface="Arial"/>
                <a:cs typeface="Arial"/>
              </a:rPr>
              <a:t>dap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24505" y="349250"/>
            <a:ext cx="167703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ct val="100000"/>
              </a:lnSpc>
            </a:pPr>
            <a:r>
              <a:rPr sz="900" spc="-5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rv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hod</a:t>
            </a: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k</a:t>
            </a:r>
            <a:r>
              <a:rPr sz="900" spc="2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62704" y="749300"/>
            <a:ext cx="0" cy="1153160"/>
          </a:xfrm>
          <a:custGeom>
            <a:avLst/>
            <a:gdLst/>
            <a:ahLst/>
            <a:cxnLst/>
            <a:rect l="l" t="t" r="r" b="b"/>
            <a:pathLst>
              <a:path h="1153160">
                <a:moveTo>
                  <a:pt x="0" y="11531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2704" y="2159635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2704" y="2597785"/>
            <a:ext cx="0" cy="219075"/>
          </a:xfrm>
          <a:custGeom>
            <a:avLst/>
            <a:gdLst/>
            <a:ahLst/>
            <a:cxnLst/>
            <a:rect l="l" t="t" r="r" b="b"/>
            <a:pathLst>
              <a:path h="219075">
                <a:moveTo>
                  <a:pt x="0" y="2190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2704" y="3074035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31921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024505" y="349250"/>
            <a:ext cx="1677035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900" u="sng" spc="-5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rv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rM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hod</a:t>
            </a:r>
            <a:r>
              <a:rPr sz="900" u="sng" spc="-30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n</a:t>
            </a:r>
            <a:r>
              <a:rPr sz="900" u="sng" dirty="0">
                <a:latin typeface="Arial"/>
                <a:cs typeface="Arial"/>
              </a:rPr>
              <a:t>v</a:t>
            </a:r>
            <a:r>
              <a:rPr sz="900" u="sng" spc="20" dirty="0">
                <a:latin typeface="Arial"/>
                <a:cs typeface="Arial"/>
              </a:rPr>
              <a:t>o</a:t>
            </a:r>
            <a:r>
              <a:rPr sz="900" u="sng" dirty="0">
                <a:latin typeface="Arial"/>
                <a:cs typeface="Arial"/>
              </a:rPr>
              <a:t>k</a:t>
            </a:r>
            <a:r>
              <a:rPr sz="900" u="sng" spc="25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39665" y="349250"/>
            <a:ext cx="85725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900" spc="25" dirty="0">
                <a:latin typeface="Arial"/>
                <a:cs typeface="Arial"/>
              </a:rPr>
              <a:t>U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5" dirty="0">
                <a:latin typeface="Arial"/>
                <a:cs typeface="Arial"/>
              </a:rPr>
              <a:t>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68290" y="749300"/>
            <a:ext cx="0" cy="1600835"/>
          </a:xfrm>
          <a:custGeom>
            <a:avLst/>
            <a:gdLst/>
            <a:ahLst/>
            <a:cxnLst/>
            <a:rect l="l" t="t" r="r" b="b"/>
            <a:pathLst>
              <a:path h="1600835">
                <a:moveTo>
                  <a:pt x="0" y="160083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68290" y="2597785"/>
            <a:ext cx="0" cy="3668395"/>
          </a:xfrm>
          <a:custGeom>
            <a:avLst/>
            <a:gdLst/>
            <a:ahLst/>
            <a:cxnLst/>
            <a:rect l="l" t="t" r="r" b="b"/>
            <a:pathLst>
              <a:path h="3668395">
                <a:moveTo>
                  <a:pt x="0" y="36683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39665" y="349250"/>
            <a:ext cx="857250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900" u="sng" spc="25" dirty="0">
                <a:latin typeface="Arial"/>
                <a:cs typeface="Arial"/>
              </a:rPr>
              <a:t>U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25" dirty="0">
                <a:latin typeface="Arial"/>
                <a:cs typeface="Arial"/>
              </a:rPr>
              <a:t>H</a:t>
            </a:r>
            <a:r>
              <a:rPr sz="900" u="sng" spc="20" dirty="0">
                <a:latin typeface="Arial"/>
                <a:cs typeface="Arial"/>
              </a:rPr>
              <a:t>and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977890" y="349250"/>
            <a:ext cx="174371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lRe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54825" y="749300"/>
            <a:ext cx="0" cy="3496945"/>
          </a:xfrm>
          <a:custGeom>
            <a:avLst/>
            <a:gdLst/>
            <a:ahLst/>
            <a:cxnLst/>
            <a:rect l="l" t="t" r="r" b="b"/>
            <a:pathLst>
              <a:path h="3496945">
                <a:moveTo>
                  <a:pt x="0" y="34969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4825" y="4503420"/>
            <a:ext cx="0" cy="1762760"/>
          </a:xfrm>
          <a:custGeom>
            <a:avLst/>
            <a:gdLst/>
            <a:ahLst/>
            <a:cxnLst/>
            <a:rect l="l" t="t" r="r" b="b"/>
            <a:pathLst>
              <a:path h="1762760">
                <a:moveTo>
                  <a:pt x="0" y="176276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77890" y="349250"/>
            <a:ext cx="1743710" cy="333375"/>
          </a:xfrm>
          <a:prstGeom prst="rect">
            <a:avLst/>
          </a:prstGeom>
          <a:solidFill>
            <a:srgbClr val="FFFFCC"/>
          </a:solidFill>
          <a:ln w="9525">
            <a:solidFill>
              <a:srgbClr val="9900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ct val="100000"/>
              </a:lnSpc>
            </a:pPr>
            <a:r>
              <a:rPr sz="900" u="sng" spc="-30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n</a:t>
            </a:r>
            <a:r>
              <a:rPr sz="900" u="sng" spc="-30" dirty="0">
                <a:latin typeface="Arial"/>
                <a:cs typeface="Arial"/>
              </a:rPr>
              <a:t>t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r>
              <a:rPr sz="900" u="sng" spc="20" dirty="0">
                <a:latin typeface="Arial"/>
                <a:cs typeface="Arial"/>
              </a:rPr>
              <a:t>na</a:t>
            </a:r>
            <a:r>
              <a:rPr sz="900" u="sng" spc="25" dirty="0">
                <a:latin typeface="Arial"/>
                <a:cs typeface="Arial"/>
              </a:rPr>
              <a:t>lRe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ou</a:t>
            </a:r>
            <a:r>
              <a:rPr sz="900" u="sng" dirty="0">
                <a:latin typeface="Arial"/>
                <a:cs typeface="Arial"/>
              </a:rPr>
              <a:t>rc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-5" dirty="0">
                <a:latin typeface="Arial"/>
                <a:cs typeface="Arial"/>
              </a:rPr>
              <a:t>V</a:t>
            </a:r>
            <a:r>
              <a:rPr sz="900" u="sng" spc="25" dirty="0">
                <a:latin typeface="Arial"/>
                <a:cs typeface="Arial"/>
              </a:rPr>
              <a:t>i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spc="25" dirty="0">
                <a:latin typeface="Arial"/>
                <a:cs typeface="Arial"/>
              </a:rPr>
              <a:t>wR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s</a:t>
            </a:r>
            <a:r>
              <a:rPr sz="900" u="sng" spc="20" dirty="0">
                <a:latin typeface="Arial"/>
                <a:cs typeface="Arial"/>
              </a:rPr>
              <a:t>o</a:t>
            </a:r>
            <a:r>
              <a:rPr sz="900" u="sng" spc="25" dirty="0">
                <a:latin typeface="Arial"/>
                <a:cs typeface="Arial"/>
              </a:rPr>
              <a:t>l</a:t>
            </a:r>
            <a:r>
              <a:rPr sz="900" u="sng" dirty="0">
                <a:latin typeface="Arial"/>
                <a:cs typeface="Arial"/>
              </a:rPr>
              <a:t>v</a:t>
            </a:r>
            <a:r>
              <a:rPr sz="900" u="sng" spc="20" dirty="0">
                <a:latin typeface="Arial"/>
                <a:cs typeface="Arial"/>
              </a:rPr>
              <a:t>e</a:t>
            </a:r>
            <a:r>
              <a:rPr sz="900" u="sng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902575" y="349250"/>
            <a:ext cx="126428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3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98534" y="749300"/>
            <a:ext cx="0" cy="3973195"/>
          </a:xfrm>
          <a:custGeom>
            <a:avLst/>
            <a:gdLst/>
            <a:ahLst/>
            <a:cxnLst/>
            <a:rect l="l" t="t" r="r" b="b"/>
            <a:pathLst>
              <a:path h="3973195">
                <a:moveTo>
                  <a:pt x="0" y="39731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98534" y="4979670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1809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98534" y="5484495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2578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98534" y="5989954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276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02575" y="349250"/>
            <a:ext cx="1241425" cy="333375"/>
          </a:xfrm>
          <a:custGeom>
            <a:avLst/>
            <a:gdLst/>
            <a:ahLst/>
            <a:cxnLst/>
            <a:rect l="l" t="t" r="r" b="b"/>
            <a:pathLst>
              <a:path w="1241425" h="333375">
                <a:moveTo>
                  <a:pt x="0" y="0"/>
                </a:moveTo>
                <a:lnTo>
                  <a:pt x="1241424" y="0"/>
                </a:lnTo>
                <a:lnTo>
                  <a:pt x="1241424" y="333375"/>
                </a:lnTo>
                <a:lnTo>
                  <a:pt x="0" y="333375"/>
                </a:lnTo>
                <a:lnTo>
                  <a:pt x="0" y="0"/>
                </a:lnTo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02575" y="349250"/>
            <a:ext cx="1241425" cy="0"/>
          </a:xfrm>
          <a:custGeom>
            <a:avLst/>
            <a:gdLst/>
            <a:ahLst/>
            <a:cxnLst/>
            <a:rect l="l" t="t" r="r" b="b"/>
            <a:pathLst>
              <a:path w="1241425">
                <a:moveTo>
                  <a:pt x="0" y="0"/>
                </a:moveTo>
                <a:lnTo>
                  <a:pt x="1241424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02575" y="349250"/>
            <a:ext cx="1241425" cy="333375"/>
          </a:xfrm>
          <a:custGeom>
            <a:avLst/>
            <a:gdLst/>
            <a:ahLst/>
            <a:cxnLst/>
            <a:rect l="l" t="t" r="r" b="b"/>
            <a:pathLst>
              <a:path w="1241425" h="333375">
                <a:moveTo>
                  <a:pt x="1241424" y="333375"/>
                </a:moveTo>
                <a:lnTo>
                  <a:pt x="0" y="333375"/>
                </a:ln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16875" y="554037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>
                <a:moveTo>
                  <a:pt x="0" y="0"/>
                </a:moveTo>
                <a:lnTo>
                  <a:pt x="1127124" y="0"/>
                </a:lnTo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04175" y="424906"/>
            <a:ext cx="11753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na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3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ou</a:t>
            </a:r>
            <a:r>
              <a:rPr sz="900" dirty="0">
                <a:latin typeface="Arial"/>
                <a:cs typeface="Arial"/>
              </a:rPr>
              <a:t>rc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9969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996950"/>
            <a:ext cx="41910" cy="15240"/>
          </a:xfrm>
          <a:custGeom>
            <a:avLst/>
            <a:gdLst/>
            <a:ahLst/>
            <a:cxnLst/>
            <a:rect l="l" t="t" r="r" b="b"/>
            <a:pathLst>
              <a:path w="41910" h="15240">
                <a:moveTo>
                  <a:pt x="41910" y="0"/>
                </a:moveTo>
                <a:lnTo>
                  <a:pt x="0" y="1524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0" y="977900"/>
            <a:ext cx="41910" cy="19050"/>
          </a:xfrm>
          <a:custGeom>
            <a:avLst/>
            <a:gdLst/>
            <a:ahLst/>
            <a:cxnLst/>
            <a:rect l="l" t="t" r="r" b="b"/>
            <a:pathLst>
              <a:path w="41910" h="19050">
                <a:moveTo>
                  <a:pt x="41910" y="1905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909" y="996950"/>
            <a:ext cx="85725" cy="248285"/>
          </a:xfrm>
          <a:custGeom>
            <a:avLst/>
            <a:gdLst/>
            <a:ahLst/>
            <a:cxnLst/>
            <a:rect l="l" t="t" r="r" b="b"/>
            <a:pathLst>
              <a:path w="85725" h="248284">
                <a:moveTo>
                  <a:pt x="0" y="0"/>
                </a:moveTo>
                <a:lnTo>
                  <a:pt x="85725" y="0"/>
                </a:lnTo>
                <a:lnTo>
                  <a:pt x="85725" y="248285"/>
                </a:lnTo>
                <a:lnTo>
                  <a:pt x="0" y="24828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909" y="1464310"/>
            <a:ext cx="85725" cy="247650"/>
          </a:xfrm>
          <a:custGeom>
            <a:avLst/>
            <a:gdLst/>
            <a:ahLst/>
            <a:cxnLst/>
            <a:rect l="l" t="t" r="r" b="b"/>
            <a:pathLst>
              <a:path w="85725" h="247650">
                <a:moveTo>
                  <a:pt x="0" y="0"/>
                </a:moveTo>
                <a:lnTo>
                  <a:pt x="85725" y="0"/>
                </a:lnTo>
                <a:lnTo>
                  <a:pt x="85725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7635" y="1464310"/>
            <a:ext cx="1667510" cy="0"/>
          </a:xfrm>
          <a:custGeom>
            <a:avLst/>
            <a:gdLst/>
            <a:ahLst/>
            <a:cxnLst/>
            <a:rect l="l" t="t" r="r" b="b"/>
            <a:pathLst>
              <a:path w="1667510">
                <a:moveTo>
                  <a:pt x="0" y="0"/>
                </a:moveTo>
                <a:lnTo>
                  <a:pt x="16675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90370" y="146431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90370" y="141668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4762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76909" y="1301841"/>
            <a:ext cx="5092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5" dirty="0">
                <a:latin typeface="Arial"/>
                <a:cs typeface="Arial"/>
              </a:rPr>
              <a:t>2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hand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5145" y="1464310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95145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80870" y="1902460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10304" y="190246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10304" y="186436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211070" y="1759041"/>
            <a:ext cx="129984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3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k</a:t>
            </a:r>
            <a:r>
              <a:rPr sz="900" spc="25" dirty="0">
                <a:latin typeface="Arial"/>
                <a:cs typeface="Arial"/>
              </a:rPr>
              <a:t>eH</a:t>
            </a:r>
            <a:r>
              <a:rPr sz="900" spc="2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rM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spc="20" dirty="0">
                <a:latin typeface="Arial"/>
                <a:cs typeface="Arial"/>
              </a:rPr>
              <a:t>ho</a:t>
            </a:r>
            <a:r>
              <a:rPr sz="90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24604" y="19024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24604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10329" y="2350135"/>
            <a:ext cx="1410335" cy="0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1033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15890" y="235013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15890" y="230251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4762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373879" y="2197191"/>
            <a:ext cx="4044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4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5" dirty="0">
                <a:latin typeface="Arial"/>
                <a:cs typeface="Arial"/>
              </a:rPr>
              <a:t>lo</a:t>
            </a:r>
            <a:r>
              <a:rPr sz="900" spc="20" dirty="0">
                <a:latin typeface="Arial"/>
                <a:cs typeface="Arial"/>
              </a:rPr>
              <a:t>g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330190" y="2350135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95145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80870" y="2816860"/>
            <a:ext cx="193421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421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10304" y="281686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10304" y="277876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24604" y="2816860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909" y="3283585"/>
            <a:ext cx="85725" cy="334010"/>
          </a:xfrm>
          <a:custGeom>
            <a:avLst/>
            <a:gdLst/>
            <a:ahLst/>
            <a:cxnLst/>
            <a:rect l="l" t="t" r="r" b="b"/>
            <a:pathLst>
              <a:path w="85725" h="334010">
                <a:moveTo>
                  <a:pt x="0" y="0"/>
                </a:moveTo>
                <a:lnTo>
                  <a:pt x="85725" y="0"/>
                </a:lnTo>
                <a:lnTo>
                  <a:pt x="85725" y="334010"/>
                </a:lnTo>
                <a:lnTo>
                  <a:pt x="0" y="33401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7160" y="32835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5784" y="3283585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7160" y="337883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7160" y="337883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0" y="0"/>
                </a:moveTo>
                <a:lnTo>
                  <a:pt x="104775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7160" y="333121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1909" y="3779520"/>
            <a:ext cx="85725" cy="323850"/>
          </a:xfrm>
          <a:custGeom>
            <a:avLst/>
            <a:gdLst/>
            <a:ahLst/>
            <a:cxnLst/>
            <a:rect l="l" t="t" r="r" b="b"/>
            <a:pathLst>
              <a:path w="85725" h="323850">
                <a:moveTo>
                  <a:pt x="0" y="0"/>
                </a:moveTo>
                <a:lnTo>
                  <a:pt x="85725" y="0"/>
                </a:lnTo>
                <a:lnTo>
                  <a:pt x="857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7160" y="377952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5784" y="3779520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7160" y="386524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7160" y="38652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0"/>
                </a:moveTo>
                <a:lnTo>
                  <a:pt x="104775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7160" y="3817620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909" y="424624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7635" y="4246245"/>
            <a:ext cx="6679565" cy="0"/>
          </a:xfrm>
          <a:custGeom>
            <a:avLst/>
            <a:gdLst/>
            <a:ahLst/>
            <a:cxnLst/>
            <a:rect l="l" t="t" r="r" b="b"/>
            <a:pathLst>
              <a:path w="6679565">
                <a:moveTo>
                  <a:pt x="0" y="0"/>
                </a:moveTo>
                <a:lnTo>
                  <a:pt x="667956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02425" y="42462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775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02425" y="4208145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104775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07200" y="424624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909" y="4722495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0"/>
                </a:moveTo>
                <a:lnTo>
                  <a:pt x="85725" y="0"/>
                </a:lnTo>
                <a:lnTo>
                  <a:pt x="85725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7635" y="4722495"/>
            <a:ext cx="8423275" cy="0"/>
          </a:xfrm>
          <a:custGeom>
            <a:avLst/>
            <a:gdLst/>
            <a:ahLst/>
            <a:cxnLst/>
            <a:rect l="l" t="t" r="r" b="b"/>
            <a:pathLst>
              <a:path w="8423275">
                <a:moveTo>
                  <a:pt x="0" y="0"/>
                </a:moveTo>
                <a:lnTo>
                  <a:pt x="84232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45500" y="4722495"/>
            <a:ext cx="105410" cy="47625"/>
          </a:xfrm>
          <a:custGeom>
            <a:avLst/>
            <a:gdLst/>
            <a:ahLst/>
            <a:cxnLst/>
            <a:rect l="l" t="t" r="r" b="b"/>
            <a:pathLst>
              <a:path w="105409" h="47625">
                <a:moveTo>
                  <a:pt x="105410" y="0"/>
                </a:moveTo>
                <a:lnTo>
                  <a:pt x="0" y="476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445500" y="4684395"/>
            <a:ext cx="105410" cy="38100"/>
          </a:xfrm>
          <a:custGeom>
            <a:avLst/>
            <a:gdLst/>
            <a:ahLst/>
            <a:cxnLst/>
            <a:rect l="l" t="t" r="r" b="b"/>
            <a:pathLst>
              <a:path w="105409" h="38100">
                <a:moveTo>
                  <a:pt x="105410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550909" y="4722495"/>
            <a:ext cx="76200" cy="257175"/>
          </a:xfrm>
          <a:custGeom>
            <a:avLst/>
            <a:gdLst/>
            <a:ahLst/>
            <a:cxnLst/>
            <a:rect l="l" t="t" r="r" b="b"/>
            <a:pathLst>
              <a:path w="76200" h="257175">
                <a:moveTo>
                  <a:pt x="0" y="0"/>
                </a:moveTo>
                <a:lnTo>
                  <a:pt x="76200" y="0"/>
                </a:lnTo>
                <a:lnTo>
                  <a:pt x="762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50909" y="5160645"/>
            <a:ext cx="76200" cy="323850"/>
          </a:xfrm>
          <a:custGeom>
            <a:avLst/>
            <a:gdLst/>
            <a:ahLst/>
            <a:cxnLst/>
            <a:rect l="l" t="t" r="r" b="b"/>
            <a:pathLst>
              <a:path w="76200" h="323850">
                <a:moveTo>
                  <a:pt x="0" y="0"/>
                </a:moveTo>
                <a:lnTo>
                  <a:pt x="76200" y="0"/>
                </a:lnTo>
                <a:lnTo>
                  <a:pt x="76200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46159" y="516064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074784" y="5160645"/>
            <a:ext cx="0" cy="85725"/>
          </a:xfrm>
          <a:custGeom>
            <a:avLst/>
            <a:gdLst/>
            <a:ahLst/>
            <a:cxnLst/>
            <a:rect l="l" t="t" r="r" b="b"/>
            <a:pathLst>
              <a:path h="85725">
                <a:moveTo>
                  <a:pt x="0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46159" y="524637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4286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646159" y="5246370"/>
            <a:ext cx="104775" cy="38100"/>
          </a:xfrm>
          <a:custGeom>
            <a:avLst/>
            <a:gdLst/>
            <a:ahLst/>
            <a:cxnLst/>
            <a:rect l="l" t="t" r="r" b="b"/>
            <a:pathLst>
              <a:path w="104775" h="38100">
                <a:moveTo>
                  <a:pt x="0" y="0"/>
                </a:moveTo>
                <a:lnTo>
                  <a:pt x="104775" y="381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46159" y="5198745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0" y="47625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550909" y="5742304"/>
            <a:ext cx="76200" cy="247650"/>
          </a:xfrm>
          <a:custGeom>
            <a:avLst/>
            <a:gdLst/>
            <a:ahLst/>
            <a:cxnLst/>
            <a:rect l="l" t="t" r="r" b="b"/>
            <a:pathLst>
              <a:path w="76200" h="247650">
                <a:moveTo>
                  <a:pt x="0" y="0"/>
                </a:moveTo>
                <a:lnTo>
                  <a:pt x="76200" y="0"/>
                </a:lnTo>
                <a:lnTo>
                  <a:pt x="7620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636634" y="5742304"/>
            <a:ext cx="507365" cy="0"/>
          </a:xfrm>
          <a:custGeom>
            <a:avLst/>
            <a:gdLst/>
            <a:ahLst/>
            <a:cxnLst/>
            <a:rect l="l" t="t" r="r" b="b"/>
            <a:pathLst>
              <a:path w="507365">
                <a:moveTo>
                  <a:pt x="0" y="0"/>
                </a:moveTo>
                <a:lnTo>
                  <a:pt x="507364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66620" y="1235710"/>
            <a:ext cx="1610360" cy="371475"/>
          </a:xfrm>
          <a:custGeom>
            <a:avLst/>
            <a:gdLst/>
            <a:ahLst/>
            <a:cxnLst/>
            <a:rect l="l" t="t" r="r" b="b"/>
            <a:pathLst>
              <a:path w="1610360" h="371475">
                <a:moveTo>
                  <a:pt x="1610360" y="371475"/>
                </a:moveTo>
                <a:lnTo>
                  <a:pt x="0" y="371475"/>
                </a:lnTo>
                <a:lnTo>
                  <a:pt x="0" y="0"/>
                </a:lnTo>
                <a:lnTo>
                  <a:pt x="1505585" y="0"/>
                </a:lnTo>
                <a:lnTo>
                  <a:pt x="1610360" y="104775"/>
                </a:lnTo>
                <a:lnTo>
                  <a:pt x="1610360" y="3714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66620" y="1235710"/>
            <a:ext cx="1610360" cy="371475"/>
          </a:xfrm>
          <a:custGeom>
            <a:avLst/>
            <a:gdLst/>
            <a:ahLst/>
            <a:cxnLst/>
            <a:rect l="l" t="t" r="r" b="b"/>
            <a:pathLst>
              <a:path w="1610360" h="371475">
                <a:moveTo>
                  <a:pt x="0" y="0"/>
                </a:moveTo>
                <a:lnTo>
                  <a:pt x="1505585" y="0"/>
                </a:lnTo>
                <a:lnTo>
                  <a:pt x="1610360" y="104775"/>
                </a:lnTo>
                <a:lnTo>
                  <a:pt x="1610360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66620" y="1235710"/>
            <a:ext cx="1505585" cy="0"/>
          </a:xfrm>
          <a:custGeom>
            <a:avLst/>
            <a:gdLst/>
            <a:ahLst/>
            <a:cxnLst/>
            <a:rect l="l" t="t" r="r" b="b"/>
            <a:pathLst>
              <a:path w="1505585">
                <a:moveTo>
                  <a:pt x="0" y="0"/>
                </a:moveTo>
                <a:lnTo>
                  <a:pt x="150558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672204" y="123571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104775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76979" y="134048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66620" y="1607185"/>
            <a:ext cx="1610360" cy="0"/>
          </a:xfrm>
          <a:custGeom>
            <a:avLst/>
            <a:gdLst/>
            <a:ahLst/>
            <a:cxnLst/>
            <a:rect l="l" t="t" r="r" b="b"/>
            <a:pathLst>
              <a:path w="1610360">
                <a:moveTo>
                  <a:pt x="161036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66620" y="1235710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47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72204" y="123571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72204" y="1340485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162560" y="2306280"/>
            <a:ext cx="3285490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915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od</a:t>
            </a:r>
            <a:r>
              <a:rPr sz="1100" spc="-1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ndVi</a:t>
            </a:r>
            <a:r>
              <a:rPr sz="1100" spc="-10" dirty="0">
                <a:latin typeface="Calibri"/>
                <a:cs typeface="Calibri"/>
              </a:rPr>
              <a:t>ew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宋体"/>
                <a:cs typeface="宋体"/>
              </a:rPr>
              <a:t>对</a:t>
            </a:r>
            <a:r>
              <a:rPr sz="1100" dirty="0">
                <a:latin typeface="MS Mincho"/>
                <a:cs typeface="MS Mincho"/>
              </a:rPr>
              <a:t>象</a:t>
            </a:r>
            <a:endParaRPr sz="110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350">
              <a:latin typeface="Times New Roman"/>
              <a:cs typeface="Times New Roman"/>
            </a:endParaRPr>
          </a:p>
          <a:p>
            <a:pPr marL="2127885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5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ge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M</a:t>
            </a:r>
            <a:r>
              <a:rPr sz="900" spc="25" dirty="0">
                <a:latin typeface="Arial"/>
                <a:cs typeface="Arial"/>
              </a:rPr>
              <a:t>o</a:t>
            </a:r>
            <a:r>
              <a:rPr sz="900" spc="20" dirty="0">
                <a:latin typeface="Arial"/>
                <a:cs typeface="Arial"/>
              </a:rPr>
              <a:t>de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nd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w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900" spc="20" dirty="0">
                <a:latin typeface="Arial"/>
                <a:cs typeface="Arial"/>
              </a:rPr>
              <a:t>6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p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ss</a:t>
            </a:r>
            <a:r>
              <a:rPr sz="900" spc="30" dirty="0">
                <a:latin typeface="Arial"/>
                <a:cs typeface="Arial"/>
              </a:rPr>
              <a:t>D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pa</a:t>
            </a:r>
            <a:r>
              <a:rPr sz="900" spc="-30" dirty="0">
                <a:latin typeface="Arial"/>
                <a:cs typeface="Arial"/>
              </a:rPr>
              <a:t>t</a:t>
            </a:r>
            <a:r>
              <a:rPr sz="900" dirty="0">
                <a:latin typeface="Arial"/>
                <a:cs typeface="Arial"/>
              </a:rPr>
              <a:t>c</a:t>
            </a:r>
            <a:r>
              <a:rPr sz="900" spc="20" dirty="0">
                <a:latin typeface="Arial"/>
                <a:cs typeface="Arial"/>
              </a:rPr>
              <a:t>h</a:t>
            </a:r>
            <a:r>
              <a:rPr sz="900" spc="25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u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19709" y="3626575"/>
            <a:ext cx="1099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7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spc="25" dirty="0">
                <a:latin typeface="Arial"/>
                <a:cs typeface="Arial"/>
              </a:rPr>
              <a:t>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wN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me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325370" y="4064725"/>
            <a:ext cx="6826250" cy="1082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8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s</a:t>
            </a:r>
            <a:r>
              <a:rPr sz="900" spc="25" dirty="0">
                <a:latin typeface="Arial"/>
                <a:cs typeface="Arial"/>
              </a:rPr>
              <a:t>ol</a:t>
            </a:r>
            <a:r>
              <a:rPr sz="900" dirty="0">
                <a:latin typeface="Arial"/>
                <a:cs typeface="Arial"/>
              </a:rPr>
              <a:t>v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V</a:t>
            </a:r>
            <a:r>
              <a:rPr sz="900" spc="25" dirty="0">
                <a:latin typeface="Arial"/>
                <a:cs typeface="Arial"/>
              </a:rPr>
              <a:t>i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spc="25" dirty="0">
                <a:latin typeface="Arial"/>
                <a:cs typeface="Arial"/>
              </a:rPr>
              <a:t>wN</a:t>
            </a:r>
            <a:r>
              <a:rPr sz="900" spc="2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me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Times New Roman"/>
              <a:cs typeface="Times New Roman"/>
            </a:endParaRPr>
          </a:p>
          <a:p>
            <a:pPr marR="1307465" algn="r">
              <a:lnSpc>
                <a:spcPct val="100000"/>
              </a:lnSpc>
            </a:pPr>
            <a:r>
              <a:rPr sz="900" dirty="0">
                <a:latin typeface="Batang"/>
                <a:cs typeface="Batang"/>
              </a:rPr>
              <a:t>渲</a:t>
            </a:r>
            <a:r>
              <a:rPr sz="900" dirty="0">
                <a:latin typeface="MS Mincho"/>
                <a:cs typeface="MS Mincho"/>
              </a:rPr>
              <a:t>染</a:t>
            </a:r>
            <a:r>
              <a:rPr sz="900" dirty="0">
                <a:latin typeface="宋体"/>
                <a:cs typeface="宋体"/>
              </a:rPr>
              <a:t>视图</a:t>
            </a:r>
            <a:endParaRPr sz="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spc="20" dirty="0">
                <a:latin typeface="Arial"/>
                <a:cs typeface="Arial"/>
              </a:rPr>
              <a:t>9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</a:t>
            </a:r>
            <a:r>
              <a:rPr sz="900" spc="20" dirty="0">
                <a:latin typeface="Arial"/>
                <a:cs typeface="Arial"/>
              </a:rPr>
              <a:t>en</a:t>
            </a:r>
            <a:r>
              <a:rPr sz="900" spc="25" dirty="0">
                <a:latin typeface="Arial"/>
                <a:cs typeface="Arial"/>
              </a:rPr>
              <a:t>d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10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20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xp</a:t>
            </a:r>
            <a:endParaRPr sz="90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766809" y="5588725"/>
            <a:ext cx="3492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latin typeface="Arial"/>
                <a:cs typeface="Arial"/>
              </a:rPr>
              <a:t>11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f</a:t>
            </a:r>
            <a:r>
              <a:rPr sz="900" spc="20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182495" y="1296233"/>
            <a:ext cx="13976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宋体"/>
                <a:cs typeface="宋体"/>
              </a:rPr>
              <a:t>调</a:t>
            </a:r>
            <a:r>
              <a:rPr sz="900" dirty="0">
                <a:latin typeface="MS Mincho"/>
                <a:cs typeface="MS Mincho"/>
              </a:rPr>
              <a:t>用目</a:t>
            </a:r>
            <a:r>
              <a:rPr sz="900" dirty="0">
                <a:latin typeface="宋体"/>
                <a:cs typeface="宋体"/>
              </a:rPr>
              <a:t>标</a:t>
            </a:r>
            <a:r>
              <a:rPr sz="900" spc="5" dirty="0">
                <a:latin typeface="宋体"/>
                <a:cs typeface="宋体"/>
              </a:rPr>
              <a:t>处</a:t>
            </a:r>
            <a:r>
              <a:rPr sz="900" dirty="0">
                <a:latin typeface="MS Mincho"/>
                <a:cs typeface="MS Mincho"/>
              </a:rPr>
              <a:t>理器的目</a:t>
            </a:r>
            <a:r>
              <a:rPr sz="900" dirty="0">
                <a:latin typeface="宋体"/>
                <a:cs typeface="宋体"/>
              </a:rPr>
              <a:t>标</a:t>
            </a:r>
            <a:r>
              <a:rPr sz="900" dirty="0">
                <a:latin typeface="MS Mincho"/>
                <a:cs typeface="MS Mincho"/>
              </a:rPr>
              <a:t>方法</a:t>
            </a:r>
            <a:endParaRPr sz="900">
              <a:latin typeface="MS Mincho"/>
              <a:cs typeface="MS Mincho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586479" y="3684270"/>
            <a:ext cx="2248535" cy="495300"/>
          </a:xfrm>
          <a:custGeom>
            <a:avLst/>
            <a:gdLst/>
            <a:ahLst/>
            <a:cxnLst/>
            <a:rect l="l" t="t" r="r" b="b"/>
            <a:pathLst>
              <a:path w="2248535" h="495300">
                <a:moveTo>
                  <a:pt x="2248535" y="495300"/>
                </a:moveTo>
                <a:lnTo>
                  <a:pt x="0" y="495300"/>
                </a:lnTo>
                <a:lnTo>
                  <a:pt x="0" y="0"/>
                </a:lnTo>
                <a:lnTo>
                  <a:pt x="2143760" y="0"/>
                </a:lnTo>
                <a:lnTo>
                  <a:pt x="2248535" y="95250"/>
                </a:lnTo>
                <a:lnTo>
                  <a:pt x="2248535" y="4953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586479" y="3684270"/>
            <a:ext cx="2248535" cy="495300"/>
          </a:xfrm>
          <a:custGeom>
            <a:avLst/>
            <a:gdLst/>
            <a:ahLst/>
            <a:cxnLst/>
            <a:rect l="l" t="t" r="r" b="b"/>
            <a:pathLst>
              <a:path w="2248535" h="495300">
                <a:moveTo>
                  <a:pt x="0" y="0"/>
                </a:moveTo>
                <a:lnTo>
                  <a:pt x="2143760" y="0"/>
                </a:lnTo>
                <a:lnTo>
                  <a:pt x="2248535" y="95250"/>
                </a:lnTo>
                <a:lnTo>
                  <a:pt x="2248535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586479" y="3684270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60">
                <a:moveTo>
                  <a:pt x="0" y="0"/>
                </a:moveTo>
                <a:lnTo>
                  <a:pt x="214376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730240" y="3684270"/>
            <a:ext cx="104775" cy="95250"/>
          </a:xfrm>
          <a:custGeom>
            <a:avLst/>
            <a:gdLst/>
            <a:ahLst/>
            <a:cxnLst/>
            <a:rect l="l" t="t" r="r" b="b"/>
            <a:pathLst>
              <a:path w="104775" h="95250">
                <a:moveTo>
                  <a:pt x="0" y="0"/>
                </a:moveTo>
                <a:lnTo>
                  <a:pt x="104775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35015" y="3779520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586479" y="4179570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5">
                <a:moveTo>
                  <a:pt x="224853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586479" y="368427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49530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30240" y="368427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730240" y="377952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3611879" y="3735268"/>
            <a:ext cx="19691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MS Mincho"/>
                <a:cs typeface="MS Mincho"/>
              </a:rPr>
              <a:t>由</a:t>
            </a:r>
            <a:r>
              <a:rPr sz="900" dirty="0">
                <a:latin typeface="宋体"/>
                <a:cs typeface="宋体"/>
              </a:rPr>
              <a:t>视图</a:t>
            </a:r>
            <a:r>
              <a:rPr sz="900" dirty="0">
                <a:latin typeface="MS Mincho"/>
                <a:cs typeface="MS Mincho"/>
              </a:rPr>
              <a:t>解析器解析</a:t>
            </a:r>
            <a:r>
              <a:rPr sz="900" spc="5" dirty="0">
                <a:latin typeface="宋体"/>
                <a:cs typeface="宋体"/>
              </a:rPr>
              <a:t>逻</a:t>
            </a:r>
            <a:r>
              <a:rPr sz="900" dirty="0">
                <a:latin typeface="宋体"/>
                <a:cs typeface="宋体"/>
              </a:rPr>
              <a:t>辑视图</a:t>
            </a:r>
            <a:r>
              <a:rPr sz="900" dirty="0">
                <a:latin typeface="MS Mincho"/>
                <a:cs typeface="MS Mincho"/>
              </a:rPr>
              <a:t>到物理</a:t>
            </a:r>
            <a:r>
              <a:rPr sz="900" dirty="0">
                <a:latin typeface="宋体"/>
                <a:cs typeface="宋体"/>
              </a:rPr>
              <a:t>视图</a:t>
            </a:r>
            <a:endParaRPr sz="900">
              <a:latin typeface="宋体"/>
              <a:cs typeface="宋体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350125" y="4255770"/>
            <a:ext cx="838200" cy="371475"/>
          </a:xfrm>
          <a:custGeom>
            <a:avLst/>
            <a:gdLst/>
            <a:ahLst/>
            <a:cxnLst/>
            <a:rect l="l" t="t" r="r" b="b"/>
            <a:pathLst>
              <a:path w="838200" h="371475">
                <a:moveTo>
                  <a:pt x="838200" y="371475"/>
                </a:moveTo>
                <a:lnTo>
                  <a:pt x="0" y="371475"/>
                </a:lnTo>
                <a:lnTo>
                  <a:pt x="0" y="0"/>
                </a:lnTo>
                <a:lnTo>
                  <a:pt x="733425" y="0"/>
                </a:lnTo>
                <a:lnTo>
                  <a:pt x="838200" y="104775"/>
                </a:lnTo>
                <a:lnTo>
                  <a:pt x="838200" y="3714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50125" y="4255770"/>
            <a:ext cx="838200" cy="371475"/>
          </a:xfrm>
          <a:custGeom>
            <a:avLst/>
            <a:gdLst/>
            <a:ahLst/>
            <a:cxnLst/>
            <a:rect l="l" t="t" r="r" b="b"/>
            <a:pathLst>
              <a:path w="838200" h="371475">
                <a:moveTo>
                  <a:pt x="0" y="0"/>
                </a:moveTo>
                <a:lnTo>
                  <a:pt x="733425" y="0"/>
                </a:lnTo>
                <a:lnTo>
                  <a:pt x="838200" y="104775"/>
                </a:lnTo>
                <a:lnTo>
                  <a:pt x="838200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50125" y="4255770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42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83550" y="425577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0"/>
                </a:moveTo>
                <a:lnTo>
                  <a:pt x="104775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188325" y="4360545"/>
            <a:ext cx="0" cy="266700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50125" y="462724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50125" y="4255770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475"/>
                </a:moveTo>
                <a:lnTo>
                  <a:pt x="0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83550" y="425577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083550" y="4360545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9525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51685" y="2119630"/>
            <a:ext cx="1584325" cy="373380"/>
          </a:xfrm>
          <a:custGeom>
            <a:avLst/>
            <a:gdLst/>
            <a:ahLst/>
            <a:cxnLst/>
            <a:rect l="l" t="t" r="r" b="b"/>
            <a:pathLst>
              <a:path w="1584325" h="373380">
                <a:moveTo>
                  <a:pt x="1584325" y="373380"/>
                </a:moveTo>
                <a:lnTo>
                  <a:pt x="0" y="373380"/>
                </a:lnTo>
                <a:lnTo>
                  <a:pt x="0" y="0"/>
                </a:lnTo>
                <a:lnTo>
                  <a:pt x="1522095" y="0"/>
                </a:lnTo>
                <a:lnTo>
                  <a:pt x="1584325" y="62230"/>
                </a:lnTo>
                <a:lnTo>
                  <a:pt x="1584325" y="37338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51685" y="2119630"/>
            <a:ext cx="1584325" cy="373380"/>
          </a:xfrm>
          <a:custGeom>
            <a:avLst/>
            <a:gdLst/>
            <a:ahLst/>
            <a:cxnLst/>
            <a:rect l="l" t="t" r="r" b="b"/>
            <a:pathLst>
              <a:path w="1584325" h="373380">
                <a:moveTo>
                  <a:pt x="0" y="0"/>
                </a:moveTo>
                <a:lnTo>
                  <a:pt x="1522095" y="0"/>
                </a:lnTo>
                <a:lnTo>
                  <a:pt x="1584325" y="62230"/>
                </a:lnTo>
                <a:lnTo>
                  <a:pt x="1584325" y="373380"/>
                </a:lnTo>
                <a:lnTo>
                  <a:pt x="0" y="373380"/>
                </a:lnTo>
                <a:lnTo>
                  <a:pt x="0" y="0"/>
                </a:lnTo>
              </a:path>
            </a:pathLst>
          </a:custGeom>
          <a:ln w="9525">
            <a:solidFill>
              <a:srgbClr val="F4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2132329" y="2136100"/>
            <a:ext cx="14224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MS Mincho"/>
                <a:cs typeface="MS Mincho"/>
              </a:rPr>
              <a:t>把目</a:t>
            </a:r>
            <a:r>
              <a:rPr sz="1100" dirty="0">
                <a:latin typeface="宋体"/>
                <a:cs typeface="宋体"/>
              </a:rPr>
              <a:t>标</a:t>
            </a:r>
            <a:r>
              <a:rPr sz="1100" dirty="0">
                <a:latin typeface="MS Mincho"/>
                <a:cs typeface="MS Mincho"/>
              </a:rPr>
              <a:t>方法返回</a:t>
            </a:r>
            <a:r>
              <a:rPr sz="1100" dirty="0">
                <a:latin typeface="宋体"/>
                <a:cs typeface="宋体"/>
              </a:rPr>
              <a:t>值转为</a:t>
            </a:r>
            <a:endParaRPr sz="1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和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8155305" cy="360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7785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行完成后，最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返回一个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ModelAndView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于那些返回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Strin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ModeMap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型的 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理方法，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也会在内部将它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装配成一个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ModelAndView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dirty="0">
                <a:latin typeface="MS Mincho"/>
                <a:cs typeface="MS Mincho"/>
              </a:rPr>
              <a:t>，它包含了</a:t>
            </a:r>
            <a:r>
              <a:rPr sz="2400" dirty="0">
                <a:latin typeface="宋体"/>
                <a:cs typeface="宋体"/>
              </a:rPr>
              <a:t>逻辑</a:t>
            </a:r>
            <a:r>
              <a:rPr sz="2400" dirty="0">
                <a:latin typeface="MS Mincho"/>
                <a:cs typeface="MS Mincho"/>
              </a:rPr>
              <a:t>名和模型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092450" algn="l"/>
              </a:tabLst>
            </a:pP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借助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400" dirty="0">
                <a:latin typeface="MS Mincho"/>
                <a:cs typeface="MS Mincho"/>
              </a:rPr>
              <a:t>（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ViewResolve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）得到最</a:t>
            </a:r>
            <a:r>
              <a:rPr sz="2400" dirty="0">
                <a:latin typeface="宋体"/>
                <a:cs typeface="宋体"/>
              </a:rPr>
              <a:t>终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象（</a:t>
            </a:r>
            <a:r>
              <a:rPr sz="2400" dirty="0">
                <a:latin typeface="Arial"/>
                <a:cs typeface="Arial"/>
              </a:rPr>
              <a:t>Vie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MS Mincho"/>
                <a:cs typeface="MS Mincho"/>
              </a:rPr>
              <a:t>），最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可以是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，也可能是 </a:t>
            </a:r>
            <a:r>
              <a:rPr sz="2400" dirty="0">
                <a:latin typeface="Arial"/>
                <a:cs typeface="Arial"/>
              </a:rPr>
              <a:t>Exce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JFreeChart	</a:t>
            </a:r>
            <a:r>
              <a:rPr sz="2400" dirty="0">
                <a:latin typeface="MS Mincho"/>
                <a:cs typeface="MS Mincho"/>
              </a:rPr>
              <a:t>等各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现</a:t>
            </a:r>
            <a:r>
              <a:rPr sz="2400" dirty="0">
                <a:latin typeface="MS Mincho"/>
                <a:cs typeface="MS Mincho"/>
              </a:rPr>
              <a:t>形式的</a:t>
            </a:r>
            <a:r>
              <a:rPr sz="2400" dirty="0">
                <a:latin typeface="宋体"/>
                <a:cs typeface="宋体"/>
              </a:rPr>
              <a:t>视图</a:t>
            </a:r>
            <a:endParaRPr sz="2400">
              <a:latin typeface="宋体"/>
              <a:cs typeface="宋体"/>
            </a:endParaRPr>
          </a:p>
          <a:p>
            <a:pPr marL="354965" marR="173355" indent="-342265" algn="just">
              <a:lnSpc>
                <a:spcPts val="275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于最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究竟采取何</a:t>
            </a:r>
            <a:r>
              <a:rPr sz="2400" dirty="0">
                <a:latin typeface="宋体"/>
                <a:cs typeface="宋体"/>
              </a:rPr>
              <a:t>种视图对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模型数据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Batang"/>
                <a:cs typeface="Batang"/>
              </a:rPr>
              <a:t>渲</a:t>
            </a:r>
            <a:r>
              <a:rPr sz="2400" dirty="0">
                <a:latin typeface="MS Mincho"/>
                <a:cs typeface="MS Mincho"/>
              </a:rPr>
              <a:t>染，</a:t>
            </a:r>
            <a:r>
              <a:rPr sz="2400" dirty="0">
                <a:latin typeface="宋体"/>
                <a:cs typeface="宋体"/>
              </a:rPr>
              <a:t>处 </a:t>
            </a:r>
            <a:r>
              <a:rPr sz="2400" dirty="0">
                <a:latin typeface="MS Mincho"/>
                <a:cs typeface="MS Mincho"/>
              </a:rPr>
              <a:t>理器并不</a:t>
            </a:r>
            <a:r>
              <a:rPr sz="2400" dirty="0">
                <a:latin typeface="宋体"/>
                <a:cs typeface="宋体"/>
              </a:rPr>
              <a:t>关</a:t>
            </a:r>
            <a:r>
              <a:rPr sz="2400" dirty="0">
                <a:latin typeface="MS Mincho"/>
                <a:cs typeface="MS Mincho"/>
              </a:rPr>
              <a:t>心，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理器工作重点聚焦在生</a:t>
            </a:r>
            <a:r>
              <a:rPr sz="2400" dirty="0">
                <a:latin typeface="宋体"/>
                <a:cs typeface="宋体"/>
              </a:rPr>
              <a:t>产</a:t>
            </a:r>
            <a:r>
              <a:rPr sz="2400" dirty="0">
                <a:latin typeface="MS Mincho"/>
                <a:cs typeface="MS Mincho"/>
              </a:rPr>
              <a:t>模型数据的工 作上，从而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MVC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的充分解</a:t>
            </a:r>
            <a:r>
              <a:rPr sz="2400" dirty="0">
                <a:latin typeface="宋体"/>
                <a:cs typeface="宋体"/>
              </a:rPr>
              <a:t>耦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宋体"/>
                <a:cs typeface="宋体"/>
              </a:rPr>
              <a:t>视图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982628"/>
            <a:ext cx="7733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dirty="0">
                <a:latin typeface="MS Mincho"/>
                <a:cs typeface="MS Mincho"/>
              </a:rPr>
              <a:t>的作用是</a:t>
            </a:r>
            <a:r>
              <a:rPr sz="2000" dirty="0">
                <a:latin typeface="Batang"/>
                <a:cs typeface="Batang"/>
              </a:rPr>
              <a:t>渲</a:t>
            </a:r>
            <a:r>
              <a:rPr sz="2000" dirty="0">
                <a:latin typeface="MS Mincho"/>
                <a:cs typeface="MS Mincho"/>
              </a:rPr>
              <a:t>染模型数据，将模型里的数据以某</a:t>
            </a:r>
            <a:r>
              <a:rPr sz="2000" dirty="0">
                <a:latin typeface="宋体"/>
                <a:cs typeface="宋体"/>
              </a:rPr>
              <a:t>种</a:t>
            </a:r>
            <a:r>
              <a:rPr sz="2000" dirty="0">
                <a:latin typeface="MS Mincho"/>
                <a:cs typeface="MS Mincho"/>
              </a:rPr>
              <a:t>形式呈</a:t>
            </a:r>
            <a:r>
              <a:rPr sz="2000" dirty="0">
                <a:latin typeface="宋体"/>
                <a:cs typeface="宋体"/>
              </a:rPr>
              <a:t>现给</a:t>
            </a:r>
            <a:r>
              <a:rPr sz="2000" dirty="0">
                <a:latin typeface="MS Mincho"/>
                <a:cs typeface="MS Mincho"/>
              </a:rPr>
              <a:t>客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2274093"/>
            <a:ext cx="779907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户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965" marR="5080" indent="-342265">
              <a:lnSpc>
                <a:spcPts val="2290"/>
              </a:lnSpc>
              <a:spcBef>
                <a:spcPts val="515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了</a:t>
            </a:r>
            <a:r>
              <a:rPr sz="2000" dirty="0">
                <a:latin typeface="宋体"/>
                <a:cs typeface="宋体"/>
              </a:rPr>
              <a:t>实现视图</a:t>
            </a:r>
            <a:r>
              <a:rPr sz="2000" dirty="0">
                <a:latin typeface="MS Mincho"/>
                <a:cs typeface="MS Mincho"/>
              </a:rPr>
              <a:t>模型和具体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dirty="0">
                <a:latin typeface="MS Mincho"/>
                <a:cs typeface="MS Mincho"/>
              </a:rPr>
              <a:t>技</a:t>
            </a:r>
            <a:r>
              <a:rPr sz="2000" dirty="0">
                <a:latin typeface="宋体"/>
                <a:cs typeface="宋体"/>
              </a:rPr>
              <a:t>术</a:t>
            </a:r>
            <a:r>
              <a:rPr sz="2000" dirty="0">
                <a:latin typeface="MS Mincho"/>
                <a:cs typeface="MS Mincho"/>
              </a:rPr>
              <a:t>的解</a:t>
            </a:r>
            <a:r>
              <a:rPr sz="2000" dirty="0">
                <a:latin typeface="宋体"/>
                <a:cs typeface="宋体"/>
              </a:rPr>
              <a:t>耦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在 </a:t>
            </a:r>
            <a:r>
              <a:rPr sz="2000" dirty="0">
                <a:latin typeface="Arial"/>
                <a:cs typeface="Arial"/>
              </a:rPr>
              <a:t>org.springframework.web.servlet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包中定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了一个高度抽象的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View </a:t>
            </a:r>
            <a:r>
              <a:rPr sz="2000" dirty="0">
                <a:latin typeface="MS Mincho"/>
                <a:cs typeface="MS Mincho"/>
              </a:rPr>
              <a:t>接口：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575" y="5289073"/>
            <a:ext cx="7987665" cy="570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象由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负责实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例化</a:t>
            </a:r>
            <a:r>
              <a:rPr sz="2000" dirty="0">
                <a:latin typeface="MS Mincho"/>
                <a:cs typeface="MS Mincho"/>
              </a:rPr>
              <a:t>。由于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是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无状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态</a:t>
            </a:r>
            <a:r>
              <a:rPr sz="2000" dirty="0">
                <a:latin typeface="MS Mincho"/>
                <a:cs typeface="MS Mincho"/>
              </a:rPr>
              <a:t>的，所以他</a:t>
            </a:r>
            <a:r>
              <a:rPr sz="2000" dirty="0">
                <a:latin typeface="宋体"/>
                <a:cs typeface="宋体"/>
              </a:rPr>
              <a:t>们</a:t>
            </a:r>
            <a:endParaRPr sz="2000">
              <a:latin typeface="宋体"/>
              <a:cs typeface="宋体"/>
            </a:endParaRPr>
          </a:p>
          <a:p>
            <a:pPr marL="354965">
              <a:lnSpc>
                <a:spcPts val="2330"/>
              </a:lnSpc>
            </a:pPr>
            <a:r>
              <a:rPr sz="2000" dirty="0">
                <a:latin typeface="MS Mincho"/>
                <a:cs typeface="MS Mincho"/>
              </a:rPr>
              <a:t>不会有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线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程安全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问题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9794" y="3394075"/>
            <a:ext cx="6324600" cy="158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视图实现类</a:t>
            </a:r>
          </a:p>
        </p:txBody>
      </p:sp>
      <p:sp>
        <p:nvSpPr>
          <p:cNvPr id="3" name="object 3"/>
          <p:cNvSpPr/>
          <p:nvPr/>
        </p:nvSpPr>
        <p:spPr>
          <a:xfrm>
            <a:off x="755650" y="1772920"/>
            <a:ext cx="7785100" cy="468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7987665" cy="255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为逻辑视图</a:t>
            </a:r>
            <a:r>
              <a:rPr sz="2400" dirty="0">
                <a:latin typeface="MS Mincho"/>
                <a:cs typeface="MS Mincho"/>
              </a:rPr>
              <a:t>名的解析提供了不同的策略，可 以在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WEB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配置一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种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解析策略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并 指定他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的先后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序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一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映射策略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解析器的作用比</a:t>
            </a:r>
            <a:r>
              <a:rPr sz="2400" dirty="0">
                <a:latin typeface="宋体"/>
                <a:cs typeface="宋体"/>
              </a:rPr>
              <a:t>较单</a:t>
            </a:r>
            <a:r>
              <a:rPr sz="2400" dirty="0">
                <a:latin typeface="MS Mincho"/>
                <a:cs typeface="MS Mincho"/>
              </a:rPr>
              <a:t>一：将</a:t>
            </a:r>
            <a:r>
              <a:rPr sz="2400" dirty="0">
                <a:latin typeface="宋体"/>
                <a:cs typeface="宋体"/>
              </a:rPr>
              <a:t>逻辑视图</a:t>
            </a:r>
            <a:r>
              <a:rPr sz="2400" dirty="0">
                <a:latin typeface="MS Mincho"/>
                <a:cs typeface="MS Mincho"/>
              </a:rPr>
              <a:t>解析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一个具体 的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5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所有的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解析器都必</a:t>
            </a:r>
            <a:r>
              <a:rPr sz="2400" dirty="0">
                <a:latin typeface="宋体"/>
                <a:cs typeface="宋体"/>
              </a:rPr>
              <a:t>须实现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ViewResolver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794" y="4653279"/>
            <a:ext cx="50292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2084705">
              <a:lnSpc>
                <a:spcPct val="100000"/>
              </a:lnSpc>
            </a:pPr>
            <a:r>
              <a:rPr dirty="0"/>
              <a:t>HelloWorld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88661"/>
            <a:ext cx="6254115" cy="249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Batang"/>
                <a:cs typeface="Batang"/>
              </a:rPr>
              <a:t>步</a:t>
            </a:r>
            <a:r>
              <a:rPr sz="2800" dirty="0">
                <a:latin typeface="宋体"/>
                <a:cs typeface="宋体"/>
              </a:rPr>
              <a:t>骤</a:t>
            </a:r>
            <a:r>
              <a:rPr sz="2800" dirty="0">
                <a:latin typeface="MS Mincho"/>
                <a:cs typeface="MS Mincho"/>
              </a:rPr>
              <a:t>：</a:t>
            </a:r>
          </a:p>
          <a:p>
            <a:pPr marL="755015" indent="-28511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</a:t>
            </a: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web.xml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中配置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DispatcherServlet</a:t>
            </a:r>
            <a:endParaRPr sz="2400" dirty="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MS Mincho"/>
                <a:cs typeface="MS Mincho"/>
              </a:rPr>
              <a:t>加入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的配置文件</a:t>
            </a: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编</a:t>
            </a:r>
            <a:r>
              <a:rPr sz="2400" dirty="0">
                <a:latin typeface="MS Mincho"/>
                <a:cs typeface="MS Mincho"/>
              </a:rPr>
              <a:t>写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求的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理器，并</a:t>
            </a:r>
            <a:r>
              <a:rPr sz="2400" dirty="0">
                <a:latin typeface="宋体"/>
                <a:cs typeface="宋体"/>
              </a:rPr>
              <a:t>标识为处</a:t>
            </a:r>
            <a:r>
              <a:rPr sz="2400" dirty="0">
                <a:latin typeface="MS Mincho"/>
                <a:cs typeface="MS Mincho"/>
              </a:rPr>
              <a:t>理器</a:t>
            </a: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编</a:t>
            </a:r>
            <a:r>
              <a:rPr sz="2400" dirty="0">
                <a:latin typeface="MS Mincho"/>
                <a:cs typeface="MS Mincho"/>
              </a:rPr>
              <a:t>写</a:t>
            </a:r>
            <a:r>
              <a:rPr sz="2400" dirty="0">
                <a:latin typeface="宋体"/>
                <a:cs typeface="宋体"/>
              </a:rPr>
              <a:t>视图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685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常用的</a:t>
            </a:r>
            <a:r>
              <a:rPr dirty="0">
                <a:latin typeface="宋体"/>
                <a:cs typeface="宋体"/>
              </a:rPr>
              <a:t>视图</a:t>
            </a:r>
            <a:r>
              <a:rPr dirty="0">
                <a:latin typeface="MS Mincho"/>
                <a:cs typeface="MS Mincho"/>
              </a:rPr>
              <a:t>解析器</a:t>
            </a:r>
            <a:r>
              <a:rPr dirty="0">
                <a:latin typeface="宋体"/>
                <a:cs typeface="宋体"/>
              </a:rPr>
              <a:t>实现类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169" y="4609623"/>
            <a:ext cx="8041005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程序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可以</a:t>
            </a:r>
            <a:r>
              <a:rPr sz="2000" dirty="0">
                <a:latin typeface="宋体"/>
                <a:cs typeface="宋体"/>
              </a:rPr>
              <a:t>选择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解析器或混用多</a:t>
            </a:r>
            <a:r>
              <a:rPr sz="2000" dirty="0">
                <a:latin typeface="宋体"/>
                <a:cs typeface="宋体"/>
              </a:rPr>
              <a:t>种视图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330" marR="5080" indent="-342265">
              <a:lnSpc>
                <a:spcPts val="2060"/>
              </a:lnSpc>
              <a:spcBef>
                <a:spcPts val="295"/>
              </a:spcBef>
              <a:tabLst>
                <a:tab pos="354330" algn="l"/>
                <a:tab pos="599567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Batang"/>
                <a:cs typeface="Batang"/>
              </a:rPr>
              <a:t>每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解析器都</a:t>
            </a:r>
            <a:r>
              <a:rPr sz="2000" dirty="0">
                <a:latin typeface="宋体"/>
                <a:cs typeface="宋体"/>
              </a:rPr>
              <a:t>实现</a:t>
            </a:r>
            <a:r>
              <a:rPr sz="2000" dirty="0">
                <a:latin typeface="MS Mincho"/>
                <a:cs typeface="MS Mincho"/>
              </a:rPr>
              <a:t>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接口并</a:t>
            </a:r>
            <a:r>
              <a:rPr sz="2000" dirty="0">
                <a:latin typeface="宋体"/>
                <a:cs typeface="宋体"/>
              </a:rPr>
              <a:t>开</a:t>
            </a:r>
            <a:r>
              <a:rPr sz="2000" dirty="0">
                <a:latin typeface="MS Mincho"/>
                <a:cs typeface="MS Mincho"/>
              </a:rPr>
              <a:t>放出一个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order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属性，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 以通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属性指定解析器的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顺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序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order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越小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优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先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级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越高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330" marR="48260" indent="-342265">
              <a:lnSpc>
                <a:spcPts val="2070"/>
              </a:lnSpc>
              <a:spcBef>
                <a:spcPts val="22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会按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序的</a:t>
            </a:r>
            <a:r>
              <a:rPr sz="2000" dirty="0">
                <a:latin typeface="宋体"/>
                <a:cs typeface="宋体"/>
              </a:rPr>
              <a:t>优</a:t>
            </a:r>
            <a:r>
              <a:rPr sz="2000" dirty="0">
                <a:latin typeface="MS Mincho"/>
                <a:cs typeface="MS Mincho"/>
              </a:rPr>
              <a:t>先</a:t>
            </a:r>
            <a:r>
              <a:rPr sz="2000" dirty="0">
                <a:latin typeface="宋体"/>
                <a:cs typeface="宋体"/>
              </a:rPr>
              <a:t>顺</a:t>
            </a:r>
            <a:r>
              <a:rPr sz="2000" dirty="0">
                <a:latin typeface="MS Mincho"/>
                <a:cs typeface="MS Mincho"/>
              </a:rPr>
              <a:t>序</a:t>
            </a:r>
            <a:r>
              <a:rPr sz="2000" dirty="0">
                <a:latin typeface="宋体"/>
                <a:cs typeface="宋体"/>
              </a:rPr>
              <a:t>对逻辑视图</a:t>
            </a:r>
            <a:r>
              <a:rPr sz="2000" dirty="0">
                <a:latin typeface="MS Mincho"/>
                <a:cs typeface="MS Mincho"/>
              </a:rPr>
              <a:t>名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行解 析，直到解析成功并返回</a:t>
            </a:r>
            <a:r>
              <a:rPr sz="2000" dirty="0">
                <a:latin typeface="宋体"/>
                <a:cs typeface="宋体"/>
              </a:rPr>
              <a:t>视图对</a:t>
            </a:r>
            <a:r>
              <a:rPr sz="2000" dirty="0">
                <a:latin typeface="MS Mincho"/>
                <a:cs typeface="MS Mincho"/>
              </a:rPr>
              <a:t>象，否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将抛出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ServletException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异 </a:t>
            </a:r>
            <a:r>
              <a:rPr sz="2000" dirty="0">
                <a:latin typeface="MS Mincho"/>
                <a:cs typeface="MS Mincho"/>
              </a:rPr>
              <a:t>常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750" y="1772920"/>
            <a:ext cx="80645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6272"/>
            <a:ext cx="7063105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是最常</a:t>
            </a:r>
            <a:r>
              <a:rPr sz="2400" dirty="0">
                <a:latin typeface="宋体"/>
                <a:cs typeface="宋体"/>
              </a:rPr>
              <a:t>见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视图</a:t>
            </a:r>
            <a:r>
              <a:rPr sz="2400" dirty="0">
                <a:latin typeface="MS Mincho"/>
                <a:cs typeface="MS Mincho"/>
              </a:rPr>
              <a:t>技</a:t>
            </a:r>
            <a:r>
              <a:rPr sz="2400" dirty="0">
                <a:latin typeface="宋体"/>
                <a:cs typeface="宋体"/>
              </a:rPr>
              <a:t>术</a:t>
            </a:r>
            <a:r>
              <a:rPr sz="2400" dirty="0">
                <a:latin typeface="MS Mincho"/>
                <a:cs typeface="MS Mincho"/>
              </a:rPr>
              <a:t>，可以使用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790"/>
              </a:lnSpc>
            </a:pPr>
            <a:r>
              <a:rPr sz="2400" dirty="0">
                <a:latin typeface="Arial"/>
                <a:cs typeface="Arial"/>
              </a:rPr>
              <a:t>InternalResourceViewResolver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作</a:t>
            </a:r>
            <a:r>
              <a:rPr sz="2400" dirty="0">
                <a:latin typeface="宋体"/>
                <a:cs typeface="宋体"/>
              </a:rPr>
              <a:t>为视图</a:t>
            </a:r>
            <a:r>
              <a:rPr sz="2400" dirty="0">
                <a:latin typeface="MS Mincho"/>
                <a:cs typeface="MS Mincho"/>
              </a:rPr>
              <a:t>解析器：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870" y="2924810"/>
            <a:ext cx="7886700" cy="109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0615" y="4083684"/>
            <a:ext cx="36677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F/p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ge</a:t>
            </a:r>
            <a:r>
              <a:rPr sz="1800" spc="-5" dirty="0">
                <a:latin typeface="Calibri"/>
                <a:cs typeface="Calibri"/>
              </a:rPr>
              <a:t>s/us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5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cre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-5" dirty="0">
                <a:latin typeface="Calibri"/>
                <a:cs typeface="Calibri"/>
              </a:rPr>
              <a:t>ss.js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4951" y="4017409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58368" y="0"/>
                </a:moveTo>
                <a:lnTo>
                  <a:pt x="14678" y="19655"/>
                </a:lnTo>
                <a:lnTo>
                  <a:pt x="2571" y="40632"/>
                </a:lnTo>
                <a:lnTo>
                  <a:pt x="0" y="52859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4900" y="407606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431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44664" y="4310379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0" y="0"/>
                </a:moveTo>
                <a:lnTo>
                  <a:pt x="19655" y="43689"/>
                </a:lnTo>
                <a:lnTo>
                  <a:pt x="40632" y="55796"/>
                </a:lnTo>
                <a:lnTo>
                  <a:pt x="52859" y="58368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3320" y="4368800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35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3670" y="4316175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20" h="53339">
                <a:moveTo>
                  <a:pt x="0" y="52859"/>
                </a:moveTo>
                <a:lnTo>
                  <a:pt x="43689" y="33203"/>
                </a:lnTo>
                <a:lnTo>
                  <a:pt x="55796" y="12227"/>
                </a:lnTo>
                <a:lnTo>
                  <a:pt x="58368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2090" y="4076065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23431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9465" y="4017696"/>
            <a:ext cx="53340" cy="58419"/>
          </a:xfrm>
          <a:custGeom>
            <a:avLst/>
            <a:gdLst/>
            <a:ahLst/>
            <a:cxnLst/>
            <a:rect l="l" t="t" r="r" b="b"/>
            <a:pathLst>
              <a:path w="53339" h="58420">
                <a:moveTo>
                  <a:pt x="52859" y="58368"/>
                </a:moveTo>
                <a:lnTo>
                  <a:pt x="33203" y="14678"/>
                </a:lnTo>
                <a:lnTo>
                  <a:pt x="12227" y="2571"/>
                </a:lnTo>
                <a:lnTo>
                  <a:pt x="0" y="0"/>
                </a:lnTo>
              </a:path>
            </a:pathLst>
          </a:custGeom>
          <a:ln w="2511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20" y="4017645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153035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1911" y="32262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40148" y="0"/>
                </a:moveTo>
                <a:lnTo>
                  <a:pt x="27740" y="1978"/>
                </a:lnTo>
                <a:lnTo>
                  <a:pt x="16883" y="7489"/>
                </a:lnTo>
                <a:lnTo>
                  <a:pt x="8215" y="15894"/>
                </a:lnTo>
                <a:lnTo>
                  <a:pt x="2374" y="26554"/>
                </a:lnTo>
                <a:lnTo>
                  <a:pt x="0" y="38831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2054" y="326644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319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1889" y="3429634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0" y="0"/>
                </a:moveTo>
                <a:lnTo>
                  <a:pt x="1978" y="12407"/>
                </a:lnTo>
                <a:lnTo>
                  <a:pt x="7489" y="23265"/>
                </a:lnTo>
                <a:lnTo>
                  <a:pt x="15894" y="31933"/>
                </a:lnTo>
                <a:lnTo>
                  <a:pt x="26554" y="37773"/>
                </a:lnTo>
                <a:lnTo>
                  <a:pt x="38831" y="40148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82060" y="3469640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0" y="0"/>
                </a:moveTo>
                <a:lnTo>
                  <a:pt x="166116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3220" y="3430974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39" h="39370">
                <a:moveTo>
                  <a:pt x="0" y="38831"/>
                </a:moveTo>
                <a:lnTo>
                  <a:pt x="12407" y="36852"/>
                </a:lnTo>
                <a:lnTo>
                  <a:pt x="23265" y="31341"/>
                </a:lnTo>
                <a:lnTo>
                  <a:pt x="31933" y="22936"/>
                </a:lnTo>
                <a:lnTo>
                  <a:pt x="37773" y="12276"/>
                </a:lnTo>
                <a:lnTo>
                  <a:pt x="40148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3225" y="326644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16319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4559" y="3226291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831" y="40148"/>
                </a:moveTo>
                <a:lnTo>
                  <a:pt x="36852" y="27740"/>
                </a:lnTo>
                <a:lnTo>
                  <a:pt x="31341" y="16883"/>
                </a:lnTo>
                <a:lnTo>
                  <a:pt x="22936" y="8215"/>
                </a:lnTo>
                <a:lnTo>
                  <a:pt x="12276" y="2374"/>
                </a:lnTo>
                <a:lnTo>
                  <a:pt x="0" y="0"/>
                </a:lnTo>
              </a:path>
            </a:pathLst>
          </a:custGeom>
          <a:ln w="25204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2060" y="3226435"/>
            <a:ext cx="1661160" cy="0"/>
          </a:xfrm>
          <a:custGeom>
            <a:avLst/>
            <a:gdLst/>
            <a:ahLst/>
            <a:cxnLst/>
            <a:rect l="l" t="t" r="r" b="b"/>
            <a:pathLst>
              <a:path w="1661160">
                <a:moveTo>
                  <a:pt x="16611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2090" y="3429000"/>
            <a:ext cx="728345" cy="670560"/>
          </a:xfrm>
          <a:custGeom>
            <a:avLst/>
            <a:gdLst/>
            <a:ahLst/>
            <a:cxnLst/>
            <a:rect l="l" t="t" r="r" b="b"/>
            <a:pathLst>
              <a:path w="728345" h="670560">
                <a:moveTo>
                  <a:pt x="141605" y="0"/>
                </a:moveTo>
                <a:lnTo>
                  <a:pt x="201930" y="17780"/>
                </a:lnTo>
                <a:lnTo>
                  <a:pt x="262255" y="36830"/>
                </a:lnTo>
                <a:lnTo>
                  <a:pt x="321945" y="55245"/>
                </a:lnTo>
                <a:lnTo>
                  <a:pt x="379095" y="73660"/>
                </a:lnTo>
                <a:lnTo>
                  <a:pt x="434340" y="92710"/>
                </a:lnTo>
                <a:lnTo>
                  <a:pt x="486410" y="111125"/>
                </a:lnTo>
                <a:lnTo>
                  <a:pt x="535305" y="130810"/>
                </a:lnTo>
                <a:lnTo>
                  <a:pt x="579755" y="149860"/>
                </a:lnTo>
                <a:lnTo>
                  <a:pt x="619760" y="169545"/>
                </a:lnTo>
                <a:lnTo>
                  <a:pt x="654050" y="189865"/>
                </a:lnTo>
                <a:lnTo>
                  <a:pt x="705485" y="230505"/>
                </a:lnTo>
                <a:lnTo>
                  <a:pt x="728345" y="273685"/>
                </a:lnTo>
                <a:lnTo>
                  <a:pt x="727710" y="295275"/>
                </a:lnTo>
                <a:lnTo>
                  <a:pt x="701675" y="340995"/>
                </a:lnTo>
                <a:lnTo>
                  <a:pt x="645160" y="388620"/>
                </a:lnTo>
                <a:lnTo>
                  <a:pt x="607060" y="413385"/>
                </a:lnTo>
                <a:lnTo>
                  <a:pt x="562610" y="438150"/>
                </a:lnTo>
                <a:lnTo>
                  <a:pt x="513715" y="462915"/>
                </a:lnTo>
                <a:lnTo>
                  <a:pt x="459740" y="488315"/>
                </a:lnTo>
                <a:lnTo>
                  <a:pt x="401320" y="513715"/>
                </a:lnTo>
                <a:lnTo>
                  <a:pt x="339725" y="539750"/>
                </a:lnTo>
                <a:lnTo>
                  <a:pt x="275590" y="565150"/>
                </a:lnTo>
                <a:lnTo>
                  <a:pt x="208280" y="591820"/>
                </a:lnTo>
                <a:lnTo>
                  <a:pt x="139700" y="617855"/>
                </a:lnTo>
                <a:lnTo>
                  <a:pt x="69850" y="643890"/>
                </a:lnTo>
                <a:lnTo>
                  <a:pt x="0" y="670560"/>
                </a:lnTo>
              </a:path>
            </a:pathLst>
          </a:custGeom>
          <a:ln w="952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0669" y="4038384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52115" y="0"/>
                </a:moveTo>
                <a:lnTo>
                  <a:pt x="9697" y="21402"/>
                </a:lnTo>
                <a:lnTo>
                  <a:pt x="3582" y="31908"/>
                </a:lnTo>
                <a:lnTo>
                  <a:pt x="0" y="4374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008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9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89864" y="4341495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0" y="0"/>
                </a:moveTo>
                <a:lnTo>
                  <a:pt x="21402" y="42418"/>
                </a:lnTo>
                <a:lnTo>
                  <a:pt x="31908" y="48532"/>
                </a:lnTo>
                <a:lnTo>
                  <a:pt x="43740" y="52115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784" y="43942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6144" y="4350675"/>
            <a:ext cx="52705" cy="43815"/>
          </a:xfrm>
          <a:custGeom>
            <a:avLst/>
            <a:gdLst/>
            <a:ahLst/>
            <a:cxnLst/>
            <a:rect l="l" t="t" r="r" b="b"/>
            <a:pathLst>
              <a:path w="52704" h="43814">
                <a:moveTo>
                  <a:pt x="0" y="43740"/>
                </a:moveTo>
                <a:lnTo>
                  <a:pt x="42418" y="22338"/>
                </a:lnTo>
                <a:lnTo>
                  <a:pt x="48532" y="11832"/>
                </a:lnTo>
                <a:lnTo>
                  <a:pt x="52115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08850" y="4091304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25019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5324" y="4039189"/>
            <a:ext cx="43815" cy="52705"/>
          </a:xfrm>
          <a:custGeom>
            <a:avLst/>
            <a:gdLst/>
            <a:ahLst/>
            <a:cxnLst/>
            <a:rect l="l" t="t" r="r" b="b"/>
            <a:pathLst>
              <a:path w="43815" h="52704">
                <a:moveTo>
                  <a:pt x="43740" y="52115"/>
                </a:moveTo>
                <a:lnTo>
                  <a:pt x="22338" y="9697"/>
                </a:lnTo>
                <a:lnTo>
                  <a:pt x="11832" y="3582"/>
                </a:lnTo>
                <a:lnTo>
                  <a:pt x="0" y="0"/>
                </a:lnTo>
              </a:path>
            </a:pathLst>
          </a:custGeom>
          <a:ln w="25298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42784" y="403860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2133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99566" y="3479596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50108" y="0"/>
                </a:moveTo>
                <a:lnTo>
                  <a:pt x="8378" y="22277"/>
                </a:lnTo>
                <a:lnTo>
                  <a:pt x="2810" y="33116"/>
                </a:lnTo>
                <a:lnTo>
                  <a:pt x="0" y="45251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99510" y="352996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0"/>
                </a:moveTo>
                <a:lnTo>
                  <a:pt x="0" y="202565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99305" y="3732529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0" y="0"/>
                </a:moveTo>
                <a:lnTo>
                  <a:pt x="22277" y="41729"/>
                </a:lnTo>
                <a:lnTo>
                  <a:pt x="33116" y="47297"/>
                </a:lnTo>
                <a:lnTo>
                  <a:pt x="45251" y="50108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675" y="3782695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295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7970" y="3737647"/>
            <a:ext cx="50165" cy="45720"/>
          </a:xfrm>
          <a:custGeom>
            <a:avLst/>
            <a:gdLst/>
            <a:ahLst/>
            <a:cxnLst/>
            <a:rect l="l" t="t" r="r" b="b"/>
            <a:pathLst>
              <a:path w="50164" h="45720">
                <a:moveTo>
                  <a:pt x="0" y="45251"/>
                </a:moveTo>
                <a:lnTo>
                  <a:pt x="41729" y="22974"/>
                </a:lnTo>
                <a:lnTo>
                  <a:pt x="47297" y="12135"/>
                </a:lnTo>
                <a:lnTo>
                  <a:pt x="50108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28135" y="3529965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4">
                <a:moveTo>
                  <a:pt x="0" y="20256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83087" y="3479856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4">
                <a:moveTo>
                  <a:pt x="45251" y="50108"/>
                </a:moveTo>
                <a:lnTo>
                  <a:pt x="22974" y="8378"/>
                </a:lnTo>
                <a:lnTo>
                  <a:pt x="12135" y="2810"/>
                </a:lnTo>
                <a:lnTo>
                  <a:pt x="0" y="0"/>
                </a:lnTo>
              </a:path>
            </a:pathLst>
          </a:custGeom>
          <a:ln w="25583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49675" y="3479800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328295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8135" y="3630929"/>
            <a:ext cx="2861945" cy="585470"/>
          </a:xfrm>
          <a:custGeom>
            <a:avLst/>
            <a:gdLst/>
            <a:ahLst/>
            <a:cxnLst/>
            <a:rect l="l" t="t" r="r" b="b"/>
            <a:pathLst>
              <a:path w="2861945" h="585470">
                <a:moveTo>
                  <a:pt x="0" y="0"/>
                </a:moveTo>
                <a:lnTo>
                  <a:pt x="2861945" y="58547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66040">
              <a:lnSpc>
                <a:spcPts val="4285"/>
              </a:lnSpc>
            </a:pPr>
            <a:r>
              <a:rPr dirty="0"/>
              <a:t>InternalResourceViewResolver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2938"/>
            <a:ext cx="8110220" cy="1186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</a:t>
            </a:r>
            <a:r>
              <a:rPr sz="2000" dirty="0">
                <a:latin typeface="宋体"/>
                <a:cs typeface="宋体"/>
              </a:rPr>
              <a:t>项</a:t>
            </a:r>
            <a:r>
              <a:rPr sz="2000" dirty="0">
                <a:latin typeface="MS Mincho"/>
                <a:cs typeface="MS Mincho"/>
              </a:rPr>
              <a:t>目中使用了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会自</a:t>
            </a:r>
            <a:r>
              <a:rPr sz="2000" dirty="0">
                <a:latin typeface="宋体"/>
                <a:cs typeface="宋体"/>
              </a:rPr>
              <a:t>动</a:t>
            </a:r>
            <a:r>
              <a:rPr sz="2000" dirty="0">
                <a:latin typeface="MS Mincho"/>
                <a:cs typeface="MS Mincho"/>
              </a:rPr>
              <a:t>把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由</a:t>
            </a:r>
            <a:endParaRPr sz="2000">
              <a:latin typeface="MS Mincho"/>
              <a:cs typeface="MS Mincho"/>
            </a:endParaRPr>
          </a:p>
          <a:p>
            <a:pPr marL="354965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InternalResourceView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转为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JstlView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ts val="2300"/>
              </a:lnSpc>
              <a:spcBef>
                <a:spcPts val="509"/>
              </a:spcBef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JSTL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fmt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标签则</a:t>
            </a:r>
            <a:r>
              <a:rPr sz="2000" dirty="0">
                <a:latin typeface="MS Mincho"/>
                <a:cs typeface="MS Mincho"/>
              </a:rPr>
              <a:t>需要在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的配置文件中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配置国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际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源文件</a:t>
            </a:r>
            <a:endParaRPr sz="20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4588668"/>
            <a:ext cx="7928609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290"/>
              </a:lnSpc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若希望直接</a:t>
            </a:r>
            <a:r>
              <a:rPr sz="2000" dirty="0">
                <a:latin typeface="宋体"/>
                <a:cs typeface="宋体"/>
              </a:rPr>
              <a:t>响应</a:t>
            </a:r>
            <a:r>
              <a:rPr sz="2000" dirty="0">
                <a:latin typeface="MS Mincho"/>
                <a:cs typeface="MS Mincho"/>
              </a:rPr>
              <a:t>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Batang"/>
                <a:cs typeface="Batang"/>
              </a:rPr>
              <a:t>渲</a:t>
            </a:r>
            <a:r>
              <a:rPr sz="2000" dirty="0">
                <a:latin typeface="MS Mincho"/>
                <a:cs typeface="MS Mincho"/>
              </a:rPr>
              <a:t>染的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面，可以使用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mvc:view- controller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标签实现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704" y="3505834"/>
            <a:ext cx="8674100" cy="90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704" y="5446395"/>
            <a:ext cx="8305800" cy="2914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120900">
              <a:lnSpc>
                <a:spcPts val="4285"/>
              </a:lnSpc>
            </a:pPr>
            <a:r>
              <a:rPr dirty="0"/>
              <a:t>Excel</a:t>
            </a:r>
            <a:r>
              <a:rPr spc="-10" dirty="0"/>
              <a:t> </a:t>
            </a:r>
            <a:r>
              <a:rPr dirty="0">
                <a:latin typeface="宋体"/>
                <a:cs typeface="宋体"/>
              </a:rPr>
              <a:t>视图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57387"/>
            <a:ext cx="7986395" cy="388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若希望使用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展示数据列表，</a:t>
            </a:r>
            <a:r>
              <a:rPr sz="2400" dirty="0">
                <a:latin typeface="宋体"/>
                <a:cs typeface="宋体"/>
              </a:rPr>
              <a:t>仅</a:t>
            </a:r>
            <a:r>
              <a:rPr sz="2400" dirty="0">
                <a:latin typeface="MS Mincho"/>
                <a:cs typeface="MS Mincho"/>
              </a:rPr>
              <a:t>需要</a:t>
            </a: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 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AbstractExcelView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 </a:t>
            </a:r>
            <a:r>
              <a:rPr sz="2400" dirty="0">
                <a:latin typeface="Arial"/>
                <a:cs typeface="Arial"/>
              </a:rPr>
              <a:t>AbstractJExcel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View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即可。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buildExcelDocumen</a:t>
            </a:r>
            <a:r>
              <a:rPr sz="2400" spc="-5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() </a:t>
            </a:r>
            <a:r>
              <a:rPr sz="2400" dirty="0">
                <a:latin typeface="MS Mincho"/>
                <a:cs typeface="MS Mincho"/>
              </a:rPr>
              <a:t>方法，在方法中使用模型数据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Excel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文档就可以 了。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53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AbstractExcelView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基于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POI AP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latin typeface="MS Mincho"/>
                <a:cs typeface="MS Mincho"/>
              </a:rPr>
              <a:t>，而</a:t>
            </a:r>
            <a:endParaRPr sz="2400">
              <a:latin typeface="MS Mincho"/>
              <a:cs typeface="MS Mincho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Arial"/>
                <a:cs typeface="Arial"/>
              </a:rPr>
              <a:t>AbstractJExcelView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是基于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JExcelAPI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的。</a:t>
            </a:r>
            <a:endParaRPr sz="2400">
              <a:latin typeface="MS Mincho"/>
              <a:cs typeface="MS Mincho"/>
            </a:endParaRPr>
          </a:p>
          <a:p>
            <a:pPr marL="354965" marR="904240" indent="-342265">
              <a:lnSpc>
                <a:spcPts val="248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视图对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象需要配置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IOC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容器中的一个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Bea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，使用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BeanNameViewResolver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作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为视图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解析器即可</a:t>
            </a:r>
            <a:endParaRPr sz="2400">
              <a:latin typeface="Kozuka Gothic Pro B"/>
              <a:cs typeface="Kozuka Gothic Pro B"/>
            </a:endParaRPr>
          </a:p>
          <a:p>
            <a:pPr marL="354965" marR="5080" indent="-34226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若希望直接在</a:t>
            </a:r>
            <a:r>
              <a:rPr sz="2400" dirty="0">
                <a:latin typeface="宋体"/>
                <a:cs typeface="宋体"/>
              </a:rPr>
              <a:t>浏览</a:t>
            </a:r>
            <a:r>
              <a:rPr sz="2400" dirty="0">
                <a:latin typeface="MS Mincho"/>
                <a:cs typeface="MS Mincho"/>
              </a:rPr>
              <a:t>器中直接下</a:t>
            </a:r>
            <a:r>
              <a:rPr sz="2400" dirty="0">
                <a:latin typeface="宋体"/>
                <a:cs typeface="宋体"/>
              </a:rPr>
              <a:t>载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Excel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文档，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可以</a:t>
            </a:r>
            <a:r>
              <a:rPr sz="2400" dirty="0">
                <a:latin typeface="宋体"/>
                <a:cs typeface="宋体"/>
              </a:rPr>
              <a:t>设</a:t>
            </a:r>
            <a:r>
              <a:rPr sz="2400" dirty="0">
                <a:latin typeface="MS Mincho"/>
                <a:cs typeface="MS Mincho"/>
              </a:rPr>
              <a:t>置 </a:t>
            </a:r>
            <a:r>
              <a:rPr sz="2400" dirty="0">
                <a:latin typeface="宋体"/>
                <a:cs typeface="宋体"/>
              </a:rPr>
              <a:t>响应头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Content-Disposition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值为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attachment;filename=xxx.xls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宋体"/>
                <a:cs typeface="宋体"/>
              </a:rPr>
              <a:t>关</a:t>
            </a:r>
            <a:r>
              <a:rPr dirty="0">
                <a:latin typeface="MS Mincho"/>
                <a:cs typeface="MS Mincho"/>
              </a:rPr>
              <a:t>于重定向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57387"/>
            <a:ext cx="8002905" cy="219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0320" indent="-34226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一般情况下，控制器方法返回字符串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型的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会被当成</a:t>
            </a:r>
            <a:r>
              <a:rPr sz="2400" dirty="0">
                <a:latin typeface="宋体"/>
                <a:cs typeface="宋体"/>
              </a:rPr>
              <a:t>逻 辑视图</a:t>
            </a:r>
            <a:r>
              <a:rPr sz="2400" dirty="0">
                <a:latin typeface="MS Mincho"/>
                <a:cs typeface="MS Mincho"/>
              </a:rPr>
              <a:t>名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endParaRPr sz="2400">
              <a:latin typeface="MS Mincho"/>
              <a:cs typeface="MS Mincho"/>
            </a:endParaRPr>
          </a:p>
          <a:p>
            <a:pPr marL="354965" marR="163195" indent="-342265">
              <a:lnSpc>
                <a:spcPts val="248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如果返回的字符串中</a:t>
            </a:r>
            <a:r>
              <a:rPr sz="2400" dirty="0">
                <a:latin typeface="宋体"/>
                <a:cs typeface="宋体"/>
              </a:rPr>
              <a:t>带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forward: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或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redirect: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前</a:t>
            </a:r>
            <a:r>
              <a:rPr sz="2400" dirty="0">
                <a:latin typeface="宋体"/>
                <a:cs typeface="宋体"/>
              </a:rPr>
              <a:t>缀 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他</a:t>
            </a:r>
            <a:r>
              <a:rPr sz="2400" dirty="0">
                <a:latin typeface="宋体"/>
                <a:cs typeface="宋体"/>
              </a:rPr>
              <a:t>们进</a:t>
            </a:r>
            <a:r>
              <a:rPr sz="2400" dirty="0">
                <a:latin typeface="MS Mincho"/>
                <a:cs typeface="MS Mincho"/>
              </a:rPr>
              <a:t>行特殊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理：将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forward: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和 </a:t>
            </a:r>
            <a:r>
              <a:rPr sz="2400" dirty="0">
                <a:latin typeface="Arial"/>
                <a:cs typeface="Arial"/>
              </a:rPr>
              <a:t>redirect: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当成指示符，其后的字符串作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URL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来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215"/>
              </a:lnSpc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redirect:success.js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dirty="0">
                <a:latin typeface="MS Mincho"/>
                <a:cs typeface="MS Mincho"/>
              </a:rPr>
              <a:t>：会完成一个到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success.jsp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的重定向的操作</a:t>
            </a:r>
            <a:endParaRPr sz="2000">
              <a:latin typeface="MS Mincho"/>
              <a:cs typeface="MS Mincho"/>
            </a:endParaRPr>
          </a:p>
          <a:p>
            <a:pPr marL="755015" lvl="1" indent="-285115">
              <a:lnSpc>
                <a:spcPts val="2325"/>
              </a:lnSpc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forward:success.js</a:t>
            </a:r>
            <a:r>
              <a:rPr sz="2000" spc="-25" dirty="0">
                <a:latin typeface="Arial"/>
                <a:cs typeface="Arial"/>
              </a:rPr>
              <a:t>p</a:t>
            </a:r>
            <a:r>
              <a:rPr sz="2000" dirty="0">
                <a:latin typeface="MS Mincho"/>
                <a:cs typeface="MS Mincho"/>
              </a:rPr>
              <a:t>：会完成一个到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success.jsp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转发</a:t>
            </a:r>
            <a:r>
              <a:rPr sz="2000" dirty="0">
                <a:latin typeface="MS Mincho"/>
                <a:cs typeface="MS Mincho"/>
              </a:rPr>
              <a:t>操作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0589" y="4815840"/>
            <a:ext cx="4330065" cy="179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RESTful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396875">
              <a:lnSpc>
                <a:spcPts val="4285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4" name="object 4"/>
          <p:cNvSpPr/>
          <p:nvPr/>
        </p:nvSpPr>
        <p:spPr>
          <a:xfrm>
            <a:off x="527050" y="3644900"/>
            <a:ext cx="535940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575" y="1985962"/>
            <a:ext cx="3143885" cy="136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341630" algn="l"/>
              </a:tabLst>
            </a:pPr>
            <a:r>
              <a:rPr sz="2400" dirty="0">
                <a:latin typeface="Arial"/>
                <a:cs typeface="Arial"/>
              </a:rPr>
              <a:t>•	1.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示所有</a:t>
            </a:r>
            <a:r>
              <a:rPr sz="2400" dirty="0">
                <a:latin typeface="宋体"/>
                <a:cs typeface="宋体"/>
              </a:rPr>
              <a:t>员</a:t>
            </a:r>
            <a:r>
              <a:rPr sz="2400" dirty="0">
                <a:latin typeface="MS Mincho"/>
                <a:cs typeface="MS Mincho"/>
              </a:rPr>
              <a:t>工信息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43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emps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求方式：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8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示效果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620" y="3807459"/>
            <a:ext cx="5321300" cy="278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079" y="2045017"/>
            <a:ext cx="3143885" cy="153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2.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添加所有</a:t>
            </a:r>
            <a:r>
              <a:rPr sz="2400" dirty="0">
                <a:latin typeface="宋体"/>
                <a:cs typeface="宋体"/>
              </a:rPr>
              <a:t>员</a:t>
            </a:r>
            <a:r>
              <a:rPr sz="2400" dirty="0">
                <a:latin typeface="MS Mincho"/>
                <a:cs typeface="MS Mincho"/>
              </a:rPr>
              <a:t>工信息</a:t>
            </a:r>
            <a:endParaRPr sz="2400">
              <a:latin typeface="MS Mincho"/>
              <a:cs typeface="MS Mincho"/>
            </a:endParaRPr>
          </a:p>
          <a:p>
            <a:pPr marR="133350" algn="ctr">
              <a:lnSpc>
                <a:spcPct val="100000"/>
              </a:lnSpc>
              <a:spcBef>
                <a:spcPts val="355"/>
              </a:spcBef>
              <a:tabLst>
                <a:tab pos="2844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示添加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面：</a:t>
            </a:r>
            <a:endParaRPr sz="2000">
              <a:latin typeface="MS Mincho"/>
              <a:cs typeface="MS Mincho"/>
            </a:endParaRPr>
          </a:p>
          <a:p>
            <a:pPr marL="1155065" indent="-22796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359" y="3807459"/>
            <a:ext cx="2552700" cy="1993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9872" y="6102657"/>
            <a:ext cx="81280" cy="77470"/>
          </a:xfrm>
          <a:custGeom>
            <a:avLst/>
            <a:gdLst/>
            <a:ahLst/>
            <a:cxnLst/>
            <a:rect l="l" t="t" r="r" b="b"/>
            <a:pathLst>
              <a:path w="81279" h="77470">
                <a:moveTo>
                  <a:pt x="80887" y="0"/>
                </a:moveTo>
                <a:lnTo>
                  <a:pt x="34302" y="14876"/>
                </a:lnTo>
                <a:lnTo>
                  <a:pt x="5014" y="52800"/>
                </a:lnTo>
                <a:lnTo>
                  <a:pt x="1574" y="64704"/>
                </a:lnTo>
                <a:lnTo>
                  <a:pt x="0" y="77263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0115" y="618362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0"/>
                </a:moveTo>
                <a:lnTo>
                  <a:pt x="0" y="324485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9787" y="6508115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79">
                <a:moveTo>
                  <a:pt x="0" y="0"/>
                </a:moveTo>
                <a:lnTo>
                  <a:pt x="14876" y="46585"/>
                </a:lnTo>
                <a:lnTo>
                  <a:pt x="52800" y="75872"/>
                </a:lnTo>
                <a:lnTo>
                  <a:pt x="64704" y="79313"/>
                </a:lnTo>
                <a:lnTo>
                  <a:pt x="77263" y="80887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0760" y="6588759"/>
            <a:ext cx="5307330" cy="0"/>
          </a:xfrm>
          <a:custGeom>
            <a:avLst/>
            <a:gdLst/>
            <a:ahLst/>
            <a:cxnLst/>
            <a:rect l="l" t="t" r="r" b="b"/>
            <a:pathLst>
              <a:path w="5307330">
                <a:moveTo>
                  <a:pt x="0" y="0"/>
                </a:moveTo>
                <a:lnTo>
                  <a:pt x="53073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8090" y="6511824"/>
            <a:ext cx="81280" cy="77470"/>
          </a:xfrm>
          <a:custGeom>
            <a:avLst/>
            <a:gdLst/>
            <a:ahLst/>
            <a:cxnLst/>
            <a:rect l="l" t="t" r="r" b="b"/>
            <a:pathLst>
              <a:path w="81279" h="77470">
                <a:moveTo>
                  <a:pt x="0" y="77263"/>
                </a:moveTo>
                <a:lnTo>
                  <a:pt x="46585" y="62387"/>
                </a:lnTo>
                <a:lnTo>
                  <a:pt x="75872" y="24462"/>
                </a:lnTo>
                <a:lnTo>
                  <a:pt x="79313" y="12558"/>
                </a:lnTo>
                <a:lnTo>
                  <a:pt x="80887" y="0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8734" y="6183629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4">
                <a:moveTo>
                  <a:pt x="0" y="32448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1799" y="6102742"/>
            <a:ext cx="77470" cy="81280"/>
          </a:xfrm>
          <a:custGeom>
            <a:avLst/>
            <a:gdLst/>
            <a:ahLst/>
            <a:cxnLst/>
            <a:rect l="l" t="t" r="r" b="b"/>
            <a:pathLst>
              <a:path w="77470" h="81279">
                <a:moveTo>
                  <a:pt x="77263" y="80887"/>
                </a:moveTo>
                <a:lnTo>
                  <a:pt x="62387" y="34302"/>
                </a:lnTo>
                <a:lnTo>
                  <a:pt x="24462" y="5014"/>
                </a:lnTo>
                <a:lnTo>
                  <a:pt x="12558" y="1574"/>
                </a:lnTo>
                <a:lnTo>
                  <a:pt x="0" y="0"/>
                </a:lnTo>
              </a:path>
            </a:pathLst>
          </a:custGeom>
          <a:ln w="2499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0760" y="6102985"/>
            <a:ext cx="5307330" cy="0"/>
          </a:xfrm>
          <a:custGeom>
            <a:avLst/>
            <a:gdLst/>
            <a:ahLst/>
            <a:cxnLst/>
            <a:rect l="l" t="t" r="r" b="b"/>
            <a:pathLst>
              <a:path w="5307330">
                <a:moveTo>
                  <a:pt x="53073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80104" y="2473483"/>
            <a:ext cx="2088514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添加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工信息：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7304" y="2806700"/>
            <a:ext cx="3660775" cy="1018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Clr>
                <a:srgbClr val="0000FF"/>
              </a:buClr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240029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  <a:spcBef>
                <a:spcPts val="275"/>
              </a:spcBef>
              <a:tabLst>
                <a:tab pos="240029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示效果：完成添加，重定向到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list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页</a:t>
            </a:r>
            <a:endParaRPr sz="1600">
              <a:latin typeface="宋体"/>
              <a:cs typeface="宋体"/>
            </a:endParaRPr>
          </a:p>
          <a:p>
            <a:pPr marL="240029">
              <a:lnSpc>
                <a:spcPts val="1875"/>
              </a:lnSpc>
            </a:pPr>
            <a:r>
              <a:rPr sz="1600" dirty="0">
                <a:latin typeface="MS Mincho"/>
                <a:cs typeface="MS Mincho"/>
              </a:rPr>
              <a:t>面。</a:t>
            </a:r>
            <a:endParaRPr sz="16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396875">
              <a:lnSpc>
                <a:spcPts val="4285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41817"/>
            <a:ext cx="5189220" cy="420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3.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删</a:t>
            </a:r>
            <a:r>
              <a:rPr sz="2400" dirty="0">
                <a:latin typeface="MS Mincho"/>
                <a:cs typeface="MS Mincho"/>
              </a:rPr>
              <a:t>除操作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UR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/{id}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求方式：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除后效果：</a:t>
            </a:r>
            <a:r>
              <a:rPr sz="2000" dirty="0">
                <a:latin typeface="宋体"/>
                <a:cs typeface="宋体"/>
              </a:rPr>
              <a:t>对应记录</a:t>
            </a:r>
            <a:r>
              <a:rPr sz="2000" dirty="0">
                <a:latin typeface="MS Mincho"/>
                <a:cs typeface="MS Mincho"/>
              </a:rPr>
              <a:t>从数据表中</a:t>
            </a:r>
            <a:r>
              <a:rPr sz="2000" dirty="0">
                <a:latin typeface="宋体"/>
                <a:cs typeface="宋体"/>
              </a:rPr>
              <a:t>删</a:t>
            </a:r>
            <a:r>
              <a:rPr sz="2000" dirty="0">
                <a:latin typeface="MS Mincho"/>
                <a:cs typeface="MS Mincho"/>
              </a:rPr>
              <a:t>除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4.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修改操作：</a:t>
            </a:r>
            <a:r>
              <a:rPr sz="2400" b="1" i="1" dirty="0">
                <a:latin typeface="Arial"/>
                <a:cs typeface="Arial"/>
              </a:rPr>
              <a:t>lastName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50" b="1" i="1" spc="-75" dirty="0">
                <a:latin typeface="Meiryo"/>
                <a:cs typeface="Meiryo"/>
              </a:rPr>
              <a:t>不可修改</a:t>
            </a:r>
            <a:r>
              <a:rPr sz="2400" dirty="0">
                <a:latin typeface="MS Mincho"/>
                <a:cs typeface="MS Mincho"/>
              </a:rPr>
              <a:t>！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示修改</a:t>
            </a:r>
            <a:r>
              <a:rPr sz="2000" dirty="0">
                <a:latin typeface="宋体"/>
                <a:cs typeface="宋体"/>
              </a:rPr>
              <a:t>页</a:t>
            </a:r>
            <a:r>
              <a:rPr sz="2000" dirty="0">
                <a:latin typeface="MS Mincho"/>
                <a:cs typeface="MS Mincho"/>
              </a:rPr>
              <a:t>面：</a:t>
            </a:r>
            <a:endParaRPr sz="2000">
              <a:latin typeface="MS Mincho"/>
              <a:cs typeface="MS Mincho"/>
            </a:endParaRPr>
          </a:p>
          <a:p>
            <a:pPr marL="1155065" lvl="1" indent="-22796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/{id}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0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示效果：回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表</a:t>
            </a:r>
            <a:r>
              <a:rPr sz="1600" dirty="0">
                <a:latin typeface="宋体"/>
                <a:cs typeface="宋体"/>
              </a:rPr>
              <a:t>单</a:t>
            </a:r>
            <a:r>
              <a:rPr sz="1800" dirty="0">
                <a:latin typeface="MS Mincho"/>
                <a:cs typeface="MS Mincho"/>
              </a:rPr>
              <a:t>。</a:t>
            </a:r>
            <a:endParaRPr sz="18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修改</a:t>
            </a:r>
            <a:r>
              <a:rPr sz="2000" dirty="0">
                <a:latin typeface="宋体"/>
                <a:cs typeface="宋体"/>
              </a:rPr>
              <a:t>员</a:t>
            </a:r>
            <a:r>
              <a:rPr sz="2000" dirty="0">
                <a:latin typeface="MS Mincho"/>
                <a:cs typeface="MS Mincho"/>
              </a:rPr>
              <a:t>工信息：</a:t>
            </a:r>
            <a:endParaRPr sz="2000">
              <a:latin typeface="MS Mincho"/>
              <a:cs typeface="MS Mincho"/>
            </a:endParaRPr>
          </a:p>
          <a:p>
            <a:pPr marL="1155065" lvl="1" indent="-22796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Font typeface="Arial"/>
              <a:buChar char="•"/>
              <a:tabLst>
                <a:tab pos="1155065" algn="l"/>
              </a:tabLst>
            </a:pPr>
            <a:r>
              <a:rPr sz="1600" dirty="0">
                <a:latin typeface="Arial"/>
                <a:cs typeface="Arial"/>
              </a:rPr>
              <a:t>UR</a:t>
            </a:r>
            <a:r>
              <a:rPr sz="1600" spc="-10" dirty="0">
                <a:latin typeface="Arial"/>
                <a:cs typeface="Arial"/>
              </a:rPr>
              <a:t>I</a:t>
            </a:r>
            <a:r>
              <a:rPr sz="1600" dirty="0">
                <a:latin typeface="MS Mincho"/>
                <a:cs typeface="MS Mincho"/>
              </a:rPr>
              <a:t>：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emp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请</a:t>
            </a:r>
            <a:r>
              <a:rPr sz="1600" dirty="0">
                <a:latin typeface="MS Mincho"/>
                <a:cs typeface="MS Mincho"/>
              </a:rPr>
              <a:t>求方式：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PUT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  <a:tabLst>
                <a:tab pos="1154430" algn="l"/>
              </a:tabLst>
            </a:pPr>
            <a:r>
              <a:rPr sz="1600" dirty="0">
                <a:latin typeface="Arial"/>
                <a:cs typeface="Arial"/>
              </a:rPr>
              <a:t>•	</a:t>
            </a:r>
            <a:r>
              <a:rPr sz="1600" dirty="0">
                <a:latin typeface="宋体"/>
                <a:cs typeface="宋体"/>
              </a:rPr>
              <a:t>显</a:t>
            </a:r>
            <a:r>
              <a:rPr sz="1600" dirty="0">
                <a:latin typeface="MS Mincho"/>
                <a:cs typeface="MS Mincho"/>
              </a:rPr>
              <a:t>示效果：完成修改，重定向到</a:t>
            </a:r>
            <a:r>
              <a:rPr sz="1600" spc="-360" dirty="0">
                <a:latin typeface="MS Mincho"/>
                <a:cs typeface="MS Mincho"/>
              </a:rPr>
              <a:t> </a:t>
            </a:r>
            <a:r>
              <a:rPr sz="1600" dirty="0">
                <a:latin typeface="Arial"/>
                <a:cs typeface="Arial"/>
              </a:rPr>
              <a:t>list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宋体"/>
                <a:cs typeface="宋体"/>
              </a:rPr>
              <a:t>页</a:t>
            </a:r>
            <a:r>
              <a:rPr sz="1600" dirty="0">
                <a:latin typeface="MS Mincho"/>
                <a:cs typeface="MS Mincho"/>
              </a:rPr>
              <a:t>面。</a:t>
            </a:r>
            <a:endParaRPr sz="16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2134" y="4105909"/>
            <a:ext cx="2374899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682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dirty="0"/>
              <a:t>RESTful</a:t>
            </a:r>
            <a:r>
              <a:rPr spc="-20" dirty="0"/>
              <a:t> </a:t>
            </a:r>
            <a:r>
              <a:rPr dirty="0"/>
              <a:t>SpringMVC</a:t>
            </a:r>
            <a:r>
              <a:rPr spc="-25" dirty="0"/>
              <a:t> </a:t>
            </a:r>
            <a:r>
              <a:rPr dirty="0"/>
              <a:t>CRUD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5995670" cy="340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41750" algn="ctr">
              <a:lnSpc>
                <a:spcPct val="100000"/>
              </a:lnSpc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相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dirty="0">
                <a:latin typeface="宋体"/>
                <a:cs typeface="宋体"/>
              </a:rPr>
              <a:t>类</a:t>
            </a:r>
            <a:r>
              <a:rPr sz="2800" dirty="0">
                <a:latin typeface="MS Mincho"/>
                <a:cs typeface="MS Mincho"/>
              </a:rPr>
              <a:t>：</a:t>
            </a:r>
            <a:endParaRPr sz="28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体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Arial"/>
                <a:cs typeface="Arial"/>
              </a:rPr>
              <a:t>Employe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Handle</a:t>
            </a:r>
            <a:r>
              <a:rPr sz="2400" spc="-30" dirty="0"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EmployeeHandler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Arial"/>
                <a:cs typeface="Arial"/>
              </a:rPr>
              <a:t>EmployeeDa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DepartmentDao</a:t>
            </a:r>
            <a:endParaRPr sz="2400">
              <a:latin typeface="Arial"/>
              <a:cs typeface="Arial"/>
            </a:endParaRPr>
          </a:p>
          <a:p>
            <a:pPr marR="3841750" algn="ctr">
              <a:lnSpc>
                <a:spcPct val="100000"/>
              </a:lnSpc>
              <a:spcBef>
                <a:spcPts val="484"/>
              </a:spcBef>
              <a:tabLst>
                <a:tab pos="3416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相</a:t>
            </a:r>
            <a:r>
              <a:rPr sz="2800" dirty="0">
                <a:latin typeface="宋体"/>
                <a:cs typeface="宋体"/>
              </a:rPr>
              <a:t>关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dirty="0">
                <a:latin typeface="宋体"/>
                <a:cs typeface="宋体"/>
              </a:rPr>
              <a:t>页</a:t>
            </a:r>
            <a:r>
              <a:rPr sz="2800" dirty="0">
                <a:latin typeface="MS Mincho"/>
                <a:cs typeface="MS Mincho"/>
              </a:rPr>
              <a:t>面</a:t>
            </a:r>
            <a:endParaRPr sz="28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list.jsp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nput.jsp</a:t>
            </a:r>
            <a:endParaRPr sz="24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edit.jsp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0559" y="3284854"/>
            <a:ext cx="1917700" cy="314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789940">
              <a:lnSpc>
                <a:spcPct val="100000"/>
              </a:lnSpc>
            </a:pPr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：加入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jar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包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5866765" cy="3752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jar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包：</a:t>
            </a:r>
          </a:p>
          <a:p>
            <a:pPr marL="755015" lvl="1" indent="-285115">
              <a:lnSpc>
                <a:spcPct val="100000"/>
              </a:lnSpc>
              <a:spcBef>
                <a:spcPts val="42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commons-logging-1.1.3.jar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spring-aop-4.0.0.RELEASE.jar</a:t>
            </a: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spring-beans-4.0.0.RELEASE.jar</a:t>
            </a: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spring-context-4.0.0.RELEASE.jar</a:t>
            </a: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spring-core-4.0.0.RELEASE.jar</a:t>
            </a: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spring-expression-4.0.0.RELEASE.jar</a:t>
            </a: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spring-web-4.0.0.RELEASE.jar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spring-webmvc-4.0.0.RELEASE.jar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359" y="26904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359" y="26619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359" y="264223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359" y="262255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359" y="260318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359" y="257302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359" y="2534285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80" h="40005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7359" y="252539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359" y="250602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7359" y="24866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59" y="2456180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80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B1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359" y="2418714"/>
            <a:ext cx="1008380" cy="38735"/>
          </a:xfrm>
          <a:custGeom>
            <a:avLst/>
            <a:gdLst/>
            <a:ahLst/>
            <a:cxnLst/>
            <a:rect l="l" t="t" r="r" b="b"/>
            <a:pathLst>
              <a:path w="1008380" h="38735">
                <a:moveTo>
                  <a:pt x="0" y="38735"/>
                </a:moveTo>
                <a:lnTo>
                  <a:pt x="1008380" y="38735"/>
                </a:lnTo>
                <a:lnTo>
                  <a:pt x="1008380" y="0"/>
                </a:lnTo>
                <a:lnTo>
                  <a:pt x="0" y="0"/>
                </a:lnTo>
                <a:lnTo>
                  <a:pt x="0" y="38735"/>
                </a:lnTo>
                <a:close/>
              </a:path>
            </a:pathLst>
          </a:custGeom>
          <a:solidFill>
            <a:srgbClr val="B2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359" y="24095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7359" y="239013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359" y="237045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7359" y="235108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7359" y="23317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359" y="231235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359" y="22929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359" y="227330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359" y="225393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359" y="2224405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80" h="20319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59" y="2179955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80" h="45719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359" y="215518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359" y="21310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7359" y="21062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359" y="20815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359" y="20574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7359" y="200850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359" y="198373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7359" y="195770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7359" y="193357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359" y="190881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359" y="188468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7359" y="1835150"/>
            <a:ext cx="1008380" cy="50800"/>
          </a:xfrm>
          <a:custGeom>
            <a:avLst/>
            <a:gdLst/>
            <a:ahLst/>
            <a:cxnLst/>
            <a:rect l="l" t="t" r="r" b="b"/>
            <a:pathLst>
              <a:path w="1008380" h="50800">
                <a:moveTo>
                  <a:pt x="0" y="50800"/>
                </a:moveTo>
                <a:lnTo>
                  <a:pt x="1008380" y="50800"/>
                </a:lnTo>
                <a:lnTo>
                  <a:pt x="100838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359" y="181102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7359" y="178625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359" y="17621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359" y="173608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7359" y="168719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7359" y="166243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359" y="16383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7359" y="16135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359" y="158876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359" y="153987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7359" y="151574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359" y="148971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7359" y="146494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7359" y="144081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7359" y="141605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7359" y="1367155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80" h="50165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359" y="134239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359" y="131826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80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7359" y="129349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80" h="26034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7359" y="1267460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80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359" y="1268730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80" h="1440180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75740" y="1988820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>
                <a:moveTo>
                  <a:pt x="0" y="0"/>
                </a:moveTo>
                <a:lnTo>
                  <a:pt x="3600450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90465" y="1931670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81600" y="1878329"/>
            <a:ext cx="8242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upd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te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50340" y="3064192"/>
            <a:ext cx="1059180" cy="296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3440" y="169957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7090" y="1697354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42645" y="1694814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8835" y="169163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3809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2010" y="169322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6295" y="1689100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5025" y="168656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D8F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3120" y="168402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859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9944" y="168068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397">
            <a:solidFill>
              <a:srgbClr val="D9F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9310" y="167640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10">
            <a:solidFill>
              <a:srgbClr val="DAF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8675" y="167322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8040" y="167068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DCF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8040" y="166751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7405" y="16649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7405" y="16624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7405" y="165957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7405" y="16567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7405" y="16541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7405" y="16513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7405" y="164718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7405" y="1643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7405" y="1640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7405" y="16376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27405" y="16351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7405" y="16322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7405" y="16294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7405" y="16249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7405" y="16195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7405" y="16154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7405" y="16116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7405" y="160781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7405" y="16040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7405" y="16002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7405" y="15963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7405" y="1592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7405" y="1588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7405" y="15843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7405" y="15805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7405" y="15767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7405" y="157289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27405" y="15687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7405" y="1564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27405" y="15608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27405" y="15547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7405" y="15487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27405" y="15449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27405" y="154114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27405" y="15373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7405" y="15335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27405" y="15297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27405" y="15255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7405" y="15214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8040" y="15176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8040" y="15144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EEF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8675" y="151066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9944" y="150685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1850" y="1502092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34390" y="149796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7564" y="149415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41375" y="1490344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53440" y="148558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8360" y="148748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27912" y="148448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09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27405" y="152019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27257" y="166497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62965" y="170053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80135" y="167176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15694" y="152019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86926" y="148513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59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2965" y="148463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53440" y="209581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47090" y="2093595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42645" y="2091054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38835" y="20878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3809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42010" y="208946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36295" y="208533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5025" y="208280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810">
            <a:solidFill>
              <a:srgbClr val="D8F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33120" y="2080260"/>
            <a:ext cx="276860" cy="0"/>
          </a:xfrm>
          <a:custGeom>
            <a:avLst/>
            <a:gdLst/>
            <a:ahLst/>
            <a:cxnLst/>
            <a:rect l="l" t="t" r="r" b="b"/>
            <a:pathLst>
              <a:path w="276859">
                <a:moveTo>
                  <a:pt x="0" y="0"/>
                </a:moveTo>
                <a:lnTo>
                  <a:pt x="276859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9944" y="2076926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397">
            <a:solidFill>
              <a:srgbClr val="D9F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9310" y="207263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09">
            <a:solidFill>
              <a:srgbClr val="DAF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8675" y="206946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8040" y="206692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DCF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28040" y="20637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27405" y="20612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7405" y="2058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7405" y="20558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27405" y="20529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7405" y="205041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27405" y="20475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27405" y="20434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27405" y="20393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27405" y="20364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27405" y="20339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27405" y="20313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7405" y="20285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27405" y="20256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7405" y="20212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27405" y="20158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27405" y="20116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27405" y="20078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27405" y="20040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27405" y="20002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27405" y="199643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27405" y="199263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27405" y="198850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7405" y="19843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27405" y="19805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27405" y="19767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7405" y="19729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27405" y="19691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27405" y="19650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27405" y="196088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27405" y="1957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27405" y="19510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7405" y="194500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27405" y="1941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7405" y="19373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27405" y="19335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27405" y="192976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27405" y="192595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27405" y="19218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27405" y="19177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8040" y="191388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28040" y="191071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19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8675" y="19069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29944" y="190309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09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31850" y="1898332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4390" y="1894205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7564" y="1890395"/>
            <a:ext cx="267970" cy="0"/>
          </a:xfrm>
          <a:custGeom>
            <a:avLst/>
            <a:gdLst/>
            <a:ahLst/>
            <a:cxnLst/>
            <a:rect l="l" t="t" r="r" b="b"/>
            <a:pathLst>
              <a:path w="267969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41375" y="1886585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53440" y="188182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48360" y="1883727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27912" y="1880722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27405" y="191643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27257" y="2061210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2965" y="209677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80135" y="2068001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59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15694" y="191643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86926" y="1881377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09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62965" y="1880870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2660650" y="5428218"/>
            <a:ext cx="1132205" cy="419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400" b="1" dirty="0">
                <a:latin typeface="Kozuka Gothic Pro B"/>
                <a:cs typeface="Kozuka Gothic Pro B"/>
              </a:rPr>
              <a:t>①</a:t>
            </a:r>
            <a:r>
              <a:rPr sz="1400" b="1" spc="10" dirty="0">
                <a:latin typeface="Kozuka Gothic Pro B"/>
                <a:cs typeface="Kozuka Gothic Pro B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从数据</a:t>
            </a:r>
            <a:r>
              <a:rPr sz="1400" b="1" dirty="0">
                <a:latin typeface="微软雅黑"/>
                <a:cs typeface="微软雅黑"/>
              </a:rPr>
              <a:t>库</a:t>
            </a:r>
            <a:r>
              <a:rPr sz="1400" b="1" dirty="0">
                <a:latin typeface="Kozuka Gothic Pro B"/>
                <a:cs typeface="Kozuka Gothic Pro B"/>
              </a:rPr>
              <a:t>中 取出数据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283710" y="44907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38100">
            <a:solidFill>
              <a:srgbClr val="A5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283710" y="44621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6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283710" y="44424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7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283710" y="442277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A9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283710" y="440340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AA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283710" y="4373245"/>
            <a:ext cx="1008380" cy="21590"/>
          </a:xfrm>
          <a:custGeom>
            <a:avLst/>
            <a:gdLst/>
            <a:ahLst/>
            <a:cxnLst/>
            <a:rect l="l" t="t" r="r" b="b"/>
            <a:pathLst>
              <a:path w="1008379" h="21589">
                <a:moveTo>
                  <a:pt x="0" y="21590"/>
                </a:moveTo>
                <a:lnTo>
                  <a:pt x="1008380" y="21590"/>
                </a:lnTo>
                <a:lnTo>
                  <a:pt x="1008380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AB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283710" y="4334510"/>
            <a:ext cx="1008380" cy="40005"/>
          </a:xfrm>
          <a:custGeom>
            <a:avLst/>
            <a:gdLst/>
            <a:ahLst/>
            <a:cxnLst/>
            <a:rect l="l" t="t" r="r" b="b"/>
            <a:pathLst>
              <a:path w="1008379" h="40004">
                <a:moveTo>
                  <a:pt x="0" y="40005"/>
                </a:moveTo>
                <a:lnTo>
                  <a:pt x="1008380" y="40005"/>
                </a:lnTo>
                <a:lnTo>
                  <a:pt x="1008380" y="0"/>
                </a:lnTo>
                <a:lnTo>
                  <a:pt x="0" y="0"/>
                </a:lnTo>
                <a:lnTo>
                  <a:pt x="0" y="40005"/>
                </a:lnTo>
                <a:close/>
              </a:path>
            </a:pathLst>
          </a:custGeom>
          <a:solidFill>
            <a:srgbClr val="AC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283710" y="432562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ADE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83710" y="430625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AE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283710" y="428688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0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283710" y="426720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1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283710" y="424783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283710" y="422910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2E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283710" y="420973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3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283710" y="419036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4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283710" y="4170679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6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283710" y="4151312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7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283710" y="413194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8E7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283710" y="411257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19685">
            <a:solidFill>
              <a:srgbClr val="B8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283710" y="409321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1590">
            <a:solidFill>
              <a:srgbClr val="B9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283710" y="4073525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320">
            <a:solidFill>
              <a:srgbClr val="BA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283710" y="4054157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8380" y="0"/>
                </a:lnTo>
              </a:path>
            </a:pathLst>
          </a:custGeom>
          <a:ln w="20955">
            <a:solidFill>
              <a:srgbClr val="BBE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83710" y="4024629"/>
            <a:ext cx="1008380" cy="20320"/>
          </a:xfrm>
          <a:custGeom>
            <a:avLst/>
            <a:gdLst/>
            <a:ahLst/>
            <a:cxnLst/>
            <a:rect l="l" t="t" r="r" b="b"/>
            <a:pathLst>
              <a:path w="1008379" h="20320">
                <a:moveTo>
                  <a:pt x="0" y="20320"/>
                </a:moveTo>
                <a:lnTo>
                  <a:pt x="1008380" y="20320"/>
                </a:lnTo>
                <a:lnTo>
                  <a:pt x="1008380" y="0"/>
                </a:lnTo>
                <a:lnTo>
                  <a:pt x="0" y="0"/>
                </a:lnTo>
                <a:lnTo>
                  <a:pt x="0" y="20320"/>
                </a:lnTo>
                <a:close/>
              </a:path>
            </a:pathLst>
          </a:custGeom>
          <a:solidFill>
            <a:srgbClr val="BD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283710" y="3980179"/>
            <a:ext cx="1008380" cy="45720"/>
          </a:xfrm>
          <a:custGeom>
            <a:avLst/>
            <a:gdLst/>
            <a:ahLst/>
            <a:cxnLst/>
            <a:rect l="l" t="t" r="r" b="b"/>
            <a:pathLst>
              <a:path w="1008379" h="45720">
                <a:moveTo>
                  <a:pt x="0" y="45720"/>
                </a:moveTo>
                <a:lnTo>
                  <a:pt x="1008380" y="45720"/>
                </a:lnTo>
                <a:lnTo>
                  <a:pt x="100838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283710" y="395541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BF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283710" y="39312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0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283710" y="39065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1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283710" y="388175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3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83710" y="38576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283710" y="3808729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C5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283710" y="378396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6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283710" y="3757929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C7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83710" y="373380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283710" y="370903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A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283710" y="3684904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B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283710" y="366014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283710" y="36353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C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283710" y="361124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283710" y="3586479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CE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83710" y="356235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0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283710" y="353631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283710" y="348742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2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283710" y="346265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3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283710" y="343852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283710" y="341376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6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283710" y="338899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7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283710" y="334010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8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283710" y="3315970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283710" y="328993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4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DA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283710" y="326517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C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283710" y="3241039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283710" y="3216275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DE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283710" y="3167380"/>
            <a:ext cx="1008380" cy="50165"/>
          </a:xfrm>
          <a:custGeom>
            <a:avLst/>
            <a:gdLst/>
            <a:ahLst/>
            <a:cxnLst/>
            <a:rect l="l" t="t" r="r" b="b"/>
            <a:pathLst>
              <a:path w="1008379" h="50164">
                <a:moveTo>
                  <a:pt x="0" y="50165"/>
                </a:moveTo>
                <a:lnTo>
                  <a:pt x="1008380" y="50165"/>
                </a:lnTo>
                <a:lnTo>
                  <a:pt x="1008380" y="0"/>
                </a:lnTo>
                <a:lnTo>
                  <a:pt x="0" y="0"/>
                </a:lnTo>
                <a:lnTo>
                  <a:pt x="0" y="50165"/>
                </a:lnTo>
                <a:close/>
              </a:path>
            </a:pathLst>
          </a:custGeom>
          <a:solidFill>
            <a:srgbClr val="DF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283710" y="3142614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283710" y="3118485"/>
            <a:ext cx="1008380" cy="25400"/>
          </a:xfrm>
          <a:custGeom>
            <a:avLst/>
            <a:gdLst/>
            <a:ahLst/>
            <a:cxnLst/>
            <a:rect l="l" t="t" r="r" b="b"/>
            <a:pathLst>
              <a:path w="1008379" h="25400">
                <a:moveTo>
                  <a:pt x="0" y="25400"/>
                </a:moveTo>
                <a:lnTo>
                  <a:pt x="1008380" y="25400"/>
                </a:lnTo>
                <a:lnTo>
                  <a:pt x="1008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283710" y="3093720"/>
            <a:ext cx="1008380" cy="26034"/>
          </a:xfrm>
          <a:custGeom>
            <a:avLst/>
            <a:gdLst/>
            <a:ahLst/>
            <a:cxnLst/>
            <a:rect l="l" t="t" r="r" b="b"/>
            <a:pathLst>
              <a:path w="1008379" h="26035">
                <a:moveTo>
                  <a:pt x="0" y="26035"/>
                </a:moveTo>
                <a:lnTo>
                  <a:pt x="1008380" y="26035"/>
                </a:lnTo>
                <a:lnTo>
                  <a:pt x="1008380" y="0"/>
                </a:lnTo>
                <a:lnTo>
                  <a:pt x="0" y="0"/>
                </a:lnTo>
                <a:lnTo>
                  <a:pt x="0" y="26035"/>
                </a:lnTo>
                <a:close/>
              </a:path>
            </a:pathLst>
          </a:custGeom>
          <a:solidFill>
            <a:srgbClr val="E3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283710" y="3067685"/>
            <a:ext cx="1008380" cy="27305"/>
          </a:xfrm>
          <a:custGeom>
            <a:avLst/>
            <a:gdLst/>
            <a:ahLst/>
            <a:cxnLst/>
            <a:rect l="l" t="t" r="r" b="b"/>
            <a:pathLst>
              <a:path w="1008379" h="27305">
                <a:moveTo>
                  <a:pt x="0" y="27305"/>
                </a:moveTo>
                <a:lnTo>
                  <a:pt x="1008380" y="27305"/>
                </a:lnTo>
                <a:lnTo>
                  <a:pt x="1008380" y="0"/>
                </a:lnTo>
                <a:lnTo>
                  <a:pt x="0" y="0"/>
                </a:lnTo>
                <a:lnTo>
                  <a:pt x="0" y="27305"/>
                </a:lnTo>
                <a:close/>
              </a:path>
            </a:pathLst>
          </a:custGeom>
          <a:solidFill>
            <a:srgbClr val="E5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283710" y="3068955"/>
            <a:ext cx="1008380" cy="1440180"/>
          </a:xfrm>
          <a:custGeom>
            <a:avLst/>
            <a:gdLst/>
            <a:ahLst/>
            <a:cxnLst/>
            <a:rect l="l" t="t" r="r" b="b"/>
            <a:pathLst>
              <a:path w="1008379" h="1440179">
                <a:moveTo>
                  <a:pt x="0" y="0"/>
                </a:moveTo>
                <a:lnTo>
                  <a:pt x="1008380" y="0"/>
                </a:lnTo>
                <a:lnTo>
                  <a:pt x="100838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5A9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669790" y="349980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663440" y="3497579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658995" y="3495040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655185" y="349218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4444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658360" y="349345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652645" y="348932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651375" y="348710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D8F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650105" y="348487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646295" y="3480434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7619">
            <a:solidFill>
              <a:srgbClr val="D9F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645660" y="347599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10">
            <a:solidFill>
              <a:srgbClr val="DAF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645025" y="34734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644390" y="3470909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44390" y="346773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643755" y="34651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643755" y="3462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43755" y="345979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643755" y="3456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643755" y="34544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643755" y="34515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643755" y="34474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643755" y="34432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643755" y="3440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643755" y="34378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643755" y="34353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43755" y="34324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643755" y="34296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43755" y="34251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643755" y="34197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43755" y="34156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643755" y="34118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643755" y="34080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43755" y="34042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43755" y="34004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643755" y="339661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43755" y="33924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43755" y="3388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43755" y="33845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643755" y="33807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43755" y="33769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43755" y="33731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643755" y="33689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643755" y="33648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643755" y="33610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643755" y="3355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643755" y="3348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43755" y="33451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643755" y="33413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43755" y="33375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643755" y="33337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643755" y="33299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643755" y="332581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43755" y="33216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644390" y="33178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644390" y="331406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EEF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45025" y="331025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646295" y="3306445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648200" y="330231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650740" y="329819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53915" y="3294379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657725" y="329057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669790" y="328580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664710" y="328771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644262" y="328470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643754" y="332041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643607" y="346519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679315" y="350075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896484" y="347198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932045" y="332041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903276" y="328536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679315" y="328485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669790" y="389604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19" y="0"/>
                </a:lnTo>
              </a:path>
            </a:pathLst>
          </a:custGeom>
          <a:ln w="3175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63440" y="389382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19" y="0"/>
                </a:lnTo>
              </a:path>
            </a:pathLst>
          </a:custGeom>
          <a:ln w="3809">
            <a:solidFill>
              <a:srgbClr val="D8FC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658995" y="3891279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ln w="3809">
            <a:solidFill>
              <a:srgbClr val="D8FC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655185" y="388842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4444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658360" y="388969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3175">
            <a:solidFill>
              <a:srgbClr val="D8FC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652645" y="3885565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70509" y="0"/>
                </a:lnTo>
              </a:path>
            </a:pathLst>
          </a:custGeom>
          <a:ln w="3810">
            <a:solidFill>
              <a:srgbClr val="D8F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51375" y="3883342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50" y="0"/>
                </a:lnTo>
              </a:path>
            </a:pathLst>
          </a:custGeom>
          <a:ln w="3175">
            <a:solidFill>
              <a:srgbClr val="D8FC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650105" y="3881120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3809">
            <a:solidFill>
              <a:srgbClr val="D9FC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646295" y="387667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7619">
            <a:solidFill>
              <a:srgbClr val="D9F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645660" y="387222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3810">
            <a:solidFill>
              <a:srgbClr val="DAF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645025" y="386969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3809">
            <a:solidFill>
              <a:srgbClr val="DAFC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644390" y="3867150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644390" y="38639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3810">
            <a:solidFill>
              <a:srgbClr val="DCFC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643755" y="386143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C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643755" y="38588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643755" y="38560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DF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643755" y="38531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DF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643755" y="3850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EFC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643755" y="384778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EFC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643755" y="38436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FF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643755" y="38395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DFF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643755" y="38366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643755" y="38341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643755" y="38315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DFF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643755" y="38287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4445">
            <a:solidFill>
              <a:srgbClr val="E0F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643755" y="38258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3810">
            <a:solidFill>
              <a:srgbClr val="E0F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643755" y="38214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7620">
            <a:solidFill>
              <a:srgbClr val="E1FA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643755" y="38160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1FA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643755" y="38119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1FA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643755" y="38080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643755" y="38042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3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643755" y="380047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643755" y="379666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4FA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643755" y="379285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643755" y="378872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5F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643755" y="37846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643755" y="37807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5FA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643755" y="37769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A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643755" y="37731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6F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643755" y="37693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7FC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643755" y="37652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7F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643755" y="37611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643755" y="37572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9F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643755" y="37512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EAFC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643755" y="37452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643755" y="37414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643755" y="37376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643755" y="37338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BFC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643755" y="372999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C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643755" y="37261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CFD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643755" y="37220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DF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643755" y="371792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EDFD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644390" y="371411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80">
            <a:solidFill>
              <a:srgbClr val="EEFD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644390" y="371030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EEF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645025" y="370649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F0FD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646295" y="370268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5080">
            <a:solidFill>
              <a:srgbClr val="F0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648200" y="369855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5715">
            <a:solidFill>
              <a:srgbClr val="F1FD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650740" y="369442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5080">
            <a:solidFill>
              <a:srgbClr val="F1F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653915" y="3690620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970" y="0"/>
                </a:lnTo>
              </a:path>
            </a:pathLst>
          </a:custGeom>
          <a:ln w="5080">
            <a:solidFill>
              <a:srgbClr val="F2FD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657725" y="3686810"/>
            <a:ext cx="260350" cy="0"/>
          </a:xfrm>
          <a:custGeom>
            <a:avLst/>
            <a:gdLst/>
            <a:ahLst/>
            <a:cxnLst/>
            <a:rect l="l" t="t" r="r" b="b"/>
            <a:pathLst>
              <a:path w="260350">
                <a:moveTo>
                  <a:pt x="0" y="0"/>
                </a:moveTo>
                <a:lnTo>
                  <a:pt x="260350" y="0"/>
                </a:lnTo>
              </a:path>
            </a:pathLst>
          </a:custGeom>
          <a:ln w="5080">
            <a:solidFill>
              <a:srgbClr val="F2FD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669790" y="368204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664710" y="3683952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F2FE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644262" y="368094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643754" y="371665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643607" y="3861434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679315" y="389699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896484" y="386822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932045" y="3716654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903276" y="368160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679315" y="368109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97B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667885" y="4291965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40029" y="0"/>
                </a:lnTo>
              </a:path>
            </a:pathLst>
          </a:custGeom>
          <a:ln w="3809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660265" y="428815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69" y="0"/>
                </a:lnTo>
              </a:path>
            </a:pathLst>
          </a:custGeom>
          <a:ln w="3809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664710" y="4290059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80" y="0"/>
                </a:lnTo>
              </a:path>
            </a:pathLst>
          </a:custGeom>
          <a:ln w="3175">
            <a:solidFill>
              <a:srgbClr val="BAB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655185" y="4284979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429" y="0"/>
                </a:lnTo>
              </a:path>
            </a:pathLst>
          </a:custGeom>
          <a:ln w="507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651375" y="4281170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3049" y="0"/>
                </a:lnTo>
              </a:path>
            </a:pathLst>
          </a:custGeom>
          <a:ln w="5080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648835" y="4277360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29" y="0"/>
                </a:lnTo>
              </a:path>
            </a:pathLst>
          </a:custGeom>
          <a:ln w="508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646295" y="4272279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3210" y="0"/>
                </a:lnTo>
              </a:path>
            </a:pathLst>
          </a:custGeom>
          <a:ln w="8889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645025" y="426656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7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44390" y="4262754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5079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43755" y="425831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43755" y="42545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43755" y="42487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8890">
            <a:solidFill>
              <a:srgbClr val="C5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43755" y="424307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643755" y="4239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643755" y="423545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9C9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43755" y="423164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643755" y="422782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643755" y="42240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08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643755" y="421798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952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43755" y="421132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43755" y="420655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43755" y="420179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43755" y="419449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79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43755" y="418750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3D3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43755" y="418306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43755" y="417830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643755" y="417353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643755" y="416655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79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43755" y="415956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643755" y="415480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43755" y="415004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CD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643755" y="4145279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43755" y="41405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643755" y="413353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1079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43755" y="412654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43755" y="412178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43755" y="41170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5715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43755" y="4112260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290" y="0"/>
                </a:lnTo>
              </a:path>
            </a:pathLst>
          </a:custGeom>
          <a:ln w="635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44390" y="4105275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7020" y="0"/>
                </a:lnTo>
              </a:path>
            </a:pathLst>
          </a:custGeom>
          <a:ln w="1015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45025" y="4104004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750" y="0"/>
                </a:lnTo>
              </a:path>
            </a:pathLst>
          </a:custGeom>
          <a:ln w="508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646295" y="409829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635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48835" y="4093527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>
                <a:moveTo>
                  <a:pt x="0" y="0"/>
                </a:moveTo>
                <a:lnTo>
                  <a:pt x="278130" y="0"/>
                </a:lnTo>
              </a:path>
            </a:pathLst>
          </a:custGeom>
          <a:ln w="571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652010" y="408908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415" y="0"/>
                </a:lnTo>
              </a:path>
            </a:pathLst>
          </a:custGeom>
          <a:ln w="5714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655820" y="408432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4160" y="0"/>
                </a:lnTo>
              </a:path>
            </a:pathLst>
          </a:custGeom>
          <a:ln w="6350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669790" y="4078287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663440" y="4080509"/>
            <a:ext cx="248920" cy="0"/>
          </a:xfrm>
          <a:custGeom>
            <a:avLst/>
            <a:gdLst/>
            <a:ahLst/>
            <a:cxnLst/>
            <a:rect l="l" t="t" r="r" b="b"/>
            <a:pathLst>
              <a:path w="248920">
                <a:moveTo>
                  <a:pt x="0" y="0"/>
                </a:moveTo>
                <a:lnTo>
                  <a:pt x="248920" y="0"/>
                </a:lnTo>
              </a:path>
            </a:pathLst>
          </a:custGeom>
          <a:ln w="3810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644262" y="4077187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35052" y="0"/>
                </a:moveTo>
                <a:lnTo>
                  <a:pt x="22730" y="2211"/>
                </a:lnTo>
                <a:lnTo>
                  <a:pt x="12241" y="8306"/>
                </a:lnTo>
                <a:lnTo>
                  <a:pt x="4395" y="17477"/>
                </a:lnTo>
                <a:lnTo>
                  <a:pt x="0" y="28916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43754" y="411289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43607" y="4257675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0" y="0"/>
                </a:moveTo>
                <a:lnTo>
                  <a:pt x="2211" y="12322"/>
                </a:lnTo>
                <a:lnTo>
                  <a:pt x="8306" y="22810"/>
                </a:lnTo>
                <a:lnTo>
                  <a:pt x="17477" y="30656"/>
                </a:lnTo>
                <a:lnTo>
                  <a:pt x="28916" y="35052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79315" y="429323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896484" y="4264466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10">
                <a:moveTo>
                  <a:pt x="0" y="28916"/>
                </a:moveTo>
                <a:lnTo>
                  <a:pt x="12322" y="26704"/>
                </a:lnTo>
                <a:lnTo>
                  <a:pt x="22810" y="20609"/>
                </a:lnTo>
                <a:lnTo>
                  <a:pt x="30656" y="11438"/>
                </a:lnTo>
                <a:lnTo>
                  <a:pt x="35052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932045" y="411289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14478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903276" y="4077842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8916" y="35052"/>
                </a:moveTo>
                <a:lnTo>
                  <a:pt x="26704" y="22730"/>
                </a:lnTo>
                <a:lnTo>
                  <a:pt x="20609" y="12241"/>
                </a:lnTo>
                <a:lnTo>
                  <a:pt x="11438" y="4395"/>
                </a:lnTo>
                <a:lnTo>
                  <a:pt x="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679315" y="4077335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>
                <a:moveTo>
                  <a:pt x="2171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 txBox="1"/>
          <p:nvPr/>
        </p:nvSpPr>
        <p:spPr>
          <a:xfrm>
            <a:off x="5586729" y="4126468"/>
            <a:ext cx="13569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②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Kozuka Gothic Pro B"/>
                <a:cs typeface="Kozuka Gothic Pro B"/>
              </a:rPr>
              <a:t>表</a:t>
            </a:r>
            <a:r>
              <a:rPr sz="1400" b="1" dirty="0">
                <a:latin typeface="微软雅黑"/>
                <a:cs typeface="微软雅黑"/>
              </a:rPr>
              <a:t>单</a:t>
            </a:r>
            <a:r>
              <a:rPr sz="1400" b="1" dirty="0">
                <a:latin typeface="Kozuka Gothic Pro B"/>
                <a:cs typeface="Kozuka Gothic Pro B"/>
              </a:rPr>
              <a:t>参数</a:t>
            </a:r>
            <a:r>
              <a:rPr sz="1400" b="1" dirty="0">
                <a:latin typeface="微软雅黑"/>
                <a:cs typeface="微软雅黑"/>
              </a:rPr>
              <a:t>赋值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7" name="object 457"/>
          <p:cNvSpPr/>
          <p:nvPr/>
        </p:nvSpPr>
        <p:spPr>
          <a:xfrm>
            <a:off x="1115694" y="159258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541520" y="330263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115694" y="1988820"/>
            <a:ext cx="3528695" cy="1800225"/>
          </a:xfrm>
          <a:custGeom>
            <a:avLst/>
            <a:gdLst/>
            <a:ahLst/>
            <a:cxnLst/>
            <a:rect l="l" t="t" r="r" b="b"/>
            <a:pathLst>
              <a:path w="3528695" h="1800225">
                <a:moveTo>
                  <a:pt x="0" y="0"/>
                </a:moveTo>
                <a:lnTo>
                  <a:pt x="3528695" y="1800225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541520" y="3698875"/>
            <a:ext cx="102870" cy="101600"/>
          </a:xfrm>
          <a:custGeom>
            <a:avLst/>
            <a:gdLst/>
            <a:ahLst/>
            <a:cxnLst/>
            <a:rect l="l" t="t" r="r" b="b"/>
            <a:pathLst>
              <a:path w="102870" h="101600">
                <a:moveTo>
                  <a:pt x="102870" y="90170"/>
                </a:moveTo>
                <a:lnTo>
                  <a:pt x="52070" y="0"/>
                </a:lnTo>
                <a:lnTo>
                  <a:pt x="102870" y="90170"/>
                </a:lnTo>
                <a:lnTo>
                  <a:pt x="0" y="101600"/>
                </a:lnTo>
                <a:lnTo>
                  <a:pt x="102870" y="9017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076190" y="2168525"/>
            <a:ext cx="530860" cy="899794"/>
          </a:xfrm>
          <a:custGeom>
            <a:avLst/>
            <a:gdLst/>
            <a:ahLst/>
            <a:cxnLst/>
            <a:rect l="l" t="t" r="r" b="b"/>
            <a:pathLst>
              <a:path w="530860" h="899794">
                <a:moveTo>
                  <a:pt x="0" y="899795"/>
                </a:moveTo>
                <a:lnTo>
                  <a:pt x="530860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513704" y="2168525"/>
            <a:ext cx="99060" cy="102235"/>
          </a:xfrm>
          <a:custGeom>
            <a:avLst/>
            <a:gdLst/>
            <a:ahLst/>
            <a:cxnLst/>
            <a:rect l="l" t="t" r="r" b="b"/>
            <a:pathLst>
              <a:path w="99060" h="102235">
                <a:moveTo>
                  <a:pt x="93345" y="0"/>
                </a:moveTo>
                <a:lnTo>
                  <a:pt x="0" y="44450"/>
                </a:lnTo>
                <a:lnTo>
                  <a:pt x="93345" y="0"/>
                </a:lnTo>
                <a:lnTo>
                  <a:pt x="99060" y="102235"/>
                </a:lnTo>
                <a:lnTo>
                  <a:pt x="93345" y="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 txBox="1"/>
          <p:nvPr/>
        </p:nvSpPr>
        <p:spPr>
          <a:xfrm>
            <a:off x="5615304" y="2558018"/>
            <a:ext cx="15347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Kozuka Gothic Pro B"/>
                <a:cs typeface="Kozuka Gothic Pro B"/>
              </a:rPr>
              <a:t>③</a:t>
            </a:r>
            <a:r>
              <a:rPr sz="1400" b="1" dirty="0">
                <a:latin typeface="Calibri"/>
                <a:cs typeface="Calibri"/>
              </a:rPr>
              <a:t>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微软雅黑"/>
                <a:cs typeface="微软雅黑"/>
              </a:rPr>
              <a:t>传递给</a:t>
            </a:r>
            <a:r>
              <a:rPr sz="1400" b="1" dirty="0">
                <a:latin typeface="Kozuka Gothic Pro B"/>
                <a:cs typeface="Kozuka Gothic Pro B"/>
              </a:rPr>
              <a:t>目</a:t>
            </a:r>
            <a:r>
              <a:rPr sz="1400" b="1" dirty="0">
                <a:latin typeface="微软雅黑"/>
                <a:cs typeface="微软雅黑"/>
              </a:rPr>
              <a:t>标</a:t>
            </a:r>
            <a:r>
              <a:rPr sz="1400" b="1" dirty="0">
                <a:latin typeface="Kozuka Gothic Pro B"/>
                <a:cs typeface="Kozuka Gothic Pro B"/>
              </a:rPr>
              <a:t>方法</a:t>
            </a:r>
            <a:endParaRPr sz="1400">
              <a:latin typeface="Kozuka Gothic Pro B"/>
              <a:cs typeface="Kozuka Gothic Pro B"/>
            </a:endParaRPr>
          </a:p>
        </p:txBody>
      </p:sp>
      <p:sp>
        <p:nvSpPr>
          <p:cNvPr id="464" name="object 464"/>
          <p:cNvSpPr/>
          <p:nvPr/>
        </p:nvSpPr>
        <p:spPr>
          <a:xfrm>
            <a:off x="2483485" y="3789045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9525">
            <a:solidFill>
              <a:srgbClr val="487BB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197985" y="373189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9525">
            <a:solidFill>
              <a:srgbClr val="487B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单标签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813435">
              <a:lnSpc>
                <a:spcPct val="100000"/>
              </a:lnSpc>
            </a:pPr>
            <a:r>
              <a:rPr dirty="0">
                <a:latin typeface="MS Mincho"/>
                <a:cs typeface="MS Mincho"/>
              </a:rPr>
              <a:t>使用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Spring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的表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9786"/>
            <a:ext cx="8069580" cy="119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321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通</a:t>
            </a:r>
            <a:r>
              <a:rPr sz="2800" dirty="0">
                <a:latin typeface="宋体"/>
                <a:cs typeface="宋体"/>
              </a:rPr>
              <a:t>过</a:t>
            </a:r>
            <a:r>
              <a:rPr sz="2800" spc="-625" dirty="0">
                <a:latin typeface="宋体"/>
                <a:cs typeface="宋体"/>
              </a:rPr>
              <a:t> </a:t>
            </a:r>
            <a:r>
              <a:rPr sz="2800" dirty="0">
                <a:latin typeface="Arial"/>
                <a:cs typeface="Arial"/>
              </a:rPr>
              <a:t>SpringMVC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的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表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单标签</a:t>
            </a:r>
            <a:r>
              <a:rPr sz="2800" dirty="0">
                <a:latin typeface="MS Mincho"/>
                <a:cs typeface="MS Mincho"/>
              </a:rPr>
              <a:t>可以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将模型数据 中的属性和</a:t>
            </a:r>
            <a:r>
              <a:rPr sz="2800" spc="-625" dirty="0">
                <a:latin typeface="MS Mincho"/>
                <a:cs typeface="MS Mincho"/>
              </a:rPr>
              <a:t> </a:t>
            </a:r>
            <a:r>
              <a:rPr sz="2800" dirty="0">
                <a:latin typeface="Arial"/>
                <a:cs typeface="Arial"/>
              </a:rPr>
              <a:t>HTML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MS Mincho"/>
                <a:cs typeface="MS Mincho"/>
              </a:rPr>
              <a:t>表</a:t>
            </a:r>
            <a:r>
              <a:rPr sz="2800" dirty="0">
                <a:latin typeface="宋体"/>
                <a:cs typeface="宋体"/>
              </a:rPr>
              <a:t>单</a:t>
            </a:r>
            <a:r>
              <a:rPr sz="2800" dirty="0">
                <a:latin typeface="MS Mincho"/>
                <a:cs typeface="MS Mincho"/>
              </a:rPr>
              <a:t>元素相</a:t>
            </a:r>
            <a:r>
              <a:rPr sz="2800" dirty="0">
                <a:latin typeface="宋体"/>
                <a:cs typeface="宋体"/>
              </a:rPr>
              <a:t>绑</a:t>
            </a:r>
            <a:r>
              <a:rPr sz="2800" dirty="0">
                <a:latin typeface="MS Mincho"/>
                <a:cs typeface="MS Mincho"/>
              </a:rPr>
              <a:t>定，以</a:t>
            </a:r>
            <a:r>
              <a:rPr sz="2800" dirty="0">
                <a:latin typeface="宋体"/>
                <a:cs typeface="宋体"/>
              </a:rPr>
              <a:t>实现</a:t>
            </a:r>
            <a:r>
              <a:rPr sz="2800" dirty="0">
                <a:latin typeface="MS Mincho"/>
                <a:cs typeface="MS Mincho"/>
              </a:rPr>
              <a:t>表</a:t>
            </a:r>
            <a:r>
              <a:rPr sz="2800" dirty="0">
                <a:latin typeface="宋体"/>
                <a:cs typeface="宋体"/>
              </a:rPr>
              <a:t>单 </a:t>
            </a:r>
            <a:r>
              <a:rPr sz="2800" dirty="0">
                <a:latin typeface="MS Mincho"/>
                <a:cs typeface="MS Mincho"/>
              </a:rPr>
              <a:t>数据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更便捷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编辑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和表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单值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的回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显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23135">
              <a:lnSpc>
                <a:spcPts val="4285"/>
              </a:lnSpc>
            </a:pPr>
            <a:r>
              <a:rPr spc="-5" dirty="0"/>
              <a:t>f</a:t>
            </a:r>
            <a:r>
              <a:rPr dirty="0"/>
              <a:t>orm</a:t>
            </a:r>
            <a:r>
              <a:rPr spc="-10" dirty="0"/>
              <a:t> </a:t>
            </a:r>
            <a:r>
              <a:rPr dirty="0">
                <a:latin typeface="宋体"/>
                <a:cs typeface="宋体"/>
              </a:rPr>
              <a:t>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13572"/>
            <a:ext cx="7987030" cy="316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一般情况下，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</a:t>
            </a:r>
            <a:r>
              <a:rPr sz="2400" dirty="0">
                <a:latin typeface="MS Mincho"/>
                <a:cs typeface="MS Mincho"/>
              </a:rPr>
              <a:t>，而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求提交表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因此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获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取表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面和提交表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单 页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面的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是相同的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只要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满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足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该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最佳条件的契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约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form:for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标签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就无需通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属性指定表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单 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提交的</a:t>
            </a:r>
            <a:r>
              <a:rPr sz="2400" b="1" spc="145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354965" marR="112395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可以通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modelAttribute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属性指定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定的模型属性，若 没有指定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默</a:t>
            </a:r>
            <a:r>
              <a:rPr sz="2400" dirty="0">
                <a:latin typeface="宋体"/>
                <a:cs typeface="宋体"/>
              </a:rPr>
              <a:t>认</a:t>
            </a:r>
            <a:r>
              <a:rPr sz="2400" dirty="0">
                <a:latin typeface="MS Mincho"/>
                <a:cs typeface="MS Mincho"/>
              </a:rPr>
              <a:t>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request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域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</a:t>
            </a:r>
            <a:r>
              <a:rPr sz="2400" dirty="0">
                <a:latin typeface="宋体"/>
                <a:cs typeface="宋体"/>
              </a:rPr>
              <a:t>读</a:t>
            </a:r>
            <a:r>
              <a:rPr sz="2400" dirty="0">
                <a:latin typeface="MS Mincho"/>
                <a:cs typeface="MS Mincho"/>
              </a:rPr>
              <a:t>取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command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，如果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也不存在，</a:t>
            </a:r>
            <a:r>
              <a:rPr sz="2400" dirty="0">
                <a:latin typeface="宋体"/>
                <a:cs typeface="宋体"/>
              </a:rPr>
              <a:t>则</a:t>
            </a:r>
            <a:r>
              <a:rPr sz="2400" dirty="0">
                <a:latin typeface="MS Mincho"/>
                <a:cs typeface="MS Mincho"/>
              </a:rPr>
              <a:t>会 </a:t>
            </a:r>
            <a:r>
              <a:rPr sz="2400" dirty="0">
                <a:latin typeface="宋体"/>
                <a:cs typeface="宋体"/>
              </a:rPr>
              <a:t>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03540" cy="273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27555" algn="ctr">
              <a:lnSpc>
                <a:spcPts val="2815"/>
              </a:lnSpc>
              <a:tabLst>
                <a:tab pos="341630" algn="l"/>
              </a:tabLst>
            </a:pPr>
            <a:r>
              <a:rPr sz="2400" dirty="0">
                <a:latin typeface="Arial"/>
                <a:cs typeface="Arial"/>
              </a:rPr>
              <a:t>•	SpringMVC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提供了多个表</a:t>
            </a:r>
            <a:r>
              <a:rPr sz="2400" dirty="0">
                <a:latin typeface="宋体"/>
                <a:cs typeface="宋体"/>
              </a:rPr>
              <a:t>单组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，如</a:t>
            </a:r>
            <a:endParaRPr sz="2400">
              <a:latin typeface="MS Mincho"/>
              <a:cs typeface="MS Mincho"/>
            </a:endParaRPr>
          </a:p>
          <a:p>
            <a:pPr marL="354965" marR="182245">
              <a:lnSpc>
                <a:spcPts val="2750"/>
              </a:lnSpc>
              <a:spcBef>
                <a:spcPts val="135"/>
              </a:spcBef>
            </a:pP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form:inpu</a:t>
            </a:r>
            <a:r>
              <a:rPr sz="2400" spc="-4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5" dirty="0">
                <a:latin typeface="Arial"/>
                <a:cs typeface="Arial"/>
              </a:rPr>
              <a:t>&gt;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form:selec</a:t>
            </a:r>
            <a:r>
              <a:rPr sz="2400" spc="-3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/&gt;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等，用以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字段的 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，它</a:t>
            </a:r>
            <a:r>
              <a:rPr sz="2400" dirty="0">
                <a:latin typeface="宋体"/>
                <a:cs typeface="宋体"/>
              </a:rPr>
              <a:t>们</a:t>
            </a:r>
            <a:r>
              <a:rPr sz="2400" dirty="0">
                <a:latin typeface="MS Mincho"/>
                <a:cs typeface="MS Mincho"/>
              </a:rPr>
              <a:t>的共有属性如下：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表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单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字段，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对应</a:t>
            </a:r>
            <a:r>
              <a:rPr sz="2000" b="1" spc="-4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html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元素的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属性，支持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级联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属性</a:t>
            </a:r>
            <a:endParaRPr sz="2000">
              <a:latin typeface="Kozuka Gothic Pro B"/>
              <a:cs typeface="Kozuka Gothic Pro B"/>
            </a:endParaRPr>
          </a:p>
          <a:p>
            <a:pPr marL="755015" marR="5080" indent="-285115">
              <a:lnSpc>
                <a:spcPts val="2290"/>
              </a:lnSpc>
              <a:spcBef>
                <a:spcPts val="51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htmlEscap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：是否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单值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特殊字符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dirty="0">
                <a:latin typeface="MS Mincho"/>
                <a:cs typeface="MS Mincho"/>
              </a:rPr>
              <a:t>，默</a:t>
            </a:r>
            <a:r>
              <a:rPr sz="2000" dirty="0">
                <a:latin typeface="宋体"/>
                <a:cs typeface="宋体"/>
              </a:rPr>
              <a:t>认值 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cssClas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：表</a:t>
            </a:r>
            <a:r>
              <a:rPr sz="2000" dirty="0">
                <a:latin typeface="宋体"/>
                <a:cs typeface="宋体"/>
              </a:rPr>
              <a:t>单组</a:t>
            </a:r>
            <a:r>
              <a:rPr sz="2000" dirty="0">
                <a:latin typeface="MS Mincho"/>
                <a:cs typeface="MS Mincho"/>
              </a:rPr>
              <a:t>件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CSS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样</a:t>
            </a:r>
            <a:r>
              <a:rPr sz="2000" dirty="0">
                <a:latin typeface="MS Mincho"/>
                <a:cs typeface="MS Mincho"/>
              </a:rPr>
              <a:t>式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名</a:t>
            </a:r>
            <a:endParaRPr sz="20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cssErrorClas</a:t>
            </a:r>
            <a:r>
              <a:rPr sz="2000" spc="-20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：表</a:t>
            </a:r>
            <a:r>
              <a:rPr sz="2000" dirty="0">
                <a:latin typeface="宋体"/>
                <a:cs typeface="宋体"/>
              </a:rPr>
              <a:t>单组</a:t>
            </a:r>
            <a:r>
              <a:rPr sz="2000" dirty="0">
                <a:latin typeface="MS Mincho"/>
                <a:cs typeface="MS Mincho"/>
              </a:rPr>
              <a:t>件的数据存在</a:t>
            </a:r>
            <a:r>
              <a:rPr sz="2000" dirty="0">
                <a:latin typeface="宋体"/>
                <a:cs typeface="宋体"/>
              </a:rPr>
              <a:t>错误时</a:t>
            </a:r>
            <a:r>
              <a:rPr sz="2000" dirty="0">
                <a:latin typeface="MS Mincho"/>
                <a:cs typeface="MS Mincho"/>
              </a:rPr>
              <a:t>，采取的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CSS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样</a:t>
            </a:r>
            <a:r>
              <a:rPr sz="2000" dirty="0">
                <a:latin typeface="MS Mincho"/>
                <a:cs typeface="MS Mincho"/>
              </a:rPr>
              <a:t>式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67242"/>
            <a:ext cx="8025765" cy="372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67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form:inpu</a:t>
            </a:r>
            <a:r>
              <a:rPr sz="2400" spc="-4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form:passwor</a:t>
            </a:r>
            <a:r>
              <a:rPr sz="2400" spc="-4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form:hidde</a:t>
            </a:r>
            <a:r>
              <a:rPr sz="2400" spc="-4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form:textarea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475"/>
              </a:lnSpc>
            </a:pP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HTML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tex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passwor</a:t>
            </a:r>
            <a:r>
              <a:rPr sz="2400" spc="-2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hidde</a:t>
            </a:r>
            <a:r>
              <a:rPr sz="2400" spc="-25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textarea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34290" indent="-34226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form:radiobutto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，当表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 属性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和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MS Mincho"/>
                <a:cs typeface="MS Mincho"/>
              </a:rPr>
              <a:t>相等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框被</a:t>
            </a:r>
            <a:r>
              <a:rPr sz="2400" dirty="0">
                <a:latin typeface="宋体"/>
                <a:cs typeface="宋体"/>
              </a:rPr>
              <a:t>选</a:t>
            </a:r>
            <a:r>
              <a:rPr sz="2400" dirty="0">
                <a:latin typeface="MS Mincho"/>
                <a:cs typeface="MS Mincho"/>
              </a:rPr>
              <a:t>中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53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orm:radiobutton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单选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组标签</a:t>
            </a:r>
            <a:r>
              <a:rPr sz="2400" dirty="0">
                <a:latin typeface="MS Mincho"/>
                <a:cs typeface="MS Mincho"/>
              </a:rPr>
              <a:t>，用于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造多个</a:t>
            </a:r>
            <a:r>
              <a:rPr sz="2400" dirty="0">
                <a:latin typeface="宋体"/>
                <a:cs typeface="宋体"/>
              </a:rPr>
              <a:t>单选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ts val="2620"/>
              </a:lnSpc>
            </a:pPr>
            <a:r>
              <a:rPr sz="2400" dirty="0">
                <a:latin typeface="MS Mincho"/>
                <a:cs typeface="MS Mincho"/>
              </a:rPr>
              <a:t>框</a:t>
            </a:r>
            <a:endParaRPr sz="2400">
              <a:latin typeface="MS Mincho"/>
              <a:cs typeface="MS Mincho"/>
            </a:endParaRPr>
          </a:p>
          <a:p>
            <a:pPr marL="755015" lvl="1" indent="-285115">
              <a:lnSpc>
                <a:spcPts val="2290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：可以是一个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Lis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String[]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Map</a:t>
            </a:r>
            <a:endParaRPr sz="2000">
              <a:latin typeface="Arial"/>
              <a:cs typeface="Arial"/>
            </a:endParaRPr>
          </a:p>
          <a:p>
            <a:pPr marL="755015" marR="99060" lvl="1" indent="-285115">
              <a:lnSpc>
                <a:spcPts val="2070"/>
              </a:lnSpc>
              <a:spcBef>
                <a:spcPts val="28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itemValu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：指定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radio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。可以是集合中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bean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的一个 属性</a:t>
            </a:r>
            <a:r>
              <a:rPr sz="2000" dirty="0">
                <a:latin typeface="宋体"/>
                <a:cs typeface="宋体"/>
              </a:rPr>
              <a:t>值</a:t>
            </a:r>
            <a:endParaRPr sz="2000">
              <a:latin typeface="宋体"/>
              <a:cs typeface="宋体"/>
            </a:endParaRPr>
          </a:p>
          <a:p>
            <a:pPr marL="755015" lvl="1" indent="-285115">
              <a:lnSpc>
                <a:spcPts val="2220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itemLabe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：指定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radio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label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值</a:t>
            </a:r>
            <a:endParaRPr sz="2000">
              <a:latin typeface="宋体"/>
              <a:cs typeface="宋体"/>
            </a:endParaRPr>
          </a:p>
          <a:p>
            <a:pPr marL="755015" lvl="1" indent="-285115">
              <a:lnSpc>
                <a:spcPts val="2345"/>
              </a:lnSpc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delimite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：多个</a:t>
            </a:r>
            <a:r>
              <a:rPr sz="2000" dirty="0">
                <a:latin typeface="宋体"/>
                <a:cs typeface="宋体"/>
              </a:rPr>
              <a:t>单选</a:t>
            </a:r>
            <a:r>
              <a:rPr sz="2000" dirty="0">
                <a:latin typeface="MS Mincho"/>
                <a:cs typeface="MS Mincho"/>
              </a:rPr>
              <a:t>框可以通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delimiter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指定分隔符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表</a:t>
            </a:r>
            <a:r>
              <a:rPr dirty="0">
                <a:latin typeface="宋体"/>
                <a:cs typeface="宋体"/>
              </a:rPr>
              <a:t>单标签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813242"/>
            <a:ext cx="8417560" cy="379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orm:checkbo</a:t>
            </a:r>
            <a:r>
              <a:rPr sz="2400" spc="-35" dirty="0">
                <a:latin typeface="Arial"/>
                <a:cs typeface="Arial"/>
              </a:rPr>
              <a:t>x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件。用于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</a:t>
            </a:r>
            <a:endParaRPr sz="2400">
              <a:latin typeface="MS Mincho"/>
              <a:cs typeface="MS Mincho"/>
            </a:endParaRPr>
          </a:p>
          <a:p>
            <a:pPr marL="354965" marR="1049020" indent="-342265">
              <a:lnSpc>
                <a:spcPts val="248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orm:checkbox</a:t>
            </a:r>
            <a:r>
              <a:rPr sz="2400" spc="-35" dirty="0"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造多个</a:t>
            </a:r>
            <a:r>
              <a:rPr sz="2400" dirty="0">
                <a:latin typeface="宋体"/>
                <a:cs typeface="宋体"/>
              </a:rPr>
              <a:t>复选</a:t>
            </a:r>
            <a:r>
              <a:rPr sz="2400" dirty="0">
                <a:latin typeface="MS Mincho"/>
                <a:cs typeface="MS Mincho"/>
              </a:rPr>
              <a:t>框。使用方式同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1692275" indent="-34226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orm:selec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：用于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造下拉框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354965" marR="1659255" indent="-34226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orm:optio</a:t>
            </a:r>
            <a:r>
              <a:rPr sz="2400" spc="-4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：下拉框</a:t>
            </a:r>
            <a:r>
              <a:rPr sz="2400" dirty="0">
                <a:latin typeface="宋体"/>
                <a:cs typeface="宋体"/>
              </a:rPr>
              <a:t>选项组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标签</a:t>
            </a:r>
            <a:r>
              <a:rPr sz="2400" dirty="0">
                <a:latin typeface="MS Mincho"/>
                <a:cs typeface="MS Mincho"/>
              </a:rPr>
              <a:t>。使用方式同 </a:t>
            </a:r>
            <a:r>
              <a:rPr sz="2400" dirty="0">
                <a:latin typeface="Arial"/>
                <a:cs typeface="Arial"/>
              </a:rPr>
              <a:t>form:radiobuttons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标签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675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orm:error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示表</a:t>
            </a:r>
            <a:r>
              <a:rPr sz="2400" dirty="0">
                <a:latin typeface="宋体"/>
                <a:cs typeface="宋体"/>
              </a:rPr>
              <a:t>单组</a:t>
            </a:r>
            <a:r>
              <a:rPr sz="2400" dirty="0">
                <a:latin typeface="MS Mincho"/>
                <a:cs typeface="MS Mincho"/>
              </a:rPr>
              <a:t>件或数据校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所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dirty="0">
                <a:latin typeface="宋体"/>
                <a:cs typeface="宋体"/>
              </a:rPr>
              <a:t>错误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290"/>
              </a:lnSpc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*” /&gt;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示表</a:t>
            </a:r>
            <a:r>
              <a:rPr sz="2000" dirty="0">
                <a:latin typeface="宋体"/>
                <a:cs typeface="宋体"/>
              </a:rPr>
              <a:t>单</a:t>
            </a:r>
            <a:r>
              <a:rPr sz="2000" dirty="0">
                <a:latin typeface="MS Mincho"/>
                <a:cs typeface="MS Mincho"/>
              </a:rPr>
              <a:t>所有的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755015" indent="-285115">
              <a:lnSpc>
                <a:spcPts val="2175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path= “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user*”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示所有以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前</a:t>
            </a:r>
            <a:r>
              <a:rPr sz="2000" dirty="0">
                <a:latin typeface="宋体"/>
                <a:cs typeface="宋体"/>
              </a:rPr>
              <a:t>缀</a:t>
            </a:r>
            <a:r>
              <a:rPr sz="2000" dirty="0">
                <a:latin typeface="MS Mincho"/>
                <a:cs typeface="MS Mincho"/>
              </a:rPr>
              <a:t>的属性</a:t>
            </a:r>
            <a:r>
              <a:rPr sz="2000" dirty="0">
                <a:latin typeface="宋体"/>
                <a:cs typeface="宋体"/>
              </a:rPr>
              <a:t>对应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180"/>
              </a:lnSpc>
            </a:pP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  <a:p>
            <a:pPr marL="755015" indent="-285115">
              <a:lnSpc>
                <a:spcPts val="2325"/>
              </a:lnSpc>
              <a:buFont typeface="Arial"/>
              <a:buChar char="–"/>
              <a:tabLst>
                <a:tab pos="755015" algn="l"/>
              </a:tabLst>
            </a:pPr>
            <a:r>
              <a:rPr sz="2000" spc="-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form:errors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path= “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username”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/&gt;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显</a:t>
            </a:r>
            <a:r>
              <a:rPr sz="2000" dirty="0">
                <a:latin typeface="MS Mincho"/>
                <a:cs typeface="MS Mincho"/>
              </a:rPr>
              <a:t>示特定表</a:t>
            </a:r>
            <a:r>
              <a:rPr sz="2000" dirty="0">
                <a:latin typeface="宋体"/>
                <a:cs typeface="宋体"/>
              </a:rPr>
              <a:t>单对</a:t>
            </a:r>
            <a:r>
              <a:rPr sz="2000" dirty="0">
                <a:latin typeface="MS Mincho"/>
                <a:cs typeface="MS Mincho"/>
              </a:rPr>
              <a:t>象属性的</a:t>
            </a:r>
            <a:r>
              <a:rPr sz="2000" dirty="0">
                <a:latin typeface="宋体"/>
                <a:cs typeface="宋体"/>
              </a:rPr>
              <a:t>错误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理静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态资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源</a:t>
            </a:r>
            <a:endParaRPr sz="2000">
              <a:latin typeface="Kozuka Gothic Pro B"/>
              <a:cs typeface="Kozuka Gothic Pro B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理静</a:t>
            </a:r>
            <a:r>
              <a:rPr dirty="0">
                <a:latin typeface="宋体"/>
                <a:cs typeface="宋体"/>
              </a:rPr>
              <a:t>态资</a:t>
            </a:r>
            <a:r>
              <a:rPr dirty="0">
                <a:latin typeface="MS Mincho"/>
                <a:cs typeface="MS Mincho"/>
              </a:rPr>
              <a:t>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69928"/>
            <a:ext cx="8031480" cy="406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优</a:t>
            </a:r>
            <a:r>
              <a:rPr sz="2000" dirty="0">
                <a:latin typeface="MS Mincho"/>
                <a:cs typeface="MS Mincho"/>
              </a:rPr>
              <a:t>雅的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REST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风</a:t>
            </a:r>
            <a:r>
              <a:rPr sz="2000" dirty="0">
                <a:latin typeface="MS Mincho"/>
                <a:cs typeface="MS Mincho"/>
              </a:rPr>
              <a:t>格的</a:t>
            </a:r>
            <a:r>
              <a:rPr sz="2000" dirty="0">
                <a:latin typeface="宋体"/>
                <a:cs typeface="宋体"/>
              </a:rPr>
              <a:t>资</a:t>
            </a:r>
            <a:r>
              <a:rPr sz="2000" dirty="0">
                <a:latin typeface="MS Mincho"/>
                <a:cs typeface="MS Mincho"/>
              </a:rPr>
              <a:t>源</a:t>
            </a:r>
            <a:r>
              <a:rPr sz="2000" dirty="0">
                <a:latin typeface="Arial"/>
                <a:cs typeface="Arial"/>
              </a:rPr>
              <a:t>URL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不希望</a:t>
            </a:r>
            <a:r>
              <a:rPr sz="2000" dirty="0">
                <a:latin typeface="宋体"/>
                <a:cs typeface="宋体"/>
              </a:rPr>
              <a:t>带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.html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.do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等后</a:t>
            </a:r>
            <a:r>
              <a:rPr sz="2000" dirty="0">
                <a:latin typeface="宋体"/>
                <a:cs typeface="宋体"/>
              </a:rPr>
              <a:t>缀</a:t>
            </a:r>
            <a:endParaRPr sz="2000">
              <a:latin typeface="宋体"/>
              <a:cs typeface="宋体"/>
            </a:endParaRPr>
          </a:p>
          <a:p>
            <a:pPr marL="354965" marR="180975" indent="-342265">
              <a:lnSpc>
                <a:spcPts val="23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若将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DispatcherServlet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求映射配置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将捕</a:t>
            </a:r>
            <a:r>
              <a:rPr sz="2000" dirty="0">
                <a:latin typeface="宋体"/>
                <a:cs typeface="宋体"/>
              </a:rPr>
              <a:t>获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容器的所有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求，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包括静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态资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源的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求，</a:t>
            </a:r>
            <a:r>
              <a:rPr sz="2000" b="1" spc="120" dirty="0">
                <a:solidFill>
                  <a:srgbClr val="0000FF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SpringMVC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会将他 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们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当成一个普通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请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求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理，因找不到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对应处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理器将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导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致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错误</a:t>
            </a:r>
            <a:r>
              <a:rPr sz="2000" dirty="0">
                <a:latin typeface="MS Mincho"/>
                <a:cs typeface="MS Mincho"/>
              </a:rPr>
              <a:t>。</a:t>
            </a:r>
            <a:endParaRPr sz="2000">
              <a:latin typeface="MS Mincho"/>
              <a:cs typeface="MS Mincho"/>
            </a:endParaRPr>
          </a:p>
          <a:p>
            <a:pPr marL="354965" marR="806450" indent="-342265">
              <a:lnSpc>
                <a:spcPts val="2290"/>
              </a:lnSpc>
              <a:spcBef>
                <a:spcPts val="455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可以在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的配置文件中配置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mvc:default-servlet- handle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的方式解决静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源的</a:t>
            </a:r>
            <a:r>
              <a:rPr sz="2000" dirty="0">
                <a:latin typeface="宋体"/>
                <a:cs typeface="宋体"/>
              </a:rPr>
              <a:t>问题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marR="5080" indent="-285115">
              <a:lnSpc>
                <a:spcPts val="2060"/>
              </a:lnSpc>
              <a:spcBef>
                <a:spcPts val="405"/>
              </a:spcBef>
              <a:tabLst>
                <a:tab pos="75438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&lt;</a:t>
            </a:r>
            <a:r>
              <a:rPr sz="1800" dirty="0">
                <a:latin typeface="Arial"/>
                <a:cs typeface="Arial"/>
              </a:rPr>
              <a:t>mvc:default-servlet-handle</a:t>
            </a:r>
            <a:r>
              <a:rPr sz="1800" spc="-5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/&gt;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将在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SpringMVC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上下文中定</a:t>
            </a:r>
            <a:r>
              <a:rPr sz="1800" dirty="0">
                <a:latin typeface="宋体"/>
                <a:cs typeface="宋体"/>
              </a:rPr>
              <a:t>义</a:t>
            </a:r>
            <a:r>
              <a:rPr sz="1800" dirty="0">
                <a:latin typeface="MS Mincho"/>
                <a:cs typeface="MS Mincho"/>
              </a:rPr>
              <a:t>一个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DefaultServletHttpRequestHandle</a:t>
            </a:r>
            <a:r>
              <a:rPr sz="1800" b="1" spc="-8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800" dirty="0">
                <a:latin typeface="MS Mincho"/>
                <a:cs typeface="MS Mincho"/>
              </a:rPr>
              <a:t>，它会</a:t>
            </a:r>
            <a:r>
              <a:rPr sz="1800" dirty="0">
                <a:latin typeface="宋体"/>
                <a:cs typeface="宋体"/>
              </a:rPr>
              <a:t>对进</a:t>
            </a:r>
            <a:r>
              <a:rPr sz="1800" dirty="0">
                <a:latin typeface="MS Mincho"/>
                <a:cs typeface="MS Mincho"/>
              </a:rPr>
              <a:t>入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DispatcherServlet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的 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</a:t>
            </a:r>
            <a:r>
              <a:rPr sz="1800" dirty="0">
                <a:latin typeface="宋体"/>
                <a:cs typeface="宋体"/>
              </a:rPr>
              <a:t>进</a:t>
            </a:r>
            <a:r>
              <a:rPr sz="1800" dirty="0">
                <a:latin typeface="MS Mincho"/>
                <a:cs typeface="MS Mincho"/>
              </a:rPr>
              <a:t>行</a:t>
            </a:r>
            <a:r>
              <a:rPr sz="1800" dirty="0">
                <a:latin typeface="宋体"/>
                <a:cs typeface="宋体"/>
              </a:rPr>
              <a:t>筛查</a:t>
            </a:r>
            <a:r>
              <a:rPr sz="1800" dirty="0">
                <a:latin typeface="MS Mincho"/>
                <a:cs typeface="MS Mincho"/>
              </a:rPr>
              <a:t>，如果</a:t>
            </a:r>
            <a:r>
              <a:rPr sz="1800" dirty="0">
                <a:latin typeface="宋体"/>
                <a:cs typeface="宋体"/>
              </a:rPr>
              <a:t>发现</a:t>
            </a:r>
            <a:r>
              <a:rPr sz="1800" dirty="0">
                <a:latin typeface="MS Mincho"/>
                <a:cs typeface="MS Mincho"/>
              </a:rPr>
              <a:t>是没有</a:t>
            </a:r>
            <a:r>
              <a:rPr sz="1800" dirty="0">
                <a:latin typeface="宋体"/>
                <a:cs typeface="宋体"/>
              </a:rPr>
              <a:t>经过</a:t>
            </a:r>
            <a:r>
              <a:rPr sz="1800" dirty="0">
                <a:latin typeface="MS Mincho"/>
                <a:cs typeface="MS Mincho"/>
              </a:rPr>
              <a:t>映射的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求，就将</a:t>
            </a:r>
            <a:r>
              <a:rPr sz="1800" dirty="0">
                <a:latin typeface="宋体"/>
                <a:cs typeface="宋体"/>
              </a:rPr>
              <a:t>该请</a:t>
            </a:r>
            <a:r>
              <a:rPr sz="1800" dirty="0">
                <a:latin typeface="MS Mincho"/>
                <a:cs typeface="MS Mincho"/>
              </a:rPr>
              <a:t>求交由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WEB 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dirty="0">
                <a:latin typeface="MS Mincho"/>
                <a:cs typeface="MS Mincho"/>
              </a:rPr>
              <a:t>的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处</a:t>
            </a:r>
            <a:r>
              <a:rPr sz="1800" dirty="0">
                <a:latin typeface="MS Mincho"/>
                <a:cs typeface="MS Mincho"/>
              </a:rPr>
              <a:t>理，如果不是静</a:t>
            </a:r>
            <a:r>
              <a:rPr sz="1800" dirty="0">
                <a:latin typeface="宋体"/>
                <a:cs typeface="宋体"/>
              </a:rPr>
              <a:t>态资</a:t>
            </a:r>
            <a:r>
              <a:rPr sz="1800" dirty="0">
                <a:latin typeface="MS Mincho"/>
                <a:cs typeface="MS Mincho"/>
              </a:rPr>
              <a:t>源的</a:t>
            </a:r>
            <a:r>
              <a:rPr sz="1800" dirty="0">
                <a:latin typeface="宋体"/>
                <a:cs typeface="宋体"/>
              </a:rPr>
              <a:t>请</a:t>
            </a:r>
            <a:r>
              <a:rPr sz="1800" dirty="0">
                <a:latin typeface="MS Mincho"/>
                <a:cs typeface="MS Mincho"/>
              </a:rPr>
              <a:t>求，才由 </a:t>
            </a:r>
            <a:r>
              <a:rPr sz="1800" dirty="0">
                <a:latin typeface="Arial"/>
                <a:cs typeface="Arial"/>
              </a:rPr>
              <a:t>DispatcherServlet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继续处</a:t>
            </a:r>
            <a:r>
              <a:rPr sz="1800" dirty="0">
                <a:latin typeface="MS Mincho"/>
                <a:cs typeface="MS Mincho"/>
              </a:rPr>
              <a:t>理</a:t>
            </a:r>
            <a:endParaRPr sz="1800">
              <a:latin typeface="MS Mincho"/>
              <a:cs typeface="MS Mincho"/>
            </a:endParaRPr>
          </a:p>
          <a:p>
            <a:pPr marL="755015" marR="236220" indent="-285115">
              <a:lnSpc>
                <a:spcPts val="2060"/>
              </a:lnSpc>
              <a:spcBef>
                <a:spcPts val="409"/>
              </a:spcBef>
              <a:tabLst>
                <a:tab pos="75438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dirty="0">
                <a:latin typeface="MS Mincho"/>
                <a:cs typeface="MS Mincho"/>
              </a:rPr>
              <a:t>一般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应</a:t>
            </a:r>
            <a:r>
              <a:rPr sz="1800" dirty="0">
                <a:latin typeface="MS Mincho"/>
                <a:cs typeface="MS Mincho"/>
              </a:rPr>
              <a:t>用服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dirty="0">
                <a:latin typeface="MS Mincho"/>
                <a:cs typeface="MS Mincho"/>
              </a:rPr>
              <a:t>的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的名称都是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defaul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。若所使用的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服</a:t>
            </a:r>
            <a:r>
              <a:rPr sz="1800" dirty="0">
                <a:latin typeface="宋体"/>
                <a:cs typeface="宋体"/>
              </a:rPr>
              <a:t>务</a:t>
            </a:r>
            <a:r>
              <a:rPr sz="1800" dirty="0">
                <a:latin typeface="MS Mincho"/>
                <a:cs typeface="MS Mincho"/>
              </a:rPr>
              <a:t>器的默</a:t>
            </a:r>
            <a:r>
              <a:rPr sz="1800" dirty="0">
                <a:latin typeface="宋体"/>
                <a:cs typeface="宋体"/>
              </a:rPr>
              <a:t>认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Servlet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名称不是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defaul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MS Mincho"/>
                <a:cs typeface="MS Mincho"/>
              </a:rPr>
              <a:t>，</a:t>
            </a:r>
            <a:r>
              <a:rPr sz="1800" dirty="0">
                <a:latin typeface="宋体"/>
                <a:cs typeface="宋体"/>
              </a:rPr>
              <a:t>则</a:t>
            </a:r>
            <a:r>
              <a:rPr sz="1800" dirty="0">
                <a:latin typeface="MS Mincho"/>
                <a:cs typeface="MS Mincho"/>
              </a:rPr>
              <a:t>需要通</a:t>
            </a:r>
            <a:r>
              <a:rPr sz="1800" dirty="0">
                <a:latin typeface="宋体"/>
                <a:cs typeface="宋体"/>
              </a:rPr>
              <a:t>过</a:t>
            </a:r>
            <a:r>
              <a:rPr sz="1800" spc="-400" dirty="0">
                <a:latin typeface="宋体"/>
                <a:cs typeface="宋体"/>
              </a:rPr>
              <a:t> </a:t>
            </a:r>
            <a:r>
              <a:rPr sz="1800" dirty="0">
                <a:latin typeface="Arial"/>
                <a:cs typeface="Arial"/>
              </a:rPr>
              <a:t>default- servlet-name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属性</a:t>
            </a:r>
            <a:r>
              <a:rPr sz="1800" dirty="0">
                <a:latin typeface="宋体"/>
                <a:cs typeface="宋体"/>
              </a:rPr>
              <a:t>显</a:t>
            </a:r>
            <a:r>
              <a:rPr sz="1800" dirty="0">
                <a:latin typeface="MS Mincho"/>
                <a:cs typeface="MS Mincho"/>
              </a:rPr>
              <a:t>式指定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97840">
              <a:lnSpc>
                <a:spcPts val="4285"/>
              </a:lnSpc>
            </a:pPr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：配置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web.xml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169" y="1766093"/>
            <a:ext cx="8023225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3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配置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DispatcherServlet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DispatcherServlet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默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认</a:t>
            </a:r>
            <a:r>
              <a:rPr sz="20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加</a:t>
            </a:r>
            <a:r>
              <a:rPr sz="2000" b="1" dirty="0">
                <a:solidFill>
                  <a:srgbClr val="0000FF"/>
                </a:solidFill>
                <a:latin typeface="微软雅黑"/>
                <a:cs typeface="微软雅黑"/>
              </a:rPr>
              <a:t>载</a:t>
            </a:r>
            <a:r>
              <a:rPr sz="2000" b="1" spc="-45" dirty="0">
                <a:solidFill>
                  <a:srgbClr val="0000FF"/>
                </a:solidFill>
                <a:latin typeface="微软雅黑"/>
                <a:cs typeface="微软雅黑"/>
              </a:rPr>
              <a:t> 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WEB- INF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servletNam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-servlet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dirty="0">
                <a:latin typeface="Arial"/>
                <a:cs typeface="Arial"/>
              </a:rPr>
              <a:t>.xml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配置文件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启动</a:t>
            </a:r>
            <a:r>
              <a:rPr sz="2000" b="1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层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Spring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容器</a:t>
            </a:r>
            <a:r>
              <a:rPr sz="2000" dirty="0">
                <a:latin typeface="MS Mincho"/>
                <a:cs typeface="MS Mincho"/>
              </a:rPr>
              <a:t>。可以通</a:t>
            </a:r>
            <a:r>
              <a:rPr sz="2000" dirty="0">
                <a:latin typeface="宋体"/>
                <a:cs typeface="宋体"/>
              </a:rPr>
              <a:t>过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contextConfigLocation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初始化参数自定 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配置文件的位置和名称</a:t>
            </a:r>
          </a:p>
        </p:txBody>
      </p:sp>
      <p:sp>
        <p:nvSpPr>
          <p:cNvPr id="5" name="object 5"/>
          <p:cNvSpPr/>
          <p:nvPr/>
        </p:nvSpPr>
        <p:spPr>
          <a:xfrm>
            <a:off x="765809" y="2997200"/>
            <a:ext cx="7594600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73262"/>
            <a:ext cx="8012430" cy="403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3975" indent="-342265">
              <a:lnSpc>
                <a:spcPts val="2750"/>
              </a:lnSpc>
              <a:buFont typeface="Arial"/>
              <a:buChar char="•"/>
              <a:tabLst>
                <a:tab pos="354965" algn="l"/>
                <a:tab pos="5966460" algn="l"/>
              </a:tabLst>
            </a:pPr>
            <a:r>
              <a:rPr sz="2400" dirty="0">
                <a:latin typeface="Arial"/>
                <a:cs typeface="Arial"/>
              </a:rPr>
              <a:t>1. Spring MVC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主框架将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ServletRequest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象及目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方 法的入参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</a:t>
            </a:r>
            <a:r>
              <a:rPr sz="2400" dirty="0">
                <a:latin typeface="宋体"/>
                <a:cs typeface="宋体"/>
              </a:rPr>
              <a:t>传递给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WebDataBinderFactory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例，以</a:t>
            </a:r>
            <a:r>
              <a:rPr sz="2400" dirty="0">
                <a:latin typeface="宋体"/>
                <a:cs typeface="宋体"/>
              </a:rPr>
              <a:t>创 </a:t>
            </a:r>
            <a:r>
              <a:rPr sz="2400" dirty="0">
                <a:latin typeface="MS Mincho"/>
                <a:cs typeface="MS Mincho"/>
              </a:rPr>
              <a:t>建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例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endParaRPr sz="2400">
              <a:latin typeface="MS Mincho"/>
              <a:cs typeface="MS Mincho"/>
            </a:endParaRPr>
          </a:p>
          <a:p>
            <a:pPr marL="354965" marR="239395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2.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DataBinder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用装配在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数据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0000FF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0000FF"/>
                </a:solidFill>
                <a:latin typeface="Kozuka Gothic Pro B"/>
                <a:cs typeface="Kozuka Gothic Pro B"/>
              </a:rPr>
              <a:t>、数据格式 化</a:t>
            </a:r>
            <a:r>
              <a:rPr sz="2400" dirty="0">
                <a:latin typeface="MS Mincho"/>
                <a:cs typeface="MS Mincho"/>
              </a:rPr>
              <a:t>工作。将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Servlet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求信息填充到入参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</a:t>
            </a:r>
            <a:endParaRPr sz="2400">
              <a:latin typeface="MS Mincho"/>
              <a:cs typeface="MS Mincho"/>
            </a:endParaRPr>
          </a:p>
          <a:p>
            <a:pPr marL="354965" marR="5080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3.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Validator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组</a:t>
            </a:r>
            <a:r>
              <a:rPr sz="2400" dirty="0">
                <a:latin typeface="MS Mincho"/>
                <a:cs typeface="MS Mincho"/>
              </a:rPr>
              <a:t>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已</a:t>
            </a:r>
            <a:r>
              <a:rPr sz="2400" dirty="0">
                <a:latin typeface="宋体"/>
                <a:cs typeface="宋体"/>
              </a:rPr>
              <a:t>经绑</a:t>
            </a:r>
            <a:r>
              <a:rPr sz="2400" dirty="0">
                <a:latin typeface="MS Mincho"/>
                <a:cs typeface="MS Mincho"/>
              </a:rPr>
              <a:t>定了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求消息的入参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行数据合法性校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，并最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生成数据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果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BindingData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4. Spring MVC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抽取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BindingResult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中的入参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象和校</a:t>
            </a:r>
            <a:r>
              <a:rPr sz="2400" dirty="0">
                <a:latin typeface="宋体"/>
                <a:cs typeface="宋体"/>
              </a:rPr>
              <a:t>验 错误对</a:t>
            </a:r>
            <a:r>
              <a:rPr sz="2400" dirty="0">
                <a:latin typeface="MS Mincho"/>
                <a:cs typeface="MS Mincho"/>
              </a:rPr>
              <a:t>象，将它</a:t>
            </a:r>
            <a:r>
              <a:rPr sz="2400" dirty="0">
                <a:latin typeface="宋体"/>
                <a:cs typeface="宋体"/>
              </a:rPr>
              <a:t>们赋给处</a:t>
            </a:r>
            <a:r>
              <a:rPr sz="2400" dirty="0">
                <a:latin typeface="MS Mincho"/>
                <a:cs typeface="MS Mincho"/>
              </a:rPr>
              <a:t>理方法的</a:t>
            </a:r>
            <a:r>
              <a:rPr sz="2400" dirty="0">
                <a:latin typeface="宋体"/>
                <a:cs typeface="宋体"/>
              </a:rPr>
              <a:t>响应</a:t>
            </a:r>
            <a:r>
              <a:rPr sz="2400" dirty="0">
                <a:latin typeface="MS Mincho"/>
                <a:cs typeface="MS Mincho"/>
              </a:rPr>
              <a:t>入参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197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781492"/>
            <a:ext cx="818705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反射机制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目</a:t>
            </a:r>
            <a:r>
              <a:rPr sz="2400" dirty="0">
                <a:latin typeface="宋体"/>
                <a:cs typeface="宋体"/>
              </a:rPr>
              <a:t>标处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行解析，将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求消息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理方法的入参中。数据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定的核心部件是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运</a:t>
            </a:r>
            <a:r>
              <a:rPr sz="2400" dirty="0">
                <a:latin typeface="MS Mincho"/>
                <a:cs typeface="MS Mincho"/>
              </a:rPr>
              <a:t>行机制如下：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0435" y="4138929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0435" y="461962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4550" y="4234815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4206" y="41385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4160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7815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7815" y="41385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9229" y="4341495"/>
            <a:ext cx="862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ataBind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5250" y="3258820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49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1280" y="3251835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89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1437" y="3243897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>
                <a:moveTo>
                  <a:pt x="0" y="0"/>
                </a:moveTo>
                <a:lnTo>
                  <a:pt x="222567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5087" y="3236277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9690" y="322865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562" y="3220720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42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2070" y="3213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1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0800" y="3205479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888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8895" y="3197860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8577" y="319023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28260" y="31826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8260" y="31746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8260" y="31632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8260" y="315182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8260" y="314420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8260" y="31365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8260" y="31286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8260" y="312102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8260" y="311340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8260" y="310578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8260" y="309816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8260" y="30905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8260" y="30826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8260" y="307498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8260" y="30635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8260" y="305212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8260" y="30445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8260" y="30365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8260" y="302895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8260" y="30175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28260" y="300608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8260" y="29984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28260" y="29905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8260" y="298291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8260" y="29756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8260" y="296767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8260" y="29600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8260" y="29524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8260" y="29444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28260" y="293687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28260" y="29292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8260" y="292163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8260" y="291401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28260" y="29063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28260" y="28984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28577" y="287527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28260" y="28867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8895" y="2860039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34927" y="283718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37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50485" y="2814320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8507" y="280258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2826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7950" y="31857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4460" y="326199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3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24090" y="31950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029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3298" y="280313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4460" y="2802889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211963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75934" y="2947035"/>
            <a:ext cx="13817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sionS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ervic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96760" y="4740592"/>
            <a:ext cx="1722755" cy="0"/>
          </a:xfrm>
          <a:custGeom>
            <a:avLst/>
            <a:gdLst/>
            <a:ahLst/>
            <a:cxnLst/>
            <a:rect l="l" t="t" r="r" b="b"/>
            <a:pathLst>
              <a:path w="1722754">
                <a:moveTo>
                  <a:pt x="0" y="0"/>
                </a:moveTo>
                <a:lnTo>
                  <a:pt x="1722754" y="0"/>
                </a:lnTo>
              </a:path>
            </a:pathLst>
          </a:custGeom>
          <a:ln w="9524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78980" y="4731385"/>
            <a:ext cx="1758314" cy="0"/>
          </a:xfrm>
          <a:custGeom>
            <a:avLst/>
            <a:gdLst/>
            <a:ahLst/>
            <a:cxnLst/>
            <a:rect l="l" t="t" r="r" b="b"/>
            <a:pathLst>
              <a:path w="1758315">
                <a:moveTo>
                  <a:pt x="0" y="0"/>
                </a:moveTo>
                <a:lnTo>
                  <a:pt x="1758314" y="0"/>
                </a:lnTo>
              </a:path>
            </a:pathLst>
          </a:custGeom>
          <a:ln w="1143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8185" y="4721542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4" y="0"/>
                </a:lnTo>
              </a:path>
            </a:pathLst>
          </a:custGeom>
          <a:ln w="10795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9930" y="4712017"/>
            <a:ext cx="1796414" cy="0"/>
          </a:xfrm>
          <a:custGeom>
            <a:avLst/>
            <a:gdLst/>
            <a:ahLst/>
            <a:cxnLst/>
            <a:rect l="l" t="t" r="r" b="b"/>
            <a:pathLst>
              <a:path w="1796415">
                <a:moveTo>
                  <a:pt x="0" y="0"/>
                </a:moveTo>
                <a:lnTo>
                  <a:pt x="1796414" y="0"/>
                </a:lnTo>
              </a:path>
            </a:pathLst>
          </a:custGeom>
          <a:ln w="1079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3580" y="4702492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>
                <a:moveTo>
                  <a:pt x="0" y="0"/>
                </a:moveTo>
                <a:lnTo>
                  <a:pt x="1809115" y="0"/>
                </a:lnTo>
              </a:path>
            </a:pathLst>
          </a:custGeom>
          <a:ln w="1079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48500" y="4692650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9275" y="0"/>
                </a:lnTo>
              </a:path>
            </a:pathLst>
          </a:custGeom>
          <a:ln w="1142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42150" y="4678045"/>
            <a:ext cx="1831975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975" y="0"/>
                </a:lnTo>
              </a:path>
            </a:pathLst>
          </a:custGeom>
          <a:ln w="2032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0721" y="4664075"/>
            <a:ext cx="1835150" cy="0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4832" y="0"/>
                </a:lnTo>
              </a:path>
            </a:pathLst>
          </a:custGeom>
          <a:ln w="10159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39927" y="4654550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11429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0245" y="4654550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39609" y="46447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39609" y="463486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9609" y="462026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39609" y="460597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9609" y="45964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39609" y="45869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9609" y="457707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9609" y="45675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9609" y="455802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39609" y="454818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39609" y="453866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39609" y="452913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39609" y="451929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39609" y="450977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9609" y="44954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39609" y="448087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39609" y="447135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9609" y="446151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9609" y="445198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39609" y="44376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39609" y="442309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39609" y="441356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9609" y="440372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9609" y="43942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39609" y="438467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9609" y="437483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9609" y="43653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39609" y="43557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9609" y="434594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39609" y="433641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9609" y="432689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39609" y="43170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39609" y="43075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39609" y="42979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39609" y="42881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40245" y="4258945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1015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39927" y="426402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317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39609" y="427418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40245" y="4225290"/>
            <a:ext cx="1835785" cy="29209"/>
          </a:xfrm>
          <a:custGeom>
            <a:avLst/>
            <a:gdLst/>
            <a:ahLst/>
            <a:cxnLst/>
            <a:rect l="l" t="t" r="r" b="b"/>
            <a:pathLst>
              <a:path w="1835784" h="29210">
                <a:moveTo>
                  <a:pt x="1835785" y="29209"/>
                </a:moveTo>
                <a:lnTo>
                  <a:pt x="0" y="29209"/>
                </a:lnTo>
                <a:lnTo>
                  <a:pt x="635" y="27939"/>
                </a:lnTo>
                <a:lnTo>
                  <a:pt x="635" y="24129"/>
                </a:lnTo>
                <a:lnTo>
                  <a:pt x="1270" y="22859"/>
                </a:lnTo>
                <a:lnTo>
                  <a:pt x="1270" y="20319"/>
                </a:lnTo>
                <a:lnTo>
                  <a:pt x="1905" y="19049"/>
                </a:lnTo>
                <a:lnTo>
                  <a:pt x="1905" y="17779"/>
                </a:lnTo>
                <a:lnTo>
                  <a:pt x="2540" y="16509"/>
                </a:lnTo>
                <a:lnTo>
                  <a:pt x="3175" y="13969"/>
                </a:lnTo>
                <a:lnTo>
                  <a:pt x="3175" y="12699"/>
                </a:lnTo>
                <a:lnTo>
                  <a:pt x="3810" y="11429"/>
                </a:lnTo>
                <a:lnTo>
                  <a:pt x="4445" y="8889"/>
                </a:lnTo>
                <a:lnTo>
                  <a:pt x="6350" y="5079"/>
                </a:lnTo>
                <a:lnTo>
                  <a:pt x="6985" y="2539"/>
                </a:lnTo>
                <a:lnTo>
                  <a:pt x="8254" y="0"/>
                </a:lnTo>
                <a:lnTo>
                  <a:pt x="1827530" y="0"/>
                </a:lnTo>
                <a:lnTo>
                  <a:pt x="1829435" y="3809"/>
                </a:lnTo>
                <a:lnTo>
                  <a:pt x="1829435" y="5079"/>
                </a:lnTo>
                <a:lnTo>
                  <a:pt x="1830705" y="7619"/>
                </a:lnTo>
                <a:lnTo>
                  <a:pt x="1831340" y="10159"/>
                </a:lnTo>
                <a:lnTo>
                  <a:pt x="1832610" y="12699"/>
                </a:lnTo>
                <a:lnTo>
                  <a:pt x="1832610" y="13969"/>
                </a:lnTo>
                <a:lnTo>
                  <a:pt x="1833880" y="17779"/>
                </a:lnTo>
                <a:lnTo>
                  <a:pt x="1833880" y="19049"/>
                </a:lnTo>
                <a:lnTo>
                  <a:pt x="1834515" y="21589"/>
                </a:lnTo>
                <a:lnTo>
                  <a:pt x="1834515" y="22859"/>
                </a:lnTo>
                <a:lnTo>
                  <a:pt x="1835150" y="24129"/>
                </a:lnTo>
                <a:lnTo>
                  <a:pt x="1835150" y="27939"/>
                </a:lnTo>
                <a:lnTo>
                  <a:pt x="1835785" y="29209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48500" y="4196715"/>
            <a:ext cx="1819275" cy="28575"/>
          </a:xfrm>
          <a:custGeom>
            <a:avLst/>
            <a:gdLst/>
            <a:ahLst/>
            <a:cxnLst/>
            <a:rect l="l" t="t" r="r" b="b"/>
            <a:pathLst>
              <a:path w="1819275" h="28575">
                <a:moveTo>
                  <a:pt x="1819275" y="28575"/>
                </a:moveTo>
                <a:lnTo>
                  <a:pt x="0" y="28575"/>
                </a:lnTo>
                <a:lnTo>
                  <a:pt x="1270" y="26034"/>
                </a:lnTo>
                <a:lnTo>
                  <a:pt x="1905" y="23494"/>
                </a:lnTo>
                <a:lnTo>
                  <a:pt x="3175" y="22224"/>
                </a:lnTo>
                <a:lnTo>
                  <a:pt x="4445" y="19684"/>
                </a:lnTo>
                <a:lnTo>
                  <a:pt x="5715" y="18414"/>
                </a:lnTo>
                <a:lnTo>
                  <a:pt x="6350" y="17144"/>
                </a:lnTo>
                <a:lnTo>
                  <a:pt x="6985" y="14604"/>
                </a:lnTo>
                <a:lnTo>
                  <a:pt x="8255" y="13334"/>
                </a:lnTo>
                <a:lnTo>
                  <a:pt x="8890" y="12064"/>
                </a:lnTo>
                <a:lnTo>
                  <a:pt x="11430" y="9524"/>
                </a:lnTo>
                <a:lnTo>
                  <a:pt x="12065" y="8254"/>
                </a:lnTo>
                <a:lnTo>
                  <a:pt x="14605" y="5714"/>
                </a:lnTo>
                <a:lnTo>
                  <a:pt x="15240" y="4444"/>
                </a:lnTo>
                <a:lnTo>
                  <a:pt x="19684" y="0"/>
                </a:lnTo>
                <a:lnTo>
                  <a:pt x="1798955" y="0"/>
                </a:lnTo>
                <a:lnTo>
                  <a:pt x="1802130" y="3174"/>
                </a:lnTo>
                <a:lnTo>
                  <a:pt x="1803400" y="3174"/>
                </a:lnTo>
                <a:lnTo>
                  <a:pt x="1804035" y="4444"/>
                </a:lnTo>
                <a:lnTo>
                  <a:pt x="1806575" y="6984"/>
                </a:lnTo>
                <a:lnTo>
                  <a:pt x="1807210" y="9524"/>
                </a:lnTo>
                <a:lnTo>
                  <a:pt x="1809750" y="12064"/>
                </a:lnTo>
                <a:lnTo>
                  <a:pt x="1810385" y="13334"/>
                </a:lnTo>
                <a:lnTo>
                  <a:pt x="1811655" y="14604"/>
                </a:lnTo>
                <a:lnTo>
                  <a:pt x="1812290" y="15874"/>
                </a:lnTo>
                <a:lnTo>
                  <a:pt x="1813560" y="17144"/>
                </a:lnTo>
                <a:lnTo>
                  <a:pt x="1814830" y="19684"/>
                </a:lnTo>
                <a:lnTo>
                  <a:pt x="1816100" y="20954"/>
                </a:lnTo>
                <a:lnTo>
                  <a:pt x="1816735" y="23494"/>
                </a:lnTo>
                <a:lnTo>
                  <a:pt x="1819275" y="2857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68184" y="4168140"/>
            <a:ext cx="1779270" cy="28575"/>
          </a:xfrm>
          <a:custGeom>
            <a:avLst/>
            <a:gdLst/>
            <a:ahLst/>
            <a:cxnLst/>
            <a:rect l="l" t="t" r="r" b="b"/>
            <a:pathLst>
              <a:path w="1779270" h="28575">
                <a:moveTo>
                  <a:pt x="1713865" y="1270"/>
                </a:moveTo>
                <a:lnTo>
                  <a:pt x="66040" y="1270"/>
                </a:lnTo>
                <a:lnTo>
                  <a:pt x="67310" y="0"/>
                </a:lnTo>
                <a:lnTo>
                  <a:pt x="1712595" y="0"/>
                </a:lnTo>
                <a:lnTo>
                  <a:pt x="1713865" y="1270"/>
                </a:lnTo>
                <a:close/>
              </a:path>
              <a:path w="1779270" h="28575">
                <a:moveTo>
                  <a:pt x="1729105" y="2540"/>
                </a:moveTo>
                <a:lnTo>
                  <a:pt x="50800" y="2540"/>
                </a:lnTo>
                <a:lnTo>
                  <a:pt x="52705" y="1270"/>
                </a:lnTo>
                <a:lnTo>
                  <a:pt x="1727200" y="1270"/>
                </a:lnTo>
                <a:lnTo>
                  <a:pt x="1729105" y="2540"/>
                </a:lnTo>
                <a:close/>
              </a:path>
              <a:path w="1779270" h="28575">
                <a:moveTo>
                  <a:pt x="1737360" y="3810"/>
                </a:moveTo>
                <a:lnTo>
                  <a:pt x="44450" y="3810"/>
                </a:lnTo>
                <a:lnTo>
                  <a:pt x="45720" y="2540"/>
                </a:lnTo>
                <a:lnTo>
                  <a:pt x="1733550" y="2540"/>
                </a:lnTo>
                <a:lnTo>
                  <a:pt x="1737360" y="3810"/>
                </a:lnTo>
                <a:close/>
              </a:path>
              <a:path w="1779270" h="28575">
                <a:moveTo>
                  <a:pt x="1740535" y="5080"/>
                </a:moveTo>
                <a:lnTo>
                  <a:pt x="39370" y="5080"/>
                </a:lnTo>
                <a:lnTo>
                  <a:pt x="40640" y="3810"/>
                </a:lnTo>
                <a:lnTo>
                  <a:pt x="1738630" y="3810"/>
                </a:lnTo>
                <a:lnTo>
                  <a:pt x="1740535" y="5080"/>
                </a:lnTo>
                <a:close/>
              </a:path>
              <a:path w="1779270" h="28575">
                <a:moveTo>
                  <a:pt x="1743710" y="6350"/>
                </a:moveTo>
                <a:lnTo>
                  <a:pt x="36195" y="6350"/>
                </a:lnTo>
                <a:lnTo>
                  <a:pt x="37465" y="5080"/>
                </a:lnTo>
                <a:lnTo>
                  <a:pt x="1741805" y="5080"/>
                </a:lnTo>
                <a:lnTo>
                  <a:pt x="1743710" y="6350"/>
                </a:lnTo>
                <a:close/>
              </a:path>
              <a:path w="1779270" h="28575">
                <a:moveTo>
                  <a:pt x="1746885" y="7620"/>
                </a:moveTo>
                <a:lnTo>
                  <a:pt x="33020" y="7620"/>
                </a:lnTo>
                <a:lnTo>
                  <a:pt x="34290" y="6350"/>
                </a:lnTo>
                <a:lnTo>
                  <a:pt x="1744980" y="6350"/>
                </a:lnTo>
                <a:lnTo>
                  <a:pt x="1746885" y="7620"/>
                </a:lnTo>
                <a:close/>
              </a:path>
              <a:path w="1779270" h="28575">
                <a:moveTo>
                  <a:pt x="1779270" y="28575"/>
                </a:moveTo>
                <a:lnTo>
                  <a:pt x="0" y="28575"/>
                </a:lnTo>
                <a:lnTo>
                  <a:pt x="4445" y="24130"/>
                </a:lnTo>
                <a:lnTo>
                  <a:pt x="5715" y="24130"/>
                </a:lnTo>
                <a:lnTo>
                  <a:pt x="12065" y="17780"/>
                </a:lnTo>
                <a:lnTo>
                  <a:pt x="13335" y="17780"/>
                </a:lnTo>
                <a:lnTo>
                  <a:pt x="14605" y="16510"/>
                </a:lnTo>
                <a:lnTo>
                  <a:pt x="16510" y="15240"/>
                </a:lnTo>
                <a:lnTo>
                  <a:pt x="17780" y="15240"/>
                </a:lnTo>
                <a:lnTo>
                  <a:pt x="19050" y="13970"/>
                </a:lnTo>
                <a:lnTo>
                  <a:pt x="20955" y="12700"/>
                </a:lnTo>
                <a:lnTo>
                  <a:pt x="22225" y="12700"/>
                </a:lnTo>
                <a:lnTo>
                  <a:pt x="23495" y="11430"/>
                </a:lnTo>
                <a:lnTo>
                  <a:pt x="25400" y="10160"/>
                </a:lnTo>
                <a:lnTo>
                  <a:pt x="27940" y="8890"/>
                </a:lnTo>
                <a:lnTo>
                  <a:pt x="29845" y="8890"/>
                </a:lnTo>
                <a:lnTo>
                  <a:pt x="31115" y="7620"/>
                </a:lnTo>
                <a:lnTo>
                  <a:pt x="1748155" y="7620"/>
                </a:lnTo>
                <a:lnTo>
                  <a:pt x="1750060" y="8890"/>
                </a:lnTo>
                <a:lnTo>
                  <a:pt x="1752600" y="10160"/>
                </a:lnTo>
                <a:lnTo>
                  <a:pt x="1754505" y="10160"/>
                </a:lnTo>
                <a:lnTo>
                  <a:pt x="1757045" y="11430"/>
                </a:lnTo>
                <a:lnTo>
                  <a:pt x="1758950" y="12700"/>
                </a:lnTo>
                <a:lnTo>
                  <a:pt x="1760220" y="13970"/>
                </a:lnTo>
                <a:lnTo>
                  <a:pt x="1761490" y="13970"/>
                </a:lnTo>
                <a:lnTo>
                  <a:pt x="1763395" y="15240"/>
                </a:lnTo>
                <a:lnTo>
                  <a:pt x="1764665" y="16510"/>
                </a:lnTo>
                <a:lnTo>
                  <a:pt x="1765935" y="16510"/>
                </a:lnTo>
                <a:lnTo>
                  <a:pt x="1771015" y="21590"/>
                </a:lnTo>
                <a:lnTo>
                  <a:pt x="1772920" y="21590"/>
                </a:lnTo>
                <a:lnTo>
                  <a:pt x="1776730" y="25400"/>
                </a:lnTo>
                <a:lnTo>
                  <a:pt x="1777365" y="26670"/>
                </a:lnTo>
                <a:lnTo>
                  <a:pt x="1779270" y="28575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39267" y="4167750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96228" y="0"/>
                </a:moveTo>
                <a:lnTo>
                  <a:pt x="48576" y="12735"/>
                </a:lnTo>
                <a:lnTo>
                  <a:pt x="14129" y="46200"/>
                </a:lnTo>
                <a:lnTo>
                  <a:pt x="1238" y="80623"/>
                </a:lnTo>
                <a:lnTo>
                  <a:pt x="0" y="93281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39609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39220" y="4648834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0" y="0"/>
                </a:moveTo>
                <a:lnTo>
                  <a:pt x="12735" y="47651"/>
                </a:lnTo>
                <a:lnTo>
                  <a:pt x="46200" y="82098"/>
                </a:lnTo>
                <a:lnTo>
                  <a:pt x="80623" y="94989"/>
                </a:lnTo>
                <a:lnTo>
                  <a:pt x="93281" y="96228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35495" y="474472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28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80780" y="4651828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0" y="93281"/>
                </a:moveTo>
                <a:lnTo>
                  <a:pt x="47651" y="80545"/>
                </a:lnTo>
                <a:lnTo>
                  <a:pt x="82098" y="47080"/>
                </a:lnTo>
                <a:lnTo>
                  <a:pt x="94989" y="12657"/>
                </a:lnTo>
                <a:lnTo>
                  <a:pt x="96228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76665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83773" y="4167796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93281" y="96228"/>
                </a:moveTo>
                <a:lnTo>
                  <a:pt x="80545" y="48576"/>
                </a:lnTo>
                <a:lnTo>
                  <a:pt x="47080" y="14129"/>
                </a:lnTo>
                <a:lnTo>
                  <a:pt x="12657" y="1238"/>
                </a:lnTo>
                <a:lnTo>
                  <a:pt x="0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35495" y="416814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164528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604125" y="4371340"/>
            <a:ext cx="709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alidato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27854" y="3258820"/>
            <a:ext cx="812800" cy="873760"/>
          </a:xfrm>
          <a:custGeom>
            <a:avLst/>
            <a:gdLst/>
            <a:ahLst/>
            <a:cxnLst/>
            <a:rect l="l" t="t" r="r" b="b"/>
            <a:pathLst>
              <a:path w="812800" h="873760">
                <a:moveTo>
                  <a:pt x="0" y="873760"/>
                </a:moveTo>
                <a:lnTo>
                  <a:pt x="8128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40325" y="3258820"/>
            <a:ext cx="100330" cy="101600"/>
          </a:xfrm>
          <a:custGeom>
            <a:avLst/>
            <a:gdLst/>
            <a:ahLst/>
            <a:cxnLst/>
            <a:rect l="l" t="t" r="r" b="b"/>
            <a:pathLst>
              <a:path w="100329" h="101600">
                <a:moveTo>
                  <a:pt x="100330" y="0"/>
                </a:moveTo>
                <a:lnTo>
                  <a:pt x="0" y="23495"/>
                </a:lnTo>
                <a:lnTo>
                  <a:pt x="100330" y="0"/>
                </a:lnTo>
                <a:lnTo>
                  <a:pt x="83820" y="101600"/>
                </a:lnTo>
                <a:lnTo>
                  <a:pt x="10033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38675" y="40049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26610" y="40008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64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16450" y="3996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08830" y="39919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87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02797" y="398748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952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97400" y="3983037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92637" y="397859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272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87875" y="397414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84065" y="396970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80890" y="396525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4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77926" y="396081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9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74857" y="395636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32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72212" y="395192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2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70730" y="394779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507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67978" y="394303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66285" y="3938587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4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64803" y="393414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58" y="0"/>
                </a:lnTo>
              </a:path>
            </a:pathLst>
          </a:custGeom>
          <a:ln w="5714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63321" y="392969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62475" y="392557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61205" y="392080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60570" y="391667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59935" y="391223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571" y="0"/>
                </a:lnTo>
              </a:path>
            </a:pathLst>
          </a:custGeom>
          <a:ln w="5079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59300" y="39058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59300" y="39046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3175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59300" y="389858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59300" y="389413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59300" y="389000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6350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59300" y="388556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59935" y="38811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83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60570" y="38766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61205" y="38722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62475" y="386746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1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63321" y="38633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6349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565015" y="38585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566496" y="38541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7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68190" y="384968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70306" y="38455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635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72635" y="384079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595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74963" y="383635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78032" y="383190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82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81313" y="38223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238" y="0"/>
                </a:lnTo>
              </a:path>
            </a:pathLst>
          </a:custGeom>
          <a:ln w="1587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594225" y="3800475"/>
            <a:ext cx="145415" cy="14604"/>
          </a:xfrm>
          <a:custGeom>
            <a:avLst/>
            <a:gdLst/>
            <a:ahLst/>
            <a:cxnLst/>
            <a:rect l="l" t="t" r="r" b="b"/>
            <a:pathLst>
              <a:path w="145414" h="14604">
                <a:moveTo>
                  <a:pt x="145415" y="14605"/>
                </a:moveTo>
                <a:lnTo>
                  <a:pt x="0" y="14605"/>
                </a:lnTo>
                <a:lnTo>
                  <a:pt x="4445" y="10159"/>
                </a:lnTo>
                <a:lnTo>
                  <a:pt x="6350" y="8889"/>
                </a:lnTo>
                <a:lnTo>
                  <a:pt x="7620" y="7619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8415" y="634"/>
                </a:lnTo>
                <a:lnTo>
                  <a:pt x="19367" y="0"/>
                </a:lnTo>
                <a:lnTo>
                  <a:pt x="125730" y="0"/>
                </a:lnTo>
                <a:lnTo>
                  <a:pt x="126365" y="634"/>
                </a:lnTo>
                <a:lnTo>
                  <a:pt x="128270" y="1269"/>
                </a:lnTo>
                <a:lnTo>
                  <a:pt x="129540" y="2539"/>
                </a:lnTo>
                <a:lnTo>
                  <a:pt x="131445" y="3809"/>
                </a:lnTo>
                <a:lnTo>
                  <a:pt x="132715" y="4444"/>
                </a:lnTo>
                <a:lnTo>
                  <a:pt x="134620" y="5714"/>
                </a:lnTo>
                <a:lnTo>
                  <a:pt x="135890" y="6984"/>
                </a:lnTo>
                <a:lnTo>
                  <a:pt x="137160" y="7619"/>
                </a:lnTo>
                <a:lnTo>
                  <a:pt x="139065" y="8889"/>
                </a:lnTo>
                <a:lnTo>
                  <a:pt x="141605" y="11429"/>
                </a:lnTo>
                <a:lnTo>
                  <a:pt x="143510" y="12699"/>
                </a:lnTo>
                <a:lnTo>
                  <a:pt x="145415" y="1460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13592" y="3785870"/>
            <a:ext cx="106680" cy="14604"/>
          </a:xfrm>
          <a:custGeom>
            <a:avLst/>
            <a:gdLst/>
            <a:ahLst/>
            <a:cxnLst/>
            <a:rect l="l" t="t" r="r" b="b"/>
            <a:pathLst>
              <a:path w="106679" h="14604">
                <a:moveTo>
                  <a:pt x="54927" y="635"/>
                </a:moveTo>
                <a:lnTo>
                  <a:pt x="51117" y="635"/>
                </a:lnTo>
                <a:lnTo>
                  <a:pt x="53022" y="0"/>
                </a:lnTo>
                <a:lnTo>
                  <a:pt x="54927" y="635"/>
                </a:lnTo>
                <a:close/>
              </a:path>
              <a:path w="106679" h="14604">
                <a:moveTo>
                  <a:pt x="66357" y="1270"/>
                </a:moveTo>
                <a:lnTo>
                  <a:pt x="40322" y="1270"/>
                </a:lnTo>
                <a:lnTo>
                  <a:pt x="42227" y="635"/>
                </a:lnTo>
                <a:lnTo>
                  <a:pt x="64452" y="635"/>
                </a:lnTo>
                <a:lnTo>
                  <a:pt x="66357" y="1270"/>
                </a:lnTo>
                <a:close/>
              </a:path>
              <a:path w="106679" h="14604">
                <a:moveTo>
                  <a:pt x="70167" y="1905"/>
                </a:moveTo>
                <a:lnTo>
                  <a:pt x="36512" y="1905"/>
                </a:lnTo>
                <a:lnTo>
                  <a:pt x="38417" y="1270"/>
                </a:lnTo>
                <a:lnTo>
                  <a:pt x="68262" y="1270"/>
                </a:lnTo>
                <a:lnTo>
                  <a:pt x="70167" y="1905"/>
                </a:lnTo>
                <a:close/>
              </a:path>
              <a:path w="106679" h="14604">
                <a:moveTo>
                  <a:pt x="73977" y="2540"/>
                </a:moveTo>
                <a:lnTo>
                  <a:pt x="32702" y="2540"/>
                </a:lnTo>
                <a:lnTo>
                  <a:pt x="34607" y="1905"/>
                </a:lnTo>
                <a:lnTo>
                  <a:pt x="72072" y="1905"/>
                </a:lnTo>
                <a:lnTo>
                  <a:pt x="73977" y="2540"/>
                </a:lnTo>
                <a:close/>
              </a:path>
              <a:path w="106679" h="14604">
                <a:moveTo>
                  <a:pt x="79057" y="3810"/>
                </a:moveTo>
                <a:lnTo>
                  <a:pt x="26987" y="3810"/>
                </a:lnTo>
                <a:lnTo>
                  <a:pt x="30797" y="2540"/>
                </a:lnTo>
                <a:lnTo>
                  <a:pt x="75882" y="2540"/>
                </a:lnTo>
                <a:lnTo>
                  <a:pt x="77152" y="3175"/>
                </a:lnTo>
                <a:lnTo>
                  <a:pt x="79057" y="3810"/>
                </a:lnTo>
                <a:close/>
              </a:path>
              <a:path w="106679" h="14604">
                <a:moveTo>
                  <a:pt x="106362" y="14605"/>
                </a:moveTo>
                <a:lnTo>
                  <a:pt x="0" y="14605"/>
                </a:lnTo>
                <a:lnTo>
                  <a:pt x="952" y="13970"/>
                </a:lnTo>
                <a:lnTo>
                  <a:pt x="2857" y="13335"/>
                </a:lnTo>
                <a:lnTo>
                  <a:pt x="4127" y="12065"/>
                </a:lnTo>
                <a:lnTo>
                  <a:pt x="7937" y="10795"/>
                </a:lnTo>
                <a:lnTo>
                  <a:pt x="9207" y="10160"/>
                </a:lnTo>
                <a:lnTo>
                  <a:pt x="11112" y="8890"/>
                </a:lnTo>
                <a:lnTo>
                  <a:pt x="13017" y="8255"/>
                </a:lnTo>
                <a:lnTo>
                  <a:pt x="14287" y="7620"/>
                </a:lnTo>
                <a:lnTo>
                  <a:pt x="21907" y="5080"/>
                </a:lnTo>
                <a:lnTo>
                  <a:pt x="23177" y="4445"/>
                </a:lnTo>
                <a:lnTo>
                  <a:pt x="25082" y="3810"/>
                </a:lnTo>
                <a:lnTo>
                  <a:pt x="80962" y="3810"/>
                </a:lnTo>
                <a:lnTo>
                  <a:pt x="88582" y="6350"/>
                </a:lnTo>
                <a:lnTo>
                  <a:pt x="89852" y="6985"/>
                </a:lnTo>
                <a:lnTo>
                  <a:pt x="95567" y="8890"/>
                </a:lnTo>
                <a:lnTo>
                  <a:pt x="96837" y="10160"/>
                </a:lnTo>
                <a:lnTo>
                  <a:pt x="100647" y="11430"/>
                </a:lnTo>
                <a:lnTo>
                  <a:pt x="101917" y="12065"/>
                </a:lnTo>
                <a:lnTo>
                  <a:pt x="103822" y="13335"/>
                </a:lnTo>
                <a:lnTo>
                  <a:pt x="105727" y="13970"/>
                </a:lnTo>
                <a:lnTo>
                  <a:pt x="106362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597400" y="38076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472429" y="4455795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8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53884" y="4398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86450" y="456946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74385" y="456533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63590" y="456088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55335" y="455612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6349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49620" y="455136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44222" y="454691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524" y="0"/>
                </a:lnTo>
              </a:path>
            </a:pathLst>
          </a:custGeom>
          <a:ln w="5714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39460" y="45424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34380" y="453771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6349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30570" y="453294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27606" y="452850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756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23902" y="45237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50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21045" y="451897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18716" y="45145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536" y="0"/>
                </a:lnTo>
              </a:path>
            </a:pathLst>
          </a:custGeom>
          <a:ln w="5714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16388" y="451008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4060" y="45053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9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12578" y="45005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813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811096" y="449611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09403" y="449135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63" y="0"/>
                </a:lnTo>
              </a:path>
            </a:pathLst>
          </a:custGeom>
          <a:ln w="6350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08345" y="448690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07075" y="44821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06440" y="44780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05805" y="44729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05170" y="44659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04958" y="445897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04746" y="445452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476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05170" y="44497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05170" y="444563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7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05646" y="444119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77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06440" y="443610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07075" y="44313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5715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08345" y="4427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09191" y="44221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86" y="0"/>
                </a:lnTo>
              </a:path>
            </a:pathLst>
          </a:custGeom>
          <a:ln w="6350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10885" y="441737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12366" y="441293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236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13848" y="440817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16388" y="44037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07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18505" y="439896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20727" y="439451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23585" y="43897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634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27183" y="437959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03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40095" y="4356735"/>
            <a:ext cx="144780" cy="15240"/>
          </a:xfrm>
          <a:custGeom>
            <a:avLst/>
            <a:gdLst/>
            <a:ahLst/>
            <a:cxnLst/>
            <a:rect l="l" t="t" r="r" b="b"/>
            <a:pathLst>
              <a:path w="144779" h="15239">
                <a:moveTo>
                  <a:pt x="144780" y="15240"/>
                </a:moveTo>
                <a:lnTo>
                  <a:pt x="0" y="15240"/>
                </a:lnTo>
                <a:lnTo>
                  <a:pt x="3175" y="12064"/>
                </a:lnTo>
                <a:lnTo>
                  <a:pt x="5080" y="10794"/>
                </a:lnTo>
                <a:lnTo>
                  <a:pt x="7620" y="8254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9050" y="634"/>
                </a:lnTo>
                <a:lnTo>
                  <a:pt x="19685" y="0"/>
                </a:lnTo>
                <a:lnTo>
                  <a:pt x="125095" y="0"/>
                </a:lnTo>
                <a:lnTo>
                  <a:pt x="125730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5255" y="6984"/>
                </a:lnTo>
                <a:lnTo>
                  <a:pt x="137160" y="825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4780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59780" y="4341495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53975" y="635"/>
                </a:moveTo>
                <a:lnTo>
                  <a:pt x="51435" y="635"/>
                </a:lnTo>
                <a:lnTo>
                  <a:pt x="52705" y="0"/>
                </a:lnTo>
                <a:lnTo>
                  <a:pt x="53975" y="635"/>
                </a:lnTo>
                <a:close/>
              </a:path>
              <a:path w="105410" h="15239">
                <a:moveTo>
                  <a:pt x="65405" y="1270"/>
                </a:moveTo>
                <a:lnTo>
                  <a:pt x="40005" y="1270"/>
                </a:lnTo>
                <a:lnTo>
                  <a:pt x="41910" y="635"/>
                </a:lnTo>
                <a:lnTo>
                  <a:pt x="63500" y="635"/>
                </a:lnTo>
                <a:lnTo>
                  <a:pt x="65405" y="1270"/>
                </a:lnTo>
                <a:close/>
              </a:path>
              <a:path w="105410" h="15239">
                <a:moveTo>
                  <a:pt x="69215" y="1905"/>
                </a:moveTo>
                <a:lnTo>
                  <a:pt x="36195" y="1905"/>
                </a:lnTo>
                <a:lnTo>
                  <a:pt x="38100" y="1270"/>
                </a:lnTo>
                <a:lnTo>
                  <a:pt x="67310" y="1270"/>
                </a:lnTo>
                <a:lnTo>
                  <a:pt x="69215" y="1905"/>
                </a:lnTo>
                <a:close/>
              </a:path>
              <a:path w="105410" h="15239">
                <a:moveTo>
                  <a:pt x="73025" y="2540"/>
                </a:moveTo>
                <a:lnTo>
                  <a:pt x="32385" y="2540"/>
                </a:lnTo>
                <a:lnTo>
                  <a:pt x="34290" y="1905"/>
                </a:lnTo>
                <a:lnTo>
                  <a:pt x="71120" y="1905"/>
                </a:lnTo>
                <a:lnTo>
                  <a:pt x="73025" y="2540"/>
                </a:lnTo>
                <a:close/>
              </a:path>
              <a:path w="105410" h="15239">
                <a:moveTo>
                  <a:pt x="81915" y="5080"/>
                </a:moveTo>
                <a:lnTo>
                  <a:pt x="23495" y="5080"/>
                </a:lnTo>
                <a:lnTo>
                  <a:pt x="25400" y="4445"/>
                </a:lnTo>
                <a:lnTo>
                  <a:pt x="26670" y="3810"/>
                </a:lnTo>
                <a:lnTo>
                  <a:pt x="30480" y="2540"/>
                </a:lnTo>
                <a:lnTo>
                  <a:pt x="74930" y="2540"/>
                </a:lnTo>
                <a:lnTo>
                  <a:pt x="78740" y="3810"/>
                </a:lnTo>
                <a:lnTo>
                  <a:pt x="80010" y="4445"/>
                </a:lnTo>
                <a:lnTo>
                  <a:pt x="81915" y="5080"/>
                </a:lnTo>
                <a:close/>
              </a:path>
              <a:path w="105410" h="15239">
                <a:moveTo>
                  <a:pt x="105410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4605" y="8255"/>
                </a:lnTo>
                <a:lnTo>
                  <a:pt x="15875" y="6985"/>
                </a:lnTo>
                <a:lnTo>
                  <a:pt x="21590" y="5080"/>
                </a:lnTo>
                <a:lnTo>
                  <a:pt x="83820" y="5080"/>
                </a:lnTo>
                <a:lnTo>
                  <a:pt x="89535" y="6985"/>
                </a:lnTo>
                <a:lnTo>
                  <a:pt x="90805" y="8255"/>
                </a:lnTo>
                <a:lnTo>
                  <a:pt x="96520" y="10160"/>
                </a:lnTo>
                <a:lnTo>
                  <a:pt x="97790" y="10795"/>
                </a:lnTo>
                <a:lnTo>
                  <a:pt x="99695" y="12065"/>
                </a:lnTo>
                <a:lnTo>
                  <a:pt x="101600" y="12700"/>
                </a:lnTo>
                <a:lnTo>
                  <a:pt x="102870" y="13970"/>
                </a:lnTo>
                <a:lnTo>
                  <a:pt x="104775" y="14605"/>
                </a:lnTo>
                <a:lnTo>
                  <a:pt x="105410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883275" y="436776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70710" y="5751195"/>
            <a:ext cx="1513205" cy="678180"/>
          </a:xfrm>
          <a:custGeom>
            <a:avLst/>
            <a:gdLst/>
            <a:ahLst/>
            <a:cxnLst/>
            <a:rect l="l" t="t" r="r" b="b"/>
            <a:pathLst>
              <a:path w="1513204" h="678179">
                <a:moveTo>
                  <a:pt x="1513205" y="678180"/>
                </a:moveTo>
                <a:lnTo>
                  <a:pt x="0" y="0"/>
                </a:lnTo>
              </a:path>
            </a:pathLst>
          </a:custGeom>
          <a:ln w="38100">
            <a:solidFill>
              <a:srgbClr val="4E80B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70710" y="5734050"/>
            <a:ext cx="101600" cy="104139"/>
          </a:xfrm>
          <a:custGeom>
            <a:avLst/>
            <a:gdLst/>
            <a:ahLst/>
            <a:cxnLst/>
            <a:rect l="l" t="t" r="r" b="b"/>
            <a:pathLst>
              <a:path w="101600" h="104139">
                <a:moveTo>
                  <a:pt x="0" y="17145"/>
                </a:moveTo>
                <a:lnTo>
                  <a:pt x="54610" y="104140"/>
                </a:lnTo>
                <a:lnTo>
                  <a:pt x="0" y="17145"/>
                </a:lnTo>
                <a:lnTo>
                  <a:pt x="101600" y="0"/>
                </a:lnTo>
                <a:lnTo>
                  <a:pt x="0" y="17145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661025" y="6080125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75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47055" y="6073140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215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37212" y="6065202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900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30862" y="605758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25465" y="6049962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>
                <a:moveTo>
                  <a:pt x="0" y="0"/>
                </a:moveTo>
                <a:lnTo>
                  <a:pt x="1763395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21337" y="604202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650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16575" y="6030912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5" y="0"/>
                </a:lnTo>
              </a:path>
            </a:pathLst>
          </a:custGeom>
          <a:ln w="15875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17210" y="602869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5" y="0"/>
                </a:lnTo>
              </a:path>
            </a:pathLst>
          </a:custGeom>
          <a:ln w="634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14987" y="601980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614352" y="6011545"/>
            <a:ext cx="1785620" cy="0"/>
          </a:xfrm>
          <a:custGeom>
            <a:avLst/>
            <a:gdLst/>
            <a:ahLst/>
            <a:cxnLst/>
            <a:rect l="l" t="t" r="r" b="b"/>
            <a:pathLst>
              <a:path w="1785620">
                <a:moveTo>
                  <a:pt x="0" y="0"/>
                </a:moveTo>
                <a:lnTo>
                  <a:pt x="178562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14035" y="600455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614035" y="59959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614035" y="59845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614035" y="597312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614035" y="596550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614035" y="59578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14035" y="59499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14035" y="594232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14035" y="593471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14035" y="592709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14035" y="591947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614035" y="59118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14035" y="59039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4035" y="589629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4035" y="58848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14035" y="587343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14035" y="58658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614035" y="58578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614035" y="5850254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14035" y="583882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614035" y="582739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14035" y="58197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14035" y="58118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14035" y="580421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14035" y="579691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14035" y="578897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14035" y="57813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14035" y="57737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614035" y="57658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614035" y="575817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14035" y="575056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614035" y="574294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14035" y="57353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614035" y="57277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14035" y="57197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14035" y="56972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614035" y="57086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614670" y="568134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4">
                <a:moveTo>
                  <a:pt x="0" y="0"/>
                </a:moveTo>
                <a:lnTo>
                  <a:pt x="1784985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620702" y="565848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602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636260" y="563562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70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614282" y="562388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614035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613725" y="600710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690235" y="6083300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85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324090" y="601630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400290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333298" y="562444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690235" y="5624195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16338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39360" y="4714240"/>
            <a:ext cx="975360" cy="894080"/>
          </a:xfrm>
          <a:custGeom>
            <a:avLst/>
            <a:gdLst/>
            <a:ahLst/>
            <a:cxnLst/>
            <a:rect l="l" t="t" r="r" b="b"/>
            <a:pathLst>
              <a:path w="975360" h="894079">
                <a:moveTo>
                  <a:pt x="0" y="0"/>
                </a:moveTo>
                <a:lnTo>
                  <a:pt x="975360" y="89408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912485" y="5507990"/>
            <a:ext cx="102235" cy="100330"/>
          </a:xfrm>
          <a:custGeom>
            <a:avLst/>
            <a:gdLst/>
            <a:ahLst/>
            <a:cxnLst/>
            <a:rect l="l" t="t" r="r" b="b"/>
            <a:pathLst>
              <a:path w="102235" h="100329">
                <a:moveTo>
                  <a:pt x="102235" y="100330"/>
                </a:moveTo>
                <a:lnTo>
                  <a:pt x="77470" y="0"/>
                </a:lnTo>
                <a:lnTo>
                  <a:pt x="102235" y="100330"/>
                </a:lnTo>
                <a:lnTo>
                  <a:pt x="0" y="83820"/>
                </a:lnTo>
                <a:lnTo>
                  <a:pt x="102235" y="10033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339080" y="510127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327015" y="509682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318125" y="509238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311140" y="508793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252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304790" y="508349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299710" y="507904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94630" y="507460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289762" y="506984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91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285951" y="506507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11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83200" y="506063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79390" y="505618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77167" y="50517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197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74945" y="504729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72616" y="504285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404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70076" y="503809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061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268595" y="503332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267113" y="502888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62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265631" y="502443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64785" y="501999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63515" y="50155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62880" y="50114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6350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62245" y="50063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61610" y="49993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261610" y="499872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206" y="0"/>
                </a:lnTo>
              </a:path>
            </a:pathLst>
          </a:custGeom>
          <a:ln w="381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261610" y="499268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261610" y="498824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261610" y="498411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07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261610" y="497967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262245" y="497459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42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262880" y="497014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263515" y="496570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264785" y="496093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14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265631" y="495649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267537" y="495236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079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268806" y="494760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70288" y="494284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638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273251" y="4938395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711" y="0"/>
                </a:lnTo>
              </a:path>
            </a:pathLst>
          </a:custGeom>
          <a:ln w="508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274945" y="49336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277273" y="492918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79813" y="49247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88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3200" y="491490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296217" y="4892040"/>
            <a:ext cx="145415" cy="15240"/>
          </a:xfrm>
          <a:custGeom>
            <a:avLst/>
            <a:gdLst/>
            <a:ahLst/>
            <a:cxnLst/>
            <a:rect l="l" t="t" r="r" b="b"/>
            <a:pathLst>
              <a:path w="145414" h="15239">
                <a:moveTo>
                  <a:pt x="145097" y="15240"/>
                </a:moveTo>
                <a:lnTo>
                  <a:pt x="0" y="15240"/>
                </a:lnTo>
                <a:lnTo>
                  <a:pt x="952" y="14604"/>
                </a:lnTo>
                <a:lnTo>
                  <a:pt x="4762" y="10794"/>
                </a:lnTo>
                <a:lnTo>
                  <a:pt x="6667" y="9524"/>
                </a:lnTo>
                <a:lnTo>
                  <a:pt x="9207" y="6984"/>
                </a:lnTo>
                <a:lnTo>
                  <a:pt x="11112" y="6349"/>
                </a:lnTo>
                <a:lnTo>
                  <a:pt x="12382" y="5079"/>
                </a:lnTo>
                <a:lnTo>
                  <a:pt x="14287" y="3809"/>
                </a:lnTo>
                <a:lnTo>
                  <a:pt x="15557" y="2539"/>
                </a:lnTo>
                <a:lnTo>
                  <a:pt x="17462" y="1904"/>
                </a:lnTo>
                <a:lnTo>
                  <a:pt x="18732" y="634"/>
                </a:lnTo>
                <a:lnTo>
                  <a:pt x="20637" y="0"/>
                </a:lnTo>
                <a:lnTo>
                  <a:pt x="124777" y="0"/>
                </a:lnTo>
                <a:lnTo>
                  <a:pt x="126047" y="634"/>
                </a:lnTo>
                <a:lnTo>
                  <a:pt x="127952" y="1904"/>
                </a:lnTo>
                <a:lnTo>
                  <a:pt x="129222" y="2539"/>
                </a:lnTo>
                <a:lnTo>
                  <a:pt x="131127" y="3809"/>
                </a:lnTo>
                <a:lnTo>
                  <a:pt x="132397" y="5079"/>
                </a:lnTo>
                <a:lnTo>
                  <a:pt x="134302" y="6349"/>
                </a:lnTo>
                <a:lnTo>
                  <a:pt x="135572" y="6984"/>
                </a:lnTo>
                <a:lnTo>
                  <a:pt x="136842" y="8254"/>
                </a:lnTo>
                <a:lnTo>
                  <a:pt x="138747" y="9524"/>
                </a:lnTo>
                <a:lnTo>
                  <a:pt x="141287" y="12064"/>
                </a:lnTo>
                <a:lnTo>
                  <a:pt x="143192" y="13334"/>
                </a:lnTo>
                <a:lnTo>
                  <a:pt x="145097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316855" y="4877435"/>
            <a:ext cx="104139" cy="14604"/>
          </a:xfrm>
          <a:custGeom>
            <a:avLst/>
            <a:gdLst/>
            <a:ahLst/>
            <a:cxnLst/>
            <a:rect l="l" t="t" r="r" b="b"/>
            <a:pathLst>
              <a:path w="104139" h="14604">
                <a:moveTo>
                  <a:pt x="55880" y="635"/>
                </a:moveTo>
                <a:lnTo>
                  <a:pt x="48260" y="635"/>
                </a:lnTo>
                <a:lnTo>
                  <a:pt x="50165" y="0"/>
                </a:lnTo>
                <a:lnTo>
                  <a:pt x="53975" y="0"/>
                </a:lnTo>
                <a:lnTo>
                  <a:pt x="55880" y="635"/>
                </a:lnTo>
                <a:close/>
              </a:path>
              <a:path w="104139" h="14604">
                <a:moveTo>
                  <a:pt x="64770" y="1270"/>
                </a:moveTo>
                <a:lnTo>
                  <a:pt x="38735" y="1270"/>
                </a:lnTo>
                <a:lnTo>
                  <a:pt x="40640" y="635"/>
                </a:lnTo>
                <a:lnTo>
                  <a:pt x="62865" y="635"/>
                </a:lnTo>
                <a:lnTo>
                  <a:pt x="64770" y="1270"/>
                </a:lnTo>
                <a:close/>
              </a:path>
              <a:path w="104139" h="14604">
                <a:moveTo>
                  <a:pt x="68580" y="1905"/>
                </a:moveTo>
                <a:lnTo>
                  <a:pt x="34925" y="1905"/>
                </a:lnTo>
                <a:lnTo>
                  <a:pt x="36830" y="1270"/>
                </a:lnTo>
                <a:lnTo>
                  <a:pt x="66675" y="1270"/>
                </a:lnTo>
                <a:lnTo>
                  <a:pt x="68580" y="1905"/>
                </a:lnTo>
                <a:close/>
              </a:path>
              <a:path w="104139" h="14604">
                <a:moveTo>
                  <a:pt x="72390" y="2540"/>
                </a:moveTo>
                <a:lnTo>
                  <a:pt x="31115" y="2540"/>
                </a:lnTo>
                <a:lnTo>
                  <a:pt x="33020" y="1905"/>
                </a:lnTo>
                <a:lnTo>
                  <a:pt x="70485" y="1905"/>
                </a:lnTo>
                <a:lnTo>
                  <a:pt x="72390" y="2540"/>
                </a:lnTo>
                <a:close/>
              </a:path>
              <a:path w="104139" h="14604">
                <a:moveTo>
                  <a:pt x="78105" y="3810"/>
                </a:moveTo>
                <a:lnTo>
                  <a:pt x="26035" y="3810"/>
                </a:lnTo>
                <a:lnTo>
                  <a:pt x="29845" y="2540"/>
                </a:lnTo>
                <a:lnTo>
                  <a:pt x="74295" y="2540"/>
                </a:lnTo>
                <a:lnTo>
                  <a:pt x="78105" y="3810"/>
                </a:lnTo>
                <a:close/>
              </a:path>
              <a:path w="104139" h="14604">
                <a:moveTo>
                  <a:pt x="104140" y="14605"/>
                </a:moveTo>
                <a:lnTo>
                  <a:pt x="0" y="14605"/>
                </a:lnTo>
                <a:lnTo>
                  <a:pt x="1270" y="13335"/>
                </a:lnTo>
                <a:lnTo>
                  <a:pt x="3175" y="12700"/>
                </a:lnTo>
                <a:lnTo>
                  <a:pt x="5080" y="11430"/>
                </a:lnTo>
                <a:lnTo>
                  <a:pt x="6350" y="10795"/>
                </a:lnTo>
                <a:lnTo>
                  <a:pt x="10160" y="9525"/>
                </a:lnTo>
                <a:lnTo>
                  <a:pt x="11430" y="8255"/>
                </a:lnTo>
                <a:lnTo>
                  <a:pt x="17145" y="6350"/>
                </a:lnTo>
                <a:lnTo>
                  <a:pt x="18415" y="5715"/>
                </a:lnTo>
                <a:lnTo>
                  <a:pt x="24130" y="3810"/>
                </a:lnTo>
                <a:lnTo>
                  <a:pt x="79375" y="3810"/>
                </a:lnTo>
                <a:lnTo>
                  <a:pt x="88900" y="6985"/>
                </a:lnTo>
                <a:lnTo>
                  <a:pt x="90170" y="7620"/>
                </a:lnTo>
                <a:lnTo>
                  <a:pt x="92075" y="8255"/>
                </a:lnTo>
                <a:lnTo>
                  <a:pt x="93980" y="9525"/>
                </a:lnTo>
                <a:lnTo>
                  <a:pt x="95250" y="10160"/>
                </a:lnTo>
                <a:lnTo>
                  <a:pt x="99060" y="11430"/>
                </a:lnTo>
                <a:lnTo>
                  <a:pt x="100330" y="12700"/>
                </a:lnTo>
                <a:lnTo>
                  <a:pt x="102235" y="13335"/>
                </a:lnTo>
                <a:lnTo>
                  <a:pt x="104140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5299075" y="490180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2719705" y="4009390"/>
            <a:ext cx="650875" cy="351790"/>
          </a:xfrm>
          <a:custGeom>
            <a:avLst/>
            <a:gdLst/>
            <a:ahLst/>
            <a:cxnLst/>
            <a:rect l="l" t="t" r="r" b="b"/>
            <a:pathLst>
              <a:path w="650875" h="351789">
                <a:moveTo>
                  <a:pt x="0" y="0"/>
                </a:moveTo>
                <a:lnTo>
                  <a:pt x="650875" y="35179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267710" y="4269740"/>
            <a:ext cx="102870" cy="100330"/>
          </a:xfrm>
          <a:custGeom>
            <a:avLst/>
            <a:gdLst/>
            <a:ahLst/>
            <a:cxnLst/>
            <a:rect l="l" t="t" r="r" b="b"/>
            <a:pathLst>
              <a:path w="102870" h="100329">
                <a:moveTo>
                  <a:pt x="102870" y="91440"/>
                </a:moveTo>
                <a:lnTo>
                  <a:pt x="54610" y="0"/>
                </a:lnTo>
                <a:lnTo>
                  <a:pt x="102870" y="91440"/>
                </a:lnTo>
                <a:lnTo>
                  <a:pt x="0" y="100330"/>
                </a:lnTo>
                <a:lnTo>
                  <a:pt x="102870" y="9144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904490" y="4218622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892425" y="421417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83535" y="420973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76232" y="420528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6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870200" y="420084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65120" y="419639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60040" y="419195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56018" y="418750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8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51785" y="418274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464" y="0"/>
                </a:lnTo>
              </a:path>
            </a:pathLst>
          </a:custGeom>
          <a:ln w="6350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48610" y="41779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844800" y="417353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842577" y="416909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840355" y="416464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324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838026" y="416020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81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835910" y="4155757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6214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834851" y="4151629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331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832523" y="41465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988" y="0"/>
                </a:lnTo>
              </a:path>
            </a:pathLst>
          </a:custGeom>
          <a:ln w="635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831041" y="414178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830195" y="413734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828925" y="413289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828290" y="412877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827655" y="412432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827020" y="411765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10794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827020" y="411099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827020" y="4105909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827020" y="410114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827020" y="4097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4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827655" y="40925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28290" y="40881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828925" y="4083684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07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829983" y="407924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830830" y="407447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75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32735" y="407035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564" y="0"/>
                </a:lnTo>
              </a:path>
            </a:pathLst>
          </a:custGeom>
          <a:ln w="635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834216" y="406495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0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836121" y="4060825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91" y="0"/>
                </a:lnTo>
              </a:path>
            </a:pathLst>
          </a:custGeom>
          <a:ln w="508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837815" y="405637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405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839931" y="405161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4">
                <a:moveTo>
                  <a:pt x="0" y="0"/>
                </a:moveTo>
                <a:lnTo>
                  <a:pt x="188171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842471" y="404717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091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844800" y="404272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5" y="0"/>
                </a:lnTo>
              </a:path>
            </a:pathLst>
          </a:custGeom>
          <a:ln w="5714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848186" y="403288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5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860675" y="4010025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685" y="15240"/>
                </a:moveTo>
                <a:lnTo>
                  <a:pt x="0" y="15240"/>
                </a:lnTo>
                <a:lnTo>
                  <a:pt x="1270" y="13969"/>
                </a:lnTo>
                <a:lnTo>
                  <a:pt x="3175" y="12699"/>
                </a:lnTo>
                <a:lnTo>
                  <a:pt x="6985" y="8889"/>
                </a:lnTo>
                <a:lnTo>
                  <a:pt x="8890" y="7619"/>
                </a:lnTo>
                <a:lnTo>
                  <a:pt x="10160" y="6984"/>
                </a:lnTo>
                <a:lnTo>
                  <a:pt x="12065" y="5714"/>
                </a:lnTo>
                <a:lnTo>
                  <a:pt x="14605" y="3174"/>
                </a:lnTo>
                <a:lnTo>
                  <a:pt x="16510" y="2539"/>
                </a:lnTo>
                <a:lnTo>
                  <a:pt x="17780" y="1269"/>
                </a:lnTo>
                <a:lnTo>
                  <a:pt x="19684" y="0"/>
                </a:lnTo>
                <a:lnTo>
                  <a:pt x="127000" y="0"/>
                </a:lnTo>
                <a:lnTo>
                  <a:pt x="128905" y="1269"/>
                </a:lnTo>
                <a:lnTo>
                  <a:pt x="130175" y="2539"/>
                </a:lnTo>
                <a:lnTo>
                  <a:pt x="132080" y="3174"/>
                </a:lnTo>
                <a:lnTo>
                  <a:pt x="134620" y="5714"/>
                </a:lnTo>
                <a:lnTo>
                  <a:pt x="136525" y="6984"/>
                </a:lnTo>
                <a:lnTo>
                  <a:pt x="137795" y="7619"/>
                </a:lnTo>
                <a:lnTo>
                  <a:pt x="139700" y="8889"/>
                </a:lnTo>
                <a:lnTo>
                  <a:pt x="143510" y="12699"/>
                </a:lnTo>
                <a:lnTo>
                  <a:pt x="145415" y="13969"/>
                </a:lnTo>
                <a:lnTo>
                  <a:pt x="146685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880360" y="3995420"/>
            <a:ext cx="107314" cy="14604"/>
          </a:xfrm>
          <a:custGeom>
            <a:avLst/>
            <a:gdLst/>
            <a:ahLst/>
            <a:cxnLst/>
            <a:rect l="l" t="t" r="r" b="b"/>
            <a:pathLst>
              <a:path w="107314" h="14604">
                <a:moveTo>
                  <a:pt x="64770" y="635"/>
                </a:moveTo>
                <a:lnTo>
                  <a:pt x="42545" y="635"/>
                </a:lnTo>
                <a:lnTo>
                  <a:pt x="44450" y="0"/>
                </a:lnTo>
                <a:lnTo>
                  <a:pt x="62865" y="0"/>
                </a:lnTo>
                <a:lnTo>
                  <a:pt x="64770" y="635"/>
                </a:lnTo>
                <a:close/>
              </a:path>
              <a:path w="107314" h="14604">
                <a:moveTo>
                  <a:pt x="70485" y="1270"/>
                </a:moveTo>
                <a:lnTo>
                  <a:pt x="36830" y="1270"/>
                </a:lnTo>
                <a:lnTo>
                  <a:pt x="38735" y="635"/>
                </a:lnTo>
                <a:lnTo>
                  <a:pt x="68580" y="635"/>
                </a:lnTo>
                <a:lnTo>
                  <a:pt x="70485" y="1270"/>
                </a:lnTo>
                <a:close/>
              </a:path>
              <a:path w="107314" h="14604">
                <a:moveTo>
                  <a:pt x="76200" y="2540"/>
                </a:moveTo>
                <a:lnTo>
                  <a:pt x="31115" y="2540"/>
                </a:lnTo>
                <a:lnTo>
                  <a:pt x="34925" y="1270"/>
                </a:lnTo>
                <a:lnTo>
                  <a:pt x="72390" y="1270"/>
                </a:lnTo>
                <a:lnTo>
                  <a:pt x="76200" y="2540"/>
                </a:lnTo>
                <a:close/>
              </a:path>
              <a:path w="107314" h="14604">
                <a:moveTo>
                  <a:pt x="83185" y="4445"/>
                </a:moveTo>
                <a:lnTo>
                  <a:pt x="24130" y="4445"/>
                </a:lnTo>
                <a:lnTo>
                  <a:pt x="29845" y="2540"/>
                </a:lnTo>
                <a:lnTo>
                  <a:pt x="78105" y="2540"/>
                </a:lnTo>
                <a:lnTo>
                  <a:pt x="79375" y="3175"/>
                </a:lnTo>
                <a:lnTo>
                  <a:pt x="83185" y="4445"/>
                </a:lnTo>
                <a:close/>
              </a:path>
              <a:path w="107314" h="14604">
                <a:moveTo>
                  <a:pt x="107315" y="14605"/>
                </a:moveTo>
                <a:lnTo>
                  <a:pt x="0" y="14605"/>
                </a:lnTo>
                <a:lnTo>
                  <a:pt x="1905" y="13970"/>
                </a:lnTo>
                <a:lnTo>
                  <a:pt x="3175" y="12700"/>
                </a:lnTo>
                <a:lnTo>
                  <a:pt x="5080" y="12065"/>
                </a:lnTo>
                <a:lnTo>
                  <a:pt x="6350" y="11430"/>
                </a:lnTo>
                <a:lnTo>
                  <a:pt x="8255" y="10160"/>
                </a:lnTo>
                <a:lnTo>
                  <a:pt x="12065" y="8890"/>
                </a:lnTo>
                <a:lnTo>
                  <a:pt x="13335" y="8255"/>
                </a:lnTo>
                <a:lnTo>
                  <a:pt x="15240" y="6985"/>
                </a:lnTo>
                <a:lnTo>
                  <a:pt x="19050" y="5715"/>
                </a:lnTo>
                <a:lnTo>
                  <a:pt x="20320" y="5080"/>
                </a:lnTo>
                <a:lnTo>
                  <a:pt x="22225" y="4445"/>
                </a:lnTo>
                <a:lnTo>
                  <a:pt x="85090" y="4445"/>
                </a:lnTo>
                <a:lnTo>
                  <a:pt x="88900" y="5715"/>
                </a:lnTo>
                <a:lnTo>
                  <a:pt x="90170" y="6350"/>
                </a:lnTo>
                <a:lnTo>
                  <a:pt x="92075" y="6985"/>
                </a:lnTo>
                <a:lnTo>
                  <a:pt x="93980" y="8255"/>
                </a:lnTo>
                <a:lnTo>
                  <a:pt x="95885" y="8890"/>
                </a:lnTo>
                <a:lnTo>
                  <a:pt x="97155" y="9525"/>
                </a:lnTo>
                <a:lnTo>
                  <a:pt x="99060" y="10160"/>
                </a:lnTo>
                <a:lnTo>
                  <a:pt x="100965" y="11430"/>
                </a:lnTo>
                <a:lnTo>
                  <a:pt x="102235" y="12065"/>
                </a:lnTo>
                <a:lnTo>
                  <a:pt x="104140" y="12700"/>
                </a:lnTo>
                <a:lnTo>
                  <a:pt x="105410" y="13970"/>
                </a:lnTo>
                <a:lnTo>
                  <a:pt x="107315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30910" y="343471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30910" y="3818254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54710" y="351091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54957" y="34344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54400" y="381825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868295" y="381825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868295" y="343496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4957" y="343440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471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4400" y="381762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30910" y="389382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867660" y="382682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94386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876868" y="343496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30910" y="343471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03605" y="5290820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03605" y="5675629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27405" y="5367020"/>
            <a:ext cx="2088514" cy="308610"/>
          </a:xfrm>
          <a:custGeom>
            <a:avLst/>
            <a:gdLst/>
            <a:ahLst/>
            <a:cxnLst/>
            <a:rect l="l" t="t" r="r" b="b"/>
            <a:pathLst>
              <a:path w="2088514" h="308610">
                <a:moveTo>
                  <a:pt x="0" y="0"/>
                </a:moveTo>
                <a:lnTo>
                  <a:pt x="2088515" y="0"/>
                </a:lnTo>
                <a:lnTo>
                  <a:pt x="208851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27653" y="529051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27095" y="56756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39720" y="56756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839720" y="529106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27653" y="529051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2740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27095" y="56749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03605" y="5751195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39085" y="56842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91528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48293" y="529106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903605" y="5290820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193548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574415" y="5751195"/>
            <a:ext cx="7493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 txBox="1"/>
          <p:nvPr/>
        </p:nvSpPr>
        <p:spPr>
          <a:xfrm>
            <a:off x="827405" y="5367020"/>
            <a:ext cx="6204585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处理方法入参对象</a:t>
            </a:r>
            <a:endParaRPr sz="1400">
              <a:latin typeface="微软雅黑"/>
              <a:cs typeface="微软雅黑"/>
            </a:endParaRPr>
          </a:p>
          <a:p>
            <a:pPr marL="3569335" indent="1602105">
              <a:lnSpc>
                <a:spcPct val="100000"/>
              </a:lnSpc>
              <a:spcBef>
                <a:spcPts val="91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Bindin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sult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750">
              <a:latin typeface="Times New Roman"/>
              <a:cs typeface="Times New Roman"/>
            </a:endParaRPr>
          </a:p>
          <a:p>
            <a:pPr marL="3569335">
              <a:lnSpc>
                <a:spcPct val="100000"/>
              </a:lnSpc>
            </a:pPr>
            <a:r>
              <a:rPr sz="1200" dirty="0">
                <a:latin typeface="宋体"/>
                <a:cs typeface="宋体"/>
              </a:rPr>
              <a:t>处理方法的签名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864485" y="401915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854710" y="3510915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04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ervle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2827655" y="4714240"/>
            <a:ext cx="711200" cy="528320"/>
          </a:xfrm>
          <a:custGeom>
            <a:avLst/>
            <a:gdLst/>
            <a:ahLst/>
            <a:cxnLst/>
            <a:rect l="l" t="t" r="r" b="b"/>
            <a:pathLst>
              <a:path w="711200" h="528320">
                <a:moveTo>
                  <a:pt x="0" y="528320"/>
                </a:moveTo>
                <a:lnTo>
                  <a:pt x="7112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435350" y="4714240"/>
            <a:ext cx="103505" cy="96520"/>
          </a:xfrm>
          <a:custGeom>
            <a:avLst/>
            <a:gdLst/>
            <a:ahLst/>
            <a:cxnLst/>
            <a:rect l="l" t="t" r="r" b="b"/>
            <a:pathLst>
              <a:path w="103504" h="96520">
                <a:moveTo>
                  <a:pt x="103505" y="0"/>
                </a:moveTo>
                <a:lnTo>
                  <a:pt x="0" y="5080"/>
                </a:lnTo>
                <a:lnTo>
                  <a:pt x="103505" y="0"/>
                </a:lnTo>
                <a:lnTo>
                  <a:pt x="68580" y="96520"/>
                </a:lnTo>
                <a:lnTo>
                  <a:pt x="103505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06725" y="52174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994660" y="521303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8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985452" y="520827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917" y="0"/>
                </a:lnTo>
              </a:path>
            </a:pathLst>
          </a:custGeom>
          <a:ln w="6349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978150" y="520350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6204" y="0"/>
                </a:lnTo>
              </a:path>
            </a:pathLst>
          </a:custGeom>
          <a:ln w="5715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973070" y="519906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967355" y="519430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6350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962275" y="518953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958041" y="518477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056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954655" y="518001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194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951480" y="51755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947670" y="5170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49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945341" y="516604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244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943225" y="51615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940685" y="515683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69" y="0"/>
                </a:lnTo>
              </a:path>
            </a:pathLst>
          </a:custGeom>
          <a:ln w="634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938568" y="515207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936875" y="51473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89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935393" y="514254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933911" y="513810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932853" y="513334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21" y="0"/>
                </a:lnTo>
              </a:path>
            </a:pathLst>
          </a:custGeom>
          <a:ln w="6350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932112" y="512889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079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931160" y="512445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930525" y="511937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929890" y="511238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16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929890" y="511111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936" y="0"/>
                </a:lnTo>
              </a:path>
            </a:pathLst>
          </a:custGeom>
          <a:ln w="507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929890" y="510508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29890" y="510063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29890" y="509650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634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29890" y="509142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30525" y="50863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772" y="0"/>
                </a:lnTo>
              </a:path>
            </a:pathLst>
          </a:custGeom>
          <a:ln w="6349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931160" y="5081904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931795" y="507745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2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933065" y="507237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692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933911" y="50676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935393" y="5063172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936875" y="50584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6350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938568" y="50536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940685" y="504888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943225" y="5044122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945447" y="5039677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927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947670" y="50349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5" y="0"/>
                </a:lnTo>
              </a:path>
            </a:pathLst>
          </a:custGeom>
          <a:ln w="635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951480" y="502475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8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963545" y="5001260"/>
            <a:ext cx="145415" cy="15875"/>
          </a:xfrm>
          <a:custGeom>
            <a:avLst/>
            <a:gdLst/>
            <a:ahLst/>
            <a:cxnLst/>
            <a:rect l="l" t="t" r="r" b="b"/>
            <a:pathLst>
              <a:path w="145414" h="15875">
                <a:moveTo>
                  <a:pt x="145415" y="15874"/>
                </a:moveTo>
                <a:lnTo>
                  <a:pt x="0" y="15874"/>
                </a:lnTo>
                <a:lnTo>
                  <a:pt x="1270" y="14604"/>
                </a:lnTo>
                <a:lnTo>
                  <a:pt x="3175" y="13334"/>
                </a:lnTo>
                <a:lnTo>
                  <a:pt x="6985" y="9524"/>
                </a:lnTo>
                <a:lnTo>
                  <a:pt x="8890" y="8254"/>
                </a:lnTo>
                <a:lnTo>
                  <a:pt x="11430" y="5714"/>
                </a:lnTo>
                <a:lnTo>
                  <a:pt x="13335" y="4444"/>
                </a:lnTo>
                <a:lnTo>
                  <a:pt x="14605" y="3809"/>
                </a:lnTo>
                <a:lnTo>
                  <a:pt x="16510" y="2539"/>
                </a:lnTo>
                <a:lnTo>
                  <a:pt x="17780" y="1269"/>
                </a:lnTo>
                <a:lnTo>
                  <a:pt x="19685" y="634"/>
                </a:lnTo>
                <a:lnTo>
                  <a:pt x="20319" y="0"/>
                </a:lnTo>
                <a:lnTo>
                  <a:pt x="125412" y="0"/>
                </a:lnTo>
                <a:lnTo>
                  <a:pt x="126365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3985" y="5714"/>
                </a:lnTo>
                <a:lnTo>
                  <a:pt x="135890" y="698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5415" y="15874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983865" y="4986020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61595" y="635"/>
                </a:moveTo>
                <a:lnTo>
                  <a:pt x="43180" y="635"/>
                </a:lnTo>
                <a:lnTo>
                  <a:pt x="45085" y="0"/>
                </a:lnTo>
                <a:lnTo>
                  <a:pt x="59690" y="0"/>
                </a:lnTo>
                <a:lnTo>
                  <a:pt x="61595" y="635"/>
                </a:lnTo>
                <a:close/>
              </a:path>
              <a:path w="105410" h="15239">
                <a:moveTo>
                  <a:pt x="67310" y="1270"/>
                </a:moveTo>
                <a:lnTo>
                  <a:pt x="37465" y="1270"/>
                </a:lnTo>
                <a:lnTo>
                  <a:pt x="39370" y="635"/>
                </a:lnTo>
                <a:lnTo>
                  <a:pt x="65405" y="635"/>
                </a:lnTo>
                <a:lnTo>
                  <a:pt x="67310" y="1270"/>
                </a:lnTo>
                <a:close/>
              </a:path>
              <a:path w="105410" h="15239">
                <a:moveTo>
                  <a:pt x="71120" y="1905"/>
                </a:moveTo>
                <a:lnTo>
                  <a:pt x="34290" y="1905"/>
                </a:lnTo>
                <a:lnTo>
                  <a:pt x="35560" y="1270"/>
                </a:lnTo>
                <a:lnTo>
                  <a:pt x="69215" y="1270"/>
                </a:lnTo>
                <a:lnTo>
                  <a:pt x="71120" y="1905"/>
                </a:lnTo>
                <a:close/>
              </a:path>
              <a:path w="105410" h="15239">
                <a:moveTo>
                  <a:pt x="76835" y="3175"/>
                </a:moveTo>
                <a:lnTo>
                  <a:pt x="28575" y="3175"/>
                </a:lnTo>
                <a:lnTo>
                  <a:pt x="32385" y="1905"/>
                </a:lnTo>
                <a:lnTo>
                  <a:pt x="73025" y="1905"/>
                </a:lnTo>
                <a:lnTo>
                  <a:pt x="76835" y="3175"/>
                </a:lnTo>
                <a:close/>
              </a:path>
              <a:path w="105410" h="15239">
                <a:moveTo>
                  <a:pt x="105092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0795" y="9525"/>
                </a:lnTo>
                <a:lnTo>
                  <a:pt x="12700" y="8255"/>
                </a:lnTo>
                <a:lnTo>
                  <a:pt x="14605" y="7620"/>
                </a:lnTo>
                <a:lnTo>
                  <a:pt x="15875" y="6985"/>
                </a:lnTo>
                <a:lnTo>
                  <a:pt x="21590" y="5080"/>
                </a:lnTo>
                <a:lnTo>
                  <a:pt x="22860" y="4445"/>
                </a:lnTo>
                <a:lnTo>
                  <a:pt x="26670" y="3175"/>
                </a:lnTo>
                <a:lnTo>
                  <a:pt x="78105" y="3175"/>
                </a:lnTo>
                <a:lnTo>
                  <a:pt x="85725" y="5715"/>
                </a:lnTo>
                <a:lnTo>
                  <a:pt x="86995" y="6350"/>
                </a:lnTo>
                <a:lnTo>
                  <a:pt x="92710" y="8255"/>
                </a:lnTo>
                <a:lnTo>
                  <a:pt x="93980" y="9525"/>
                </a:lnTo>
                <a:lnTo>
                  <a:pt x="97790" y="10795"/>
                </a:lnTo>
                <a:lnTo>
                  <a:pt x="99060" y="12065"/>
                </a:lnTo>
                <a:lnTo>
                  <a:pt x="100965" y="12700"/>
                </a:lnTo>
                <a:lnTo>
                  <a:pt x="102870" y="13970"/>
                </a:lnTo>
                <a:lnTo>
                  <a:pt x="104140" y="14605"/>
                </a:lnTo>
                <a:lnTo>
                  <a:pt x="105092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 txBox="1"/>
          <p:nvPr/>
        </p:nvSpPr>
        <p:spPr>
          <a:xfrm>
            <a:off x="2967354" y="50141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241039" y="3342243"/>
            <a:ext cx="1701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数据类型转换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格式化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130290" y="413472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数据校验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2304414"/>
            <a:ext cx="8839200" cy="238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505" y="1844675"/>
            <a:ext cx="6845300" cy="486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8288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/>
          <p:nvPr/>
        </p:nvSpPr>
        <p:spPr>
          <a:xfrm>
            <a:off x="1106622" y="3746307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59" h="46989">
                <a:moveTo>
                  <a:pt x="47807" y="0"/>
                </a:moveTo>
                <a:lnTo>
                  <a:pt x="6862" y="23222"/>
                </a:lnTo>
                <a:lnTo>
                  <a:pt x="1921" y="34408"/>
                </a:lnTo>
                <a:lnTo>
                  <a:pt x="0" y="46845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6805" y="379412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6612" y="3987165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90" h="48260">
                <a:moveTo>
                  <a:pt x="0" y="0"/>
                </a:moveTo>
                <a:lnTo>
                  <a:pt x="23222" y="40944"/>
                </a:lnTo>
                <a:lnTo>
                  <a:pt x="34408" y="45885"/>
                </a:lnTo>
                <a:lnTo>
                  <a:pt x="46845" y="47807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4430" y="4034790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8460" y="3988137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60" h="46989">
                <a:moveTo>
                  <a:pt x="0" y="46845"/>
                </a:moveTo>
                <a:lnTo>
                  <a:pt x="40944" y="23622"/>
                </a:lnTo>
                <a:lnTo>
                  <a:pt x="45885" y="12436"/>
                </a:lnTo>
                <a:lnTo>
                  <a:pt x="47807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6085" y="3794125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19304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432" y="3746317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89" h="48260">
                <a:moveTo>
                  <a:pt x="46845" y="47807"/>
                </a:moveTo>
                <a:lnTo>
                  <a:pt x="23622" y="6862"/>
                </a:lnTo>
                <a:lnTo>
                  <a:pt x="12436" y="1921"/>
                </a:lnTo>
                <a:lnTo>
                  <a:pt x="0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430" y="3746500"/>
            <a:ext cx="1764030" cy="0"/>
          </a:xfrm>
          <a:custGeom>
            <a:avLst/>
            <a:gdLst/>
            <a:ahLst/>
            <a:cxnLst/>
            <a:rect l="l" t="t" r="r" b="b"/>
            <a:pathLst>
              <a:path w="1764030">
                <a:moveTo>
                  <a:pt x="0" y="0"/>
                </a:moveTo>
                <a:lnTo>
                  <a:pt x="17640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0912" y="6453312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59" h="46989">
                <a:moveTo>
                  <a:pt x="47807" y="0"/>
                </a:moveTo>
                <a:lnTo>
                  <a:pt x="6862" y="23222"/>
                </a:lnTo>
                <a:lnTo>
                  <a:pt x="1921" y="34408"/>
                </a:lnTo>
                <a:lnTo>
                  <a:pt x="0" y="46845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1094" y="650112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0902" y="6694169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90" h="48259">
                <a:moveTo>
                  <a:pt x="0" y="0"/>
                </a:moveTo>
                <a:lnTo>
                  <a:pt x="23222" y="40944"/>
                </a:lnTo>
                <a:lnTo>
                  <a:pt x="34408" y="45885"/>
                </a:lnTo>
                <a:lnTo>
                  <a:pt x="46845" y="47807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8719" y="6741795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0" y="0"/>
                </a:moveTo>
                <a:lnTo>
                  <a:pt x="111633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5050" y="6695142"/>
            <a:ext cx="48260" cy="46990"/>
          </a:xfrm>
          <a:custGeom>
            <a:avLst/>
            <a:gdLst/>
            <a:ahLst/>
            <a:cxnLst/>
            <a:rect l="l" t="t" r="r" b="b"/>
            <a:pathLst>
              <a:path w="48260" h="46990">
                <a:moveTo>
                  <a:pt x="0" y="46845"/>
                </a:moveTo>
                <a:lnTo>
                  <a:pt x="40944" y="23622"/>
                </a:lnTo>
                <a:lnTo>
                  <a:pt x="45885" y="12436"/>
                </a:lnTo>
                <a:lnTo>
                  <a:pt x="47807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52675" y="650112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19304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6022" y="6453322"/>
            <a:ext cx="46990" cy="48260"/>
          </a:xfrm>
          <a:custGeom>
            <a:avLst/>
            <a:gdLst/>
            <a:ahLst/>
            <a:cxnLst/>
            <a:rect l="l" t="t" r="r" b="b"/>
            <a:pathLst>
              <a:path w="46989" h="48260">
                <a:moveTo>
                  <a:pt x="46845" y="47807"/>
                </a:moveTo>
                <a:lnTo>
                  <a:pt x="23622" y="6862"/>
                </a:lnTo>
                <a:lnTo>
                  <a:pt x="12436" y="1921"/>
                </a:lnTo>
                <a:lnTo>
                  <a:pt x="0" y="0"/>
                </a:lnTo>
              </a:path>
            </a:pathLst>
          </a:custGeom>
          <a:ln w="25239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8719" y="6453504"/>
            <a:ext cx="1116330" cy="0"/>
          </a:xfrm>
          <a:custGeom>
            <a:avLst/>
            <a:gdLst/>
            <a:ahLst/>
            <a:cxnLst/>
            <a:rect l="l" t="t" r="r" b="b"/>
            <a:pathLst>
              <a:path w="1116330">
                <a:moveTo>
                  <a:pt x="111633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5539" y="3455472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4" h="46989">
                <a:moveTo>
                  <a:pt x="48415" y="0"/>
                </a:moveTo>
                <a:lnTo>
                  <a:pt x="7263" y="22978"/>
                </a:lnTo>
                <a:lnTo>
                  <a:pt x="2156" y="34076"/>
                </a:lnTo>
                <a:lnTo>
                  <a:pt x="0" y="46437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5694" y="350392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5497" y="3698240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90" h="48895">
                <a:moveTo>
                  <a:pt x="0" y="0"/>
                </a:moveTo>
                <a:lnTo>
                  <a:pt x="22978" y="41151"/>
                </a:lnTo>
                <a:lnTo>
                  <a:pt x="34076" y="46258"/>
                </a:lnTo>
                <a:lnTo>
                  <a:pt x="46437" y="48415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7614" y="3700259"/>
            <a:ext cx="48895" cy="46990"/>
          </a:xfrm>
          <a:custGeom>
            <a:avLst/>
            <a:gdLst/>
            <a:ahLst/>
            <a:cxnLst/>
            <a:rect l="l" t="t" r="r" b="b"/>
            <a:pathLst>
              <a:path w="48894" h="46989">
                <a:moveTo>
                  <a:pt x="0" y="46437"/>
                </a:moveTo>
                <a:lnTo>
                  <a:pt x="41151" y="23458"/>
                </a:lnTo>
                <a:lnTo>
                  <a:pt x="46258" y="12361"/>
                </a:lnTo>
                <a:lnTo>
                  <a:pt x="48415" y="0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5875" y="350392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19431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09634" y="3455514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5">
                <a:moveTo>
                  <a:pt x="46437" y="48415"/>
                </a:moveTo>
                <a:lnTo>
                  <a:pt x="23458" y="7263"/>
                </a:lnTo>
                <a:lnTo>
                  <a:pt x="12361" y="2156"/>
                </a:lnTo>
                <a:lnTo>
                  <a:pt x="0" y="0"/>
                </a:lnTo>
              </a:path>
            </a:pathLst>
          </a:custGeom>
          <a:ln w="2557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3955" y="345567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60">
                <a:moveTo>
                  <a:pt x="134366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2860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转换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1610" y="1947941"/>
            <a:ext cx="8442325" cy="3592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00"/>
              </a:lnSpc>
              <a:tabLst>
                <a:tab pos="341630" algn="l"/>
              </a:tabLst>
            </a:pPr>
            <a:r>
              <a:rPr sz="1800" dirty="0">
                <a:latin typeface="Arial"/>
                <a:cs typeface="Arial"/>
              </a:rPr>
              <a:t>•	Spring MVC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MS Mincho"/>
                <a:cs typeface="MS Mincho"/>
              </a:rPr>
              <a:t>上下文中内建了很多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器，可完成大多数</a:t>
            </a:r>
            <a:r>
              <a:rPr sz="1800" spc="-400" dirty="0">
                <a:latin typeface="MS Mincho"/>
                <a:cs typeface="MS Mincho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宋体"/>
                <a:cs typeface="宋体"/>
              </a:rPr>
              <a:t>类</a:t>
            </a:r>
            <a:r>
              <a:rPr sz="1800" dirty="0">
                <a:latin typeface="MS Mincho"/>
                <a:cs typeface="MS Mincho"/>
              </a:rPr>
              <a:t>型的</a:t>
            </a:r>
            <a:r>
              <a:rPr sz="1800" dirty="0">
                <a:latin typeface="宋体"/>
                <a:cs typeface="宋体"/>
              </a:rPr>
              <a:t>转换</a:t>
            </a:r>
            <a:r>
              <a:rPr sz="1800" dirty="0">
                <a:latin typeface="MS Mincho"/>
                <a:cs typeface="MS Mincho"/>
              </a:rPr>
              <a:t>工作。</a:t>
            </a:r>
            <a:endParaRPr sz="1800">
              <a:latin typeface="MS Mincho"/>
              <a:cs typeface="MS Mincho"/>
            </a:endParaRPr>
          </a:p>
          <a:p>
            <a:pPr marL="354965" indent="-342265">
              <a:lnSpc>
                <a:spcPts val="168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ConversionService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converters =</a:t>
            </a:r>
            <a:endParaRPr sz="1800">
              <a:latin typeface="Arial"/>
              <a:cs typeface="Arial"/>
            </a:endParaRPr>
          </a:p>
          <a:p>
            <a:pPr marL="755015" marR="1229995" lvl="1" indent="-285115">
              <a:lnSpc>
                <a:spcPct val="76100"/>
              </a:lnSpc>
              <a:spcBef>
                <a:spcPts val="210"/>
              </a:spcBef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java.lang.Boolean</a:t>
            </a:r>
            <a:r>
              <a:rPr sz="15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 org.springframework.core.convert.support.ObjectToStringConverter@f874ca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155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CharacterToNumberFactory@f004c9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ObjectToStringConverter@68a961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java.lang.Enum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EnumToStringConverter@12f060a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NumberToCharacterConverter@1482ac5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NumberToNumberConverterFactory@126c6f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ObjectToStringConverter@14888e8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java.lang.Boolean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StringToBooleanConverter@1ca6626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java.lang.Character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StringToCharacterConverter@1143800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java.lang.Enum</a:t>
            </a:r>
            <a:r>
              <a:rPr sz="15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StringToEnumConverterFactory@1bba86e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java.lang.Number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StringToNumberConverterFactory@18d2c12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java.util.Locale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StringToLocaleConverter@3598e1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java.util.Properties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StringToPropertiesConverter@c90828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java.util.UUID</a:t>
            </a:r>
            <a:r>
              <a:rPr sz="15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StringToUUIDConverter@a42f23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java.util.Locale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ObjectToStringConverter@c7e20a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370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java.util.Properties</a:t>
            </a:r>
            <a:r>
              <a:rPr sz="15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PropertiesToStringConverter@367a7f</a:t>
            </a:r>
            <a:endParaRPr sz="1500">
              <a:latin typeface="Arial"/>
              <a:cs typeface="Arial"/>
            </a:endParaRPr>
          </a:p>
          <a:p>
            <a:pPr marL="755015" lvl="1" indent="-285115">
              <a:lnSpc>
                <a:spcPts val="1585"/>
              </a:lnSpc>
              <a:buFont typeface="Arial"/>
              <a:buChar char="–"/>
              <a:tabLst>
                <a:tab pos="755015" algn="l"/>
              </a:tabLst>
            </a:pP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java.util.UUID</a:t>
            </a:r>
            <a:r>
              <a:rPr sz="15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-&gt;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0000"/>
                </a:solidFill>
                <a:latin typeface="Arial"/>
                <a:cs typeface="Arial"/>
              </a:rPr>
              <a:t>java.lang.String</a:t>
            </a:r>
            <a:r>
              <a:rPr sz="15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: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ObjectToStringConverter@112b07f 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……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自定</a:t>
            </a:r>
            <a:r>
              <a:rPr dirty="0">
                <a:latin typeface="宋体"/>
                <a:cs typeface="宋体"/>
              </a:rPr>
              <a:t>义类</a:t>
            </a:r>
            <a:r>
              <a:rPr dirty="0">
                <a:latin typeface="MS Mincho"/>
                <a:cs typeface="MS Mincho"/>
              </a:rPr>
              <a:t>型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689" y="1884997"/>
            <a:ext cx="8684260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ts val="2815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MS Mincho"/>
                <a:cs typeface="MS Mincho"/>
              </a:rPr>
              <a:t>体系的核心接口。</a:t>
            </a:r>
            <a:endParaRPr sz="2400">
              <a:latin typeface="MS Mincho"/>
              <a:cs typeface="MS Mincho"/>
            </a:endParaRPr>
          </a:p>
          <a:p>
            <a:pPr marL="354965" marR="27305" indent="-342265">
              <a:lnSpc>
                <a:spcPts val="248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  <a:tab pos="1489075" algn="l"/>
              </a:tabLst>
            </a:pPr>
            <a:r>
              <a:rPr sz="2400" dirty="0">
                <a:latin typeface="MS Mincho"/>
                <a:cs typeface="MS Mincho"/>
              </a:rPr>
              <a:t>可以利用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FactoryBean</a:t>
            </a: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IOC </a:t>
            </a:r>
            <a:r>
              <a:rPr sz="2400" dirty="0">
                <a:latin typeface="MS Mincho"/>
                <a:cs typeface="MS Mincho"/>
              </a:rPr>
              <a:t>容器中定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一个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ConversionServic</a:t>
            </a:r>
            <a:r>
              <a:rPr sz="2400" spc="-5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.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Spring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将自</a:t>
            </a:r>
            <a:r>
              <a:rPr sz="2400" b="1" dirty="0">
                <a:latin typeface="微软雅黑"/>
                <a:cs typeface="微软雅黑"/>
              </a:rPr>
              <a:t>动识别</a:t>
            </a:r>
            <a:r>
              <a:rPr sz="2400" b="1" dirty="0">
                <a:latin typeface="Kozuka Gothic Pro B"/>
                <a:cs typeface="Kozuka Gothic Pro B"/>
              </a:rPr>
              <a:t>出 </a:t>
            </a:r>
            <a:r>
              <a:rPr sz="2400" b="1" dirty="0">
                <a:latin typeface="Arial"/>
                <a:cs typeface="Arial"/>
              </a:rPr>
              <a:t>IOC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容器中的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ConversionServic</a:t>
            </a:r>
            <a:r>
              <a:rPr sz="2400" b="1" spc="-55" dirty="0">
                <a:latin typeface="Arial"/>
                <a:cs typeface="Arial"/>
              </a:rPr>
              <a:t>e</a:t>
            </a:r>
            <a:r>
              <a:rPr sz="2400" b="1" dirty="0">
                <a:latin typeface="Kozuka Gothic Pro B"/>
                <a:cs typeface="Kozuka Gothic Pro B"/>
              </a:rPr>
              <a:t>，并在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Bean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属性配置及 </a:t>
            </a:r>
            <a:r>
              <a:rPr sz="2400" b="1" dirty="0">
                <a:latin typeface="Arial"/>
                <a:cs typeface="Arial"/>
              </a:rPr>
              <a:t>Spring	MVC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处</a:t>
            </a:r>
            <a:r>
              <a:rPr sz="2400" b="1" dirty="0">
                <a:latin typeface="Kozuka Gothic Pro B"/>
                <a:cs typeface="Kozuka Gothic Pro B"/>
              </a:rPr>
              <a:t>理方法入参</a:t>
            </a:r>
            <a:r>
              <a:rPr sz="2400" b="1" dirty="0">
                <a:latin typeface="微软雅黑"/>
                <a:cs typeface="微软雅黑"/>
              </a:rPr>
              <a:t>绑</a:t>
            </a:r>
            <a:r>
              <a:rPr sz="2400" b="1" dirty="0">
                <a:latin typeface="Kozuka Gothic Pro B"/>
                <a:cs typeface="Kozuka Gothic Pro B"/>
              </a:rPr>
              <a:t>定等</a:t>
            </a:r>
            <a:r>
              <a:rPr sz="2400" b="1" dirty="0">
                <a:latin typeface="微软雅黑"/>
                <a:cs typeface="微软雅黑"/>
              </a:rPr>
              <a:t>场</a:t>
            </a:r>
            <a:r>
              <a:rPr sz="2400" b="1" dirty="0">
                <a:latin typeface="Kozuka Gothic Pro B"/>
                <a:cs typeface="Kozuka Gothic Pro B"/>
              </a:rPr>
              <a:t>合使用它</a:t>
            </a:r>
            <a:r>
              <a:rPr sz="2400" b="1" dirty="0">
                <a:latin typeface="微软雅黑"/>
                <a:cs typeface="微软雅黑"/>
              </a:rPr>
              <a:t>进</a:t>
            </a:r>
            <a:r>
              <a:rPr sz="2400" b="1" dirty="0">
                <a:latin typeface="Kozuka Gothic Pro B"/>
                <a:cs typeface="Kozuka Gothic Pro B"/>
              </a:rPr>
              <a:t>行数据的</a:t>
            </a:r>
            <a:r>
              <a:rPr sz="2400" b="1" dirty="0">
                <a:latin typeface="微软雅黑"/>
                <a:cs typeface="微软雅黑"/>
              </a:rPr>
              <a:t>转换</a:t>
            </a:r>
            <a:endParaRPr sz="2400">
              <a:latin typeface="微软雅黑"/>
              <a:cs typeface="微软雅黑"/>
            </a:endParaRPr>
          </a:p>
          <a:p>
            <a:pPr marL="354965" marR="5080" indent="-342265">
              <a:lnSpc>
                <a:spcPts val="2480"/>
              </a:lnSpc>
              <a:spcBef>
                <a:spcPts val="27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ConversionServiceFactoryBean</a:t>
            </a:r>
            <a:r>
              <a:rPr sz="24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converters</a:t>
            </a:r>
            <a:r>
              <a:rPr sz="24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 注册自定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义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器</a:t>
            </a:r>
            <a:endParaRPr sz="2400">
              <a:latin typeface="Kozuka Gothic Pro B"/>
              <a:cs typeface="Kozuka Gothic Pro 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94" y="4869179"/>
            <a:ext cx="9003665" cy="161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105535">
              <a:lnSpc>
                <a:spcPts val="4285"/>
              </a:lnSpc>
            </a:pPr>
            <a:r>
              <a:rPr dirty="0"/>
              <a:t>Spring</a:t>
            </a:r>
            <a:r>
              <a:rPr spc="-15" dirty="0"/>
              <a:t> </a:t>
            </a:r>
            <a:r>
              <a:rPr dirty="0">
                <a:latin typeface="MS Mincho"/>
                <a:cs typeface="MS Mincho"/>
              </a:rPr>
              <a:t>支持的</a:t>
            </a:r>
            <a:r>
              <a:rPr dirty="0">
                <a:latin typeface="宋体"/>
                <a:cs typeface="宋体"/>
              </a:rPr>
              <a:t>转换</a:t>
            </a:r>
            <a:r>
              <a:rPr dirty="0">
                <a:latin typeface="MS Mincho"/>
                <a:cs typeface="MS Mincho"/>
              </a:rPr>
              <a:t>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54517"/>
            <a:ext cx="8068945" cy="322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种类</a:t>
            </a:r>
            <a:r>
              <a:rPr sz="2400" dirty="0">
                <a:latin typeface="MS Mincho"/>
                <a:cs typeface="MS Mincho"/>
              </a:rPr>
              <a:t>型的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MS Mincho"/>
                <a:cs typeface="MS Mincho"/>
              </a:rPr>
              <a:t>器接口，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任意一个</a:t>
            </a:r>
            <a:r>
              <a:rPr sz="2400" dirty="0">
                <a:latin typeface="宋体"/>
                <a:cs typeface="宋体"/>
              </a:rPr>
              <a:t>转换 </a:t>
            </a:r>
            <a:r>
              <a:rPr sz="2400" dirty="0">
                <a:latin typeface="MS Mincho"/>
                <a:cs typeface="MS Mincho"/>
              </a:rPr>
              <a:t>器接口都可以作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MS Mincho"/>
                <a:cs typeface="MS Mincho"/>
              </a:rPr>
              <a:t>自定</a:t>
            </a:r>
            <a:r>
              <a:rPr sz="2400" dirty="0">
                <a:latin typeface="宋体"/>
                <a:cs typeface="宋体"/>
              </a:rPr>
              <a:t>义转换</a:t>
            </a:r>
            <a:r>
              <a:rPr sz="2400" dirty="0">
                <a:latin typeface="MS Mincho"/>
                <a:cs typeface="MS Mincho"/>
              </a:rPr>
              <a:t>器注册到 </a:t>
            </a:r>
            <a:r>
              <a:rPr sz="2400" dirty="0">
                <a:latin typeface="Arial"/>
                <a:cs typeface="Arial"/>
              </a:rPr>
              <a:t>ConversionServiceFactroyBean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中：</a:t>
            </a:r>
            <a:endParaRPr sz="2400">
              <a:latin typeface="MS Mincho"/>
              <a:cs typeface="MS Mincho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Converter&lt;S,T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dirty="0">
                <a:latin typeface="MS Mincho"/>
                <a:cs typeface="MS Mincho"/>
              </a:rPr>
              <a:t>：将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转为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endParaRPr sz="2000">
              <a:latin typeface="MS Mincho"/>
              <a:cs typeface="MS Mincho"/>
            </a:endParaRPr>
          </a:p>
          <a:p>
            <a:pPr marL="755015" marR="144780" indent="-285115" algn="just">
              <a:lnSpc>
                <a:spcPts val="2290"/>
              </a:lnSpc>
              <a:spcBef>
                <a:spcPts val="515"/>
              </a:spcBef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ConverterFactor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：将相同系列多个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spc="-5" dirty="0">
                <a:latin typeface="Arial"/>
                <a:cs typeface="Arial"/>
              </a:rPr>
              <a:t>“</a:t>
            </a:r>
            <a:r>
              <a:rPr sz="2000" dirty="0">
                <a:latin typeface="MS Mincho"/>
                <a:cs typeface="MS Mincho"/>
              </a:rPr>
              <a:t>同</a:t>
            </a:r>
            <a:r>
              <a:rPr sz="2000" dirty="0">
                <a:latin typeface="宋体"/>
                <a:cs typeface="宋体"/>
              </a:rPr>
              <a:t>质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Converter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封装在一 起。如果希望将一</a:t>
            </a:r>
            <a:r>
              <a:rPr sz="2000" dirty="0">
                <a:latin typeface="宋体"/>
                <a:cs typeface="宋体"/>
              </a:rPr>
              <a:t>种类</a:t>
            </a:r>
            <a:r>
              <a:rPr sz="2000" dirty="0">
                <a:latin typeface="MS Mincho"/>
                <a:cs typeface="MS Mincho"/>
              </a:rPr>
              <a:t>型的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</a:t>
            </a:r>
            <a:r>
              <a:rPr sz="2000" dirty="0">
                <a:latin typeface="宋体"/>
                <a:cs typeface="宋体"/>
              </a:rPr>
              <a:t>转换为另</a:t>
            </a:r>
            <a:r>
              <a:rPr sz="2000" dirty="0">
                <a:latin typeface="MS Mincho"/>
                <a:cs typeface="MS Mincho"/>
              </a:rPr>
              <a:t>一</a:t>
            </a:r>
            <a:r>
              <a:rPr sz="2000" dirty="0">
                <a:latin typeface="宋体"/>
                <a:cs typeface="宋体"/>
              </a:rPr>
              <a:t>种类</a:t>
            </a:r>
            <a:r>
              <a:rPr sz="2000" dirty="0">
                <a:latin typeface="MS Mincho"/>
                <a:cs typeface="MS Mincho"/>
              </a:rPr>
              <a:t>型及其子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对 </a:t>
            </a:r>
            <a:r>
              <a:rPr sz="2000" dirty="0">
                <a:latin typeface="MS Mincho"/>
                <a:cs typeface="MS Mincho"/>
              </a:rPr>
              <a:t>象（例如将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转换为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及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子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235"/>
              </a:lnSpc>
            </a:pPr>
            <a:r>
              <a:rPr sz="2000" dirty="0">
                <a:latin typeface="MS Mincho"/>
                <a:cs typeface="MS Mincho"/>
              </a:rPr>
              <a:t>（</a:t>
            </a:r>
            <a:r>
              <a:rPr sz="2000" dirty="0">
                <a:latin typeface="Arial"/>
                <a:cs typeface="Arial"/>
              </a:rPr>
              <a:t>Intege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Lon</a:t>
            </a:r>
            <a:r>
              <a:rPr sz="2000" spc="-10" dirty="0">
                <a:latin typeface="Arial"/>
                <a:cs typeface="Arial"/>
              </a:rPr>
              <a:t>g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Double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等）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象）可使用</a:t>
            </a:r>
            <a:r>
              <a:rPr sz="2000" dirty="0">
                <a:latin typeface="宋体"/>
                <a:cs typeface="宋体"/>
              </a:rPr>
              <a:t>该转换</a:t>
            </a:r>
            <a:r>
              <a:rPr sz="2000" dirty="0">
                <a:latin typeface="MS Mincho"/>
                <a:cs typeface="MS Mincho"/>
              </a:rPr>
              <a:t>器工厂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ts val="2345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latin typeface="Arial"/>
                <a:cs typeface="Arial"/>
              </a:rPr>
              <a:t>GenericConverte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dirty="0">
                <a:latin typeface="MS Mincho"/>
                <a:cs typeface="MS Mincho"/>
              </a:rPr>
              <a:t>：会根据源</a:t>
            </a:r>
            <a:r>
              <a:rPr sz="2000" dirty="0">
                <a:latin typeface="宋体"/>
                <a:cs typeface="宋体"/>
              </a:rPr>
              <a:t>类对</a:t>
            </a:r>
            <a:r>
              <a:rPr sz="2000" dirty="0">
                <a:latin typeface="MS Mincho"/>
                <a:cs typeface="MS Mincho"/>
              </a:rPr>
              <a:t>象及目</a:t>
            </a:r>
            <a:r>
              <a:rPr sz="2000" dirty="0">
                <a:latin typeface="宋体"/>
                <a:cs typeface="宋体"/>
              </a:rPr>
              <a:t>标类对</a:t>
            </a:r>
            <a:r>
              <a:rPr sz="2000" dirty="0">
                <a:latin typeface="MS Mincho"/>
                <a:cs typeface="MS Mincho"/>
              </a:rPr>
              <a:t>象所在的宿主</a:t>
            </a:r>
            <a:r>
              <a:rPr sz="2000" dirty="0">
                <a:latin typeface="宋体"/>
                <a:cs typeface="宋体"/>
              </a:rPr>
              <a:t>类</a:t>
            </a:r>
            <a:endParaRPr sz="2000">
              <a:latin typeface="宋体"/>
              <a:cs typeface="宋体"/>
            </a:endParaRPr>
          </a:p>
          <a:p>
            <a:pPr marL="755015">
              <a:lnSpc>
                <a:spcPts val="2230"/>
              </a:lnSpc>
            </a:pPr>
            <a:r>
              <a:rPr sz="2000" dirty="0">
                <a:latin typeface="MS Mincho"/>
                <a:cs typeface="MS Mincho"/>
              </a:rPr>
              <a:t>中的上下文信息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转换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0" y="927893"/>
            <a:ext cx="36830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05"/>
              </a:lnSpc>
            </a:pPr>
            <a:r>
              <a:rPr sz="3600" dirty="0">
                <a:latin typeface="MS Mincho"/>
                <a:cs typeface="MS Mincho"/>
              </a:rPr>
              <a:t>自定</a:t>
            </a:r>
            <a:r>
              <a:rPr sz="3600" dirty="0">
                <a:latin typeface="宋体"/>
                <a:cs typeface="宋体"/>
              </a:rPr>
              <a:t>义转换</a:t>
            </a:r>
            <a:r>
              <a:rPr sz="3600" dirty="0">
                <a:latin typeface="MS Mincho"/>
                <a:cs typeface="MS Mincho"/>
              </a:rPr>
              <a:t>器示例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53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pc="-5" dirty="0"/>
              <a:t>&lt;</a:t>
            </a:r>
            <a:r>
              <a:rPr dirty="0"/>
              <a:t>mvc:annotatio</a:t>
            </a:r>
            <a:r>
              <a:rPr spc="-45" dirty="0"/>
              <a:t>n</a:t>
            </a:r>
            <a:r>
              <a:rPr dirty="0"/>
              <a:t>-driven conversion-service= “conversionServic</a:t>
            </a:r>
            <a:r>
              <a:rPr spc="-50" dirty="0"/>
              <a:t>e</a:t>
            </a:r>
            <a:r>
              <a:rPr dirty="0"/>
              <a:t>”/&gt;</a:t>
            </a:r>
            <a:r>
              <a:rPr spc="-10" dirty="0"/>
              <a:t> </a:t>
            </a:r>
            <a:r>
              <a:rPr b="0" dirty="0">
                <a:solidFill>
                  <a:srgbClr val="000000"/>
                </a:solidFill>
                <a:latin typeface="MS Mincho"/>
                <a:cs typeface="MS Mincho"/>
              </a:rPr>
              <a:t>会将自定</a:t>
            </a:r>
            <a:r>
              <a:rPr b="0" dirty="0">
                <a:solidFill>
                  <a:srgbClr val="000000"/>
                </a:solidFill>
                <a:latin typeface="宋体"/>
                <a:cs typeface="宋体"/>
              </a:rPr>
              <a:t>义</a:t>
            </a:r>
            <a:r>
              <a:rPr b="0" dirty="0">
                <a:solidFill>
                  <a:srgbClr val="000000"/>
                </a:solidFill>
                <a:latin typeface="MS Mincho"/>
                <a:cs typeface="MS Mincho"/>
              </a:rPr>
              <a:t>的</a:t>
            </a:r>
            <a:r>
              <a:rPr b="0" spc="-490" dirty="0">
                <a:solidFill>
                  <a:srgbClr val="000000"/>
                </a:solidFill>
                <a:latin typeface="MS Mincho"/>
                <a:cs typeface="MS Mincho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ConversionService</a:t>
            </a:r>
            <a:r>
              <a:rPr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MS Mincho"/>
                <a:cs typeface="MS Mincho"/>
              </a:rPr>
              <a:t>注册到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Spring MVC</a:t>
            </a:r>
            <a:r>
              <a:rPr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MS Mincho"/>
                <a:cs typeface="MS Mincho"/>
              </a:rPr>
              <a:t>的上下文中</a:t>
            </a:r>
          </a:p>
        </p:txBody>
      </p:sp>
      <p:sp>
        <p:nvSpPr>
          <p:cNvPr id="4" name="object 4"/>
          <p:cNvSpPr/>
          <p:nvPr/>
        </p:nvSpPr>
        <p:spPr>
          <a:xfrm>
            <a:off x="395604" y="2924810"/>
            <a:ext cx="8089265" cy="193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604" y="5300979"/>
            <a:ext cx="4775200" cy="1155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33070">
              <a:lnSpc>
                <a:spcPts val="4285"/>
              </a:lnSpc>
            </a:pPr>
            <a:r>
              <a:rPr dirty="0">
                <a:latin typeface="宋体"/>
                <a:cs typeface="宋体"/>
              </a:rPr>
              <a:t>关</a:t>
            </a:r>
            <a:r>
              <a:rPr dirty="0">
                <a:latin typeface="MS Mincho"/>
                <a:cs typeface="MS Mincho"/>
              </a:rPr>
              <a:t>于</a:t>
            </a:r>
            <a:r>
              <a:rPr spc="-800" dirty="0">
                <a:latin typeface="MS Mincho"/>
                <a:cs typeface="MS Mincho"/>
              </a:rPr>
              <a:t> </a:t>
            </a:r>
            <a:r>
              <a:rPr dirty="0"/>
              <a:t>mvc:annotation-driven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24367"/>
            <a:ext cx="7790815" cy="347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27965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&lt;</a:t>
            </a:r>
            <a:r>
              <a:rPr sz="2400" dirty="0">
                <a:latin typeface="Arial"/>
                <a:cs typeface="Arial"/>
              </a:rPr>
              <a:t>mvc:annotation-driven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会自</a:t>
            </a:r>
            <a:r>
              <a:rPr sz="2400" dirty="0">
                <a:latin typeface="宋体"/>
                <a:cs typeface="宋体"/>
              </a:rPr>
              <a:t>动</a:t>
            </a:r>
            <a:r>
              <a:rPr sz="2400" dirty="0">
                <a:latin typeface="MS Mincho"/>
                <a:cs typeface="MS Mincho"/>
              </a:rPr>
              <a:t>注 册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RequestMappingHandlerMapping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ts val="2615"/>
              </a:lnSpc>
            </a:pPr>
            <a:r>
              <a:rPr sz="2400" dirty="0">
                <a:latin typeface="MS Mincho"/>
                <a:cs typeface="MS Mincho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RequestMappingHandlerAdapter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与</a:t>
            </a:r>
          </a:p>
          <a:p>
            <a:pPr marL="354965">
              <a:lnSpc>
                <a:spcPts val="2815"/>
              </a:lnSpc>
              <a:tabLst>
                <a:tab pos="584644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ExceptionHandlerExceptionResolver	</a:t>
            </a:r>
            <a:r>
              <a:rPr sz="2400" dirty="0">
                <a:latin typeface="MS Mincho"/>
                <a:cs typeface="MS Mincho"/>
              </a:rPr>
              <a:t>三个</a:t>
            </a:r>
            <a:r>
              <a:rPr sz="2400" dirty="0">
                <a:latin typeface="Arial"/>
                <a:cs typeface="Arial"/>
              </a:rPr>
              <a:t>bea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。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将提供以下支持：</a:t>
            </a:r>
          </a:p>
          <a:p>
            <a:pPr marL="755015" lvl="1" indent="-28511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u="heavy" dirty="0">
                <a:solidFill>
                  <a:srgbClr val="0000FF"/>
                </a:solidFill>
                <a:latin typeface="Arial"/>
                <a:cs typeface="Arial"/>
              </a:rPr>
              <a:t>ConversionService</a:t>
            </a:r>
            <a:r>
              <a:rPr sz="20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实</a:t>
            </a:r>
            <a:r>
              <a:rPr sz="2000" dirty="0">
                <a:latin typeface="MS Mincho"/>
                <a:cs typeface="MS Mincho"/>
              </a:rPr>
              <a:t>例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</a:t>
            </a:r>
            <a:r>
              <a:rPr sz="2000" dirty="0">
                <a:latin typeface="MS Mincho"/>
                <a:cs typeface="MS Mincho"/>
              </a:rPr>
              <a:t>参数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转换</a:t>
            </a:r>
          </a:p>
          <a:p>
            <a:pPr marL="755015" lvl="1" indent="-285115">
              <a:lnSpc>
                <a:spcPts val="2345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@NumberFormat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annotatio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endParaRPr sz="2000" dirty="0">
              <a:latin typeface="Arial"/>
              <a:cs typeface="Arial"/>
            </a:endParaRPr>
          </a:p>
          <a:p>
            <a:pPr marL="755015">
              <a:lnSpc>
                <a:spcPts val="2345"/>
              </a:lnSpc>
            </a:pPr>
            <a:r>
              <a:rPr sz="2000" dirty="0">
                <a:latin typeface="MS Mincho"/>
                <a:cs typeface="MS Mincho"/>
              </a:rPr>
              <a:t>注解完成数据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型的格式化</a:t>
            </a:r>
          </a:p>
          <a:p>
            <a:pPr marL="469900">
              <a:lnSpc>
                <a:spcPct val="100000"/>
              </a:lnSpc>
              <a:spcBef>
                <a:spcPts val="3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@Valid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JavaBean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实</a:t>
            </a:r>
            <a:r>
              <a:rPr sz="2000" dirty="0">
                <a:latin typeface="MS Mincho"/>
                <a:cs typeface="MS Mincho"/>
              </a:rPr>
              <a:t>例</a:t>
            </a:r>
            <a:r>
              <a:rPr sz="2000" dirty="0">
                <a:latin typeface="宋体"/>
                <a:cs typeface="宋体"/>
              </a:rPr>
              <a:t>进</a:t>
            </a:r>
            <a:r>
              <a:rPr sz="2000" dirty="0">
                <a:latin typeface="MS Mincho"/>
                <a:cs typeface="MS Mincho"/>
              </a:rPr>
              <a:t>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JSR 303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验证</a:t>
            </a:r>
          </a:p>
          <a:p>
            <a:pPr marL="755015" lvl="1" indent="-285115">
              <a:lnSpc>
                <a:spcPts val="2380"/>
              </a:lnSpc>
              <a:spcBef>
                <a:spcPts val="350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MS Mincho"/>
                <a:cs typeface="MS Mincho"/>
              </a:rPr>
              <a:t>支持使用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@RequestBody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@ResponseBody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8305" y="1412875"/>
            <a:ext cx="77089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305" y="3357245"/>
            <a:ext cx="7924800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305" y="5157470"/>
            <a:ext cx="7886700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344" y="962421"/>
            <a:ext cx="79394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既没有配置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也没有配置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044" y="2900441"/>
            <a:ext cx="75336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配置了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但没有配置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044" y="4707016"/>
            <a:ext cx="730504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Kozuka Gothic Pro B"/>
                <a:cs typeface="Kozuka Gothic Pro B"/>
              </a:rPr>
              <a:t>既配置了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:d</a:t>
            </a:r>
            <a:r>
              <a:rPr sz="1800" b="1" spc="-5" dirty="0">
                <a:latin typeface="Calibri"/>
                <a:cs typeface="Calibri"/>
              </a:rPr>
              <a:t>ef</a:t>
            </a:r>
            <a:r>
              <a:rPr sz="1800" b="1" spc="-10" dirty="0">
                <a:latin typeface="Calibri"/>
                <a:cs typeface="Calibri"/>
              </a:rPr>
              <a:t>ault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ervle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handl</a:t>
            </a:r>
            <a:r>
              <a:rPr sz="1800" b="1" spc="-5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Kozuka Gothic Pro B"/>
                <a:cs typeface="Kozuka Gothic Pro B"/>
              </a:rPr>
              <a:t>又配置</a:t>
            </a:r>
            <a:r>
              <a:rPr sz="1800" b="1" spc="15" dirty="0">
                <a:latin typeface="Kozuka Gothic Pro B"/>
                <a:cs typeface="Kozuka Gothic Pro B"/>
              </a:rPr>
              <a:t> </a:t>
            </a:r>
            <a:r>
              <a:rPr sz="1800" b="1" spc="-5" dirty="0">
                <a:latin typeface="Calibri"/>
                <a:cs typeface="Calibri"/>
              </a:rPr>
              <a:t>&lt;mvc</a:t>
            </a:r>
            <a:r>
              <a:rPr sz="1800" b="1" spc="-10" dirty="0">
                <a:latin typeface="Calibri"/>
                <a:cs typeface="Calibri"/>
              </a:rPr>
              <a:t>:annotation</a:t>
            </a:r>
            <a:r>
              <a:rPr sz="1800" b="1" spc="-5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" dirty="0">
                <a:latin typeface="Calibri"/>
                <a:cs typeface="Calibri"/>
              </a:rPr>
              <a:t>rive</a:t>
            </a:r>
            <a:r>
              <a:rPr sz="1800" b="1" spc="-6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/</a:t>
            </a:r>
            <a:r>
              <a:rPr sz="1800" b="1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5775" y="1058703"/>
            <a:ext cx="817245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5190490" algn="l"/>
              </a:tabLst>
            </a:pPr>
            <a:r>
              <a:rPr sz="3600" dirty="0">
                <a:latin typeface="Arial"/>
                <a:cs typeface="Arial"/>
              </a:rPr>
              <a:t>HelloWorl</a:t>
            </a:r>
            <a:r>
              <a:rPr sz="3600" spc="-35" dirty="0">
                <a:latin typeface="Arial"/>
                <a:cs typeface="Arial"/>
              </a:rPr>
              <a:t>d</a:t>
            </a:r>
            <a:r>
              <a:rPr sz="3600" dirty="0">
                <a:latin typeface="MS Mincho"/>
                <a:cs typeface="MS Mincho"/>
              </a:rPr>
              <a:t>：</a:t>
            </a:r>
            <a:r>
              <a:rPr sz="3600" dirty="0">
                <a:latin typeface="宋体"/>
                <a:cs typeface="宋体"/>
              </a:rPr>
              <a:t>创</a:t>
            </a:r>
            <a:r>
              <a:rPr sz="3600" dirty="0">
                <a:latin typeface="MS Mincho"/>
                <a:cs typeface="MS Mincho"/>
              </a:rPr>
              <a:t>建</a:t>
            </a:r>
            <a:r>
              <a:rPr sz="3600" spc="-800" dirty="0">
                <a:latin typeface="MS Mincho"/>
                <a:cs typeface="MS Mincho"/>
              </a:rPr>
              <a:t> </a:t>
            </a: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配置文件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58486"/>
            <a:ext cx="7835265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dirty="0">
                <a:latin typeface="MS Mincho"/>
                <a:cs typeface="MS Mincho"/>
              </a:rPr>
              <a:t>配置自</a:t>
            </a:r>
            <a:r>
              <a:rPr sz="2800" dirty="0">
                <a:latin typeface="宋体"/>
                <a:cs typeface="宋体"/>
              </a:rPr>
              <a:t>动扫</a:t>
            </a:r>
            <a:r>
              <a:rPr sz="2800" dirty="0">
                <a:latin typeface="MS Mincho"/>
                <a:cs typeface="MS Mincho"/>
              </a:rPr>
              <a:t>描的包</a:t>
            </a: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354965" marR="5080" indent="-342265">
              <a:lnSpc>
                <a:spcPts val="3210"/>
              </a:lnSpc>
              <a:spcBef>
                <a:spcPts val="1750"/>
              </a:spcBef>
              <a:tabLst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•	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配置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视图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解析器</a:t>
            </a:r>
            <a:r>
              <a:rPr sz="2800" dirty="0">
                <a:latin typeface="MS Mincho"/>
                <a:cs typeface="MS Mincho"/>
              </a:rPr>
              <a:t>：</a:t>
            </a:r>
            <a:r>
              <a:rPr sz="2800" dirty="0">
                <a:latin typeface="宋体"/>
                <a:cs typeface="宋体"/>
              </a:rPr>
              <a:t>视图</a:t>
            </a:r>
            <a:r>
              <a:rPr sz="2800" dirty="0">
                <a:latin typeface="MS Mincho"/>
                <a:cs typeface="MS Mincho"/>
              </a:rPr>
              <a:t>名称解析器：将</a:t>
            </a:r>
            <a:r>
              <a:rPr sz="2800" dirty="0">
                <a:latin typeface="宋体"/>
                <a:cs typeface="宋体"/>
              </a:rPr>
              <a:t>视图逻辑 </a:t>
            </a:r>
            <a:r>
              <a:rPr sz="2800" dirty="0">
                <a:latin typeface="MS Mincho"/>
                <a:cs typeface="MS Mincho"/>
              </a:rPr>
              <a:t>名解析</a:t>
            </a:r>
            <a:r>
              <a:rPr sz="2800" dirty="0">
                <a:latin typeface="宋体"/>
                <a:cs typeface="宋体"/>
              </a:rPr>
              <a:t>为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15" dirty="0">
                <a:latin typeface="Arial"/>
                <a:cs typeface="Arial"/>
              </a:rPr>
              <a:t>/</a:t>
            </a:r>
            <a:r>
              <a:rPr sz="2800" dirty="0">
                <a:latin typeface="Arial"/>
                <a:cs typeface="Arial"/>
              </a:rPr>
              <a:t>WEB-INF/pages/</a:t>
            </a:r>
            <a:r>
              <a:rPr sz="2800" spc="-35" dirty="0">
                <a:latin typeface="Arial"/>
                <a:cs typeface="Arial"/>
              </a:rPr>
              <a:t>&lt;</a:t>
            </a:r>
            <a:r>
              <a:rPr sz="2800" dirty="0">
                <a:latin typeface="Arial"/>
                <a:cs typeface="Arial"/>
              </a:rPr>
              <a:t>viewNam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dirty="0">
                <a:latin typeface="Arial"/>
                <a:cs typeface="Arial"/>
              </a:rPr>
              <a:t>jsp</a:t>
            </a:r>
          </a:p>
        </p:txBody>
      </p:sp>
      <p:sp>
        <p:nvSpPr>
          <p:cNvPr id="5" name="object 5"/>
          <p:cNvSpPr/>
          <p:nvPr/>
        </p:nvSpPr>
        <p:spPr>
          <a:xfrm>
            <a:off x="285750" y="2428875"/>
            <a:ext cx="77851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158" y="4857760"/>
            <a:ext cx="84836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82" rIns="0" bIns="0" rtlCol="0">
            <a:spAutoFit/>
          </a:bodyPr>
          <a:lstStyle/>
          <a:p>
            <a:pPr marL="2004060">
              <a:lnSpc>
                <a:spcPts val="4285"/>
              </a:lnSpc>
            </a:pPr>
            <a:r>
              <a:rPr spc="-5" dirty="0"/>
              <a:t>@</a:t>
            </a:r>
            <a:r>
              <a:rPr dirty="0"/>
              <a:t>InitBinder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985962"/>
            <a:ext cx="8249284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由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标识</a:t>
            </a:r>
            <a:r>
              <a:rPr sz="2400" dirty="0">
                <a:latin typeface="MS Mincho"/>
                <a:cs typeface="MS Mincho"/>
              </a:rPr>
              <a:t>的方法，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可以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400" b="1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WebDataBinder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行初始化</a:t>
            </a:r>
            <a:r>
              <a:rPr sz="2400" dirty="0">
                <a:latin typeface="MS Mincho"/>
                <a:cs typeface="MS Mincho"/>
              </a:rPr>
              <a:t>。</a:t>
            </a:r>
            <a:r>
              <a:rPr sz="2400" dirty="0">
                <a:latin typeface="Arial"/>
                <a:cs typeface="Arial"/>
              </a:rPr>
              <a:t>WebDataBinder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DataBinder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的子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，用 于完成由表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dirty="0">
                <a:latin typeface="MS Mincho"/>
                <a:cs typeface="MS Mincho"/>
              </a:rPr>
              <a:t>字段到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JavaBean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属性的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方法不能有返回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400" dirty="0">
                <a:latin typeface="MS Mincho"/>
                <a:cs typeface="MS Mincho"/>
              </a:rPr>
              <a:t>，它必</a:t>
            </a:r>
            <a:r>
              <a:rPr sz="2400" dirty="0">
                <a:latin typeface="宋体"/>
                <a:cs typeface="宋体"/>
              </a:rPr>
              <a:t>须</a:t>
            </a:r>
            <a:r>
              <a:rPr sz="2400" dirty="0">
                <a:latin typeface="MS Mincho"/>
                <a:cs typeface="MS Mincho"/>
              </a:rPr>
              <a:t>声明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dirty="0">
                <a:latin typeface="Arial"/>
                <a:cs typeface="Arial"/>
              </a:rPr>
              <a:t>voi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。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855"/>
              </a:lnSpc>
              <a:spcBef>
                <a:spcPts val="420"/>
              </a:spcBef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@InitBinde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方法的参数通常是是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WebDataBinder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259" y="4220845"/>
            <a:ext cx="6235699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197" rIns="0" bIns="0" rtlCol="0">
            <a:spAutoFit/>
          </a:bodyPr>
          <a:lstStyle/>
          <a:p>
            <a:pPr marL="18288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</a:t>
            </a:r>
            <a:r>
              <a:rPr dirty="0">
                <a:latin typeface="宋体"/>
                <a:cs typeface="宋体"/>
              </a:rPr>
              <a:t>绑</a:t>
            </a:r>
            <a:r>
              <a:rPr dirty="0">
                <a:latin typeface="MS Mincho"/>
                <a:cs typeface="MS Mincho"/>
              </a:rPr>
              <a:t>定流程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590" y="1781492"/>
            <a:ext cx="818705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反射机制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目</a:t>
            </a:r>
            <a:r>
              <a:rPr sz="2400" dirty="0">
                <a:latin typeface="宋体"/>
                <a:cs typeface="宋体"/>
              </a:rPr>
              <a:t>标处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行解析，将</a:t>
            </a:r>
            <a:r>
              <a:rPr sz="2400" dirty="0">
                <a:latin typeface="宋体"/>
                <a:cs typeface="宋体"/>
              </a:rPr>
              <a:t>请 </a:t>
            </a:r>
            <a:r>
              <a:rPr sz="2400" dirty="0">
                <a:latin typeface="MS Mincho"/>
                <a:cs typeface="MS Mincho"/>
              </a:rPr>
              <a:t>求消息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理方法的入参中。数据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定的核心部件是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DataBinde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运</a:t>
            </a:r>
            <a:r>
              <a:rPr sz="2400" dirty="0">
                <a:latin typeface="MS Mincho"/>
                <a:cs typeface="MS Mincho"/>
              </a:rPr>
              <a:t>行机制如下：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0435" y="4138929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0435" y="4619625"/>
            <a:ext cx="1897380" cy="95885"/>
          </a:xfrm>
          <a:custGeom>
            <a:avLst/>
            <a:gdLst/>
            <a:ahLst/>
            <a:cxnLst/>
            <a:rect l="l" t="t" r="r" b="b"/>
            <a:pathLst>
              <a:path w="1897379" h="95885">
                <a:moveTo>
                  <a:pt x="0" y="0"/>
                </a:moveTo>
                <a:lnTo>
                  <a:pt x="1897380" y="0"/>
                </a:lnTo>
                <a:lnTo>
                  <a:pt x="1897380" y="95885"/>
                </a:lnTo>
                <a:lnTo>
                  <a:pt x="0" y="9588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4550" y="4234815"/>
            <a:ext cx="2089150" cy="384810"/>
          </a:xfrm>
          <a:custGeom>
            <a:avLst/>
            <a:gdLst/>
            <a:ahLst/>
            <a:cxnLst/>
            <a:rect l="l" t="t" r="r" b="b"/>
            <a:pathLst>
              <a:path w="2089150" h="384810">
                <a:moveTo>
                  <a:pt x="0" y="0"/>
                </a:moveTo>
                <a:lnTo>
                  <a:pt x="2089150" y="0"/>
                </a:lnTo>
                <a:lnTo>
                  <a:pt x="2089150" y="384810"/>
                </a:lnTo>
                <a:lnTo>
                  <a:pt x="0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4206" y="413854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3281"/>
                </a:moveTo>
                <a:lnTo>
                  <a:pt x="96228" y="96274"/>
                </a:lnTo>
                <a:lnTo>
                  <a:pt x="96228" y="0"/>
                </a:lnTo>
                <a:lnTo>
                  <a:pt x="48576" y="12735"/>
                </a:lnTo>
                <a:lnTo>
                  <a:pt x="14129" y="46200"/>
                </a:lnTo>
                <a:lnTo>
                  <a:pt x="0" y="932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84160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3281" y="96228"/>
                </a:moveTo>
                <a:lnTo>
                  <a:pt x="96274" y="0"/>
                </a:lnTo>
                <a:lnTo>
                  <a:pt x="0" y="0"/>
                </a:lnTo>
                <a:lnTo>
                  <a:pt x="12735" y="47651"/>
                </a:lnTo>
                <a:lnTo>
                  <a:pt x="46200" y="82098"/>
                </a:lnTo>
                <a:lnTo>
                  <a:pt x="93281" y="96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7815" y="46196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228" y="2993"/>
                </a:moveTo>
                <a:lnTo>
                  <a:pt x="0" y="0"/>
                </a:lnTo>
                <a:lnTo>
                  <a:pt x="0" y="96274"/>
                </a:lnTo>
                <a:lnTo>
                  <a:pt x="47651" y="83538"/>
                </a:lnTo>
                <a:lnTo>
                  <a:pt x="82098" y="50073"/>
                </a:lnTo>
                <a:lnTo>
                  <a:pt x="96228" y="2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7815" y="41385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2993" y="0"/>
                </a:moveTo>
                <a:lnTo>
                  <a:pt x="0" y="96228"/>
                </a:lnTo>
                <a:lnTo>
                  <a:pt x="96274" y="96228"/>
                </a:lnTo>
                <a:lnTo>
                  <a:pt x="83538" y="48576"/>
                </a:lnTo>
                <a:lnTo>
                  <a:pt x="50073" y="14129"/>
                </a:lnTo>
                <a:lnTo>
                  <a:pt x="29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9229" y="4341495"/>
            <a:ext cx="8623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ataBind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5250" y="3258820"/>
            <a:ext cx="2178050" cy="0"/>
          </a:xfrm>
          <a:custGeom>
            <a:avLst/>
            <a:gdLst/>
            <a:ahLst/>
            <a:cxnLst/>
            <a:rect l="l" t="t" r="r" b="b"/>
            <a:pathLst>
              <a:path w="2178050">
                <a:moveTo>
                  <a:pt x="0" y="0"/>
                </a:moveTo>
                <a:lnTo>
                  <a:pt x="2178049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61280" y="3251835"/>
            <a:ext cx="2205990" cy="0"/>
          </a:xfrm>
          <a:custGeom>
            <a:avLst/>
            <a:gdLst/>
            <a:ahLst/>
            <a:cxnLst/>
            <a:rect l="l" t="t" r="r" b="b"/>
            <a:pathLst>
              <a:path w="2205990">
                <a:moveTo>
                  <a:pt x="0" y="0"/>
                </a:moveTo>
                <a:lnTo>
                  <a:pt x="2205989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1437" y="3243897"/>
            <a:ext cx="2225675" cy="0"/>
          </a:xfrm>
          <a:custGeom>
            <a:avLst/>
            <a:gdLst/>
            <a:ahLst/>
            <a:cxnLst/>
            <a:rect l="l" t="t" r="r" b="b"/>
            <a:pathLst>
              <a:path w="2225675">
                <a:moveTo>
                  <a:pt x="0" y="0"/>
                </a:moveTo>
                <a:lnTo>
                  <a:pt x="2225675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5087" y="3236277"/>
            <a:ext cx="2238375" cy="0"/>
          </a:xfrm>
          <a:custGeom>
            <a:avLst/>
            <a:gdLst/>
            <a:ahLst/>
            <a:cxnLst/>
            <a:rect l="l" t="t" r="r" b="b"/>
            <a:pathLst>
              <a:path w="2238375">
                <a:moveTo>
                  <a:pt x="0" y="0"/>
                </a:moveTo>
                <a:lnTo>
                  <a:pt x="2238375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9690" y="3228657"/>
            <a:ext cx="2249170" cy="0"/>
          </a:xfrm>
          <a:custGeom>
            <a:avLst/>
            <a:gdLst/>
            <a:ahLst/>
            <a:cxnLst/>
            <a:rect l="l" t="t" r="r" b="b"/>
            <a:pathLst>
              <a:path w="2249170">
                <a:moveTo>
                  <a:pt x="0" y="0"/>
                </a:moveTo>
                <a:lnTo>
                  <a:pt x="2249170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5562" y="3220720"/>
            <a:ext cx="2257425" cy="0"/>
          </a:xfrm>
          <a:custGeom>
            <a:avLst/>
            <a:gdLst/>
            <a:ahLst/>
            <a:cxnLst/>
            <a:rect l="l" t="t" r="r" b="b"/>
            <a:pathLst>
              <a:path w="2257425">
                <a:moveTo>
                  <a:pt x="0" y="0"/>
                </a:moveTo>
                <a:lnTo>
                  <a:pt x="2257425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32070" y="3213100"/>
            <a:ext cx="2264410" cy="0"/>
          </a:xfrm>
          <a:custGeom>
            <a:avLst/>
            <a:gdLst/>
            <a:ahLst/>
            <a:cxnLst/>
            <a:rect l="l" t="t" r="r" b="b"/>
            <a:pathLst>
              <a:path w="2264409">
                <a:moveTo>
                  <a:pt x="0" y="0"/>
                </a:moveTo>
                <a:lnTo>
                  <a:pt x="2264410" y="0"/>
                </a:lnTo>
              </a:path>
            </a:pathLst>
          </a:custGeom>
          <a:ln w="889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0800" y="3205479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950" y="0"/>
                </a:lnTo>
              </a:path>
            </a:pathLst>
          </a:custGeom>
          <a:ln w="888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8895" y="3197860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28577" y="319023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28260" y="31826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28260" y="31746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8260" y="31632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28260" y="315182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28260" y="314420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8260" y="313658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8260" y="31286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8260" y="312102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8260" y="311340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28260" y="310578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28260" y="309816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28260" y="309054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28260" y="30826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28260" y="307498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8260" y="30635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28260" y="305212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8260" y="304450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8260" y="30365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28260" y="302895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8260" y="301752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28260" y="3006089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8260" y="299847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28260" y="29905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8260" y="298291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8260" y="29756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8260" y="296767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8260" y="296005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8260" y="2952432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28260" y="29444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28260" y="293687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28260" y="292925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8260" y="292163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8260" y="2914014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28260" y="2906395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28260" y="2898457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28577" y="2875279"/>
            <a:ext cx="2271395" cy="0"/>
          </a:xfrm>
          <a:custGeom>
            <a:avLst/>
            <a:gdLst/>
            <a:ahLst/>
            <a:cxnLst/>
            <a:rect l="l" t="t" r="r" b="b"/>
            <a:pathLst>
              <a:path w="2271395">
                <a:moveTo>
                  <a:pt x="0" y="0"/>
                </a:moveTo>
                <a:lnTo>
                  <a:pt x="227139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28260" y="2886710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2030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28895" y="2860039"/>
            <a:ext cx="2270760" cy="0"/>
          </a:xfrm>
          <a:custGeom>
            <a:avLst/>
            <a:gdLst/>
            <a:ahLst/>
            <a:cxnLst/>
            <a:rect l="l" t="t" r="r" b="b"/>
            <a:pathLst>
              <a:path w="2270759">
                <a:moveTo>
                  <a:pt x="0" y="0"/>
                </a:moveTo>
                <a:lnTo>
                  <a:pt x="2270760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34927" y="2837180"/>
            <a:ext cx="2258695" cy="0"/>
          </a:xfrm>
          <a:custGeom>
            <a:avLst/>
            <a:gdLst/>
            <a:ahLst/>
            <a:cxnLst/>
            <a:rect l="l" t="t" r="r" b="b"/>
            <a:pathLst>
              <a:path w="2258695">
                <a:moveTo>
                  <a:pt x="0" y="0"/>
                </a:moveTo>
                <a:lnTo>
                  <a:pt x="2258377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50485" y="2814320"/>
            <a:ext cx="2226945" cy="0"/>
          </a:xfrm>
          <a:custGeom>
            <a:avLst/>
            <a:gdLst/>
            <a:ahLst/>
            <a:cxnLst/>
            <a:rect l="l" t="t" r="r" b="b"/>
            <a:pathLst>
              <a:path w="2226945">
                <a:moveTo>
                  <a:pt x="0" y="0"/>
                </a:moveTo>
                <a:lnTo>
                  <a:pt x="2226945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28507" y="280258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2826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7950" y="31857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4460" y="3261995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63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24090" y="31950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00290" y="2879089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5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3298" y="280313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4460" y="2802889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211963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575934" y="2947035"/>
            <a:ext cx="13817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ver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sionS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ervic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96760" y="4740592"/>
            <a:ext cx="1722755" cy="0"/>
          </a:xfrm>
          <a:custGeom>
            <a:avLst/>
            <a:gdLst/>
            <a:ahLst/>
            <a:cxnLst/>
            <a:rect l="l" t="t" r="r" b="b"/>
            <a:pathLst>
              <a:path w="1722754">
                <a:moveTo>
                  <a:pt x="0" y="0"/>
                </a:moveTo>
                <a:lnTo>
                  <a:pt x="1722754" y="0"/>
                </a:lnTo>
              </a:path>
            </a:pathLst>
          </a:custGeom>
          <a:ln w="9524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78980" y="4731385"/>
            <a:ext cx="1758314" cy="0"/>
          </a:xfrm>
          <a:custGeom>
            <a:avLst/>
            <a:gdLst/>
            <a:ahLst/>
            <a:cxnLst/>
            <a:rect l="l" t="t" r="r" b="b"/>
            <a:pathLst>
              <a:path w="1758315">
                <a:moveTo>
                  <a:pt x="0" y="0"/>
                </a:moveTo>
                <a:lnTo>
                  <a:pt x="1758314" y="0"/>
                </a:lnTo>
              </a:path>
            </a:pathLst>
          </a:custGeom>
          <a:ln w="1143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8185" y="4721542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4" y="0"/>
                </a:lnTo>
              </a:path>
            </a:pathLst>
          </a:custGeom>
          <a:ln w="10795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59930" y="4712017"/>
            <a:ext cx="1796414" cy="0"/>
          </a:xfrm>
          <a:custGeom>
            <a:avLst/>
            <a:gdLst/>
            <a:ahLst/>
            <a:cxnLst/>
            <a:rect l="l" t="t" r="r" b="b"/>
            <a:pathLst>
              <a:path w="1796415">
                <a:moveTo>
                  <a:pt x="0" y="0"/>
                </a:moveTo>
                <a:lnTo>
                  <a:pt x="1796414" y="0"/>
                </a:lnTo>
              </a:path>
            </a:pathLst>
          </a:custGeom>
          <a:ln w="1079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53580" y="4702492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5">
                <a:moveTo>
                  <a:pt x="0" y="0"/>
                </a:moveTo>
                <a:lnTo>
                  <a:pt x="1809115" y="0"/>
                </a:lnTo>
              </a:path>
            </a:pathLst>
          </a:custGeom>
          <a:ln w="1079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48500" y="4692650"/>
            <a:ext cx="1819275" cy="0"/>
          </a:xfrm>
          <a:custGeom>
            <a:avLst/>
            <a:gdLst/>
            <a:ahLst/>
            <a:cxnLst/>
            <a:rect l="l" t="t" r="r" b="b"/>
            <a:pathLst>
              <a:path w="1819275">
                <a:moveTo>
                  <a:pt x="0" y="0"/>
                </a:moveTo>
                <a:lnTo>
                  <a:pt x="1819275" y="0"/>
                </a:lnTo>
              </a:path>
            </a:pathLst>
          </a:custGeom>
          <a:ln w="1142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42150" y="4678045"/>
            <a:ext cx="1831975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975" y="0"/>
                </a:lnTo>
              </a:path>
            </a:pathLst>
          </a:custGeom>
          <a:ln w="20320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40721" y="4664075"/>
            <a:ext cx="1835150" cy="0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4832" y="0"/>
                </a:lnTo>
              </a:path>
            </a:pathLst>
          </a:custGeom>
          <a:ln w="10159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39927" y="4654550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11429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40245" y="4654550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39609" y="46447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39609" y="463486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9609" y="462026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39609" y="460597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39609" y="45964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39609" y="45869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39609" y="457707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39609" y="45675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39609" y="4558029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039609" y="454818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39609" y="453866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39609" y="452913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39609" y="451929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39609" y="450977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9609" y="44954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39609" y="448087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39609" y="447135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9609" y="446151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9609" y="445198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39609" y="44376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955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39609" y="442309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39609" y="441356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9609" y="440372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39609" y="439420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39609" y="438467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9609" y="437483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9609" y="436530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39609" y="435578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9609" y="434594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39609" y="433641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16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9609" y="4326890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39609" y="431704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39609" y="4307522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39609" y="4297997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0795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39609" y="428815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1143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40245" y="4258945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785" y="0"/>
                </a:lnTo>
              </a:path>
            </a:pathLst>
          </a:custGeom>
          <a:ln w="1015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39927" y="4264025"/>
            <a:ext cx="1836420" cy="0"/>
          </a:xfrm>
          <a:custGeom>
            <a:avLst/>
            <a:gdLst/>
            <a:ahLst/>
            <a:cxnLst/>
            <a:rect l="l" t="t" r="r" b="b"/>
            <a:pathLst>
              <a:path w="1836420">
                <a:moveTo>
                  <a:pt x="0" y="0"/>
                </a:moveTo>
                <a:lnTo>
                  <a:pt x="1836420" y="0"/>
                </a:lnTo>
              </a:path>
            </a:pathLst>
          </a:custGeom>
          <a:ln w="317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39609" y="427418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55" y="0"/>
                </a:lnTo>
              </a:path>
            </a:pathLst>
          </a:custGeom>
          <a:ln w="20320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40245" y="4225290"/>
            <a:ext cx="1835785" cy="29209"/>
          </a:xfrm>
          <a:custGeom>
            <a:avLst/>
            <a:gdLst/>
            <a:ahLst/>
            <a:cxnLst/>
            <a:rect l="l" t="t" r="r" b="b"/>
            <a:pathLst>
              <a:path w="1835784" h="29210">
                <a:moveTo>
                  <a:pt x="1835785" y="29209"/>
                </a:moveTo>
                <a:lnTo>
                  <a:pt x="0" y="29209"/>
                </a:lnTo>
                <a:lnTo>
                  <a:pt x="635" y="27939"/>
                </a:lnTo>
                <a:lnTo>
                  <a:pt x="635" y="24129"/>
                </a:lnTo>
                <a:lnTo>
                  <a:pt x="1270" y="22859"/>
                </a:lnTo>
                <a:lnTo>
                  <a:pt x="1270" y="20319"/>
                </a:lnTo>
                <a:lnTo>
                  <a:pt x="1905" y="19049"/>
                </a:lnTo>
                <a:lnTo>
                  <a:pt x="1905" y="17779"/>
                </a:lnTo>
                <a:lnTo>
                  <a:pt x="2540" y="16509"/>
                </a:lnTo>
                <a:lnTo>
                  <a:pt x="3175" y="13969"/>
                </a:lnTo>
                <a:lnTo>
                  <a:pt x="3175" y="12699"/>
                </a:lnTo>
                <a:lnTo>
                  <a:pt x="3810" y="11429"/>
                </a:lnTo>
                <a:lnTo>
                  <a:pt x="4445" y="8889"/>
                </a:lnTo>
                <a:lnTo>
                  <a:pt x="6350" y="5079"/>
                </a:lnTo>
                <a:lnTo>
                  <a:pt x="6985" y="2539"/>
                </a:lnTo>
                <a:lnTo>
                  <a:pt x="8254" y="0"/>
                </a:lnTo>
                <a:lnTo>
                  <a:pt x="1827530" y="0"/>
                </a:lnTo>
                <a:lnTo>
                  <a:pt x="1829435" y="3809"/>
                </a:lnTo>
                <a:lnTo>
                  <a:pt x="1829435" y="5079"/>
                </a:lnTo>
                <a:lnTo>
                  <a:pt x="1830705" y="7619"/>
                </a:lnTo>
                <a:lnTo>
                  <a:pt x="1831340" y="10159"/>
                </a:lnTo>
                <a:lnTo>
                  <a:pt x="1832610" y="12699"/>
                </a:lnTo>
                <a:lnTo>
                  <a:pt x="1832610" y="13969"/>
                </a:lnTo>
                <a:lnTo>
                  <a:pt x="1833880" y="17779"/>
                </a:lnTo>
                <a:lnTo>
                  <a:pt x="1833880" y="19049"/>
                </a:lnTo>
                <a:lnTo>
                  <a:pt x="1834515" y="21589"/>
                </a:lnTo>
                <a:lnTo>
                  <a:pt x="1834515" y="22859"/>
                </a:lnTo>
                <a:lnTo>
                  <a:pt x="1835150" y="24129"/>
                </a:lnTo>
                <a:lnTo>
                  <a:pt x="1835150" y="27939"/>
                </a:lnTo>
                <a:lnTo>
                  <a:pt x="1835785" y="29209"/>
                </a:lnTo>
                <a:close/>
              </a:path>
            </a:pathLst>
          </a:custGeom>
          <a:solidFill>
            <a:srgbClr val="CA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48500" y="4196715"/>
            <a:ext cx="1819275" cy="28575"/>
          </a:xfrm>
          <a:custGeom>
            <a:avLst/>
            <a:gdLst/>
            <a:ahLst/>
            <a:cxnLst/>
            <a:rect l="l" t="t" r="r" b="b"/>
            <a:pathLst>
              <a:path w="1819275" h="28575">
                <a:moveTo>
                  <a:pt x="1819275" y="28575"/>
                </a:moveTo>
                <a:lnTo>
                  <a:pt x="0" y="28575"/>
                </a:lnTo>
                <a:lnTo>
                  <a:pt x="1270" y="26034"/>
                </a:lnTo>
                <a:lnTo>
                  <a:pt x="1905" y="23494"/>
                </a:lnTo>
                <a:lnTo>
                  <a:pt x="3175" y="22224"/>
                </a:lnTo>
                <a:lnTo>
                  <a:pt x="4445" y="19684"/>
                </a:lnTo>
                <a:lnTo>
                  <a:pt x="5715" y="18414"/>
                </a:lnTo>
                <a:lnTo>
                  <a:pt x="6350" y="17144"/>
                </a:lnTo>
                <a:lnTo>
                  <a:pt x="6985" y="14604"/>
                </a:lnTo>
                <a:lnTo>
                  <a:pt x="8255" y="13334"/>
                </a:lnTo>
                <a:lnTo>
                  <a:pt x="8890" y="12064"/>
                </a:lnTo>
                <a:lnTo>
                  <a:pt x="11430" y="9524"/>
                </a:lnTo>
                <a:lnTo>
                  <a:pt x="12065" y="8254"/>
                </a:lnTo>
                <a:lnTo>
                  <a:pt x="14605" y="5714"/>
                </a:lnTo>
                <a:lnTo>
                  <a:pt x="15240" y="4444"/>
                </a:lnTo>
                <a:lnTo>
                  <a:pt x="19684" y="0"/>
                </a:lnTo>
                <a:lnTo>
                  <a:pt x="1798955" y="0"/>
                </a:lnTo>
                <a:lnTo>
                  <a:pt x="1802130" y="3174"/>
                </a:lnTo>
                <a:lnTo>
                  <a:pt x="1803400" y="3174"/>
                </a:lnTo>
                <a:lnTo>
                  <a:pt x="1804035" y="4444"/>
                </a:lnTo>
                <a:lnTo>
                  <a:pt x="1806575" y="6984"/>
                </a:lnTo>
                <a:lnTo>
                  <a:pt x="1807210" y="9524"/>
                </a:lnTo>
                <a:lnTo>
                  <a:pt x="1809750" y="12064"/>
                </a:lnTo>
                <a:lnTo>
                  <a:pt x="1810385" y="13334"/>
                </a:lnTo>
                <a:lnTo>
                  <a:pt x="1811655" y="14604"/>
                </a:lnTo>
                <a:lnTo>
                  <a:pt x="1812290" y="15874"/>
                </a:lnTo>
                <a:lnTo>
                  <a:pt x="1813560" y="17144"/>
                </a:lnTo>
                <a:lnTo>
                  <a:pt x="1814830" y="19684"/>
                </a:lnTo>
                <a:lnTo>
                  <a:pt x="1816100" y="20954"/>
                </a:lnTo>
                <a:lnTo>
                  <a:pt x="1816735" y="23494"/>
                </a:lnTo>
                <a:lnTo>
                  <a:pt x="1819275" y="28575"/>
                </a:lnTo>
                <a:close/>
              </a:path>
            </a:pathLst>
          </a:custGeom>
          <a:solidFill>
            <a:srgbClr val="CB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68184" y="4168140"/>
            <a:ext cx="1779270" cy="28575"/>
          </a:xfrm>
          <a:custGeom>
            <a:avLst/>
            <a:gdLst/>
            <a:ahLst/>
            <a:cxnLst/>
            <a:rect l="l" t="t" r="r" b="b"/>
            <a:pathLst>
              <a:path w="1779270" h="28575">
                <a:moveTo>
                  <a:pt x="1713865" y="1270"/>
                </a:moveTo>
                <a:lnTo>
                  <a:pt x="66040" y="1270"/>
                </a:lnTo>
                <a:lnTo>
                  <a:pt x="67310" y="0"/>
                </a:lnTo>
                <a:lnTo>
                  <a:pt x="1712595" y="0"/>
                </a:lnTo>
                <a:lnTo>
                  <a:pt x="1713865" y="1270"/>
                </a:lnTo>
                <a:close/>
              </a:path>
              <a:path w="1779270" h="28575">
                <a:moveTo>
                  <a:pt x="1729105" y="2540"/>
                </a:moveTo>
                <a:lnTo>
                  <a:pt x="50800" y="2540"/>
                </a:lnTo>
                <a:lnTo>
                  <a:pt x="52705" y="1270"/>
                </a:lnTo>
                <a:lnTo>
                  <a:pt x="1727200" y="1270"/>
                </a:lnTo>
                <a:lnTo>
                  <a:pt x="1729105" y="2540"/>
                </a:lnTo>
                <a:close/>
              </a:path>
              <a:path w="1779270" h="28575">
                <a:moveTo>
                  <a:pt x="1737360" y="3810"/>
                </a:moveTo>
                <a:lnTo>
                  <a:pt x="44450" y="3810"/>
                </a:lnTo>
                <a:lnTo>
                  <a:pt x="45720" y="2540"/>
                </a:lnTo>
                <a:lnTo>
                  <a:pt x="1733550" y="2540"/>
                </a:lnTo>
                <a:lnTo>
                  <a:pt x="1737360" y="3810"/>
                </a:lnTo>
                <a:close/>
              </a:path>
              <a:path w="1779270" h="28575">
                <a:moveTo>
                  <a:pt x="1740535" y="5080"/>
                </a:moveTo>
                <a:lnTo>
                  <a:pt x="39370" y="5080"/>
                </a:lnTo>
                <a:lnTo>
                  <a:pt x="40640" y="3810"/>
                </a:lnTo>
                <a:lnTo>
                  <a:pt x="1738630" y="3810"/>
                </a:lnTo>
                <a:lnTo>
                  <a:pt x="1740535" y="5080"/>
                </a:lnTo>
                <a:close/>
              </a:path>
              <a:path w="1779270" h="28575">
                <a:moveTo>
                  <a:pt x="1743710" y="6350"/>
                </a:moveTo>
                <a:lnTo>
                  <a:pt x="36195" y="6350"/>
                </a:lnTo>
                <a:lnTo>
                  <a:pt x="37465" y="5080"/>
                </a:lnTo>
                <a:lnTo>
                  <a:pt x="1741805" y="5080"/>
                </a:lnTo>
                <a:lnTo>
                  <a:pt x="1743710" y="6350"/>
                </a:lnTo>
                <a:close/>
              </a:path>
              <a:path w="1779270" h="28575">
                <a:moveTo>
                  <a:pt x="1746885" y="7620"/>
                </a:moveTo>
                <a:lnTo>
                  <a:pt x="33020" y="7620"/>
                </a:lnTo>
                <a:lnTo>
                  <a:pt x="34290" y="6350"/>
                </a:lnTo>
                <a:lnTo>
                  <a:pt x="1744980" y="6350"/>
                </a:lnTo>
                <a:lnTo>
                  <a:pt x="1746885" y="7620"/>
                </a:lnTo>
                <a:close/>
              </a:path>
              <a:path w="1779270" h="28575">
                <a:moveTo>
                  <a:pt x="1779270" y="28575"/>
                </a:moveTo>
                <a:lnTo>
                  <a:pt x="0" y="28575"/>
                </a:lnTo>
                <a:lnTo>
                  <a:pt x="4445" y="24130"/>
                </a:lnTo>
                <a:lnTo>
                  <a:pt x="5715" y="24130"/>
                </a:lnTo>
                <a:lnTo>
                  <a:pt x="12065" y="17780"/>
                </a:lnTo>
                <a:lnTo>
                  <a:pt x="13335" y="17780"/>
                </a:lnTo>
                <a:lnTo>
                  <a:pt x="14605" y="16510"/>
                </a:lnTo>
                <a:lnTo>
                  <a:pt x="16510" y="15240"/>
                </a:lnTo>
                <a:lnTo>
                  <a:pt x="17780" y="15240"/>
                </a:lnTo>
                <a:lnTo>
                  <a:pt x="19050" y="13970"/>
                </a:lnTo>
                <a:lnTo>
                  <a:pt x="20955" y="12700"/>
                </a:lnTo>
                <a:lnTo>
                  <a:pt x="22225" y="12700"/>
                </a:lnTo>
                <a:lnTo>
                  <a:pt x="23495" y="11430"/>
                </a:lnTo>
                <a:lnTo>
                  <a:pt x="25400" y="10160"/>
                </a:lnTo>
                <a:lnTo>
                  <a:pt x="27940" y="8890"/>
                </a:lnTo>
                <a:lnTo>
                  <a:pt x="29845" y="8890"/>
                </a:lnTo>
                <a:lnTo>
                  <a:pt x="31115" y="7620"/>
                </a:lnTo>
                <a:lnTo>
                  <a:pt x="1748155" y="7620"/>
                </a:lnTo>
                <a:lnTo>
                  <a:pt x="1750060" y="8890"/>
                </a:lnTo>
                <a:lnTo>
                  <a:pt x="1752600" y="10160"/>
                </a:lnTo>
                <a:lnTo>
                  <a:pt x="1754505" y="10160"/>
                </a:lnTo>
                <a:lnTo>
                  <a:pt x="1757045" y="11430"/>
                </a:lnTo>
                <a:lnTo>
                  <a:pt x="1758950" y="12700"/>
                </a:lnTo>
                <a:lnTo>
                  <a:pt x="1760220" y="13970"/>
                </a:lnTo>
                <a:lnTo>
                  <a:pt x="1761490" y="13970"/>
                </a:lnTo>
                <a:lnTo>
                  <a:pt x="1763395" y="15240"/>
                </a:lnTo>
                <a:lnTo>
                  <a:pt x="1764665" y="16510"/>
                </a:lnTo>
                <a:lnTo>
                  <a:pt x="1765935" y="16510"/>
                </a:lnTo>
                <a:lnTo>
                  <a:pt x="1771015" y="21590"/>
                </a:lnTo>
                <a:lnTo>
                  <a:pt x="1772920" y="21590"/>
                </a:lnTo>
                <a:lnTo>
                  <a:pt x="1776730" y="25400"/>
                </a:lnTo>
                <a:lnTo>
                  <a:pt x="1777365" y="26670"/>
                </a:lnTo>
                <a:lnTo>
                  <a:pt x="1779270" y="28575"/>
                </a:lnTo>
                <a:close/>
              </a:path>
            </a:pathLst>
          </a:custGeom>
          <a:solidFill>
            <a:srgbClr val="CC39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039267" y="4167750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96228" y="0"/>
                </a:moveTo>
                <a:lnTo>
                  <a:pt x="48576" y="12735"/>
                </a:lnTo>
                <a:lnTo>
                  <a:pt x="14129" y="46200"/>
                </a:lnTo>
                <a:lnTo>
                  <a:pt x="1238" y="80623"/>
                </a:lnTo>
                <a:lnTo>
                  <a:pt x="0" y="93281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39609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0"/>
                </a:moveTo>
                <a:lnTo>
                  <a:pt x="0" y="38481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39220" y="4648834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0" y="0"/>
                </a:moveTo>
                <a:lnTo>
                  <a:pt x="12735" y="47651"/>
                </a:lnTo>
                <a:lnTo>
                  <a:pt x="46200" y="82098"/>
                </a:lnTo>
                <a:lnTo>
                  <a:pt x="80623" y="94989"/>
                </a:lnTo>
                <a:lnTo>
                  <a:pt x="93281" y="96228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135495" y="474472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0" y="0"/>
                </a:moveTo>
                <a:lnTo>
                  <a:pt x="164528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80780" y="4651828"/>
            <a:ext cx="96520" cy="93345"/>
          </a:xfrm>
          <a:custGeom>
            <a:avLst/>
            <a:gdLst/>
            <a:ahLst/>
            <a:cxnLst/>
            <a:rect l="l" t="t" r="r" b="b"/>
            <a:pathLst>
              <a:path w="96520" h="93345">
                <a:moveTo>
                  <a:pt x="0" y="93281"/>
                </a:moveTo>
                <a:lnTo>
                  <a:pt x="47651" y="80545"/>
                </a:lnTo>
                <a:lnTo>
                  <a:pt x="82098" y="47080"/>
                </a:lnTo>
                <a:lnTo>
                  <a:pt x="94989" y="12657"/>
                </a:lnTo>
                <a:lnTo>
                  <a:pt x="96228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876665" y="4264025"/>
            <a:ext cx="0" cy="384810"/>
          </a:xfrm>
          <a:custGeom>
            <a:avLst/>
            <a:gdLst/>
            <a:ahLst/>
            <a:cxnLst/>
            <a:rect l="l" t="t" r="r" b="b"/>
            <a:pathLst>
              <a:path h="384810">
                <a:moveTo>
                  <a:pt x="0" y="38481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783773" y="4167796"/>
            <a:ext cx="93345" cy="96520"/>
          </a:xfrm>
          <a:custGeom>
            <a:avLst/>
            <a:gdLst/>
            <a:ahLst/>
            <a:cxnLst/>
            <a:rect l="l" t="t" r="r" b="b"/>
            <a:pathLst>
              <a:path w="93345" h="96520">
                <a:moveTo>
                  <a:pt x="93281" y="96228"/>
                </a:moveTo>
                <a:lnTo>
                  <a:pt x="80545" y="48576"/>
                </a:lnTo>
                <a:lnTo>
                  <a:pt x="47080" y="14129"/>
                </a:lnTo>
                <a:lnTo>
                  <a:pt x="12657" y="1238"/>
                </a:lnTo>
                <a:lnTo>
                  <a:pt x="0" y="0"/>
                </a:lnTo>
              </a:path>
            </a:pathLst>
          </a:custGeom>
          <a:ln w="9588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35495" y="4168140"/>
            <a:ext cx="1645285" cy="0"/>
          </a:xfrm>
          <a:custGeom>
            <a:avLst/>
            <a:gdLst/>
            <a:ahLst/>
            <a:cxnLst/>
            <a:rect l="l" t="t" r="r" b="b"/>
            <a:pathLst>
              <a:path w="1645284">
                <a:moveTo>
                  <a:pt x="164528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604125" y="4371340"/>
            <a:ext cx="7099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alidato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27854" y="3258820"/>
            <a:ext cx="812800" cy="873760"/>
          </a:xfrm>
          <a:custGeom>
            <a:avLst/>
            <a:gdLst/>
            <a:ahLst/>
            <a:cxnLst/>
            <a:rect l="l" t="t" r="r" b="b"/>
            <a:pathLst>
              <a:path w="812800" h="873760">
                <a:moveTo>
                  <a:pt x="0" y="873760"/>
                </a:moveTo>
                <a:lnTo>
                  <a:pt x="8128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40325" y="3258820"/>
            <a:ext cx="100330" cy="101600"/>
          </a:xfrm>
          <a:custGeom>
            <a:avLst/>
            <a:gdLst/>
            <a:ahLst/>
            <a:cxnLst/>
            <a:rect l="l" t="t" r="r" b="b"/>
            <a:pathLst>
              <a:path w="100329" h="101600">
                <a:moveTo>
                  <a:pt x="100330" y="0"/>
                </a:moveTo>
                <a:lnTo>
                  <a:pt x="0" y="23495"/>
                </a:lnTo>
                <a:lnTo>
                  <a:pt x="100330" y="0"/>
                </a:lnTo>
                <a:lnTo>
                  <a:pt x="83820" y="101600"/>
                </a:lnTo>
                <a:lnTo>
                  <a:pt x="10033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38675" y="4004945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87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26610" y="4000817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>
                <a:moveTo>
                  <a:pt x="0" y="0"/>
                </a:moveTo>
                <a:lnTo>
                  <a:pt x="8064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16450" y="399637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08830" y="399192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87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02797" y="398748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7952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97400" y="3983037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92637" y="3978592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272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87875" y="3974147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479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84065" y="396970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9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80890" y="3965257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4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77926" y="396081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799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74857" y="3956367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>
                <a:moveTo>
                  <a:pt x="0" y="0"/>
                </a:moveTo>
                <a:lnTo>
                  <a:pt x="183832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72212" y="395192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22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70730" y="394779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507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67978" y="3943032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66285" y="3938587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294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64803" y="3934142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58" y="0"/>
                </a:lnTo>
              </a:path>
            </a:pathLst>
          </a:custGeom>
          <a:ln w="5714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63321" y="3929697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62475" y="392557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561205" y="392080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60570" y="391667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59935" y="391223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571" y="0"/>
                </a:lnTo>
              </a:path>
            </a:pathLst>
          </a:custGeom>
          <a:ln w="5079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59300" y="390588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59300" y="390461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3175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59300" y="3898582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59300" y="3894137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59300" y="389000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264" y="0"/>
                </a:lnTo>
              </a:path>
            </a:pathLst>
          </a:custGeom>
          <a:ln w="6350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59300" y="388556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8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59935" y="38811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783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560570" y="38766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301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561205" y="38722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1031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62475" y="3867467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915" y="0"/>
                </a:lnTo>
              </a:path>
            </a:pathLst>
          </a:custGeom>
          <a:ln w="5715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63321" y="38633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798" y="0"/>
                </a:lnTo>
              </a:path>
            </a:pathLst>
          </a:custGeom>
          <a:ln w="6349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565015" y="3858577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566496" y="38541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87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568190" y="3849687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5714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570306" y="38455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39">
                <a:moveTo>
                  <a:pt x="0" y="0"/>
                </a:moveTo>
                <a:lnTo>
                  <a:pt x="193040" y="0"/>
                </a:lnTo>
              </a:path>
            </a:pathLst>
          </a:custGeom>
          <a:ln w="635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572635" y="384079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595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574963" y="383635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578032" y="3831907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482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81313" y="38223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238" y="0"/>
                </a:lnTo>
              </a:path>
            </a:pathLst>
          </a:custGeom>
          <a:ln w="1587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594225" y="3800475"/>
            <a:ext cx="145415" cy="14604"/>
          </a:xfrm>
          <a:custGeom>
            <a:avLst/>
            <a:gdLst/>
            <a:ahLst/>
            <a:cxnLst/>
            <a:rect l="l" t="t" r="r" b="b"/>
            <a:pathLst>
              <a:path w="145414" h="14604">
                <a:moveTo>
                  <a:pt x="145415" y="14605"/>
                </a:moveTo>
                <a:lnTo>
                  <a:pt x="0" y="14605"/>
                </a:lnTo>
                <a:lnTo>
                  <a:pt x="4445" y="10159"/>
                </a:lnTo>
                <a:lnTo>
                  <a:pt x="6350" y="8889"/>
                </a:lnTo>
                <a:lnTo>
                  <a:pt x="7620" y="7619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8415" y="634"/>
                </a:lnTo>
                <a:lnTo>
                  <a:pt x="19367" y="0"/>
                </a:lnTo>
                <a:lnTo>
                  <a:pt x="125730" y="0"/>
                </a:lnTo>
                <a:lnTo>
                  <a:pt x="126365" y="634"/>
                </a:lnTo>
                <a:lnTo>
                  <a:pt x="128270" y="1269"/>
                </a:lnTo>
                <a:lnTo>
                  <a:pt x="129540" y="2539"/>
                </a:lnTo>
                <a:lnTo>
                  <a:pt x="131445" y="3809"/>
                </a:lnTo>
                <a:lnTo>
                  <a:pt x="132715" y="4444"/>
                </a:lnTo>
                <a:lnTo>
                  <a:pt x="134620" y="5714"/>
                </a:lnTo>
                <a:lnTo>
                  <a:pt x="135890" y="6984"/>
                </a:lnTo>
                <a:lnTo>
                  <a:pt x="137160" y="7619"/>
                </a:lnTo>
                <a:lnTo>
                  <a:pt x="139065" y="8889"/>
                </a:lnTo>
                <a:lnTo>
                  <a:pt x="141605" y="11429"/>
                </a:lnTo>
                <a:lnTo>
                  <a:pt x="143510" y="12699"/>
                </a:lnTo>
                <a:lnTo>
                  <a:pt x="145415" y="14605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13592" y="3785870"/>
            <a:ext cx="106680" cy="14604"/>
          </a:xfrm>
          <a:custGeom>
            <a:avLst/>
            <a:gdLst/>
            <a:ahLst/>
            <a:cxnLst/>
            <a:rect l="l" t="t" r="r" b="b"/>
            <a:pathLst>
              <a:path w="106679" h="14604">
                <a:moveTo>
                  <a:pt x="54927" y="635"/>
                </a:moveTo>
                <a:lnTo>
                  <a:pt x="51117" y="635"/>
                </a:lnTo>
                <a:lnTo>
                  <a:pt x="53022" y="0"/>
                </a:lnTo>
                <a:lnTo>
                  <a:pt x="54927" y="635"/>
                </a:lnTo>
                <a:close/>
              </a:path>
              <a:path w="106679" h="14604">
                <a:moveTo>
                  <a:pt x="66357" y="1270"/>
                </a:moveTo>
                <a:lnTo>
                  <a:pt x="40322" y="1270"/>
                </a:lnTo>
                <a:lnTo>
                  <a:pt x="42227" y="635"/>
                </a:lnTo>
                <a:lnTo>
                  <a:pt x="64452" y="635"/>
                </a:lnTo>
                <a:lnTo>
                  <a:pt x="66357" y="1270"/>
                </a:lnTo>
                <a:close/>
              </a:path>
              <a:path w="106679" h="14604">
                <a:moveTo>
                  <a:pt x="70167" y="1905"/>
                </a:moveTo>
                <a:lnTo>
                  <a:pt x="36512" y="1905"/>
                </a:lnTo>
                <a:lnTo>
                  <a:pt x="38417" y="1270"/>
                </a:lnTo>
                <a:lnTo>
                  <a:pt x="68262" y="1270"/>
                </a:lnTo>
                <a:lnTo>
                  <a:pt x="70167" y="1905"/>
                </a:lnTo>
                <a:close/>
              </a:path>
              <a:path w="106679" h="14604">
                <a:moveTo>
                  <a:pt x="73977" y="2540"/>
                </a:moveTo>
                <a:lnTo>
                  <a:pt x="32702" y="2540"/>
                </a:lnTo>
                <a:lnTo>
                  <a:pt x="34607" y="1905"/>
                </a:lnTo>
                <a:lnTo>
                  <a:pt x="72072" y="1905"/>
                </a:lnTo>
                <a:lnTo>
                  <a:pt x="73977" y="2540"/>
                </a:lnTo>
                <a:close/>
              </a:path>
              <a:path w="106679" h="14604">
                <a:moveTo>
                  <a:pt x="79057" y="3810"/>
                </a:moveTo>
                <a:lnTo>
                  <a:pt x="26987" y="3810"/>
                </a:lnTo>
                <a:lnTo>
                  <a:pt x="30797" y="2540"/>
                </a:lnTo>
                <a:lnTo>
                  <a:pt x="75882" y="2540"/>
                </a:lnTo>
                <a:lnTo>
                  <a:pt x="77152" y="3175"/>
                </a:lnTo>
                <a:lnTo>
                  <a:pt x="79057" y="3810"/>
                </a:lnTo>
                <a:close/>
              </a:path>
              <a:path w="106679" h="14604">
                <a:moveTo>
                  <a:pt x="106362" y="14605"/>
                </a:moveTo>
                <a:lnTo>
                  <a:pt x="0" y="14605"/>
                </a:lnTo>
                <a:lnTo>
                  <a:pt x="952" y="13970"/>
                </a:lnTo>
                <a:lnTo>
                  <a:pt x="2857" y="13335"/>
                </a:lnTo>
                <a:lnTo>
                  <a:pt x="4127" y="12065"/>
                </a:lnTo>
                <a:lnTo>
                  <a:pt x="7937" y="10795"/>
                </a:lnTo>
                <a:lnTo>
                  <a:pt x="9207" y="10160"/>
                </a:lnTo>
                <a:lnTo>
                  <a:pt x="11112" y="8890"/>
                </a:lnTo>
                <a:lnTo>
                  <a:pt x="13017" y="8255"/>
                </a:lnTo>
                <a:lnTo>
                  <a:pt x="14287" y="7620"/>
                </a:lnTo>
                <a:lnTo>
                  <a:pt x="21907" y="5080"/>
                </a:lnTo>
                <a:lnTo>
                  <a:pt x="23177" y="4445"/>
                </a:lnTo>
                <a:lnTo>
                  <a:pt x="25082" y="3810"/>
                </a:lnTo>
                <a:lnTo>
                  <a:pt x="80962" y="3810"/>
                </a:lnTo>
                <a:lnTo>
                  <a:pt x="88582" y="6350"/>
                </a:lnTo>
                <a:lnTo>
                  <a:pt x="89852" y="6985"/>
                </a:lnTo>
                <a:lnTo>
                  <a:pt x="95567" y="8890"/>
                </a:lnTo>
                <a:lnTo>
                  <a:pt x="96837" y="10160"/>
                </a:lnTo>
                <a:lnTo>
                  <a:pt x="100647" y="11430"/>
                </a:lnTo>
                <a:lnTo>
                  <a:pt x="101917" y="12065"/>
                </a:lnTo>
                <a:lnTo>
                  <a:pt x="103822" y="13335"/>
                </a:lnTo>
                <a:lnTo>
                  <a:pt x="105727" y="13970"/>
                </a:lnTo>
                <a:lnTo>
                  <a:pt x="106362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4597400" y="38076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472429" y="4455795"/>
            <a:ext cx="1567180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718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953884" y="4398645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725" y="57150"/>
                </a:moveTo>
                <a:lnTo>
                  <a:pt x="0" y="0"/>
                </a:lnTo>
                <a:lnTo>
                  <a:pt x="85725" y="57150"/>
                </a:lnTo>
                <a:lnTo>
                  <a:pt x="0" y="114300"/>
                </a:lnTo>
                <a:lnTo>
                  <a:pt x="85725" y="5715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886450" y="4569460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2069" y="0"/>
                </a:lnTo>
              </a:path>
            </a:pathLst>
          </a:custGeom>
          <a:ln w="5079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874385" y="456533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199" y="0"/>
                </a:lnTo>
              </a:path>
            </a:pathLst>
          </a:custGeom>
          <a:ln w="5714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863590" y="4560887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>
                <a:moveTo>
                  <a:pt x="0" y="0"/>
                </a:moveTo>
                <a:lnTo>
                  <a:pt x="97789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55335" y="455612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6349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49620" y="455136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>
                <a:moveTo>
                  <a:pt x="0" y="0"/>
                </a:moveTo>
                <a:lnTo>
                  <a:pt x="12572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44222" y="454691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524" y="0"/>
                </a:lnTo>
              </a:path>
            </a:pathLst>
          </a:custGeom>
          <a:ln w="5714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39460" y="45424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49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34380" y="453771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209" y="0"/>
                </a:lnTo>
              </a:path>
            </a:pathLst>
          </a:custGeom>
          <a:ln w="6349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30570" y="4532947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829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27606" y="4528502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756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23902" y="452374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50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21045" y="451897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818716" y="45145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536" y="0"/>
                </a:lnTo>
              </a:path>
            </a:pathLst>
          </a:custGeom>
          <a:ln w="5714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16388" y="451008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715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4060" y="450532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49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12578" y="450056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813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811096" y="449611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09403" y="449135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163" y="0"/>
                </a:lnTo>
              </a:path>
            </a:pathLst>
          </a:custGeom>
          <a:ln w="6350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08345" y="4486909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07075" y="44821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19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06440" y="44780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05805" y="44729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05170" y="44659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04958" y="445897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5053" y="0"/>
                </a:lnTo>
              </a:path>
            </a:pathLst>
          </a:custGeom>
          <a:ln w="6349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804746" y="445452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476" y="0"/>
                </a:lnTo>
              </a:path>
            </a:pathLst>
          </a:custGeom>
          <a:ln w="5079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05170" y="44497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805170" y="444563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30" y="0"/>
                </a:lnTo>
              </a:path>
            </a:pathLst>
          </a:custGeom>
          <a:ln w="507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805646" y="444119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677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06440" y="443610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07075" y="44313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820" y="0"/>
                </a:lnTo>
              </a:path>
            </a:pathLst>
          </a:custGeom>
          <a:ln w="5715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808345" y="44272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6349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09191" y="442214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586" y="0"/>
                </a:lnTo>
              </a:path>
            </a:pathLst>
          </a:custGeom>
          <a:ln w="6350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10885" y="4417377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12366" y="4412932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236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13848" y="440817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273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16388" y="44037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193" y="0"/>
                </a:lnTo>
              </a:path>
            </a:pathLst>
          </a:custGeom>
          <a:ln w="507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18505" y="439896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20727" y="439451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515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23585" y="43897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634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827183" y="4379595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603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40095" y="4356735"/>
            <a:ext cx="144780" cy="15240"/>
          </a:xfrm>
          <a:custGeom>
            <a:avLst/>
            <a:gdLst/>
            <a:ahLst/>
            <a:cxnLst/>
            <a:rect l="l" t="t" r="r" b="b"/>
            <a:pathLst>
              <a:path w="144779" h="15239">
                <a:moveTo>
                  <a:pt x="144780" y="15240"/>
                </a:moveTo>
                <a:lnTo>
                  <a:pt x="0" y="15240"/>
                </a:lnTo>
                <a:lnTo>
                  <a:pt x="3175" y="12064"/>
                </a:lnTo>
                <a:lnTo>
                  <a:pt x="5080" y="10794"/>
                </a:lnTo>
                <a:lnTo>
                  <a:pt x="7620" y="8254"/>
                </a:lnTo>
                <a:lnTo>
                  <a:pt x="9525" y="6984"/>
                </a:lnTo>
                <a:lnTo>
                  <a:pt x="12065" y="4444"/>
                </a:lnTo>
                <a:lnTo>
                  <a:pt x="13970" y="3809"/>
                </a:lnTo>
                <a:lnTo>
                  <a:pt x="15240" y="2539"/>
                </a:lnTo>
                <a:lnTo>
                  <a:pt x="17145" y="1269"/>
                </a:lnTo>
                <a:lnTo>
                  <a:pt x="19050" y="634"/>
                </a:lnTo>
                <a:lnTo>
                  <a:pt x="19685" y="0"/>
                </a:lnTo>
                <a:lnTo>
                  <a:pt x="125095" y="0"/>
                </a:lnTo>
                <a:lnTo>
                  <a:pt x="125730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5255" y="6984"/>
                </a:lnTo>
                <a:lnTo>
                  <a:pt x="137160" y="825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4780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859780" y="4341495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53975" y="635"/>
                </a:moveTo>
                <a:lnTo>
                  <a:pt x="51435" y="635"/>
                </a:lnTo>
                <a:lnTo>
                  <a:pt x="52705" y="0"/>
                </a:lnTo>
                <a:lnTo>
                  <a:pt x="53975" y="635"/>
                </a:lnTo>
                <a:close/>
              </a:path>
              <a:path w="105410" h="15239">
                <a:moveTo>
                  <a:pt x="65405" y="1270"/>
                </a:moveTo>
                <a:lnTo>
                  <a:pt x="40005" y="1270"/>
                </a:lnTo>
                <a:lnTo>
                  <a:pt x="41910" y="635"/>
                </a:lnTo>
                <a:lnTo>
                  <a:pt x="63500" y="635"/>
                </a:lnTo>
                <a:lnTo>
                  <a:pt x="65405" y="1270"/>
                </a:lnTo>
                <a:close/>
              </a:path>
              <a:path w="105410" h="15239">
                <a:moveTo>
                  <a:pt x="69215" y="1905"/>
                </a:moveTo>
                <a:lnTo>
                  <a:pt x="36195" y="1905"/>
                </a:lnTo>
                <a:lnTo>
                  <a:pt x="38100" y="1270"/>
                </a:lnTo>
                <a:lnTo>
                  <a:pt x="67310" y="1270"/>
                </a:lnTo>
                <a:lnTo>
                  <a:pt x="69215" y="1905"/>
                </a:lnTo>
                <a:close/>
              </a:path>
              <a:path w="105410" h="15239">
                <a:moveTo>
                  <a:pt x="73025" y="2540"/>
                </a:moveTo>
                <a:lnTo>
                  <a:pt x="32385" y="2540"/>
                </a:lnTo>
                <a:lnTo>
                  <a:pt x="34290" y="1905"/>
                </a:lnTo>
                <a:lnTo>
                  <a:pt x="71120" y="1905"/>
                </a:lnTo>
                <a:lnTo>
                  <a:pt x="73025" y="2540"/>
                </a:lnTo>
                <a:close/>
              </a:path>
              <a:path w="105410" h="15239">
                <a:moveTo>
                  <a:pt x="81915" y="5080"/>
                </a:moveTo>
                <a:lnTo>
                  <a:pt x="23495" y="5080"/>
                </a:lnTo>
                <a:lnTo>
                  <a:pt x="25400" y="4445"/>
                </a:lnTo>
                <a:lnTo>
                  <a:pt x="26670" y="3810"/>
                </a:lnTo>
                <a:lnTo>
                  <a:pt x="30480" y="2540"/>
                </a:lnTo>
                <a:lnTo>
                  <a:pt x="74930" y="2540"/>
                </a:lnTo>
                <a:lnTo>
                  <a:pt x="78740" y="3810"/>
                </a:lnTo>
                <a:lnTo>
                  <a:pt x="80010" y="4445"/>
                </a:lnTo>
                <a:lnTo>
                  <a:pt x="81915" y="5080"/>
                </a:lnTo>
                <a:close/>
              </a:path>
              <a:path w="105410" h="15239">
                <a:moveTo>
                  <a:pt x="105410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4605" y="8255"/>
                </a:lnTo>
                <a:lnTo>
                  <a:pt x="15875" y="6985"/>
                </a:lnTo>
                <a:lnTo>
                  <a:pt x="21590" y="5080"/>
                </a:lnTo>
                <a:lnTo>
                  <a:pt x="83820" y="5080"/>
                </a:lnTo>
                <a:lnTo>
                  <a:pt x="89535" y="6985"/>
                </a:lnTo>
                <a:lnTo>
                  <a:pt x="90805" y="8255"/>
                </a:lnTo>
                <a:lnTo>
                  <a:pt x="96520" y="10160"/>
                </a:lnTo>
                <a:lnTo>
                  <a:pt x="97790" y="10795"/>
                </a:lnTo>
                <a:lnTo>
                  <a:pt x="99695" y="12065"/>
                </a:lnTo>
                <a:lnTo>
                  <a:pt x="101600" y="12700"/>
                </a:lnTo>
                <a:lnTo>
                  <a:pt x="102870" y="13970"/>
                </a:lnTo>
                <a:lnTo>
                  <a:pt x="104775" y="14605"/>
                </a:lnTo>
                <a:lnTo>
                  <a:pt x="105410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5883275" y="436776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70710" y="5751195"/>
            <a:ext cx="1513205" cy="678180"/>
          </a:xfrm>
          <a:custGeom>
            <a:avLst/>
            <a:gdLst/>
            <a:ahLst/>
            <a:cxnLst/>
            <a:rect l="l" t="t" r="r" b="b"/>
            <a:pathLst>
              <a:path w="1513204" h="678179">
                <a:moveTo>
                  <a:pt x="1513205" y="678180"/>
                </a:moveTo>
                <a:lnTo>
                  <a:pt x="0" y="0"/>
                </a:lnTo>
              </a:path>
            </a:pathLst>
          </a:custGeom>
          <a:ln w="38100">
            <a:solidFill>
              <a:srgbClr val="4E80B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70710" y="5734050"/>
            <a:ext cx="101600" cy="104139"/>
          </a:xfrm>
          <a:custGeom>
            <a:avLst/>
            <a:gdLst/>
            <a:ahLst/>
            <a:cxnLst/>
            <a:rect l="l" t="t" r="r" b="b"/>
            <a:pathLst>
              <a:path w="101600" h="104139">
                <a:moveTo>
                  <a:pt x="0" y="17145"/>
                </a:moveTo>
                <a:lnTo>
                  <a:pt x="54610" y="104140"/>
                </a:lnTo>
                <a:lnTo>
                  <a:pt x="0" y="17145"/>
                </a:lnTo>
                <a:lnTo>
                  <a:pt x="101600" y="0"/>
                </a:lnTo>
                <a:lnTo>
                  <a:pt x="0" y="17145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661025" y="6080125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75" y="0"/>
                </a:lnTo>
              </a:path>
            </a:pathLst>
          </a:custGeom>
          <a:ln w="7619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647055" y="6073140"/>
            <a:ext cx="1720214" cy="0"/>
          </a:xfrm>
          <a:custGeom>
            <a:avLst/>
            <a:gdLst/>
            <a:ahLst/>
            <a:cxnLst/>
            <a:rect l="l" t="t" r="r" b="b"/>
            <a:pathLst>
              <a:path w="1720215">
                <a:moveTo>
                  <a:pt x="0" y="0"/>
                </a:moveTo>
                <a:lnTo>
                  <a:pt x="1720215" y="0"/>
                </a:lnTo>
              </a:path>
            </a:pathLst>
          </a:custGeom>
          <a:ln w="8890">
            <a:solidFill>
              <a:srgbClr val="99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37212" y="6065202"/>
            <a:ext cx="1739900" cy="0"/>
          </a:xfrm>
          <a:custGeom>
            <a:avLst/>
            <a:gdLst/>
            <a:ahLst/>
            <a:cxnLst/>
            <a:rect l="l" t="t" r="r" b="b"/>
            <a:pathLst>
              <a:path w="1739900">
                <a:moveTo>
                  <a:pt x="0" y="0"/>
                </a:moveTo>
                <a:lnTo>
                  <a:pt x="1739900" y="0"/>
                </a:lnTo>
              </a:path>
            </a:pathLst>
          </a:custGeom>
          <a:ln w="9524">
            <a:solidFill>
              <a:srgbClr val="9A2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30862" y="605758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8255">
            <a:solidFill>
              <a:srgbClr val="9B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625465" y="6049962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>
                <a:moveTo>
                  <a:pt x="0" y="0"/>
                </a:moveTo>
                <a:lnTo>
                  <a:pt x="1763395" y="0"/>
                </a:lnTo>
              </a:path>
            </a:pathLst>
          </a:custGeom>
          <a:ln w="9525">
            <a:solidFill>
              <a:srgbClr val="9D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621337" y="604202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650" y="0"/>
                </a:lnTo>
              </a:path>
            </a:pathLst>
          </a:custGeom>
          <a:ln w="8889">
            <a:solidFill>
              <a:srgbClr val="9E2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616575" y="6030912"/>
            <a:ext cx="1781175" cy="0"/>
          </a:xfrm>
          <a:custGeom>
            <a:avLst/>
            <a:gdLst/>
            <a:ahLst/>
            <a:cxnLst/>
            <a:rect l="l" t="t" r="r" b="b"/>
            <a:pathLst>
              <a:path w="1781175">
                <a:moveTo>
                  <a:pt x="0" y="0"/>
                </a:moveTo>
                <a:lnTo>
                  <a:pt x="1781175" y="0"/>
                </a:lnTo>
              </a:path>
            </a:pathLst>
          </a:custGeom>
          <a:ln w="15875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617210" y="6028690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905" y="0"/>
                </a:lnTo>
              </a:path>
            </a:pathLst>
          </a:custGeom>
          <a:ln w="6349">
            <a:solidFill>
              <a:srgbClr val="9F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614987" y="6019800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50" y="0"/>
                </a:lnTo>
              </a:path>
            </a:pathLst>
          </a:custGeom>
          <a:ln w="8890">
            <a:solidFill>
              <a:srgbClr val="A02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614352" y="6011545"/>
            <a:ext cx="1785620" cy="0"/>
          </a:xfrm>
          <a:custGeom>
            <a:avLst/>
            <a:gdLst/>
            <a:ahLst/>
            <a:cxnLst/>
            <a:rect l="l" t="t" r="r" b="b"/>
            <a:pathLst>
              <a:path w="1785620">
                <a:moveTo>
                  <a:pt x="0" y="0"/>
                </a:moveTo>
                <a:lnTo>
                  <a:pt x="1785620" y="0"/>
                </a:lnTo>
              </a:path>
            </a:pathLst>
          </a:custGeom>
          <a:ln w="8890">
            <a:solidFill>
              <a:srgbClr val="A1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614035" y="600455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A3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614035" y="59959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42D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614035" y="59845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5875">
            <a:solidFill>
              <a:srgbClr val="A52E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614035" y="597312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630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614035" y="596550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A7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614035" y="595788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A930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614035" y="59499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A31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14035" y="594232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B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614035" y="593471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1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614035" y="592709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C3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614035" y="591947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D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614035" y="59118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AE32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614035" y="59039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033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614035" y="589629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1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614035" y="58848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7145">
            <a:solidFill>
              <a:srgbClr val="B233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14035" y="587343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333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614035" y="586581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4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614035" y="58578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634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614035" y="5850254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734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614035" y="583882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10">
            <a:solidFill>
              <a:srgbClr val="B8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614035" y="582739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935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14035" y="581977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A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14035" y="58118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B37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14035" y="580421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D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14035" y="5796915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BE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14035" y="578897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BF3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614035" y="578135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255">
            <a:solidFill>
              <a:srgbClr val="BF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14035" y="5773737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0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614035" y="57658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1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614035" y="5758179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3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14035" y="575056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4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614035" y="574294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14035" y="57353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5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614035" y="572770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90">
            <a:solidFill>
              <a:srgbClr val="C6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14035" y="5719762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9525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14035" y="569722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888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614035" y="5708650"/>
            <a:ext cx="1786255" cy="0"/>
          </a:xfrm>
          <a:custGeom>
            <a:avLst/>
            <a:gdLst/>
            <a:ahLst/>
            <a:cxnLst/>
            <a:rect l="l" t="t" r="r" b="b"/>
            <a:pathLst>
              <a:path w="1786254">
                <a:moveTo>
                  <a:pt x="0" y="0"/>
                </a:moveTo>
                <a:lnTo>
                  <a:pt x="1786255" y="0"/>
                </a:lnTo>
              </a:path>
            </a:pathLst>
          </a:custGeom>
          <a:ln w="16509">
            <a:solidFill>
              <a:srgbClr val="C93B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614670" y="5681345"/>
            <a:ext cx="1784985" cy="0"/>
          </a:xfrm>
          <a:custGeom>
            <a:avLst/>
            <a:gdLst/>
            <a:ahLst/>
            <a:cxnLst/>
            <a:rect l="l" t="t" r="r" b="b"/>
            <a:pathLst>
              <a:path w="1784984">
                <a:moveTo>
                  <a:pt x="0" y="0"/>
                </a:moveTo>
                <a:lnTo>
                  <a:pt x="1784985" y="0"/>
                </a:lnTo>
              </a:path>
            </a:pathLst>
          </a:custGeom>
          <a:ln w="24130">
            <a:solidFill>
              <a:srgbClr val="CA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620702" y="5658485"/>
            <a:ext cx="1772920" cy="0"/>
          </a:xfrm>
          <a:custGeom>
            <a:avLst/>
            <a:gdLst/>
            <a:ahLst/>
            <a:cxnLst/>
            <a:rect l="l" t="t" r="r" b="b"/>
            <a:pathLst>
              <a:path w="1772920">
                <a:moveTo>
                  <a:pt x="0" y="0"/>
                </a:moveTo>
                <a:lnTo>
                  <a:pt x="1772602" y="0"/>
                </a:lnTo>
              </a:path>
            </a:pathLst>
          </a:custGeom>
          <a:ln w="24130">
            <a:solidFill>
              <a:srgbClr val="CB39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636260" y="563562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>
                <a:moveTo>
                  <a:pt x="0" y="0"/>
                </a:moveTo>
                <a:lnTo>
                  <a:pt x="1741170" y="0"/>
                </a:lnTo>
              </a:path>
            </a:pathLst>
          </a:custGeom>
          <a:ln w="24130">
            <a:solidFill>
              <a:srgbClr val="CC39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614282" y="562388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614035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613725" y="600710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690235" y="6083300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855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324090" y="601630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400290" y="570039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333298" y="562444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690235" y="5624195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163385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39360" y="4714240"/>
            <a:ext cx="975360" cy="894080"/>
          </a:xfrm>
          <a:custGeom>
            <a:avLst/>
            <a:gdLst/>
            <a:ahLst/>
            <a:cxnLst/>
            <a:rect l="l" t="t" r="r" b="b"/>
            <a:pathLst>
              <a:path w="975360" h="894079">
                <a:moveTo>
                  <a:pt x="0" y="0"/>
                </a:moveTo>
                <a:lnTo>
                  <a:pt x="975360" y="89408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912485" y="5507990"/>
            <a:ext cx="102235" cy="100330"/>
          </a:xfrm>
          <a:custGeom>
            <a:avLst/>
            <a:gdLst/>
            <a:ahLst/>
            <a:cxnLst/>
            <a:rect l="l" t="t" r="r" b="b"/>
            <a:pathLst>
              <a:path w="102235" h="100329">
                <a:moveTo>
                  <a:pt x="102235" y="100330"/>
                </a:moveTo>
                <a:lnTo>
                  <a:pt x="77470" y="0"/>
                </a:lnTo>
                <a:lnTo>
                  <a:pt x="102235" y="100330"/>
                </a:lnTo>
                <a:lnTo>
                  <a:pt x="0" y="83820"/>
                </a:lnTo>
                <a:lnTo>
                  <a:pt x="102235" y="10033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339080" y="5101272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327015" y="509682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318125" y="509238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311140" y="508793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252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304790" y="508349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299710" y="507904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5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94630" y="507460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289762" y="5069840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7691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285951" y="5065077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11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283200" y="506063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5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279390" y="505618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277167" y="50517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197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274945" y="5047297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5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272616" y="504285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404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70076" y="5038090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7061" y="0"/>
                </a:lnTo>
              </a:path>
            </a:pathLst>
          </a:custGeom>
          <a:ln w="6350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268595" y="5033327"/>
            <a:ext cx="200660" cy="0"/>
          </a:xfrm>
          <a:custGeom>
            <a:avLst/>
            <a:gdLst/>
            <a:ahLst/>
            <a:cxnLst/>
            <a:rect l="l" t="t" r="r" b="b"/>
            <a:pathLst>
              <a:path w="200660">
                <a:moveTo>
                  <a:pt x="0" y="0"/>
                </a:moveTo>
                <a:lnTo>
                  <a:pt x="200659" y="0"/>
                </a:lnTo>
              </a:path>
            </a:pathLst>
          </a:custGeom>
          <a:ln w="5715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267113" y="502888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62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265631" y="502443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64785" y="501999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263515" y="5015547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262880" y="501142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6350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262245" y="500634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261610" y="4999354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1015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261610" y="499872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206" y="0"/>
                </a:lnTo>
              </a:path>
            </a:pathLst>
          </a:custGeom>
          <a:ln w="381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261610" y="499268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261610" y="498824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261610" y="498411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507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261610" y="497967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262245" y="497459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042" y="0"/>
                </a:lnTo>
              </a:path>
            </a:pathLst>
          </a:custGeom>
          <a:ln w="635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262880" y="4970145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6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263515" y="496570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264785" y="496093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714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265631" y="4956492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267537" y="4952365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776" y="0"/>
                </a:lnTo>
              </a:path>
            </a:pathLst>
          </a:custGeom>
          <a:ln w="5079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268806" y="494760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200025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270288" y="4942840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638" y="0"/>
                </a:lnTo>
              </a:path>
            </a:pathLst>
          </a:custGeom>
          <a:ln w="635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273251" y="4938395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711" y="0"/>
                </a:lnTo>
              </a:path>
            </a:pathLst>
          </a:custGeom>
          <a:ln w="5080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274945" y="4933632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277273" y="4929187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79813" y="49247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88" y="0"/>
                </a:lnTo>
              </a:path>
            </a:pathLst>
          </a:custGeom>
          <a:ln w="5715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3200" y="491490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296217" y="4892040"/>
            <a:ext cx="145415" cy="15240"/>
          </a:xfrm>
          <a:custGeom>
            <a:avLst/>
            <a:gdLst/>
            <a:ahLst/>
            <a:cxnLst/>
            <a:rect l="l" t="t" r="r" b="b"/>
            <a:pathLst>
              <a:path w="145414" h="15239">
                <a:moveTo>
                  <a:pt x="145097" y="15240"/>
                </a:moveTo>
                <a:lnTo>
                  <a:pt x="0" y="15240"/>
                </a:lnTo>
                <a:lnTo>
                  <a:pt x="952" y="14604"/>
                </a:lnTo>
                <a:lnTo>
                  <a:pt x="4762" y="10794"/>
                </a:lnTo>
                <a:lnTo>
                  <a:pt x="6667" y="9524"/>
                </a:lnTo>
                <a:lnTo>
                  <a:pt x="9207" y="6984"/>
                </a:lnTo>
                <a:lnTo>
                  <a:pt x="11112" y="6349"/>
                </a:lnTo>
                <a:lnTo>
                  <a:pt x="12382" y="5079"/>
                </a:lnTo>
                <a:lnTo>
                  <a:pt x="14287" y="3809"/>
                </a:lnTo>
                <a:lnTo>
                  <a:pt x="15557" y="2539"/>
                </a:lnTo>
                <a:lnTo>
                  <a:pt x="17462" y="1904"/>
                </a:lnTo>
                <a:lnTo>
                  <a:pt x="18732" y="634"/>
                </a:lnTo>
                <a:lnTo>
                  <a:pt x="20637" y="0"/>
                </a:lnTo>
                <a:lnTo>
                  <a:pt x="124777" y="0"/>
                </a:lnTo>
                <a:lnTo>
                  <a:pt x="126047" y="634"/>
                </a:lnTo>
                <a:lnTo>
                  <a:pt x="127952" y="1904"/>
                </a:lnTo>
                <a:lnTo>
                  <a:pt x="129222" y="2539"/>
                </a:lnTo>
                <a:lnTo>
                  <a:pt x="131127" y="3809"/>
                </a:lnTo>
                <a:lnTo>
                  <a:pt x="132397" y="5079"/>
                </a:lnTo>
                <a:lnTo>
                  <a:pt x="134302" y="6349"/>
                </a:lnTo>
                <a:lnTo>
                  <a:pt x="135572" y="6984"/>
                </a:lnTo>
                <a:lnTo>
                  <a:pt x="136842" y="8254"/>
                </a:lnTo>
                <a:lnTo>
                  <a:pt x="138747" y="9524"/>
                </a:lnTo>
                <a:lnTo>
                  <a:pt x="141287" y="12064"/>
                </a:lnTo>
                <a:lnTo>
                  <a:pt x="143192" y="13334"/>
                </a:lnTo>
                <a:lnTo>
                  <a:pt x="145097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316855" y="4877435"/>
            <a:ext cx="104139" cy="14604"/>
          </a:xfrm>
          <a:custGeom>
            <a:avLst/>
            <a:gdLst/>
            <a:ahLst/>
            <a:cxnLst/>
            <a:rect l="l" t="t" r="r" b="b"/>
            <a:pathLst>
              <a:path w="104139" h="14604">
                <a:moveTo>
                  <a:pt x="55880" y="635"/>
                </a:moveTo>
                <a:lnTo>
                  <a:pt x="48260" y="635"/>
                </a:lnTo>
                <a:lnTo>
                  <a:pt x="50165" y="0"/>
                </a:lnTo>
                <a:lnTo>
                  <a:pt x="53975" y="0"/>
                </a:lnTo>
                <a:lnTo>
                  <a:pt x="55880" y="635"/>
                </a:lnTo>
                <a:close/>
              </a:path>
              <a:path w="104139" h="14604">
                <a:moveTo>
                  <a:pt x="64770" y="1270"/>
                </a:moveTo>
                <a:lnTo>
                  <a:pt x="38735" y="1270"/>
                </a:lnTo>
                <a:lnTo>
                  <a:pt x="40640" y="635"/>
                </a:lnTo>
                <a:lnTo>
                  <a:pt x="62865" y="635"/>
                </a:lnTo>
                <a:lnTo>
                  <a:pt x="64770" y="1270"/>
                </a:lnTo>
                <a:close/>
              </a:path>
              <a:path w="104139" h="14604">
                <a:moveTo>
                  <a:pt x="68580" y="1905"/>
                </a:moveTo>
                <a:lnTo>
                  <a:pt x="34925" y="1905"/>
                </a:lnTo>
                <a:lnTo>
                  <a:pt x="36830" y="1270"/>
                </a:lnTo>
                <a:lnTo>
                  <a:pt x="66675" y="1270"/>
                </a:lnTo>
                <a:lnTo>
                  <a:pt x="68580" y="1905"/>
                </a:lnTo>
                <a:close/>
              </a:path>
              <a:path w="104139" h="14604">
                <a:moveTo>
                  <a:pt x="72390" y="2540"/>
                </a:moveTo>
                <a:lnTo>
                  <a:pt x="31115" y="2540"/>
                </a:lnTo>
                <a:lnTo>
                  <a:pt x="33020" y="1905"/>
                </a:lnTo>
                <a:lnTo>
                  <a:pt x="70485" y="1905"/>
                </a:lnTo>
                <a:lnTo>
                  <a:pt x="72390" y="2540"/>
                </a:lnTo>
                <a:close/>
              </a:path>
              <a:path w="104139" h="14604">
                <a:moveTo>
                  <a:pt x="78105" y="3810"/>
                </a:moveTo>
                <a:lnTo>
                  <a:pt x="26035" y="3810"/>
                </a:lnTo>
                <a:lnTo>
                  <a:pt x="29845" y="2540"/>
                </a:lnTo>
                <a:lnTo>
                  <a:pt x="74295" y="2540"/>
                </a:lnTo>
                <a:lnTo>
                  <a:pt x="78105" y="3810"/>
                </a:lnTo>
                <a:close/>
              </a:path>
              <a:path w="104139" h="14604">
                <a:moveTo>
                  <a:pt x="104140" y="14605"/>
                </a:moveTo>
                <a:lnTo>
                  <a:pt x="0" y="14605"/>
                </a:lnTo>
                <a:lnTo>
                  <a:pt x="1270" y="13335"/>
                </a:lnTo>
                <a:lnTo>
                  <a:pt x="3175" y="12700"/>
                </a:lnTo>
                <a:lnTo>
                  <a:pt x="5080" y="11430"/>
                </a:lnTo>
                <a:lnTo>
                  <a:pt x="6350" y="10795"/>
                </a:lnTo>
                <a:lnTo>
                  <a:pt x="10160" y="9525"/>
                </a:lnTo>
                <a:lnTo>
                  <a:pt x="11430" y="8255"/>
                </a:lnTo>
                <a:lnTo>
                  <a:pt x="17145" y="6350"/>
                </a:lnTo>
                <a:lnTo>
                  <a:pt x="18415" y="5715"/>
                </a:lnTo>
                <a:lnTo>
                  <a:pt x="24130" y="3810"/>
                </a:lnTo>
                <a:lnTo>
                  <a:pt x="79375" y="3810"/>
                </a:lnTo>
                <a:lnTo>
                  <a:pt x="88900" y="6985"/>
                </a:lnTo>
                <a:lnTo>
                  <a:pt x="90170" y="7620"/>
                </a:lnTo>
                <a:lnTo>
                  <a:pt x="92075" y="8255"/>
                </a:lnTo>
                <a:lnTo>
                  <a:pt x="93980" y="9525"/>
                </a:lnTo>
                <a:lnTo>
                  <a:pt x="95250" y="10160"/>
                </a:lnTo>
                <a:lnTo>
                  <a:pt x="99060" y="11430"/>
                </a:lnTo>
                <a:lnTo>
                  <a:pt x="100330" y="12700"/>
                </a:lnTo>
                <a:lnTo>
                  <a:pt x="102235" y="13335"/>
                </a:lnTo>
                <a:lnTo>
                  <a:pt x="104140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 txBox="1"/>
          <p:nvPr/>
        </p:nvSpPr>
        <p:spPr>
          <a:xfrm>
            <a:off x="5299075" y="490180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2719705" y="4009390"/>
            <a:ext cx="650875" cy="351790"/>
          </a:xfrm>
          <a:custGeom>
            <a:avLst/>
            <a:gdLst/>
            <a:ahLst/>
            <a:cxnLst/>
            <a:rect l="l" t="t" r="r" b="b"/>
            <a:pathLst>
              <a:path w="650875" h="351789">
                <a:moveTo>
                  <a:pt x="0" y="0"/>
                </a:moveTo>
                <a:lnTo>
                  <a:pt x="650875" y="35179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267710" y="4269740"/>
            <a:ext cx="102870" cy="100330"/>
          </a:xfrm>
          <a:custGeom>
            <a:avLst/>
            <a:gdLst/>
            <a:ahLst/>
            <a:cxnLst/>
            <a:rect l="l" t="t" r="r" b="b"/>
            <a:pathLst>
              <a:path w="102870" h="100329">
                <a:moveTo>
                  <a:pt x="102870" y="91440"/>
                </a:moveTo>
                <a:lnTo>
                  <a:pt x="54610" y="0"/>
                </a:lnTo>
                <a:lnTo>
                  <a:pt x="102870" y="91440"/>
                </a:lnTo>
                <a:lnTo>
                  <a:pt x="0" y="100330"/>
                </a:lnTo>
                <a:lnTo>
                  <a:pt x="102870" y="9144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904490" y="4218622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892425" y="4214177"/>
            <a:ext cx="83820" cy="0"/>
          </a:xfrm>
          <a:custGeom>
            <a:avLst/>
            <a:gdLst/>
            <a:ahLst/>
            <a:cxnLst/>
            <a:rect l="l" t="t" r="r" b="b"/>
            <a:pathLst>
              <a:path w="83819">
                <a:moveTo>
                  <a:pt x="0" y="0"/>
                </a:moveTo>
                <a:lnTo>
                  <a:pt x="83819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83535" y="4209732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964" y="0"/>
                </a:lnTo>
              </a:path>
            </a:pathLst>
          </a:custGeom>
          <a:ln w="5714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76232" y="4205287"/>
            <a:ext cx="115570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569" y="0"/>
                </a:lnTo>
              </a:path>
            </a:pathLst>
          </a:custGeom>
          <a:ln w="5714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870200" y="4200842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5">
                <a:moveTo>
                  <a:pt x="0" y="0"/>
                </a:moveTo>
                <a:lnTo>
                  <a:pt x="127634" y="0"/>
                </a:lnTo>
              </a:path>
            </a:pathLst>
          </a:custGeom>
          <a:ln w="5715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865120" y="4196397"/>
            <a:ext cx="137795" cy="0"/>
          </a:xfrm>
          <a:custGeom>
            <a:avLst/>
            <a:gdLst/>
            <a:ahLst/>
            <a:cxnLst/>
            <a:rect l="l" t="t" r="r" b="b"/>
            <a:pathLst>
              <a:path w="137794">
                <a:moveTo>
                  <a:pt x="0" y="0"/>
                </a:moveTo>
                <a:lnTo>
                  <a:pt x="137794" y="0"/>
                </a:lnTo>
              </a:path>
            </a:pathLst>
          </a:custGeom>
          <a:ln w="5715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60040" y="4191952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56018" y="4187507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8" y="0"/>
                </a:lnTo>
              </a:path>
            </a:pathLst>
          </a:custGeom>
          <a:ln w="5715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851785" y="418274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464" y="0"/>
                </a:lnTo>
              </a:path>
            </a:pathLst>
          </a:custGeom>
          <a:ln w="6350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48610" y="417798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>
                <a:moveTo>
                  <a:pt x="0" y="0"/>
                </a:moveTo>
                <a:lnTo>
                  <a:pt x="17144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844800" y="417353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4" y="0"/>
                </a:lnTo>
              </a:path>
            </a:pathLst>
          </a:custGeom>
          <a:ln w="5714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842577" y="416909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5714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2840355" y="416464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7324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838026" y="4160202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81" y="0"/>
                </a:lnTo>
              </a:path>
            </a:pathLst>
          </a:custGeom>
          <a:ln w="5714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835910" y="4155757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6214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834851" y="4151629"/>
            <a:ext cx="198755" cy="0"/>
          </a:xfrm>
          <a:custGeom>
            <a:avLst/>
            <a:gdLst/>
            <a:ahLst/>
            <a:cxnLst/>
            <a:rect l="l" t="t" r="r" b="b"/>
            <a:pathLst>
              <a:path w="198755">
                <a:moveTo>
                  <a:pt x="0" y="0"/>
                </a:moveTo>
                <a:lnTo>
                  <a:pt x="198331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832523" y="41465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988" y="0"/>
                </a:lnTo>
              </a:path>
            </a:pathLst>
          </a:custGeom>
          <a:ln w="6350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2831041" y="414178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595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830195" y="413734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79" y="0"/>
                </a:lnTo>
              </a:path>
            </a:pathLst>
          </a:custGeom>
          <a:ln w="5715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828925" y="4132897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715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828290" y="412877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827655" y="412432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2827020" y="411765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10794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827020" y="411099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827020" y="4105909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0" y="0"/>
                </a:moveTo>
                <a:lnTo>
                  <a:pt x="214629" y="0"/>
                </a:lnTo>
              </a:path>
            </a:pathLst>
          </a:custGeom>
          <a:ln w="6350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827020" y="4101147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5715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827020" y="409702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>
                <a:moveTo>
                  <a:pt x="0" y="0"/>
                </a:moveTo>
                <a:lnTo>
                  <a:pt x="213995" y="0"/>
                </a:lnTo>
              </a:path>
            </a:pathLst>
          </a:custGeom>
          <a:ln w="6349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827655" y="409257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5080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828290" y="4088129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55" y="0"/>
                </a:lnTo>
              </a:path>
            </a:pathLst>
          </a:custGeom>
          <a:ln w="6349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828925" y="4083684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85" y="0"/>
                </a:lnTo>
              </a:path>
            </a:pathLst>
          </a:custGeom>
          <a:ln w="507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829983" y="4079240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491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830830" y="4074477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>
                <a:moveTo>
                  <a:pt x="0" y="0"/>
                </a:moveTo>
                <a:lnTo>
                  <a:pt x="206375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32735" y="4070350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564" y="0"/>
                </a:lnTo>
              </a:path>
            </a:pathLst>
          </a:custGeom>
          <a:ln w="6350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834216" y="4064952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01" y="0"/>
                </a:lnTo>
              </a:path>
            </a:pathLst>
          </a:custGeom>
          <a:ln w="5715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836121" y="4060825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91" y="0"/>
                </a:lnTo>
              </a:path>
            </a:pathLst>
          </a:custGeom>
          <a:ln w="5080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837815" y="405637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405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839931" y="405161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4">
                <a:moveTo>
                  <a:pt x="0" y="0"/>
                </a:moveTo>
                <a:lnTo>
                  <a:pt x="188171" y="0"/>
                </a:lnTo>
              </a:path>
            </a:pathLst>
          </a:custGeom>
          <a:ln w="5715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842471" y="404717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3091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844800" y="4042727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435" y="0"/>
                </a:lnTo>
              </a:path>
            </a:pathLst>
          </a:custGeom>
          <a:ln w="5714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848186" y="403288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2085" y="0"/>
                </a:lnTo>
              </a:path>
            </a:pathLst>
          </a:custGeom>
          <a:ln w="1651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860675" y="4010025"/>
            <a:ext cx="146685" cy="15240"/>
          </a:xfrm>
          <a:custGeom>
            <a:avLst/>
            <a:gdLst/>
            <a:ahLst/>
            <a:cxnLst/>
            <a:rect l="l" t="t" r="r" b="b"/>
            <a:pathLst>
              <a:path w="146685" h="15239">
                <a:moveTo>
                  <a:pt x="146685" y="15240"/>
                </a:moveTo>
                <a:lnTo>
                  <a:pt x="0" y="15240"/>
                </a:lnTo>
                <a:lnTo>
                  <a:pt x="1270" y="13969"/>
                </a:lnTo>
                <a:lnTo>
                  <a:pt x="3175" y="12699"/>
                </a:lnTo>
                <a:lnTo>
                  <a:pt x="6985" y="8889"/>
                </a:lnTo>
                <a:lnTo>
                  <a:pt x="8890" y="7619"/>
                </a:lnTo>
                <a:lnTo>
                  <a:pt x="10160" y="6984"/>
                </a:lnTo>
                <a:lnTo>
                  <a:pt x="12065" y="5714"/>
                </a:lnTo>
                <a:lnTo>
                  <a:pt x="14605" y="3174"/>
                </a:lnTo>
                <a:lnTo>
                  <a:pt x="16510" y="2539"/>
                </a:lnTo>
                <a:lnTo>
                  <a:pt x="17780" y="1269"/>
                </a:lnTo>
                <a:lnTo>
                  <a:pt x="19684" y="0"/>
                </a:lnTo>
                <a:lnTo>
                  <a:pt x="127000" y="0"/>
                </a:lnTo>
                <a:lnTo>
                  <a:pt x="128905" y="1269"/>
                </a:lnTo>
                <a:lnTo>
                  <a:pt x="130175" y="2539"/>
                </a:lnTo>
                <a:lnTo>
                  <a:pt x="132080" y="3174"/>
                </a:lnTo>
                <a:lnTo>
                  <a:pt x="134620" y="5714"/>
                </a:lnTo>
                <a:lnTo>
                  <a:pt x="136525" y="6984"/>
                </a:lnTo>
                <a:lnTo>
                  <a:pt x="137795" y="7619"/>
                </a:lnTo>
                <a:lnTo>
                  <a:pt x="139700" y="8889"/>
                </a:lnTo>
                <a:lnTo>
                  <a:pt x="143510" y="12699"/>
                </a:lnTo>
                <a:lnTo>
                  <a:pt x="145415" y="13969"/>
                </a:lnTo>
                <a:lnTo>
                  <a:pt x="146685" y="15240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880360" y="3995420"/>
            <a:ext cx="107314" cy="14604"/>
          </a:xfrm>
          <a:custGeom>
            <a:avLst/>
            <a:gdLst/>
            <a:ahLst/>
            <a:cxnLst/>
            <a:rect l="l" t="t" r="r" b="b"/>
            <a:pathLst>
              <a:path w="107314" h="14604">
                <a:moveTo>
                  <a:pt x="64770" y="635"/>
                </a:moveTo>
                <a:lnTo>
                  <a:pt x="42545" y="635"/>
                </a:lnTo>
                <a:lnTo>
                  <a:pt x="44450" y="0"/>
                </a:lnTo>
                <a:lnTo>
                  <a:pt x="62865" y="0"/>
                </a:lnTo>
                <a:lnTo>
                  <a:pt x="64770" y="635"/>
                </a:lnTo>
                <a:close/>
              </a:path>
              <a:path w="107314" h="14604">
                <a:moveTo>
                  <a:pt x="70485" y="1270"/>
                </a:moveTo>
                <a:lnTo>
                  <a:pt x="36830" y="1270"/>
                </a:lnTo>
                <a:lnTo>
                  <a:pt x="38735" y="635"/>
                </a:lnTo>
                <a:lnTo>
                  <a:pt x="68580" y="635"/>
                </a:lnTo>
                <a:lnTo>
                  <a:pt x="70485" y="1270"/>
                </a:lnTo>
                <a:close/>
              </a:path>
              <a:path w="107314" h="14604">
                <a:moveTo>
                  <a:pt x="76200" y="2540"/>
                </a:moveTo>
                <a:lnTo>
                  <a:pt x="31115" y="2540"/>
                </a:lnTo>
                <a:lnTo>
                  <a:pt x="34925" y="1270"/>
                </a:lnTo>
                <a:lnTo>
                  <a:pt x="72390" y="1270"/>
                </a:lnTo>
                <a:lnTo>
                  <a:pt x="76200" y="2540"/>
                </a:lnTo>
                <a:close/>
              </a:path>
              <a:path w="107314" h="14604">
                <a:moveTo>
                  <a:pt x="83185" y="4445"/>
                </a:moveTo>
                <a:lnTo>
                  <a:pt x="24130" y="4445"/>
                </a:lnTo>
                <a:lnTo>
                  <a:pt x="29845" y="2540"/>
                </a:lnTo>
                <a:lnTo>
                  <a:pt x="78105" y="2540"/>
                </a:lnTo>
                <a:lnTo>
                  <a:pt x="79375" y="3175"/>
                </a:lnTo>
                <a:lnTo>
                  <a:pt x="83185" y="4445"/>
                </a:lnTo>
                <a:close/>
              </a:path>
              <a:path w="107314" h="14604">
                <a:moveTo>
                  <a:pt x="107315" y="14605"/>
                </a:moveTo>
                <a:lnTo>
                  <a:pt x="0" y="14605"/>
                </a:lnTo>
                <a:lnTo>
                  <a:pt x="1905" y="13970"/>
                </a:lnTo>
                <a:lnTo>
                  <a:pt x="3175" y="12700"/>
                </a:lnTo>
                <a:lnTo>
                  <a:pt x="5080" y="12065"/>
                </a:lnTo>
                <a:lnTo>
                  <a:pt x="6350" y="11430"/>
                </a:lnTo>
                <a:lnTo>
                  <a:pt x="8255" y="10160"/>
                </a:lnTo>
                <a:lnTo>
                  <a:pt x="12065" y="8890"/>
                </a:lnTo>
                <a:lnTo>
                  <a:pt x="13335" y="8255"/>
                </a:lnTo>
                <a:lnTo>
                  <a:pt x="15240" y="6985"/>
                </a:lnTo>
                <a:lnTo>
                  <a:pt x="19050" y="5715"/>
                </a:lnTo>
                <a:lnTo>
                  <a:pt x="20320" y="5080"/>
                </a:lnTo>
                <a:lnTo>
                  <a:pt x="22225" y="4445"/>
                </a:lnTo>
                <a:lnTo>
                  <a:pt x="85090" y="4445"/>
                </a:lnTo>
                <a:lnTo>
                  <a:pt x="88900" y="5715"/>
                </a:lnTo>
                <a:lnTo>
                  <a:pt x="90170" y="6350"/>
                </a:lnTo>
                <a:lnTo>
                  <a:pt x="92075" y="6985"/>
                </a:lnTo>
                <a:lnTo>
                  <a:pt x="93980" y="8255"/>
                </a:lnTo>
                <a:lnTo>
                  <a:pt x="95885" y="8890"/>
                </a:lnTo>
                <a:lnTo>
                  <a:pt x="97155" y="9525"/>
                </a:lnTo>
                <a:lnTo>
                  <a:pt x="99060" y="10160"/>
                </a:lnTo>
                <a:lnTo>
                  <a:pt x="100965" y="11430"/>
                </a:lnTo>
                <a:lnTo>
                  <a:pt x="102235" y="12065"/>
                </a:lnTo>
                <a:lnTo>
                  <a:pt x="104140" y="12700"/>
                </a:lnTo>
                <a:lnTo>
                  <a:pt x="105410" y="13970"/>
                </a:lnTo>
                <a:lnTo>
                  <a:pt x="107315" y="14605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30910" y="3434715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30910" y="3818254"/>
            <a:ext cx="1937385" cy="76200"/>
          </a:xfrm>
          <a:custGeom>
            <a:avLst/>
            <a:gdLst/>
            <a:ahLst/>
            <a:cxnLst/>
            <a:rect l="l" t="t" r="r" b="b"/>
            <a:pathLst>
              <a:path w="1937385" h="76200">
                <a:moveTo>
                  <a:pt x="0" y="0"/>
                </a:moveTo>
                <a:lnTo>
                  <a:pt x="1937385" y="0"/>
                </a:lnTo>
                <a:lnTo>
                  <a:pt x="193738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54710" y="3510915"/>
            <a:ext cx="2089785" cy="307340"/>
          </a:xfrm>
          <a:custGeom>
            <a:avLst/>
            <a:gdLst/>
            <a:ahLst/>
            <a:cxnLst/>
            <a:rect l="l" t="t" r="r" b="b"/>
            <a:pathLst>
              <a:path w="2089785" h="307339">
                <a:moveTo>
                  <a:pt x="0" y="0"/>
                </a:moveTo>
                <a:lnTo>
                  <a:pt x="2089785" y="0"/>
                </a:lnTo>
                <a:lnTo>
                  <a:pt x="2089785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54957" y="34344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54400" y="381825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868295" y="381825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868295" y="343496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54957" y="3434405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85471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854400" y="3817620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30910" y="3893820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0" y="0"/>
                </a:moveTo>
                <a:lnTo>
                  <a:pt x="193675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867660" y="3826828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943860" y="3510915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30670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876868" y="3434963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30910" y="3434715"/>
            <a:ext cx="1936750" cy="0"/>
          </a:xfrm>
          <a:custGeom>
            <a:avLst/>
            <a:gdLst/>
            <a:ahLst/>
            <a:cxnLst/>
            <a:rect l="l" t="t" r="r" b="b"/>
            <a:pathLst>
              <a:path w="1936750">
                <a:moveTo>
                  <a:pt x="19367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03605" y="5290820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03605" y="5675629"/>
            <a:ext cx="1936114" cy="76200"/>
          </a:xfrm>
          <a:custGeom>
            <a:avLst/>
            <a:gdLst/>
            <a:ahLst/>
            <a:cxnLst/>
            <a:rect l="l" t="t" r="r" b="b"/>
            <a:pathLst>
              <a:path w="1936114" h="76200">
                <a:moveTo>
                  <a:pt x="0" y="0"/>
                </a:moveTo>
                <a:lnTo>
                  <a:pt x="1936115" y="0"/>
                </a:lnTo>
                <a:lnTo>
                  <a:pt x="1936115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27405" y="5367020"/>
            <a:ext cx="2088514" cy="308610"/>
          </a:xfrm>
          <a:custGeom>
            <a:avLst/>
            <a:gdLst/>
            <a:ahLst/>
            <a:cxnLst/>
            <a:rect l="l" t="t" r="r" b="b"/>
            <a:pathLst>
              <a:path w="2088514" h="308610">
                <a:moveTo>
                  <a:pt x="0" y="0"/>
                </a:moveTo>
                <a:lnTo>
                  <a:pt x="2088515" y="0"/>
                </a:lnTo>
                <a:lnTo>
                  <a:pt x="2088515" y="308610"/>
                </a:lnTo>
                <a:lnTo>
                  <a:pt x="0" y="308610"/>
                </a:lnTo>
                <a:lnTo>
                  <a:pt x="0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27653" y="529051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67300"/>
                </a:moveTo>
                <a:lnTo>
                  <a:pt x="75951" y="76509"/>
                </a:lnTo>
                <a:lnTo>
                  <a:pt x="75951" y="0"/>
                </a:ln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27095" y="56756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67300" y="75951"/>
                </a:moveTo>
                <a:lnTo>
                  <a:pt x="76509" y="0"/>
                </a:lnTo>
                <a:lnTo>
                  <a:pt x="0" y="0"/>
                </a:ln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39720" y="56756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5951" y="9208"/>
                </a:moveTo>
                <a:lnTo>
                  <a:pt x="0" y="0"/>
                </a:lnTo>
                <a:lnTo>
                  <a:pt x="0" y="76509"/>
                </a:lnTo>
                <a:lnTo>
                  <a:pt x="46172" y="60868"/>
                </a:lnTo>
                <a:lnTo>
                  <a:pt x="73418" y="21456"/>
                </a:lnTo>
                <a:lnTo>
                  <a:pt x="75951" y="9208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839720" y="529106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9208" y="0"/>
                </a:moveTo>
                <a:lnTo>
                  <a:pt x="0" y="75951"/>
                </a:lnTo>
                <a:lnTo>
                  <a:pt x="76509" y="75951"/>
                </a:lnTo>
                <a:lnTo>
                  <a:pt x="60868" y="29779"/>
                </a:lnTo>
                <a:lnTo>
                  <a:pt x="21456" y="2533"/>
                </a:lnTo>
                <a:lnTo>
                  <a:pt x="9208" y="0"/>
                </a:lnTo>
                <a:close/>
              </a:path>
            </a:pathLst>
          </a:custGeom>
          <a:solidFill>
            <a:srgbClr val="703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27653" y="5290510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75951" y="0"/>
                </a:moveTo>
                <a:lnTo>
                  <a:pt x="29779" y="15640"/>
                </a:lnTo>
                <a:lnTo>
                  <a:pt x="2533" y="55052"/>
                </a:lnTo>
                <a:lnTo>
                  <a:pt x="0" y="6730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2740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0" y="307975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27095" y="5674995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0" y="0"/>
                </a:moveTo>
                <a:lnTo>
                  <a:pt x="15640" y="46172"/>
                </a:lnTo>
                <a:lnTo>
                  <a:pt x="55052" y="73418"/>
                </a:lnTo>
                <a:lnTo>
                  <a:pt x="67300" y="75951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03605" y="5751195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0" y="0"/>
                </a:moveTo>
                <a:lnTo>
                  <a:pt x="193548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39085" y="5684203"/>
            <a:ext cx="76200" cy="67310"/>
          </a:xfrm>
          <a:custGeom>
            <a:avLst/>
            <a:gdLst/>
            <a:ahLst/>
            <a:cxnLst/>
            <a:rect l="l" t="t" r="r" b="b"/>
            <a:pathLst>
              <a:path w="76200" h="67310">
                <a:moveTo>
                  <a:pt x="0" y="67300"/>
                </a:moveTo>
                <a:lnTo>
                  <a:pt x="46172" y="51659"/>
                </a:lnTo>
                <a:lnTo>
                  <a:pt x="73418" y="12247"/>
                </a:lnTo>
                <a:lnTo>
                  <a:pt x="75951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915285" y="5367020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307975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48293" y="529106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300" y="75951"/>
                </a:moveTo>
                <a:lnTo>
                  <a:pt x="51659" y="29779"/>
                </a:lnTo>
                <a:lnTo>
                  <a:pt x="12247" y="2533"/>
                </a:lnTo>
                <a:lnTo>
                  <a:pt x="0" y="0"/>
                </a:lnTo>
              </a:path>
            </a:pathLst>
          </a:custGeom>
          <a:ln w="990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903605" y="5290820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>
                <a:moveTo>
                  <a:pt x="193548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BD4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574415" y="5751195"/>
            <a:ext cx="7493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 txBox="1"/>
          <p:nvPr/>
        </p:nvSpPr>
        <p:spPr>
          <a:xfrm>
            <a:off x="827405" y="5367020"/>
            <a:ext cx="6204585" cy="102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微软雅黑"/>
                <a:cs typeface="微软雅黑"/>
              </a:rPr>
              <a:t>处理方法入参对象</a:t>
            </a:r>
            <a:endParaRPr sz="1400">
              <a:latin typeface="微软雅黑"/>
              <a:cs typeface="微软雅黑"/>
            </a:endParaRPr>
          </a:p>
          <a:p>
            <a:pPr marL="3569335" indent="1602105">
              <a:lnSpc>
                <a:spcPct val="100000"/>
              </a:lnSpc>
              <a:spcBef>
                <a:spcPts val="91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Bindin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sult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750">
              <a:latin typeface="Times New Roman"/>
              <a:cs typeface="Times New Roman"/>
            </a:endParaRPr>
          </a:p>
          <a:p>
            <a:pPr marL="3569335">
              <a:lnSpc>
                <a:spcPct val="100000"/>
              </a:lnSpc>
            </a:pPr>
            <a:r>
              <a:rPr sz="1200" dirty="0">
                <a:latin typeface="宋体"/>
                <a:cs typeface="宋体"/>
              </a:rPr>
              <a:t>处理方法的签名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05" name="object 405"/>
          <p:cNvSpPr txBox="1"/>
          <p:nvPr/>
        </p:nvSpPr>
        <p:spPr>
          <a:xfrm>
            <a:off x="2864485" y="4019151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6" name="object 406"/>
          <p:cNvSpPr txBox="1"/>
          <p:nvPr/>
        </p:nvSpPr>
        <p:spPr>
          <a:xfrm>
            <a:off x="854710" y="3510915"/>
            <a:ext cx="2089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04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ervle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2827655" y="4714240"/>
            <a:ext cx="711200" cy="528320"/>
          </a:xfrm>
          <a:custGeom>
            <a:avLst/>
            <a:gdLst/>
            <a:ahLst/>
            <a:cxnLst/>
            <a:rect l="l" t="t" r="r" b="b"/>
            <a:pathLst>
              <a:path w="711200" h="528320">
                <a:moveTo>
                  <a:pt x="0" y="528320"/>
                </a:moveTo>
                <a:lnTo>
                  <a:pt x="711200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435350" y="4714240"/>
            <a:ext cx="103505" cy="96520"/>
          </a:xfrm>
          <a:custGeom>
            <a:avLst/>
            <a:gdLst/>
            <a:ahLst/>
            <a:cxnLst/>
            <a:rect l="l" t="t" r="r" b="b"/>
            <a:pathLst>
              <a:path w="103504" h="96520">
                <a:moveTo>
                  <a:pt x="103505" y="0"/>
                </a:moveTo>
                <a:lnTo>
                  <a:pt x="0" y="5080"/>
                </a:lnTo>
                <a:lnTo>
                  <a:pt x="103505" y="0"/>
                </a:lnTo>
                <a:lnTo>
                  <a:pt x="68580" y="96520"/>
                </a:lnTo>
                <a:lnTo>
                  <a:pt x="103505" y="0"/>
                </a:lnTo>
              </a:path>
            </a:pathLst>
          </a:custGeom>
          <a:ln w="38100">
            <a:solidFill>
              <a:srgbClr val="4E80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06725" y="5217477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5714">
            <a:solidFill>
              <a:srgbClr val="5B40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994660" y="5213032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>
                <a:moveTo>
                  <a:pt x="0" y="0"/>
                </a:moveTo>
                <a:lnTo>
                  <a:pt x="83184" y="0"/>
                </a:lnTo>
              </a:path>
            </a:pathLst>
          </a:custGeom>
          <a:ln w="5715">
            <a:solidFill>
              <a:srgbClr val="5B40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985452" y="520827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1917" y="0"/>
                </a:lnTo>
              </a:path>
            </a:pathLst>
          </a:custGeom>
          <a:ln w="6349">
            <a:solidFill>
              <a:srgbClr val="5D41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978150" y="520350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6204" y="0"/>
                </a:lnTo>
              </a:path>
            </a:pathLst>
          </a:custGeom>
          <a:ln w="5715">
            <a:solidFill>
              <a:srgbClr val="5E41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973070" y="5199062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999" y="0"/>
                </a:lnTo>
              </a:path>
            </a:pathLst>
          </a:custGeom>
          <a:ln w="5714">
            <a:solidFill>
              <a:srgbClr val="5E43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967355" y="519430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6350">
            <a:solidFill>
              <a:srgbClr val="5F4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962275" y="5189537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954" y="0"/>
                </a:lnTo>
              </a:path>
            </a:pathLst>
          </a:custGeom>
          <a:ln w="5715">
            <a:solidFill>
              <a:srgbClr val="5F44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958041" y="5184775"/>
            <a:ext cx="157480" cy="0"/>
          </a:xfrm>
          <a:custGeom>
            <a:avLst/>
            <a:gdLst/>
            <a:ahLst/>
            <a:cxnLst/>
            <a:rect l="l" t="t" r="r" b="b"/>
            <a:pathLst>
              <a:path w="157480">
                <a:moveTo>
                  <a:pt x="0" y="0"/>
                </a:moveTo>
                <a:lnTo>
                  <a:pt x="157056" y="0"/>
                </a:lnTo>
              </a:path>
            </a:pathLst>
          </a:custGeom>
          <a:ln w="6350">
            <a:solidFill>
              <a:srgbClr val="6044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954655" y="5180012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4">
                <a:moveTo>
                  <a:pt x="0" y="0"/>
                </a:moveTo>
                <a:lnTo>
                  <a:pt x="163194" y="0"/>
                </a:lnTo>
              </a:path>
            </a:pathLst>
          </a:custGeom>
          <a:ln w="5715">
            <a:solidFill>
              <a:srgbClr val="6045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951480" y="51755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79" y="0"/>
                </a:lnTo>
              </a:path>
            </a:pathLst>
          </a:custGeom>
          <a:ln w="5714">
            <a:solidFill>
              <a:srgbClr val="61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947670" y="517080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4" y="0"/>
                </a:lnTo>
              </a:path>
            </a:pathLst>
          </a:custGeom>
          <a:ln w="6349">
            <a:solidFill>
              <a:srgbClr val="6346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945341" y="5166042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2244" y="0"/>
                </a:lnTo>
              </a:path>
            </a:pathLst>
          </a:custGeom>
          <a:ln w="5715">
            <a:solidFill>
              <a:srgbClr val="644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943225" y="51615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89" y="0"/>
                </a:lnTo>
              </a:path>
            </a:pathLst>
          </a:custGeom>
          <a:ln w="5715">
            <a:solidFill>
              <a:srgbClr val="64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940685" y="515683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69" y="0"/>
                </a:lnTo>
              </a:path>
            </a:pathLst>
          </a:custGeom>
          <a:ln w="6349">
            <a:solidFill>
              <a:srgbClr val="65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938568" y="515207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6647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936875" y="51473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89" y="0"/>
                </a:lnTo>
              </a:path>
            </a:pathLst>
          </a:custGeom>
          <a:ln w="6350">
            <a:solidFill>
              <a:srgbClr val="6648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935393" y="5142547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66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933911" y="513810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674A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932853" y="513334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21" y="0"/>
                </a:lnTo>
              </a:path>
            </a:pathLst>
          </a:custGeom>
          <a:ln w="6350">
            <a:solidFill>
              <a:srgbClr val="684B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932112" y="512889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280" y="0"/>
                </a:lnTo>
              </a:path>
            </a:pathLst>
          </a:custGeom>
          <a:ln w="5079">
            <a:solidFill>
              <a:srgbClr val="6A4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931160" y="5124450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6349">
            <a:solidFill>
              <a:srgbClr val="6A4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930525" y="511937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2090" y="0"/>
                </a:lnTo>
              </a:path>
            </a:pathLst>
          </a:custGeom>
          <a:ln w="6350">
            <a:solidFill>
              <a:srgbClr val="6B4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929890" y="511238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10160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929890" y="511111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936" y="0"/>
                </a:lnTo>
              </a:path>
            </a:pathLst>
          </a:custGeom>
          <a:ln w="5079">
            <a:solidFill>
              <a:srgbClr val="6C4C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929890" y="5105082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C4D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929890" y="5100637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5715">
            <a:solidFill>
              <a:srgbClr val="6D4E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929890" y="509650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6349">
            <a:solidFill>
              <a:srgbClr val="6E4E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929890" y="5091429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725" y="0"/>
                </a:lnTo>
              </a:path>
            </a:pathLst>
          </a:custGeom>
          <a:ln w="6350">
            <a:solidFill>
              <a:srgbClr val="705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930525" y="5086350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772" y="0"/>
                </a:lnTo>
              </a:path>
            </a:pathLst>
          </a:custGeom>
          <a:ln w="6349">
            <a:solidFill>
              <a:srgbClr val="705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931160" y="5081904"/>
            <a:ext cx="210820" cy="0"/>
          </a:xfrm>
          <a:custGeom>
            <a:avLst/>
            <a:gdLst/>
            <a:ahLst/>
            <a:cxnLst/>
            <a:rect l="l" t="t" r="r" b="b"/>
            <a:pathLst>
              <a:path w="210819">
                <a:moveTo>
                  <a:pt x="0" y="0"/>
                </a:moveTo>
                <a:lnTo>
                  <a:pt x="210396" y="0"/>
                </a:lnTo>
              </a:path>
            </a:pathLst>
          </a:custGeom>
          <a:ln w="5080">
            <a:solidFill>
              <a:srgbClr val="71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2931795" y="507745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126" y="0"/>
                </a:lnTo>
              </a:path>
            </a:pathLst>
          </a:custGeom>
          <a:ln w="6349">
            <a:solidFill>
              <a:srgbClr val="725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933065" y="5072379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>
                <a:moveTo>
                  <a:pt x="0" y="0"/>
                </a:moveTo>
                <a:lnTo>
                  <a:pt x="206692" y="0"/>
                </a:lnTo>
              </a:path>
            </a:pathLst>
          </a:custGeom>
          <a:ln w="6350">
            <a:solidFill>
              <a:srgbClr val="7252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933911" y="50676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681" y="0"/>
                </a:lnTo>
              </a:path>
            </a:pathLst>
          </a:custGeom>
          <a:ln w="5715">
            <a:solidFill>
              <a:srgbClr val="725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935393" y="5063172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4">
                <a:moveTo>
                  <a:pt x="0" y="0"/>
                </a:moveTo>
                <a:lnTo>
                  <a:pt x="202353" y="0"/>
                </a:lnTo>
              </a:path>
            </a:pathLst>
          </a:custGeom>
          <a:ln w="5715">
            <a:solidFill>
              <a:srgbClr val="7352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936875" y="5058410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390" y="0"/>
                </a:lnTo>
              </a:path>
            </a:pathLst>
          </a:custGeom>
          <a:ln w="6350">
            <a:solidFill>
              <a:srgbClr val="745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938568" y="5053647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68" y="0"/>
                </a:lnTo>
              </a:path>
            </a:pathLst>
          </a:custGeom>
          <a:ln w="5715">
            <a:solidFill>
              <a:srgbClr val="7653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940685" y="504888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70" y="0"/>
                </a:lnTo>
              </a:path>
            </a:pathLst>
          </a:custGeom>
          <a:ln w="6349">
            <a:solidFill>
              <a:srgbClr val="7654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943225" y="5044122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690" y="0"/>
                </a:lnTo>
              </a:path>
            </a:pathLst>
          </a:custGeom>
          <a:ln w="5714">
            <a:solidFill>
              <a:srgbClr val="775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945447" y="5039677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927" y="0"/>
                </a:lnTo>
              </a:path>
            </a:pathLst>
          </a:custGeom>
          <a:ln w="5715">
            <a:solidFill>
              <a:srgbClr val="7855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947670" y="50349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7165" y="0"/>
                </a:lnTo>
              </a:path>
            </a:pathLst>
          </a:custGeom>
          <a:ln w="6350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951480" y="502475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80">
                <a:moveTo>
                  <a:pt x="0" y="0"/>
                </a:moveTo>
                <a:lnTo>
                  <a:pt x="170180" y="0"/>
                </a:lnTo>
              </a:path>
            </a:pathLst>
          </a:custGeom>
          <a:ln w="16509">
            <a:solidFill>
              <a:srgbClr val="7957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963545" y="5001260"/>
            <a:ext cx="145415" cy="15875"/>
          </a:xfrm>
          <a:custGeom>
            <a:avLst/>
            <a:gdLst/>
            <a:ahLst/>
            <a:cxnLst/>
            <a:rect l="l" t="t" r="r" b="b"/>
            <a:pathLst>
              <a:path w="145414" h="15875">
                <a:moveTo>
                  <a:pt x="145415" y="15874"/>
                </a:moveTo>
                <a:lnTo>
                  <a:pt x="0" y="15874"/>
                </a:lnTo>
                <a:lnTo>
                  <a:pt x="1270" y="14604"/>
                </a:lnTo>
                <a:lnTo>
                  <a:pt x="3175" y="13334"/>
                </a:lnTo>
                <a:lnTo>
                  <a:pt x="6985" y="9524"/>
                </a:lnTo>
                <a:lnTo>
                  <a:pt x="8890" y="8254"/>
                </a:lnTo>
                <a:lnTo>
                  <a:pt x="11430" y="5714"/>
                </a:lnTo>
                <a:lnTo>
                  <a:pt x="13335" y="4444"/>
                </a:lnTo>
                <a:lnTo>
                  <a:pt x="14605" y="3809"/>
                </a:lnTo>
                <a:lnTo>
                  <a:pt x="16510" y="2539"/>
                </a:lnTo>
                <a:lnTo>
                  <a:pt x="17780" y="1269"/>
                </a:lnTo>
                <a:lnTo>
                  <a:pt x="19685" y="634"/>
                </a:lnTo>
                <a:lnTo>
                  <a:pt x="20319" y="0"/>
                </a:lnTo>
                <a:lnTo>
                  <a:pt x="125412" y="0"/>
                </a:lnTo>
                <a:lnTo>
                  <a:pt x="126365" y="634"/>
                </a:lnTo>
                <a:lnTo>
                  <a:pt x="127635" y="1269"/>
                </a:lnTo>
                <a:lnTo>
                  <a:pt x="129540" y="2539"/>
                </a:lnTo>
                <a:lnTo>
                  <a:pt x="130810" y="3809"/>
                </a:lnTo>
                <a:lnTo>
                  <a:pt x="132715" y="4444"/>
                </a:lnTo>
                <a:lnTo>
                  <a:pt x="133985" y="5714"/>
                </a:lnTo>
                <a:lnTo>
                  <a:pt x="135890" y="6984"/>
                </a:lnTo>
                <a:lnTo>
                  <a:pt x="139700" y="10794"/>
                </a:lnTo>
                <a:lnTo>
                  <a:pt x="141605" y="12064"/>
                </a:lnTo>
                <a:lnTo>
                  <a:pt x="145415" y="15874"/>
                </a:lnTo>
                <a:close/>
              </a:path>
            </a:pathLst>
          </a:custGeom>
          <a:solidFill>
            <a:srgbClr val="795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983865" y="4986020"/>
            <a:ext cx="105410" cy="15240"/>
          </a:xfrm>
          <a:custGeom>
            <a:avLst/>
            <a:gdLst/>
            <a:ahLst/>
            <a:cxnLst/>
            <a:rect l="l" t="t" r="r" b="b"/>
            <a:pathLst>
              <a:path w="105410" h="15239">
                <a:moveTo>
                  <a:pt x="61595" y="635"/>
                </a:moveTo>
                <a:lnTo>
                  <a:pt x="43180" y="635"/>
                </a:lnTo>
                <a:lnTo>
                  <a:pt x="45085" y="0"/>
                </a:lnTo>
                <a:lnTo>
                  <a:pt x="59690" y="0"/>
                </a:lnTo>
                <a:lnTo>
                  <a:pt x="61595" y="635"/>
                </a:lnTo>
                <a:close/>
              </a:path>
              <a:path w="105410" h="15239">
                <a:moveTo>
                  <a:pt x="67310" y="1270"/>
                </a:moveTo>
                <a:lnTo>
                  <a:pt x="37465" y="1270"/>
                </a:lnTo>
                <a:lnTo>
                  <a:pt x="39370" y="635"/>
                </a:lnTo>
                <a:lnTo>
                  <a:pt x="65405" y="635"/>
                </a:lnTo>
                <a:lnTo>
                  <a:pt x="67310" y="1270"/>
                </a:lnTo>
                <a:close/>
              </a:path>
              <a:path w="105410" h="15239">
                <a:moveTo>
                  <a:pt x="71120" y="1905"/>
                </a:moveTo>
                <a:lnTo>
                  <a:pt x="34290" y="1905"/>
                </a:lnTo>
                <a:lnTo>
                  <a:pt x="35560" y="1270"/>
                </a:lnTo>
                <a:lnTo>
                  <a:pt x="69215" y="1270"/>
                </a:lnTo>
                <a:lnTo>
                  <a:pt x="71120" y="1905"/>
                </a:lnTo>
                <a:close/>
              </a:path>
              <a:path w="105410" h="15239">
                <a:moveTo>
                  <a:pt x="76835" y="3175"/>
                </a:moveTo>
                <a:lnTo>
                  <a:pt x="28575" y="3175"/>
                </a:lnTo>
                <a:lnTo>
                  <a:pt x="32385" y="1905"/>
                </a:lnTo>
                <a:lnTo>
                  <a:pt x="73025" y="1905"/>
                </a:lnTo>
                <a:lnTo>
                  <a:pt x="76835" y="3175"/>
                </a:lnTo>
                <a:close/>
              </a:path>
              <a:path w="105410" h="15239">
                <a:moveTo>
                  <a:pt x="105092" y="15240"/>
                </a:moveTo>
                <a:lnTo>
                  <a:pt x="0" y="15240"/>
                </a:lnTo>
                <a:lnTo>
                  <a:pt x="635" y="14605"/>
                </a:lnTo>
                <a:lnTo>
                  <a:pt x="2540" y="13970"/>
                </a:lnTo>
                <a:lnTo>
                  <a:pt x="3810" y="12700"/>
                </a:lnTo>
                <a:lnTo>
                  <a:pt x="5715" y="12065"/>
                </a:lnTo>
                <a:lnTo>
                  <a:pt x="7620" y="10795"/>
                </a:lnTo>
                <a:lnTo>
                  <a:pt x="8890" y="10160"/>
                </a:lnTo>
                <a:lnTo>
                  <a:pt x="10795" y="9525"/>
                </a:lnTo>
                <a:lnTo>
                  <a:pt x="12700" y="8255"/>
                </a:lnTo>
                <a:lnTo>
                  <a:pt x="14605" y="7620"/>
                </a:lnTo>
                <a:lnTo>
                  <a:pt x="15875" y="6985"/>
                </a:lnTo>
                <a:lnTo>
                  <a:pt x="21590" y="5080"/>
                </a:lnTo>
                <a:lnTo>
                  <a:pt x="22860" y="4445"/>
                </a:lnTo>
                <a:lnTo>
                  <a:pt x="26670" y="3175"/>
                </a:lnTo>
                <a:lnTo>
                  <a:pt x="78105" y="3175"/>
                </a:lnTo>
                <a:lnTo>
                  <a:pt x="85725" y="5715"/>
                </a:lnTo>
                <a:lnTo>
                  <a:pt x="86995" y="6350"/>
                </a:lnTo>
                <a:lnTo>
                  <a:pt x="92710" y="8255"/>
                </a:lnTo>
                <a:lnTo>
                  <a:pt x="93980" y="9525"/>
                </a:lnTo>
                <a:lnTo>
                  <a:pt x="97790" y="10795"/>
                </a:lnTo>
                <a:lnTo>
                  <a:pt x="99060" y="12065"/>
                </a:lnTo>
                <a:lnTo>
                  <a:pt x="100965" y="12700"/>
                </a:lnTo>
                <a:lnTo>
                  <a:pt x="102870" y="13970"/>
                </a:lnTo>
                <a:lnTo>
                  <a:pt x="104140" y="14605"/>
                </a:lnTo>
                <a:lnTo>
                  <a:pt x="105092" y="15240"/>
                </a:lnTo>
                <a:close/>
              </a:path>
            </a:pathLst>
          </a:custGeom>
          <a:solidFill>
            <a:srgbClr val="795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 txBox="1"/>
          <p:nvPr/>
        </p:nvSpPr>
        <p:spPr>
          <a:xfrm>
            <a:off x="2967354" y="5014196"/>
            <a:ext cx="13843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241039" y="3342243"/>
            <a:ext cx="1701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数据类型转换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格式化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6130290" y="4134723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数据校验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数据格式化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数据校</a:t>
            </a:r>
            <a:r>
              <a:rPr sz="2000" dirty="0">
                <a:latin typeface="宋体"/>
                <a:cs typeface="宋体"/>
              </a:rPr>
              <a:t>验</a:t>
            </a:r>
            <a:endParaRPr sz="2000">
              <a:latin typeface="宋体"/>
              <a:cs typeface="宋体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数据格式化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956117"/>
            <a:ext cx="8030209" cy="324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8605" indent="-34226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属性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输</a:t>
            </a:r>
            <a:r>
              <a:rPr sz="2400" dirty="0">
                <a:latin typeface="MS Mincho"/>
                <a:cs typeface="MS Mincho"/>
              </a:rPr>
              <a:t>入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宋体"/>
                <a:cs typeface="宋体"/>
              </a:rPr>
              <a:t>输</a:t>
            </a:r>
            <a:r>
              <a:rPr sz="2400" dirty="0">
                <a:latin typeface="MS Mincho"/>
                <a:cs typeface="MS Mincho"/>
              </a:rPr>
              <a:t>出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行格式化，从其本</a:t>
            </a:r>
            <a:r>
              <a:rPr sz="2400" dirty="0">
                <a:latin typeface="宋体"/>
                <a:cs typeface="宋体"/>
              </a:rPr>
              <a:t>质</a:t>
            </a:r>
            <a:r>
              <a:rPr sz="2400" dirty="0">
                <a:latin typeface="MS Mincho"/>
                <a:cs typeface="MS Mincho"/>
              </a:rPr>
              <a:t>上</a:t>
            </a:r>
            <a:r>
              <a:rPr sz="2400" dirty="0">
                <a:latin typeface="宋体"/>
                <a:cs typeface="宋体"/>
              </a:rPr>
              <a:t>讲</a:t>
            </a:r>
            <a:r>
              <a:rPr sz="2400" dirty="0">
                <a:latin typeface="MS Mincho"/>
                <a:cs typeface="MS Mincho"/>
              </a:rPr>
              <a:t>依然 属于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转换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的范畴。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480"/>
              </a:lnSpc>
              <a:spcBef>
                <a:spcPts val="27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在格式化模</a:t>
            </a:r>
            <a:r>
              <a:rPr sz="2400" dirty="0">
                <a:latin typeface="宋体"/>
                <a:cs typeface="宋体"/>
              </a:rPr>
              <a:t>块</a:t>
            </a:r>
            <a:r>
              <a:rPr sz="2400" dirty="0">
                <a:latin typeface="MS Mincho"/>
                <a:cs typeface="MS Mincho"/>
              </a:rPr>
              <a:t>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了一个</a:t>
            </a:r>
            <a:r>
              <a:rPr sz="2400" dirty="0">
                <a:latin typeface="宋体"/>
                <a:cs typeface="宋体"/>
              </a:rPr>
              <a:t>实现 </a:t>
            </a:r>
            <a:r>
              <a:rPr sz="2400" dirty="0">
                <a:latin typeface="Arial"/>
                <a:cs typeface="Arial"/>
              </a:rPr>
              <a:t>ConversionService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实现类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该实现类扩</a:t>
            </a:r>
            <a:r>
              <a:rPr sz="2400" dirty="0">
                <a:latin typeface="MS Mincho"/>
                <a:cs typeface="MS Mincho"/>
              </a:rPr>
              <a:t>展 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GenericConversionServic</a:t>
            </a:r>
            <a:r>
              <a:rPr sz="2400" spc="-75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，因此它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既具有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转换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 功能，又具有格式化的功能</a:t>
            </a:r>
            <a:endParaRPr sz="2400">
              <a:latin typeface="Kozuka Gothic Pro B"/>
              <a:cs typeface="Kozuka Gothic Pro B"/>
            </a:endParaRPr>
          </a:p>
          <a:p>
            <a:pPr marL="354965" marR="179705" indent="-342265">
              <a:lnSpc>
                <a:spcPts val="248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FormattingConversionService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拥</a:t>
            </a:r>
            <a:r>
              <a:rPr sz="2400" dirty="0">
                <a:latin typeface="MS Mincho"/>
                <a:cs typeface="MS Mincho"/>
              </a:rPr>
              <a:t>有一个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FormattingConversionServiceFactroyBean</a:t>
            </a:r>
            <a:r>
              <a:rPr sz="24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工厂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， 后者用于在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上下文中</a:t>
            </a:r>
            <a:r>
              <a:rPr sz="2400" dirty="0">
                <a:latin typeface="宋体"/>
                <a:cs typeface="宋体"/>
              </a:rPr>
              <a:t>构</a:t>
            </a:r>
            <a:r>
              <a:rPr sz="2400" dirty="0">
                <a:latin typeface="MS Mincho"/>
                <a:cs typeface="MS Mincho"/>
              </a:rPr>
              <a:t>造前者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数据格式化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54" y="1854517"/>
            <a:ext cx="8482965" cy="3417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FormattingConversionServiceFactroyBean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内部已</a:t>
            </a:r>
            <a:r>
              <a:rPr sz="2400" dirty="0">
                <a:latin typeface="宋体"/>
                <a:cs typeface="宋体"/>
              </a:rPr>
              <a:t>经</a:t>
            </a:r>
            <a:r>
              <a:rPr sz="2400" dirty="0">
                <a:latin typeface="MS Mincho"/>
                <a:cs typeface="MS Mincho"/>
              </a:rPr>
              <a:t>注册了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5015" marR="64135" lvl="1" indent="-285115">
              <a:lnSpc>
                <a:spcPts val="2300"/>
              </a:lnSpc>
              <a:spcBef>
                <a:spcPts val="51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NumberFormatAnnotationFormatterFactro</a:t>
            </a:r>
            <a:r>
              <a:rPr sz="2000" spc="-65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：支持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数字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型的属性 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@NumberFormat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  <a:p>
            <a:pPr marL="755015" marR="79375" lvl="1" indent="-285115">
              <a:lnSpc>
                <a:spcPts val="2290"/>
              </a:lnSpc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JodaDateTimeFormatAnnotationFormatterFactro</a:t>
            </a:r>
            <a:r>
              <a:rPr sz="2000" spc="-80" dirty="0">
                <a:latin typeface="Arial"/>
                <a:cs typeface="Arial"/>
              </a:rPr>
              <a:t>y</a:t>
            </a:r>
            <a:r>
              <a:rPr sz="2000" dirty="0">
                <a:latin typeface="MS Mincho"/>
                <a:cs typeface="MS Mincho"/>
              </a:rPr>
              <a:t>：支持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日期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 的属性使用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注解</a:t>
            </a:r>
            <a:endParaRPr sz="2000">
              <a:latin typeface="MS Mincho"/>
              <a:cs typeface="MS Mincho"/>
            </a:endParaRPr>
          </a:p>
          <a:p>
            <a:pPr marL="354965" marR="89535" indent="-342265">
              <a:lnSpc>
                <a:spcPts val="275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装配了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FormattingConversionServiceFactroyBean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后，就可 以在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定及模型数据</a:t>
            </a:r>
            <a:r>
              <a:rPr sz="2400" dirty="0">
                <a:latin typeface="宋体"/>
                <a:cs typeface="宋体"/>
              </a:rPr>
              <a:t>输</a:t>
            </a:r>
            <a:r>
              <a:rPr sz="2400" dirty="0">
                <a:latin typeface="MS Mincho"/>
                <a:cs typeface="MS Mincho"/>
              </a:rPr>
              <a:t>出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使用注解</a:t>
            </a:r>
            <a:r>
              <a:rPr sz="2400" dirty="0">
                <a:latin typeface="宋体"/>
                <a:cs typeface="宋体"/>
              </a:rPr>
              <a:t>驱动 </a:t>
            </a:r>
            <a:r>
              <a:rPr sz="2400" dirty="0">
                <a:latin typeface="MS Mincho"/>
                <a:cs typeface="MS Mincho"/>
              </a:rPr>
              <a:t>了。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mvc:annotatio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-driven/&gt;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建的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ConversionService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实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例即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为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FormattingConversionServiceFactroyBean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619" y="5949315"/>
            <a:ext cx="53594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日期格式化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1154" y="1854517"/>
            <a:ext cx="8344534" cy="410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39700" indent="-34226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@DateTimeFormat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注解可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对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java.util.Dat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java.util.Calenda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java.long.Long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时间 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400" dirty="0">
                <a:latin typeface="MS Mincho"/>
                <a:cs typeface="MS Mincho"/>
              </a:rPr>
              <a:t>：</a:t>
            </a:r>
            <a:endParaRPr sz="2400">
              <a:latin typeface="MS Mincho"/>
              <a:cs typeface="MS Mincho"/>
            </a:endParaRPr>
          </a:p>
          <a:p>
            <a:pPr marL="755015" marR="232410" indent="-285115">
              <a:lnSpc>
                <a:spcPts val="2300"/>
              </a:lnSpc>
              <a:spcBef>
                <a:spcPts val="445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dirty="0">
                <a:latin typeface="MS Mincho"/>
                <a:cs typeface="MS Mincho"/>
              </a:rPr>
              <a:t>字符串。指定解析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格式化字段数据的模式， 如：</a:t>
            </a:r>
            <a:r>
              <a:rPr sz="2000" spc="-5" dirty="0">
                <a:latin typeface="Arial"/>
                <a:cs typeface="Arial"/>
              </a:rPr>
              <a:t>”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yyy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-MM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dd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hh:mm:s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755015" marR="66040" indent="-285115">
              <a:lnSpc>
                <a:spcPts val="2300"/>
              </a:lnSpc>
              <a:spcBef>
                <a:spcPts val="450"/>
              </a:spcBef>
              <a:tabLst>
                <a:tab pos="754380" algn="l"/>
              </a:tabLst>
            </a:pPr>
            <a:r>
              <a:rPr sz="2000" dirty="0">
                <a:latin typeface="Arial"/>
                <a:cs typeface="Arial"/>
              </a:rPr>
              <a:t>–	iso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属性：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</a:t>
            </a:r>
            <a:r>
              <a:rPr sz="2000" dirty="0">
                <a:latin typeface="宋体"/>
                <a:cs typeface="宋体"/>
              </a:rPr>
              <a:t>为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DateTimeFormat.IS</a:t>
            </a:r>
            <a:r>
              <a:rPr sz="2000" spc="-35" dirty="0">
                <a:latin typeface="Arial"/>
                <a:cs typeface="Arial"/>
              </a:rPr>
              <a:t>O</a:t>
            </a:r>
            <a:r>
              <a:rPr sz="2000" dirty="0">
                <a:latin typeface="MS Mincho"/>
                <a:cs typeface="MS Mincho"/>
              </a:rPr>
              <a:t>。指定解析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MS Mincho"/>
                <a:cs typeface="MS Mincho"/>
              </a:rPr>
              <a:t>格式化字段数据 的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MS Mincho"/>
                <a:cs typeface="MS Mincho"/>
              </a:rPr>
              <a:t>模式，包括四</a:t>
            </a:r>
            <a:r>
              <a:rPr sz="2000" dirty="0">
                <a:latin typeface="宋体"/>
                <a:cs typeface="宋体"/>
              </a:rPr>
              <a:t>种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Arial"/>
                <a:cs typeface="Arial"/>
              </a:rPr>
              <a:t>ISO.NON</a:t>
            </a:r>
            <a:r>
              <a:rPr sz="2000" spc="-20" dirty="0">
                <a:latin typeface="Arial"/>
                <a:cs typeface="Arial"/>
              </a:rPr>
              <a:t>E</a:t>
            </a:r>
            <a:r>
              <a:rPr sz="2000" dirty="0">
                <a:latin typeface="MS Mincho"/>
                <a:cs typeface="MS Mincho"/>
              </a:rPr>
              <a:t>（不使用）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--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默 </a:t>
            </a:r>
            <a:r>
              <a:rPr sz="2000" dirty="0">
                <a:latin typeface="宋体"/>
                <a:cs typeface="宋体"/>
              </a:rPr>
              <a:t>认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ISO.DATE</a:t>
            </a:r>
            <a:r>
              <a:rPr sz="2000" spc="-2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yyyy-MM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、</a:t>
            </a:r>
            <a:r>
              <a:rPr sz="2000" dirty="0">
                <a:latin typeface="Arial"/>
                <a:cs typeface="Arial"/>
              </a:rPr>
              <a:t>ISO.TIME</a:t>
            </a:r>
            <a:r>
              <a:rPr sz="2000" spc="-2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hh:mm:ss.SSS</a:t>
            </a:r>
            <a:r>
              <a:rPr sz="2000" spc="-25" dirty="0">
                <a:latin typeface="Arial"/>
                <a:cs typeface="Arial"/>
              </a:rPr>
              <a:t>Z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MS Mincho"/>
                <a:cs typeface="MS Mincho"/>
              </a:rPr>
              <a:t>、 </a:t>
            </a:r>
            <a:r>
              <a:rPr sz="2000" dirty="0">
                <a:latin typeface="Arial"/>
                <a:cs typeface="Arial"/>
              </a:rPr>
              <a:t>ISO.DATE_TIME</a:t>
            </a:r>
            <a:r>
              <a:rPr sz="2000" spc="-3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yyyy-MM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Arial"/>
                <a:cs typeface="Arial"/>
              </a:rPr>
              <a:t>dd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hh:mm:ss.SSS</a:t>
            </a:r>
            <a:r>
              <a:rPr sz="2000" spc="-2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5015" marR="5080" indent="-285115" algn="just">
              <a:lnSpc>
                <a:spcPts val="2290"/>
              </a:lnSpc>
              <a:spcBef>
                <a:spcPts val="455"/>
              </a:spcBef>
            </a:pPr>
            <a:r>
              <a:rPr sz="2000" dirty="0">
                <a:latin typeface="Arial"/>
                <a:cs typeface="Arial"/>
              </a:rPr>
              <a:t>–  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style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属性：字符串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型。通</a:t>
            </a:r>
            <a:r>
              <a:rPr sz="2000" dirty="0">
                <a:latin typeface="宋体"/>
                <a:cs typeface="宋体"/>
              </a:rPr>
              <a:t>过样</a:t>
            </a:r>
            <a:r>
              <a:rPr sz="2000" dirty="0">
                <a:latin typeface="MS Mincho"/>
                <a:cs typeface="MS Mincho"/>
              </a:rPr>
              <a:t>式指定日期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的格式，由</a:t>
            </a:r>
            <a:r>
              <a:rPr sz="2000" dirty="0">
                <a:latin typeface="宋体"/>
                <a:cs typeface="宋体"/>
              </a:rPr>
              <a:t>两</a:t>
            </a:r>
            <a:r>
              <a:rPr sz="2000" dirty="0">
                <a:latin typeface="MS Mincho"/>
                <a:cs typeface="MS Mincho"/>
              </a:rPr>
              <a:t>位字 符</a:t>
            </a:r>
            <a:r>
              <a:rPr sz="2000" dirty="0">
                <a:latin typeface="宋体"/>
                <a:cs typeface="宋体"/>
              </a:rPr>
              <a:t>组</a:t>
            </a:r>
            <a:r>
              <a:rPr sz="2000" dirty="0">
                <a:latin typeface="MS Mincho"/>
                <a:cs typeface="MS Mincho"/>
              </a:rPr>
              <a:t>成，第一位表示日期的格式，第二位表示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的格式：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MS Mincho"/>
                <a:cs typeface="MS Mincho"/>
              </a:rPr>
              <a:t>：短日 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MS Mincho"/>
                <a:cs typeface="MS Mincho"/>
              </a:rPr>
              <a:t>：中日期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MS Mincho"/>
                <a:cs typeface="MS Mincho"/>
              </a:rPr>
              <a:t>：</a:t>
            </a:r>
            <a:r>
              <a:rPr sz="2000" dirty="0">
                <a:latin typeface="宋体"/>
                <a:cs typeface="宋体"/>
              </a:rPr>
              <a:t>长</a:t>
            </a:r>
            <a:r>
              <a:rPr sz="2000" dirty="0">
                <a:latin typeface="MS Mincho"/>
                <a:cs typeface="MS Mincho"/>
              </a:rPr>
              <a:t>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MS Mincho"/>
                <a:cs typeface="MS Mincho"/>
              </a:rPr>
              <a:t>：完整 日期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格式、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dirty="0">
                <a:latin typeface="MS Mincho"/>
                <a:cs typeface="MS Mincho"/>
              </a:rPr>
              <a:t>：忽略日期或</a:t>
            </a:r>
            <a:r>
              <a:rPr sz="2000" dirty="0">
                <a:latin typeface="宋体"/>
                <a:cs typeface="宋体"/>
              </a:rPr>
              <a:t>时间</a:t>
            </a:r>
            <a:r>
              <a:rPr sz="2000" dirty="0">
                <a:latin typeface="MS Mincho"/>
                <a:cs typeface="MS Mincho"/>
              </a:rPr>
              <a:t>格式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20574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数</a:t>
            </a:r>
            <a:r>
              <a:rPr dirty="0">
                <a:latin typeface="宋体"/>
                <a:cs typeface="宋体"/>
              </a:rPr>
              <a:t>值</a:t>
            </a:r>
            <a:r>
              <a:rPr dirty="0">
                <a:latin typeface="MS Mincho"/>
                <a:cs typeface="MS Mincho"/>
              </a:rPr>
              <a:t>格式化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244" y="1930241"/>
            <a:ext cx="8336280" cy="301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3210"/>
              </a:lnSpc>
              <a:tabLst>
                <a:tab pos="35433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•	@NumberFormat</a:t>
            </a:r>
            <a:r>
              <a:rPr sz="2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可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对类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似数字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型的属性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</a:t>
            </a:r>
            <a:r>
              <a:rPr sz="2800" b="1" dirty="0">
                <a:solidFill>
                  <a:srgbClr val="FF0000"/>
                </a:solidFill>
                <a:latin typeface="微软雅黑"/>
                <a:cs typeface="微软雅黑"/>
              </a:rPr>
              <a:t>标 </a:t>
            </a:r>
            <a:r>
              <a:rPr sz="28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800" dirty="0">
                <a:latin typeface="MS Mincho"/>
                <a:cs typeface="MS Mincho"/>
              </a:rPr>
              <a:t>，它</a:t>
            </a:r>
            <a:r>
              <a:rPr sz="2800" dirty="0">
                <a:latin typeface="宋体"/>
                <a:cs typeface="宋体"/>
              </a:rPr>
              <a:t>拥</a:t>
            </a:r>
            <a:r>
              <a:rPr sz="2800" dirty="0">
                <a:latin typeface="MS Mincho"/>
                <a:cs typeface="MS Mincho"/>
              </a:rPr>
              <a:t>有</a:t>
            </a:r>
            <a:r>
              <a:rPr sz="2800" dirty="0">
                <a:latin typeface="宋体"/>
                <a:cs typeface="宋体"/>
              </a:rPr>
              <a:t>两</a:t>
            </a:r>
            <a:r>
              <a:rPr sz="2800" dirty="0">
                <a:latin typeface="MS Mincho"/>
                <a:cs typeface="MS Mincho"/>
              </a:rPr>
              <a:t>个互斥的属性：</a:t>
            </a:r>
            <a:endParaRPr sz="2800">
              <a:latin typeface="MS Mincho"/>
              <a:cs typeface="MS Mincho"/>
            </a:endParaRPr>
          </a:p>
          <a:p>
            <a:pPr marL="755015" marR="249554" indent="-285115">
              <a:lnSpc>
                <a:spcPts val="2750"/>
              </a:lnSpc>
              <a:spcBef>
                <a:spcPts val="54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styl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NumberFormat.Styl</a:t>
            </a:r>
            <a:r>
              <a:rPr sz="2400" spc="-60" dirty="0">
                <a:latin typeface="Arial"/>
                <a:cs typeface="Arial"/>
              </a:rPr>
              <a:t>e</a:t>
            </a:r>
            <a:r>
              <a:rPr sz="2400" dirty="0">
                <a:latin typeface="MS Mincho"/>
                <a:cs typeface="MS Mincho"/>
              </a:rPr>
              <a:t>。用于指定</a:t>
            </a:r>
            <a:r>
              <a:rPr sz="2400" dirty="0">
                <a:latin typeface="宋体"/>
                <a:cs typeface="宋体"/>
              </a:rPr>
              <a:t>样</a:t>
            </a:r>
            <a:r>
              <a:rPr sz="2400" dirty="0">
                <a:latin typeface="MS Mincho"/>
                <a:cs typeface="MS Mincho"/>
              </a:rPr>
              <a:t>式</a:t>
            </a:r>
            <a:r>
              <a:rPr sz="2400" dirty="0">
                <a:latin typeface="宋体"/>
                <a:cs typeface="宋体"/>
              </a:rPr>
              <a:t>类 </a:t>
            </a:r>
            <a:r>
              <a:rPr sz="2400" dirty="0">
                <a:latin typeface="MS Mincho"/>
                <a:cs typeface="MS Mincho"/>
              </a:rPr>
              <a:t>型，包括三</a:t>
            </a:r>
            <a:r>
              <a:rPr sz="2400" dirty="0">
                <a:latin typeface="宋体"/>
                <a:cs typeface="宋体"/>
              </a:rPr>
              <a:t>种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Style.NUMBE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MS Mincho"/>
                <a:cs typeface="MS Mincho"/>
              </a:rPr>
              <a:t>（正常数字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型）、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Style.CURRENC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dirty="0">
                <a:latin typeface="MS Mincho"/>
                <a:cs typeface="MS Mincho"/>
              </a:rPr>
              <a:t>（</a:t>
            </a:r>
            <a:r>
              <a:rPr sz="2400" dirty="0">
                <a:latin typeface="宋体"/>
                <a:cs typeface="宋体"/>
              </a:rPr>
              <a:t>货币类</a:t>
            </a:r>
            <a:r>
              <a:rPr sz="2400" dirty="0">
                <a:latin typeface="MS Mincho"/>
                <a:cs typeface="MS Mincho"/>
              </a:rPr>
              <a:t>型）、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Style.PERCEN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latin typeface="MS Mincho"/>
                <a:cs typeface="MS Mincho"/>
              </a:rPr>
              <a:t>（ 百分数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型）</a:t>
            </a:r>
            <a:endParaRPr sz="2400">
              <a:latin typeface="MS Mincho"/>
              <a:cs typeface="MS Mincho"/>
            </a:endParaRPr>
          </a:p>
          <a:p>
            <a:pPr marL="755015" marR="2313305" indent="-285115">
              <a:lnSpc>
                <a:spcPts val="2750"/>
              </a:lnSpc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patter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型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Strin</a:t>
            </a:r>
            <a:r>
              <a:rPr sz="2400" spc="-20" dirty="0">
                <a:latin typeface="Arial"/>
                <a:cs typeface="Arial"/>
              </a:rPr>
              <a:t>g</a:t>
            </a:r>
            <a:r>
              <a:rPr sz="2400" dirty="0">
                <a:latin typeface="MS Mincho"/>
                <a:cs typeface="MS Mincho"/>
              </a:rPr>
              <a:t>，自定</a:t>
            </a:r>
            <a:r>
              <a:rPr sz="2400" dirty="0">
                <a:latin typeface="宋体"/>
                <a:cs typeface="宋体"/>
              </a:rPr>
              <a:t>义样</a:t>
            </a:r>
            <a:r>
              <a:rPr sz="2400" dirty="0">
                <a:latin typeface="MS Mincho"/>
                <a:cs typeface="MS Mincho"/>
              </a:rPr>
              <a:t>式， 如</a:t>
            </a:r>
            <a:r>
              <a:rPr sz="2400" dirty="0">
                <a:latin typeface="Arial"/>
                <a:cs typeface="Arial"/>
              </a:rPr>
              <a:t>patter=</a:t>
            </a:r>
            <a:r>
              <a:rPr sz="2400" spc="-30" dirty="0"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#,##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#</a:t>
            </a:r>
            <a:r>
              <a:rPr sz="2400" spc="-5" dirty="0">
                <a:latin typeface="Arial"/>
                <a:cs typeface="Arial"/>
              </a:rPr>
              <a:t>"</a:t>
            </a:r>
            <a:r>
              <a:rPr sz="2400" dirty="0">
                <a:latin typeface="MS Mincho"/>
                <a:cs typeface="MS Mincho"/>
              </a:rPr>
              <a:t>；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0574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格式化示例</a:t>
            </a:r>
          </a:p>
        </p:txBody>
      </p:sp>
      <p:sp>
        <p:nvSpPr>
          <p:cNvPr id="3" name="object 3"/>
          <p:cNvSpPr/>
          <p:nvPr/>
        </p:nvSpPr>
        <p:spPr>
          <a:xfrm>
            <a:off x="642619" y="1928495"/>
            <a:ext cx="5270500" cy="43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619" y="2571750"/>
            <a:ext cx="4330065" cy="154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619" y="4572000"/>
            <a:ext cx="5524500" cy="157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272" rIns="0" bIns="0" rtlCol="0">
            <a:spAutoFit/>
          </a:bodyPr>
          <a:lstStyle/>
          <a:p>
            <a:pPr marL="22860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内容概要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34" y="1647983"/>
            <a:ext cx="5066665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概述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HelloWorld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@RequestMapping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映射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求参数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请</a:t>
            </a:r>
            <a:r>
              <a:rPr sz="2000" dirty="0">
                <a:latin typeface="MS Mincho"/>
                <a:cs typeface="MS Mincho"/>
              </a:rPr>
              <a:t>求</a:t>
            </a:r>
            <a:r>
              <a:rPr sz="2000" dirty="0">
                <a:latin typeface="宋体"/>
                <a:cs typeface="宋体"/>
              </a:rPr>
              <a:t>头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理模型数据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和</a:t>
            </a:r>
            <a:r>
              <a:rPr sz="2000" dirty="0">
                <a:latin typeface="宋体"/>
                <a:cs typeface="宋体"/>
              </a:rPr>
              <a:t>视图</a:t>
            </a:r>
            <a:r>
              <a:rPr sz="2000" dirty="0">
                <a:latin typeface="MS Mincho"/>
                <a:cs typeface="MS Mincho"/>
              </a:rPr>
              <a:t>解析器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RESTful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CRUD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表</a:t>
            </a:r>
            <a:r>
              <a:rPr sz="2000" dirty="0">
                <a:latin typeface="宋体"/>
                <a:cs typeface="宋体"/>
              </a:rPr>
              <a:t>单标签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spc="-5" dirty="0">
                <a:latin typeface="Arial"/>
                <a:cs typeface="Arial"/>
              </a:rPr>
              <a:t>&amp;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理静</a:t>
            </a:r>
            <a:r>
              <a:rPr sz="2000" dirty="0">
                <a:latin typeface="宋体"/>
                <a:cs typeface="宋体"/>
              </a:rPr>
              <a:t>态资</a:t>
            </a:r>
            <a:r>
              <a:rPr sz="2000" dirty="0">
                <a:latin typeface="MS Mincho"/>
                <a:cs typeface="MS Mincho"/>
              </a:rPr>
              <a:t>源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数据</a:t>
            </a:r>
            <a:r>
              <a:rPr sz="2000" dirty="0">
                <a:latin typeface="宋体"/>
                <a:cs typeface="宋体"/>
              </a:rPr>
              <a:t>转换</a:t>
            </a:r>
            <a:r>
              <a:rPr sz="2000" spc="-445" dirty="0">
                <a:latin typeface="宋体"/>
                <a:cs typeface="宋体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数据格式化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数据校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endParaRPr sz="2000">
              <a:latin typeface="微软雅黑"/>
              <a:cs typeface="微软雅黑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JSO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MS Mincho"/>
                <a:cs typeface="MS Mincho"/>
              </a:rPr>
              <a:t>：使用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HttpMessageConverter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文件的上</a:t>
            </a:r>
            <a:r>
              <a:rPr sz="2000" dirty="0">
                <a:latin typeface="宋体"/>
                <a:cs typeface="宋体"/>
              </a:rPr>
              <a:t>传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使用</a:t>
            </a:r>
            <a:r>
              <a:rPr sz="2000" dirty="0">
                <a:latin typeface="宋体"/>
                <a:cs typeface="宋体"/>
              </a:rPr>
              <a:t>拦</a:t>
            </a:r>
            <a:r>
              <a:rPr sz="2000" dirty="0">
                <a:latin typeface="MS Mincho"/>
                <a:cs typeface="MS Mincho"/>
              </a:rPr>
              <a:t>截器</a:t>
            </a:r>
            <a:endParaRPr sz="2000">
              <a:latin typeface="MS Mincho"/>
              <a:cs typeface="MS Minch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754" y="1647983"/>
            <a:ext cx="3117215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宋体"/>
                <a:cs typeface="宋体"/>
              </a:rPr>
              <a:t>异</a:t>
            </a:r>
            <a:r>
              <a:rPr sz="2000" dirty="0">
                <a:latin typeface="MS Mincho"/>
                <a:cs typeface="MS Mincho"/>
              </a:rPr>
              <a:t>常</a:t>
            </a:r>
            <a:r>
              <a:rPr sz="2000" dirty="0">
                <a:latin typeface="宋体"/>
                <a:cs typeface="宋体"/>
              </a:rPr>
              <a:t>处</a:t>
            </a:r>
            <a:r>
              <a:rPr sz="2000" dirty="0">
                <a:latin typeface="MS Mincho"/>
                <a:cs typeface="MS Mincho"/>
              </a:rPr>
              <a:t>理</a:t>
            </a:r>
            <a:endParaRPr sz="2000">
              <a:latin typeface="MS Mincho"/>
              <a:cs typeface="MS Mincho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运</a:t>
            </a:r>
            <a:r>
              <a:rPr sz="2000" dirty="0">
                <a:latin typeface="MS Mincho"/>
                <a:cs typeface="MS Mincho"/>
              </a:rPr>
              <a:t>行流程</a:t>
            </a:r>
            <a:endParaRPr sz="2000">
              <a:latin typeface="MS Mincho"/>
              <a:cs typeface="MS Mincho"/>
            </a:endParaRPr>
          </a:p>
          <a:p>
            <a:pPr marL="12700">
              <a:lnSpc>
                <a:spcPts val="234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dirty="0">
                <a:latin typeface="MS Mincho"/>
                <a:cs typeface="MS Mincho"/>
              </a:rPr>
              <a:t>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环</a:t>
            </a:r>
            <a:r>
              <a:rPr sz="2000" dirty="0">
                <a:latin typeface="MS Mincho"/>
                <a:cs typeface="MS Mincho"/>
              </a:rPr>
              <a:t>境下使用</a:t>
            </a:r>
            <a:endParaRPr sz="2000">
              <a:latin typeface="MS Mincho"/>
              <a:cs typeface="MS Mincho"/>
            </a:endParaRPr>
          </a:p>
          <a:p>
            <a:pPr marL="354330">
              <a:lnSpc>
                <a:spcPts val="2345"/>
              </a:lnSpc>
            </a:pPr>
            <a:r>
              <a:rPr sz="2000" dirty="0">
                <a:latin typeface="Arial"/>
                <a:cs typeface="Arial"/>
              </a:rPr>
              <a:t>SpringMVC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SpringMVC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对</a:t>
            </a:r>
            <a:r>
              <a:rPr sz="2000" dirty="0">
                <a:latin typeface="MS Mincho"/>
                <a:cs typeface="MS Mincho"/>
              </a:rPr>
              <a:t>比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Struts2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83000" y="1081134"/>
            <a:ext cx="17792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003300" algn="l"/>
              </a:tabLst>
            </a:pPr>
            <a:r>
              <a:rPr sz="3600" dirty="0">
                <a:latin typeface="Arial"/>
                <a:cs typeface="Arial"/>
              </a:rPr>
              <a:t>JSR	303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84" y="1854517"/>
            <a:ext cx="8507095" cy="177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JSR 303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数据合法性校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提供的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准框架， 它已</a:t>
            </a:r>
            <a:r>
              <a:rPr sz="2400" dirty="0">
                <a:latin typeface="宋体"/>
                <a:cs typeface="宋体"/>
              </a:rPr>
              <a:t>经</a:t>
            </a:r>
            <a:r>
              <a:rPr sz="2400" dirty="0">
                <a:latin typeface="MS Mincho"/>
                <a:cs typeface="MS Mincho"/>
              </a:rPr>
              <a:t>包含在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JavaEE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6.0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4965" marR="33020" indent="-342265" algn="just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Bean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属性上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似于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@</a:t>
            </a:r>
            <a:r>
              <a:rPr sz="2400" dirty="0">
                <a:latin typeface="Arial"/>
                <a:cs typeface="Arial"/>
              </a:rPr>
              <a:t>NotNul</a:t>
            </a:r>
            <a:r>
              <a:rPr sz="2400" spc="-25" dirty="0">
                <a:latin typeface="Arial"/>
                <a:cs typeface="Arial"/>
              </a:rPr>
              <a:t>l</a:t>
            </a:r>
            <a:r>
              <a:rPr sz="2400" dirty="0">
                <a:latin typeface="MS Mincho"/>
                <a:cs typeface="MS Mincho"/>
              </a:rPr>
              <a:t>、</a:t>
            </a:r>
            <a:r>
              <a:rPr sz="2400" dirty="0">
                <a:latin typeface="Arial"/>
                <a:cs typeface="Arial"/>
              </a:rPr>
              <a:t>@Max </a:t>
            </a:r>
            <a:r>
              <a:rPr sz="2400" dirty="0">
                <a:latin typeface="MS Mincho"/>
                <a:cs typeface="MS Mincho"/>
              </a:rPr>
              <a:t>等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准的注解指定校</a:t>
            </a:r>
            <a:r>
              <a:rPr sz="2400" dirty="0">
                <a:latin typeface="宋体"/>
                <a:cs typeface="宋体"/>
              </a:rPr>
              <a:t>验规则</a:t>
            </a:r>
            <a:r>
              <a:rPr sz="2400" dirty="0">
                <a:latin typeface="MS Mincho"/>
                <a:cs typeface="MS Mincho"/>
              </a:rPr>
              <a:t>，并通</a:t>
            </a:r>
            <a:r>
              <a:rPr sz="2400" dirty="0">
                <a:latin typeface="宋体"/>
                <a:cs typeface="宋体"/>
              </a:rPr>
              <a:t>过标</a:t>
            </a:r>
            <a:r>
              <a:rPr sz="2400" dirty="0">
                <a:latin typeface="MS Mincho"/>
                <a:cs typeface="MS Mincho"/>
              </a:rPr>
              <a:t>准的</a:t>
            </a:r>
            <a:r>
              <a:rPr sz="2400" dirty="0">
                <a:latin typeface="宋体"/>
                <a:cs typeface="宋体"/>
              </a:rPr>
              <a:t>验证</a:t>
            </a:r>
            <a:r>
              <a:rPr sz="2400" dirty="0">
                <a:latin typeface="MS Mincho"/>
                <a:cs typeface="MS Mincho"/>
              </a:rPr>
              <a:t>接口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Bean 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</a:t>
            </a:r>
            <a:r>
              <a:rPr sz="2400" dirty="0">
                <a:latin typeface="宋体"/>
                <a:cs typeface="宋体"/>
              </a:rPr>
              <a:t>验证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695" y="3789045"/>
            <a:ext cx="8775065" cy="276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dirty="0"/>
              <a:t>HelloWorl</a:t>
            </a:r>
            <a:r>
              <a:rPr spc="-35" dirty="0"/>
              <a:t>d</a:t>
            </a:r>
            <a:r>
              <a:rPr dirty="0">
                <a:latin typeface="MS Mincho"/>
                <a:cs typeface="MS Mincho"/>
              </a:rPr>
              <a:t>：</a:t>
            </a:r>
            <a:r>
              <a:rPr dirty="0">
                <a:latin typeface="宋体"/>
                <a:cs typeface="宋体"/>
              </a:rPr>
              <a:t>创</a:t>
            </a:r>
            <a:r>
              <a:rPr dirty="0">
                <a:latin typeface="MS Mincho"/>
                <a:cs typeface="MS Mincho"/>
              </a:rPr>
              <a:t>建</a:t>
            </a:r>
            <a:r>
              <a:rPr dirty="0">
                <a:latin typeface="宋体"/>
                <a:cs typeface="宋体"/>
              </a:rPr>
              <a:t>请</a:t>
            </a:r>
            <a:r>
              <a:rPr dirty="0">
                <a:latin typeface="MS Mincho"/>
                <a:cs typeface="MS Mincho"/>
              </a:rPr>
              <a:t>求</a:t>
            </a:r>
            <a:r>
              <a:rPr dirty="0">
                <a:latin typeface="宋体"/>
                <a:cs typeface="宋体"/>
              </a:rPr>
              <a:t>处</a:t>
            </a:r>
            <a:r>
              <a:rPr dirty="0">
                <a:latin typeface="MS Mincho"/>
                <a:cs typeface="MS Mincho"/>
              </a:rPr>
              <a:t>理器</a:t>
            </a:r>
            <a:r>
              <a:rPr dirty="0">
                <a:latin typeface="宋体"/>
                <a:cs typeface="宋体"/>
              </a:rPr>
              <a:t>类</a:t>
            </a:r>
          </a:p>
        </p:txBody>
      </p:sp>
      <p:sp>
        <p:nvSpPr>
          <p:cNvPr id="3" name="object 3"/>
          <p:cNvSpPr/>
          <p:nvPr/>
        </p:nvSpPr>
        <p:spPr>
          <a:xfrm>
            <a:off x="1356994" y="1857375"/>
            <a:ext cx="55753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7504" y="1058703"/>
            <a:ext cx="588899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latin typeface="Arial"/>
                <a:cs typeface="Arial"/>
              </a:rPr>
              <a:t>Hibernate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Validator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宋体"/>
                <a:cs typeface="宋体"/>
              </a:rPr>
              <a:t>扩</a:t>
            </a:r>
            <a:r>
              <a:rPr sz="3600" dirty="0">
                <a:latin typeface="MS Mincho"/>
                <a:cs typeface="MS Mincho"/>
              </a:rPr>
              <a:t>展注解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125" y="1997392"/>
            <a:ext cx="8232775" cy="654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Hibernate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Validator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的一个参考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，除支持 所有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注解外，它</a:t>
            </a:r>
            <a:r>
              <a:rPr sz="2400" dirty="0">
                <a:latin typeface="宋体"/>
                <a:cs typeface="宋体"/>
              </a:rPr>
              <a:t>还</a:t>
            </a:r>
            <a:r>
              <a:rPr sz="2400" dirty="0">
                <a:latin typeface="MS Mincho"/>
                <a:cs typeface="MS Mincho"/>
              </a:rPr>
              <a:t>支持以下的</a:t>
            </a:r>
            <a:r>
              <a:rPr sz="2400" dirty="0">
                <a:latin typeface="宋体"/>
                <a:cs typeface="宋体"/>
              </a:rPr>
              <a:t>扩</a:t>
            </a:r>
            <a:r>
              <a:rPr sz="2400" dirty="0">
                <a:latin typeface="MS Mincho"/>
                <a:cs typeface="MS Mincho"/>
              </a:rPr>
              <a:t>展注解</a:t>
            </a:r>
            <a:endParaRPr sz="24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75" y="2857500"/>
            <a:ext cx="6451600" cy="1282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97392"/>
            <a:ext cx="8340725" cy="437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6195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4.0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拥</a:t>
            </a:r>
            <a:r>
              <a:rPr sz="2400" dirty="0">
                <a:latin typeface="MS Mincho"/>
                <a:cs typeface="MS Mincho"/>
              </a:rPr>
              <a:t>有自己独立的数据校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框架，同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支持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准的校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dirty="0">
                <a:latin typeface="MS Mincho"/>
                <a:cs typeface="MS Mincho"/>
              </a:rPr>
              <a:t>行数据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</a:t>
            </a:r>
            <a:r>
              <a:rPr sz="2400" dirty="0">
                <a:latin typeface="宋体"/>
                <a:cs typeface="宋体"/>
              </a:rPr>
              <a:t>时</a:t>
            </a:r>
            <a:r>
              <a:rPr sz="2400" dirty="0">
                <a:latin typeface="MS Mincho"/>
                <a:cs typeface="MS Mincho"/>
              </a:rPr>
              <a:t>，可同</a:t>
            </a:r>
            <a:r>
              <a:rPr sz="2400" dirty="0">
                <a:latin typeface="宋体"/>
                <a:cs typeface="宋体"/>
              </a:rPr>
              <a:t>时调</a:t>
            </a:r>
            <a:r>
              <a:rPr sz="2400" dirty="0">
                <a:latin typeface="MS Mincho"/>
                <a:cs typeface="MS Mincho"/>
              </a:rPr>
              <a:t>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框架完成数据校 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工作。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在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Spring MVC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中，可直接通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注解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驱动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的方式 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行数据校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endParaRPr sz="2400">
              <a:latin typeface="微软雅黑"/>
              <a:cs typeface="微软雅黑"/>
            </a:endParaRPr>
          </a:p>
          <a:p>
            <a:pPr marL="354965" marR="29209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LocalValidatorFactroyBean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既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 </a:t>
            </a:r>
            <a:r>
              <a:rPr sz="2400" dirty="0">
                <a:latin typeface="Arial"/>
                <a:cs typeface="Arial"/>
              </a:rPr>
              <a:t>Validator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接口，也</a:t>
            </a:r>
            <a:r>
              <a:rPr sz="2400" dirty="0">
                <a:latin typeface="宋体"/>
                <a:cs typeface="宋体"/>
              </a:rPr>
              <a:t>实现</a:t>
            </a:r>
            <a:r>
              <a:rPr sz="2400" dirty="0">
                <a:latin typeface="MS Mincho"/>
                <a:cs typeface="MS Mincho"/>
              </a:rPr>
              <a:t>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 303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Validator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接口。只要 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Spring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容器中定</a:t>
            </a:r>
            <a:r>
              <a:rPr sz="2400" dirty="0">
                <a:latin typeface="宋体"/>
                <a:cs typeface="宋体"/>
              </a:rPr>
              <a:t>义</a:t>
            </a:r>
            <a:r>
              <a:rPr sz="2400" dirty="0">
                <a:latin typeface="MS Mincho"/>
                <a:cs typeface="MS Mincho"/>
              </a:rPr>
              <a:t>了一个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LocalValidatorFactoryBea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，即可将其注入到需要数据校 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Bean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400" b="1" dirty="0">
                <a:latin typeface="Arial"/>
                <a:cs typeface="Arial"/>
              </a:rPr>
              <a:t>Spring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本身并没有提供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JSR303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的</a:t>
            </a:r>
            <a:r>
              <a:rPr sz="2400" b="1" dirty="0">
                <a:latin typeface="微软雅黑"/>
                <a:cs typeface="微软雅黑"/>
              </a:rPr>
              <a:t>实现</a:t>
            </a:r>
            <a:r>
              <a:rPr sz="2400" b="1" dirty="0">
                <a:latin typeface="Kozuka Gothic Pro B"/>
                <a:cs typeface="Kozuka Gothic Pro B"/>
              </a:rPr>
              <a:t>，所以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必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将</a:t>
            </a:r>
            <a:endParaRPr sz="2400">
              <a:latin typeface="Kozuka Gothic Pro B"/>
              <a:cs typeface="Kozuka Gothic Pro B"/>
            </a:endParaRPr>
          </a:p>
          <a:p>
            <a:pPr marL="354965">
              <a:lnSpc>
                <a:spcPts val="279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JSR303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实现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者的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jar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包放到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路径下</a:t>
            </a:r>
            <a:r>
              <a:rPr sz="2400" b="1" dirty="0">
                <a:latin typeface="Kozuka Gothic Pro B"/>
                <a:cs typeface="Kozuka Gothic Pro B"/>
              </a:rPr>
              <a:t>。</a:t>
            </a:r>
            <a:endParaRPr sz="2400">
              <a:latin typeface="Kozuka Gothic Pro B"/>
              <a:cs typeface="Kozuka Gothic Pro B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125" y="1926272"/>
            <a:ext cx="8267065" cy="430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buClr>
                <a:srgbClr val="FF0000"/>
              </a:buClr>
              <a:buFont typeface="Arial"/>
              <a:buChar char="•"/>
              <a:tabLst>
                <a:tab pos="35496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mvc:annotatio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-driven/&gt;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会默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认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装配好一个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LocalValidatorFactoryBea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latin typeface="MS Mincho"/>
                <a:cs typeface="MS Mincho"/>
              </a:rPr>
              <a:t>，通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dirty="0">
                <a:latin typeface="MS Mincho"/>
                <a:cs typeface="MS Mincho"/>
              </a:rPr>
              <a:t>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理方法的入参上</a:t>
            </a:r>
            <a:r>
              <a:rPr sz="2400" dirty="0">
                <a:latin typeface="宋体"/>
                <a:cs typeface="宋体"/>
              </a:rPr>
              <a:t>标 </a:t>
            </a:r>
            <a:r>
              <a:rPr sz="2400" dirty="0">
                <a:latin typeface="MS Mincho"/>
                <a:cs typeface="MS Mincho"/>
              </a:rPr>
              <a:t>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@valid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注解即可</a:t>
            </a:r>
            <a:r>
              <a:rPr sz="2400" dirty="0">
                <a:latin typeface="宋体"/>
                <a:cs typeface="宋体"/>
              </a:rPr>
              <a:t>让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在完成数据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定后</a:t>
            </a:r>
            <a:r>
              <a:rPr sz="2400" dirty="0">
                <a:latin typeface="宋体"/>
                <a:cs typeface="宋体"/>
              </a:rPr>
              <a:t>执</a:t>
            </a:r>
            <a:r>
              <a:rPr sz="2400" dirty="0">
                <a:latin typeface="MS Mincho"/>
                <a:cs typeface="MS Mincho"/>
              </a:rPr>
              <a:t>行 数据校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的工作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ts val="2815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在已</a:t>
            </a:r>
            <a:r>
              <a:rPr sz="2400" dirty="0">
                <a:latin typeface="宋体"/>
                <a:cs typeface="宋体"/>
              </a:rPr>
              <a:t>经标</a:t>
            </a:r>
            <a:r>
              <a:rPr sz="2400" dirty="0">
                <a:latin typeface="MS Mincho"/>
                <a:cs typeface="MS Mincho"/>
              </a:rPr>
              <a:t>注了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JSR303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注解的表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象前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注一个</a:t>
            </a:r>
            <a:endParaRPr sz="2400">
              <a:latin typeface="MS Mincho"/>
              <a:cs typeface="MS Mincho"/>
            </a:endParaRPr>
          </a:p>
          <a:p>
            <a:pPr marL="354965" marR="14604">
              <a:lnSpc>
                <a:spcPts val="2750"/>
              </a:lnSpc>
              <a:spcBef>
                <a:spcPts val="135"/>
              </a:spcBef>
            </a:pPr>
            <a:r>
              <a:rPr sz="2400" dirty="0">
                <a:latin typeface="Arial"/>
                <a:cs typeface="Arial"/>
              </a:rPr>
              <a:t>@Vali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框架在将</a:t>
            </a:r>
            <a:r>
              <a:rPr sz="2400" dirty="0">
                <a:latin typeface="宋体"/>
                <a:cs typeface="宋体"/>
              </a:rPr>
              <a:t>请</a:t>
            </a:r>
            <a:r>
              <a:rPr sz="2400" dirty="0">
                <a:latin typeface="MS Mincho"/>
                <a:cs typeface="MS Mincho"/>
              </a:rPr>
              <a:t>求参数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定到</a:t>
            </a:r>
            <a:r>
              <a:rPr sz="2400" dirty="0">
                <a:latin typeface="宋体"/>
                <a:cs typeface="宋体"/>
              </a:rPr>
              <a:t>该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 后，就会</a:t>
            </a:r>
            <a:r>
              <a:rPr sz="2400" dirty="0">
                <a:latin typeface="宋体"/>
                <a:cs typeface="宋体"/>
              </a:rPr>
              <a:t>调</a:t>
            </a:r>
            <a:r>
              <a:rPr sz="2400" dirty="0">
                <a:latin typeface="MS Mincho"/>
                <a:cs typeface="MS Mincho"/>
              </a:rPr>
              <a:t>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框架根据注解声明的校</a:t>
            </a:r>
            <a:r>
              <a:rPr sz="2400" dirty="0">
                <a:latin typeface="宋体"/>
                <a:cs typeface="宋体"/>
              </a:rPr>
              <a:t>验规则实</a:t>
            </a:r>
            <a:r>
              <a:rPr sz="2400" dirty="0">
                <a:latin typeface="MS Mincho"/>
                <a:cs typeface="MS Mincho"/>
              </a:rPr>
              <a:t>施校</a:t>
            </a:r>
            <a:r>
              <a:rPr sz="2400" dirty="0">
                <a:latin typeface="宋体"/>
                <a:cs typeface="宋体"/>
              </a:rPr>
              <a:t>验</a:t>
            </a:r>
            <a:endParaRPr sz="2400">
              <a:latin typeface="宋体"/>
              <a:cs typeface="宋体"/>
            </a:endParaRPr>
          </a:p>
          <a:p>
            <a:pPr marL="354965" marR="85725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是通</a:t>
            </a:r>
            <a:r>
              <a:rPr sz="2400" dirty="0">
                <a:latin typeface="宋体"/>
                <a:cs typeface="宋体"/>
              </a:rPr>
              <a:t>过对处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名的</a:t>
            </a:r>
            <a:r>
              <a:rPr sz="2400" dirty="0">
                <a:latin typeface="宋体"/>
                <a:cs typeface="宋体"/>
              </a:rPr>
              <a:t>规约</a:t>
            </a:r>
            <a:r>
              <a:rPr sz="2400" dirty="0">
                <a:latin typeface="MS Mincho"/>
                <a:cs typeface="MS Mincho"/>
              </a:rPr>
              <a:t>来保存校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 的：</a:t>
            </a:r>
            <a:r>
              <a:rPr sz="2400" b="1" dirty="0">
                <a:latin typeface="Kozuka Gothic Pro B"/>
                <a:cs typeface="Kozuka Gothic Pro B"/>
              </a:rPr>
              <a:t>前一个表</a:t>
            </a:r>
            <a:r>
              <a:rPr sz="2400" b="1" dirty="0">
                <a:latin typeface="微软雅黑"/>
                <a:cs typeface="微软雅黑"/>
              </a:rPr>
              <a:t>单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sz="2400" b="1" dirty="0">
                <a:latin typeface="Kozuka Gothic Pro B"/>
                <a:cs typeface="Kozuka Gothic Pro B"/>
              </a:rPr>
              <a:t>命令</a:t>
            </a:r>
            <a:r>
              <a:rPr sz="2400" b="1" dirty="0">
                <a:latin typeface="微软雅黑"/>
                <a:cs typeface="微软雅黑"/>
              </a:rPr>
              <a:t>对</a:t>
            </a:r>
            <a:r>
              <a:rPr sz="2400" b="1" dirty="0">
                <a:latin typeface="Kozuka Gothic Pro B"/>
                <a:cs typeface="Kozuka Gothic Pro B"/>
              </a:rPr>
              <a:t>象的校</a:t>
            </a:r>
            <a:r>
              <a:rPr sz="2400" b="1" dirty="0">
                <a:latin typeface="微软雅黑"/>
                <a:cs typeface="微软雅黑"/>
              </a:rPr>
              <a:t>验结</a:t>
            </a:r>
            <a:r>
              <a:rPr sz="2400" b="1" dirty="0">
                <a:latin typeface="Kozuka Gothic Pro B"/>
                <a:cs typeface="Kozuka Gothic Pro B"/>
              </a:rPr>
              <a:t>果保存到随后的入参 中，</a:t>
            </a:r>
            <a:r>
              <a:rPr sz="2400" b="1" dirty="0">
                <a:latin typeface="微软雅黑"/>
                <a:cs typeface="微软雅黑"/>
              </a:rPr>
              <a:t>这</a:t>
            </a:r>
            <a:r>
              <a:rPr sz="2400" b="1" dirty="0">
                <a:latin typeface="Kozuka Gothic Pro B"/>
                <a:cs typeface="Kozuka Gothic Pro B"/>
              </a:rPr>
              <a:t>个保存校</a:t>
            </a:r>
            <a:r>
              <a:rPr sz="2400" b="1" dirty="0">
                <a:latin typeface="微软雅黑"/>
                <a:cs typeface="微软雅黑"/>
              </a:rPr>
              <a:t>验结</a:t>
            </a:r>
            <a:r>
              <a:rPr sz="2400" b="1" dirty="0">
                <a:latin typeface="Kozuka Gothic Pro B"/>
                <a:cs typeface="Kozuka Gothic Pro B"/>
              </a:rPr>
              <a:t>果的入参必</a:t>
            </a:r>
            <a:r>
              <a:rPr sz="2400" b="1" dirty="0">
                <a:latin typeface="微软雅黑"/>
                <a:cs typeface="微软雅黑"/>
              </a:rPr>
              <a:t>须</a:t>
            </a:r>
            <a:r>
              <a:rPr sz="2400" b="1" dirty="0">
                <a:latin typeface="Kozuka Gothic Pro B"/>
                <a:cs typeface="Kozuka Gothic Pro B"/>
              </a:rPr>
              <a:t>是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BindingResult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或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型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这两</a:t>
            </a:r>
            <a:r>
              <a:rPr sz="2400" dirty="0">
                <a:latin typeface="MS Mincho"/>
                <a:cs typeface="MS Mincho"/>
              </a:rPr>
              <a:t>个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都位于 </a:t>
            </a:r>
            <a:r>
              <a:rPr sz="2400" dirty="0">
                <a:latin typeface="Arial"/>
                <a:cs typeface="Arial"/>
              </a:rPr>
              <a:t>org.springframework.validation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包中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0770" y="1058703"/>
            <a:ext cx="444246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1460500" algn="l"/>
              </a:tabLst>
            </a:pPr>
            <a:r>
              <a:rPr sz="3600" dirty="0">
                <a:latin typeface="Arial"/>
                <a:cs typeface="Arial"/>
              </a:rPr>
              <a:t>Spring	MVC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MS Mincho"/>
                <a:cs typeface="MS Mincho"/>
              </a:rPr>
              <a:t>数据校</a:t>
            </a:r>
            <a:r>
              <a:rPr sz="3600" dirty="0">
                <a:latin typeface="宋体"/>
                <a:cs typeface="宋体"/>
              </a:rPr>
              <a:t>验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1390" y="4515485"/>
            <a:ext cx="4243705" cy="198755"/>
          </a:xfrm>
          <a:custGeom>
            <a:avLst/>
            <a:gdLst/>
            <a:ahLst/>
            <a:cxnLst/>
            <a:rect l="l" t="t" r="r" b="b"/>
            <a:pathLst>
              <a:path w="4243705" h="198754">
                <a:moveTo>
                  <a:pt x="0" y="198755"/>
                </a:moveTo>
                <a:lnTo>
                  <a:pt x="0" y="0"/>
                </a:lnTo>
                <a:lnTo>
                  <a:pt x="4243705" y="0"/>
                </a:lnTo>
                <a:lnTo>
                  <a:pt x="4243705" y="198755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9700" y="4131945"/>
            <a:ext cx="312420" cy="383540"/>
          </a:xfrm>
          <a:custGeom>
            <a:avLst/>
            <a:gdLst/>
            <a:ahLst/>
            <a:cxnLst/>
            <a:rect l="l" t="t" r="r" b="b"/>
            <a:pathLst>
              <a:path w="312420" h="383539">
                <a:moveTo>
                  <a:pt x="0" y="383540"/>
                </a:moveTo>
                <a:lnTo>
                  <a:pt x="31242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9145" y="5561329"/>
            <a:ext cx="3006725" cy="198755"/>
          </a:xfrm>
          <a:custGeom>
            <a:avLst/>
            <a:gdLst/>
            <a:ahLst/>
            <a:cxnLst/>
            <a:rect l="l" t="t" r="r" b="b"/>
            <a:pathLst>
              <a:path w="3006725" h="198754">
                <a:moveTo>
                  <a:pt x="3006725" y="0"/>
                </a:moveTo>
                <a:lnTo>
                  <a:pt x="3006725" y="198755"/>
                </a:lnTo>
                <a:lnTo>
                  <a:pt x="0" y="198755"/>
                </a:lnTo>
                <a:lnTo>
                  <a:pt x="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2790" y="5760085"/>
            <a:ext cx="312420" cy="317500"/>
          </a:xfrm>
          <a:custGeom>
            <a:avLst/>
            <a:gdLst/>
            <a:ahLst/>
            <a:cxnLst/>
            <a:rect l="l" t="t" r="r" b="b"/>
            <a:pathLst>
              <a:path w="312420" h="317500">
                <a:moveTo>
                  <a:pt x="312420" y="317500"/>
                </a:moveTo>
                <a:lnTo>
                  <a:pt x="0" y="0"/>
                </a:lnTo>
              </a:path>
            </a:pathLst>
          </a:custGeom>
          <a:ln w="13335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125" y="1994058"/>
            <a:ext cx="8240395" cy="436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  <a:tabLst>
                <a:tab pos="35433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需校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验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</a:t>
            </a:r>
            <a:r>
              <a:rPr sz="2000" b="1" spc="120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Bean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象和其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绑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定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结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果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象或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错误对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象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时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成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出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的，它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endParaRPr sz="2000">
              <a:latin typeface="微软雅黑"/>
              <a:cs typeface="微软雅黑"/>
            </a:endParaRPr>
          </a:p>
          <a:p>
            <a:pPr marL="354965">
              <a:lnSpc>
                <a:spcPts val="2345"/>
              </a:lnSpc>
            </a:pP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之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不允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许</a:t>
            </a:r>
            <a:r>
              <a:rPr sz="20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声明其他的入参</a:t>
            </a:r>
            <a:endParaRPr sz="2000">
              <a:latin typeface="Kozuka Gothic Pro B"/>
              <a:cs typeface="Kozuka Gothic Pro B"/>
            </a:endParaRPr>
          </a:p>
          <a:p>
            <a:pPr marL="354965" indent="-342265">
              <a:lnSpc>
                <a:spcPts val="235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Errors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接口提供了</a:t>
            </a:r>
            <a:r>
              <a:rPr sz="2000" dirty="0">
                <a:latin typeface="宋体"/>
                <a:cs typeface="宋体"/>
              </a:rPr>
              <a:t>获</a:t>
            </a:r>
            <a:r>
              <a:rPr sz="2000" dirty="0">
                <a:latin typeface="MS Mincho"/>
                <a:cs typeface="MS Mincho"/>
              </a:rPr>
              <a:t>取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信息的方法，如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getErrorCoun</a:t>
            </a:r>
            <a:r>
              <a:rPr sz="2000" spc="-2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或</a:t>
            </a:r>
            <a:endParaRPr sz="2000">
              <a:latin typeface="MS Mincho"/>
              <a:cs typeface="MS Mincho"/>
            </a:endParaRPr>
          </a:p>
          <a:p>
            <a:pPr marL="354965">
              <a:lnSpc>
                <a:spcPts val="2350"/>
              </a:lnSpc>
            </a:pPr>
            <a:r>
              <a:rPr sz="2000" dirty="0">
                <a:latin typeface="Arial"/>
                <a:cs typeface="Arial"/>
              </a:rPr>
              <a:t>getFieldError</a:t>
            </a:r>
            <a:r>
              <a:rPr sz="2000" spc="-3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BindingResult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扩</a:t>
            </a:r>
            <a:r>
              <a:rPr sz="2000" dirty="0">
                <a:latin typeface="MS Mincho"/>
                <a:cs typeface="MS Mincho"/>
              </a:rPr>
              <a:t>展了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Errors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接口</a:t>
            </a:r>
            <a:endParaRPr sz="2000">
              <a:latin typeface="MS Mincho"/>
              <a:cs typeface="MS Mincho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4294505">
              <a:lnSpc>
                <a:spcPct val="100000"/>
              </a:lnSpc>
            </a:pPr>
            <a:r>
              <a:rPr sz="1750" spc="-40" dirty="0">
                <a:solidFill>
                  <a:srgbClr val="007F00"/>
                </a:solidFill>
                <a:latin typeface="Times New Roman"/>
                <a:cs typeface="Times New Roman"/>
              </a:rPr>
              <a:t>U</a:t>
            </a:r>
            <a:r>
              <a:rPr sz="1750" spc="35" dirty="0">
                <a:solidFill>
                  <a:srgbClr val="007F00"/>
                </a:solidFill>
                <a:latin typeface="Times New Roman"/>
                <a:cs typeface="Times New Roman"/>
              </a:rPr>
              <a:t>se</a:t>
            </a:r>
            <a:r>
              <a:rPr sz="1750" spc="-75" dirty="0">
                <a:solidFill>
                  <a:srgbClr val="007F00"/>
                </a:solidFill>
                <a:latin typeface="Times New Roman"/>
                <a:cs typeface="Times New Roman"/>
              </a:rPr>
              <a:t>r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和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其</a:t>
            </a:r>
            <a:r>
              <a:rPr sz="1750" spc="-10" dirty="0">
                <a:solidFill>
                  <a:srgbClr val="007F00"/>
                </a:solidFill>
                <a:latin typeface="宋体"/>
                <a:cs typeface="宋体"/>
              </a:rPr>
              <a:t>绑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定</a:t>
            </a:r>
            <a:r>
              <a:rPr sz="1750" spc="-10" dirty="0">
                <a:solidFill>
                  <a:srgbClr val="007F00"/>
                </a:solidFill>
                <a:latin typeface="宋体"/>
                <a:cs typeface="宋体"/>
              </a:rPr>
              <a:t>结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果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的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对</a:t>
            </a:r>
            <a:r>
              <a:rPr sz="1750" spc="15" dirty="0">
                <a:solidFill>
                  <a:srgbClr val="007F00"/>
                </a:solidFill>
                <a:latin typeface="MS Mincho"/>
                <a:cs typeface="MS Mincho"/>
              </a:rPr>
              <a:t>象</a:t>
            </a:r>
            <a:endParaRPr sz="1750">
              <a:latin typeface="MS Mincho"/>
              <a:cs typeface="MS Mincho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350">
              <a:latin typeface="Times New Roman"/>
              <a:cs typeface="Times New Roman"/>
            </a:endParaRPr>
          </a:p>
          <a:p>
            <a:pPr marL="2823845" marR="640080" indent="-1991995">
              <a:lnSpc>
                <a:spcPct val="104000"/>
              </a:lnSpc>
            </a:pPr>
            <a:r>
              <a:rPr sz="1550" spc="-55" dirty="0">
                <a:latin typeface="Arial"/>
                <a:cs typeface="Arial"/>
              </a:rPr>
              <a:t>pub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c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</a:t>
            </a:r>
            <a:r>
              <a:rPr sz="1550" spc="-25" dirty="0">
                <a:latin typeface="Arial"/>
                <a:cs typeface="Arial"/>
              </a:rPr>
              <a:t>t</a:t>
            </a:r>
            <a:r>
              <a:rPr sz="1550" spc="-10" dirty="0">
                <a:latin typeface="Arial"/>
                <a:cs typeface="Arial"/>
              </a:rPr>
              <a:t>r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spc="-55" dirty="0">
                <a:latin typeface="Arial"/>
                <a:cs typeface="Arial"/>
              </a:rPr>
              <a:t>n</a:t>
            </a:r>
            <a:r>
              <a:rPr sz="1550" dirty="0">
                <a:latin typeface="Arial"/>
                <a:cs typeface="Arial"/>
              </a:rPr>
              <a:t>g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hand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dirty="0">
                <a:latin typeface="Arial"/>
                <a:cs typeface="Arial"/>
              </a:rPr>
              <a:t>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9</a:t>
            </a:r>
            <a:r>
              <a:rPr sz="1550" spc="45" dirty="0">
                <a:latin typeface="Arial"/>
                <a:cs typeface="Arial"/>
              </a:rPr>
              <a:t>1</a:t>
            </a:r>
            <a:r>
              <a:rPr sz="1550" spc="-10" dirty="0">
                <a:latin typeface="Arial"/>
                <a:cs typeface="Arial"/>
              </a:rPr>
              <a:t>(</a:t>
            </a:r>
            <a:r>
              <a:rPr sz="1550" spc="-55" dirty="0">
                <a:latin typeface="Arial"/>
                <a:cs typeface="Arial"/>
              </a:rPr>
              <a:t>@</a:t>
            </a:r>
            <a:r>
              <a:rPr sz="1550" spc="-20" dirty="0">
                <a:latin typeface="Arial"/>
                <a:cs typeface="Arial"/>
              </a:rPr>
              <a:t>V</a:t>
            </a:r>
            <a:r>
              <a:rPr sz="1550" spc="-55" dirty="0">
                <a:latin typeface="Arial"/>
                <a:cs typeface="Arial"/>
              </a:rPr>
              <a:t>a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1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</a:t>
            </a:r>
            <a:r>
              <a:rPr sz="1550" spc="35" dirty="0">
                <a:latin typeface="Arial"/>
                <a:cs typeface="Arial"/>
              </a:rPr>
              <a:t>s</a:t>
            </a:r>
            <a:r>
              <a:rPr sz="1550" spc="-55" dirty="0">
                <a:latin typeface="Arial"/>
                <a:cs typeface="Arial"/>
              </a:rPr>
              <a:t>e</a:t>
            </a:r>
            <a:r>
              <a:rPr sz="1550" dirty="0">
                <a:latin typeface="Arial"/>
                <a:cs typeface="Arial"/>
              </a:rPr>
              <a:t>r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u</a:t>
            </a:r>
            <a:r>
              <a:rPr sz="1550" spc="35" dirty="0">
                <a:latin typeface="Arial"/>
                <a:cs typeface="Arial"/>
              </a:rPr>
              <a:t>s</a:t>
            </a:r>
            <a:r>
              <a:rPr sz="1550" spc="-55" dirty="0">
                <a:latin typeface="Arial"/>
                <a:cs typeface="Arial"/>
              </a:rPr>
              <a:t>e</a:t>
            </a:r>
            <a:r>
              <a:rPr sz="1550" spc="-10" dirty="0">
                <a:latin typeface="Arial"/>
                <a:cs typeface="Arial"/>
              </a:rPr>
              <a:t>r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Times New Roman"/>
                <a:cs typeface="Times New Roman"/>
              </a:rPr>
              <a:t>B</a:t>
            </a:r>
            <a:r>
              <a:rPr sz="1750" spc="15" dirty="0">
                <a:latin typeface="Times New Roman"/>
                <a:cs typeface="Times New Roman"/>
              </a:rPr>
              <a:t>i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d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45" dirty="0">
                <a:latin typeface="Times New Roman"/>
                <a:cs typeface="Times New Roman"/>
              </a:rPr>
              <a:t>g</a:t>
            </a:r>
            <a:r>
              <a:rPr sz="1750" spc="50" dirty="0">
                <a:latin typeface="Times New Roman"/>
                <a:cs typeface="Times New Roman"/>
              </a:rPr>
              <a:t>R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45" dirty="0">
                <a:latin typeface="Times New Roman"/>
                <a:cs typeface="Times New Roman"/>
              </a:rPr>
              <a:t>u</a:t>
            </a:r>
            <a:r>
              <a:rPr sz="1750" spc="15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Times New Roman"/>
                <a:cs typeface="Times New Roman"/>
              </a:rPr>
              <a:t>u</a:t>
            </a:r>
            <a:r>
              <a:rPr sz="1750" spc="35" dirty="0">
                <a:latin typeface="Times New Roman"/>
                <a:cs typeface="Times New Roman"/>
              </a:rPr>
              <a:t>se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-50" dirty="0">
                <a:latin typeface="Times New Roman"/>
                <a:cs typeface="Times New Roman"/>
              </a:rPr>
              <a:t>B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45" dirty="0">
                <a:latin typeface="Times New Roman"/>
                <a:cs typeface="Times New Roman"/>
              </a:rPr>
              <a:t>d</a:t>
            </a:r>
            <a:r>
              <a:rPr sz="1750" spc="15" dirty="0">
                <a:latin typeface="Times New Roman"/>
                <a:cs typeface="Times New Roman"/>
              </a:rPr>
              <a:t>i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40" dirty="0">
                <a:latin typeface="Times New Roman"/>
                <a:cs typeface="Times New Roman"/>
              </a:rPr>
              <a:t>g</a:t>
            </a:r>
            <a:r>
              <a:rPr sz="1750" spc="50" dirty="0">
                <a:latin typeface="Times New Roman"/>
                <a:cs typeface="Times New Roman"/>
              </a:rPr>
              <a:t>R</a:t>
            </a:r>
            <a:r>
              <a:rPr sz="1750" spc="35" dirty="0">
                <a:latin typeface="Times New Roman"/>
                <a:cs typeface="Times New Roman"/>
              </a:rPr>
              <a:t>es</a:t>
            </a:r>
            <a:r>
              <a:rPr sz="1750" spc="40" dirty="0">
                <a:latin typeface="Times New Roman"/>
                <a:cs typeface="Times New Roman"/>
              </a:rPr>
              <a:t>u</a:t>
            </a:r>
            <a:r>
              <a:rPr sz="1750" spc="20" dirty="0">
                <a:latin typeface="Times New Roman"/>
                <a:cs typeface="Times New Roman"/>
              </a:rPr>
              <a:t>l</a:t>
            </a:r>
            <a:r>
              <a:rPr sz="1750" spc="-290" dirty="0">
                <a:latin typeface="Times New Roman"/>
                <a:cs typeface="Times New Roman"/>
              </a:rPr>
              <a:t>t</a:t>
            </a:r>
            <a:r>
              <a:rPr sz="1750" dirty="0">
                <a:latin typeface="Times New Roman"/>
                <a:cs typeface="Times New Roman"/>
              </a:rPr>
              <a:t>, </a:t>
            </a:r>
            <a:r>
              <a:rPr sz="1750" spc="45" dirty="0">
                <a:latin typeface="Times New Roman"/>
                <a:cs typeface="Times New Roman"/>
              </a:rPr>
              <a:t>S</a:t>
            </a:r>
            <a:r>
              <a:rPr sz="1750" spc="15" dirty="0">
                <a:latin typeface="Times New Roman"/>
                <a:cs typeface="Times New Roman"/>
              </a:rPr>
              <a:t>t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n</a:t>
            </a:r>
            <a:r>
              <a:rPr sz="1750" spc="5" dirty="0">
                <a:latin typeface="Times New Roman"/>
                <a:cs typeface="Times New Roman"/>
              </a:rPr>
              <a:t>g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35" dirty="0">
                <a:latin typeface="Times New Roman"/>
                <a:cs typeface="Times New Roman"/>
              </a:rPr>
              <a:t>es</a:t>
            </a:r>
            <a:r>
              <a:rPr sz="1750" spc="30" dirty="0">
                <a:latin typeface="Times New Roman"/>
                <a:cs typeface="Times New Roman"/>
              </a:rPr>
              <a:t>s</a:t>
            </a:r>
            <a:r>
              <a:rPr sz="1750" spc="20" dirty="0">
                <a:latin typeface="Times New Roman"/>
                <a:cs typeface="Times New Roman"/>
              </a:rPr>
              <a:t>i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45" dirty="0">
                <a:latin typeface="Times New Roman"/>
                <a:cs typeface="Times New Roman"/>
              </a:rPr>
              <a:t>n</a:t>
            </a:r>
            <a:r>
              <a:rPr sz="1750" spc="30" dirty="0">
                <a:latin typeface="Times New Roman"/>
                <a:cs typeface="Times New Roman"/>
              </a:rPr>
              <a:t>I</a:t>
            </a:r>
            <a:r>
              <a:rPr sz="1750" spc="-265" dirty="0">
                <a:latin typeface="Times New Roman"/>
                <a:cs typeface="Times New Roman"/>
              </a:rPr>
              <a:t>d</a:t>
            </a:r>
            <a:r>
              <a:rPr sz="1750" spc="65" dirty="0">
                <a:latin typeface="Times New Roman"/>
                <a:cs typeface="Times New Roman"/>
              </a:rPr>
              <a:t>,</a:t>
            </a:r>
            <a:r>
              <a:rPr sz="1750" spc="-20" dirty="0">
                <a:latin typeface="Times New Roman"/>
                <a:cs typeface="Times New Roman"/>
              </a:rPr>
              <a:t>M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45" dirty="0">
                <a:latin typeface="Times New Roman"/>
                <a:cs typeface="Times New Roman"/>
              </a:rPr>
              <a:t>d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15" dirty="0">
                <a:latin typeface="Times New Roman"/>
                <a:cs typeface="Times New Roman"/>
              </a:rPr>
              <a:t>l</a:t>
            </a:r>
            <a:r>
              <a:rPr sz="1750" spc="-20" dirty="0">
                <a:latin typeface="Times New Roman"/>
                <a:cs typeface="Times New Roman"/>
              </a:rPr>
              <a:t>M</a:t>
            </a:r>
            <a:r>
              <a:rPr sz="1750" spc="35" dirty="0">
                <a:latin typeface="Times New Roman"/>
                <a:cs typeface="Times New Roman"/>
              </a:rPr>
              <a:t>a</a:t>
            </a:r>
            <a:r>
              <a:rPr sz="1750" spc="5" dirty="0">
                <a:latin typeface="Times New Roman"/>
                <a:cs typeface="Times New Roman"/>
              </a:rPr>
              <a:t>p </a:t>
            </a:r>
            <a:r>
              <a:rPr sz="1750" spc="-35" dirty="0">
                <a:latin typeface="Times New Roman"/>
                <a:cs typeface="Times New Roman"/>
              </a:rPr>
              <a:t>m</a:t>
            </a:r>
            <a:r>
              <a:rPr sz="1750" spc="65" dirty="0">
                <a:latin typeface="Times New Roman"/>
                <a:cs typeface="Times New Roman"/>
              </a:rPr>
              <a:t>m</a:t>
            </a:r>
            <a:r>
              <a:rPr sz="1750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  <a:p>
            <a:pPr marL="2823845">
              <a:lnSpc>
                <a:spcPct val="100000"/>
              </a:lnSpc>
              <a:spcBef>
                <a:spcPts val="90"/>
              </a:spcBef>
            </a:pPr>
            <a:r>
              <a:rPr sz="1550" spc="-55" dirty="0">
                <a:latin typeface="Arial"/>
                <a:cs typeface="Arial"/>
              </a:rPr>
              <a:t>@</a:t>
            </a:r>
            <a:r>
              <a:rPr sz="1550" spc="-20" dirty="0">
                <a:latin typeface="Arial"/>
                <a:cs typeface="Arial"/>
              </a:rPr>
              <a:t>V</a:t>
            </a:r>
            <a:r>
              <a:rPr sz="1550" spc="-55" dirty="0">
                <a:latin typeface="Arial"/>
                <a:cs typeface="Arial"/>
              </a:rPr>
              <a:t>a</a:t>
            </a:r>
            <a:r>
              <a:rPr sz="1550" spc="-40" dirty="0">
                <a:latin typeface="Arial"/>
                <a:cs typeface="Arial"/>
              </a:rPr>
              <a:t>l</a:t>
            </a:r>
            <a:r>
              <a:rPr sz="1550" spc="-45" dirty="0">
                <a:latin typeface="Arial"/>
                <a:cs typeface="Arial"/>
              </a:rPr>
              <a:t>i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1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</a:t>
            </a:r>
            <a:r>
              <a:rPr sz="1550" spc="-55" dirty="0">
                <a:latin typeface="Arial"/>
                <a:cs typeface="Arial"/>
              </a:rPr>
              <a:t>ep</a:t>
            </a:r>
            <a:r>
              <a:rPr sz="1550" dirty="0">
                <a:latin typeface="Arial"/>
                <a:cs typeface="Arial"/>
              </a:rPr>
              <a:t>t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dep</a:t>
            </a:r>
            <a:r>
              <a:rPr sz="1550" spc="180" dirty="0">
                <a:latin typeface="Arial"/>
                <a:cs typeface="Arial"/>
              </a:rPr>
              <a:t>t</a:t>
            </a:r>
            <a:r>
              <a:rPr sz="1550" dirty="0">
                <a:latin typeface="Arial"/>
                <a:cs typeface="Arial"/>
              </a:rPr>
              <a:t>,</a:t>
            </a:r>
            <a:r>
              <a:rPr sz="1550" spc="-50" dirty="0">
                <a:latin typeface="Arial"/>
                <a:cs typeface="Arial"/>
              </a:rPr>
              <a:t> </a:t>
            </a:r>
            <a:r>
              <a:rPr sz="1750" spc="50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rr</a:t>
            </a:r>
            <a:r>
              <a:rPr sz="1750" spc="45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5" dirty="0">
                <a:latin typeface="Times New Roman"/>
                <a:cs typeface="Times New Roman"/>
              </a:rPr>
              <a:t>s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Times New Roman"/>
                <a:cs typeface="Times New Roman"/>
              </a:rPr>
              <a:t>d</a:t>
            </a:r>
            <a:r>
              <a:rPr sz="1750" spc="35" dirty="0">
                <a:latin typeface="Times New Roman"/>
                <a:cs typeface="Times New Roman"/>
              </a:rPr>
              <a:t>e</a:t>
            </a:r>
            <a:r>
              <a:rPr sz="1750" spc="45" dirty="0">
                <a:latin typeface="Times New Roman"/>
                <a:cs typeface="Times New Roman"/>
              </a:rPr>
              <a:t>p</a:t>
            </a:r>
            <a:r>
              <a:rPr sz="1750" spc="15" dirty="0">
                <a:latin typeface="Times New Roman"/>
                <a:cs typeface="Times New Roman"/>
              </a:rPr>
              <a:t>t</a:t>
            </a:r>
            <a:r>
              <a:rPr sz="1750" spc="50" dirty="0">
                <a:latin typeface="Times New Roman"/>
                <a:cs typeface="Times New Roman"/>
              </a:rPr>
              <a:t>E</a:t>
            </a:r>
            <a:r>
              <a:rPr sz="1750" spc="30" dirty="0">
                <a:latin typeface="Times New Roman"/>
                <a:cs typeface="Times New Roman"/>
              </a:rPr>
              <a:t>rr</a:t>
            </a:r>
            <a:r>
              <a:rPr sz="1750" spc="40" dirty="0">
                <a:latin typeface="Times New Roman"/>
                <a:cs typeface="Times New Roman"/>
              </a:rPr>
              <a:t>o</a:t>
            </a:r>
            <a:r>
              <a:rPr sz="1750" spc="30" dirty="0">
                <a:latin typeface="Times New Roman"/>
                <a:cs typeface="Times New Roman"/>
              </a:rPr>
              <a:t>r</a:t>
            </a:r>
            <a:r>
              <a:rPr sz="1750" spc="-170" dirty="0">
                <a:latin typeface="Times New Roman"/>
                <a:cs typeface="Times New Roman"/>
              </a:rPr>
              <a:t>s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5" dirty="0">
                <a:latin typeface="Times New Roman"/>
                <a:cs typeface="Times New Roman"/>
              </a:rPr>
              <a:t>{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4294505">
              <a:lnSpc>
                <a:spcPct val="100000"/>
              </a:lnSpc>
            </a:pPr>
            <a:r>
              <a:rPr sz="1750" spc="-40" dirty="0">
                <a:solidFill>
                  <a:srgbClr val="007F00"/>
                </a:solidFill>
                <a:latin typeface="Times New Roman"/>
                <a:cs typeface="Times New Roman"/>
              </a:rPr>
              <a:t>D</a:t>
            </a:r>
            <a:r>
              <a:rPr sz="1750" spc="35" dirty="0">
                <a:solidFill>
                  <a:srgbClr val="007F00"/>
                </a:solidFill>
                <a:latin typeface="Times New Roman"/>
                <a:cs typeface="Times New Roman"/>
              </a:rPr>
              <a:t>e</a:t>
            </a:r>
            <a:r>
              <a:rPr sz="1750" spc="45" dirty="0">
                <a:solidFill>
                  <a:srgbClr val="007F00"/>
                </a:solidFill>
                <a:latin typeface="Times New Roman"/>
                <a:cs typeface="Times New Roman"/>
              </a:rPr>
              <a:t>p</a:t>
            </a:r>
            <a:r>
              <a:rPr sz="1750" spc="-190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和</a:t>
            </a:r>
            <a:r>
              <a:rPr sz="1750" spc="-15" dirty="0">
                <a:solidFill>
                  <a:srgbClr val="007F00"/>
                </a:solidFill>
                <a:latin typeface="MS Mincho"/>
                <a:cs typeface="MS Mincho"/>
              </a:rPr>
              <a:t>其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校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验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的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结</a:t>
            </a:r>
            <a:r>
              <a:rPr sz="1750" spc="-10" dirty="0">
                <a:solidFill>
                  <a:srgbClr val="007F00"/>
                </a:solidFill>
                <a:latin typeface="MS Mincho"/>
                <a:cs typeface="MS Mincho"/>
              </a:rPr>
              <a:t>果</a:t>
            </a:r>
            <a:r>
              <a:rPr sz="1750" spc="-15" dirty="0">
                <a:solidFill>
                  <a:srgbClr val="007F00"/>
                </a:solidFill>
                <a:latin typeface="宋体"/>
                <a:cs typeface="宋体"/>
              </a:rPr>
              <a:t>对</a:t>
            </a:r>
            <a:r>
              <a:rPr sz="1750" spc="15" dirty="0">
                <a:solidFill>
                  <a:srgbClr val="007F00"/>
                </a:solidFill>
                <a:latin typeface="MS Mincho"/>
                <a:cs typeface="MS Mincho"/>
              </a:rPr>
              <a:t>象</a:t>
            </a:r>
            <a:endParaRPr sz="175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4572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在目</a:t>
            </a:r>
            <a:r>
              <a:rPr dirty="0">
                <a:latin typeface="宋体"/>
                <a:cs typeface="宋体"/>
              </a:rPr>
              <a:t>标</a:t>
            </a:r>
            <a:r>
              <a:rPr dirty="0">
                <a:latin typeface="MS Mincho"/>
                <a:cs typeface="MS Mincho"/>
              </a:rPr>
              <a:t>方法中</a:t>
            </a:r>
            <a:r>
              <a:rPr dirty="0">
                <a:latin typeface="宋体"/>
                <a:cs typeface="宋体"/>
              </a:rPr>
              <a:t>获</a:t>
            </a:r>
            <a:r>
              <a:rPr dirty="0">
                <a:latin typeface="MS Mincho"/>
                <a:cs typeface="MS Mincho"/>
              </a:rPr>
              <a:t>取校</a:t>
            </a:r>
            <a:r>
              <a:rPr dirty="0">
                <a:latin typeface="宋体"/>
                <a:cs typeface="宋体"/>
              </a:rPr>
              <a:t>验结</a:t>
            </a:r>
            <a:r>
              <a:rPr dirty="0">
                <a:latin typeface="MS Mincho"/>
                <a:cs typeface="MS Mincho"/>
              </a:rPr>
              <a:t>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125" y="1926272"/>
            <a:ext cx="8341995" cy="318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080" indent="-342265">
              <a:lnSpc>
                <a:spcPts val="275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在表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宋体"/>
                <a:cs typeface="宋体"/>
              </a:rPr>
              <a:t>类</a:t>
            </a:r>
            <a:r>
              <a:rPr sz="2400" dirty="0">
                <a:latin typeface="MS Mincho"/>
                <a:cs typeface="MS Mincho"/>
              </a:rPr>
              <a:t>的属性中</a:t>
            </a:r>
            <a:r>
              <a:rPr sz="2400" dirty="0">
                <a:latin typeface="宋体"/>
                <a:cs typeface="宋体"/>
              </a:rPr>
              <a:t>标</a:t>
            </a:r>
            <a:r>
              <a:rPr sz="2400" dirty="0">
                <a:latin typeface="MS Mincho"/>
                <a:cs typeface="MS Mincho"/>
              </a:rPr>
              <a:t>注校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注解，在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</a:t>
            </a:r>
            <a:r>
              <a:rPr sz="2400" dirty="0">
                <a:latin typeface="宋体"/>
                <a:cs typeface="宋体"/>
              </a:rPr>
              <a:t>对 应</a:t>
            </a:r>
            <a:r>
              <a:rPr sz="2400" dirty="0">
                <a:latin typeface="MS Mincho"/>
                <a:cs typeface="MS Mincho"/>
              </a:rPr>
              <a:t>的入参前添加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@Vali</a:t>
            </a:r>
            <a:r>
              <a:rPr sz="2400" spc="-20" dirty="0">
                <a:latin typeface="Arial"/>
                <a:cs typeface="Arial"/>
              </a:rPr>
              <a:t>d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就会</a:t>
            </a:r>
            <a:r>
              <a:rPr sz="2400" dirty="0">
                <a:latin typeface="宋体"/>
                <a:cs typeface="宋体"/>
              </a:rPr>
              <a:t>实</a:t>
            </a:r>
            <a:r>
              <a:rPr sz="2400" dirty="0">
                <a:latin typeface="MS Mincho"/>
                <a:cs typeface="MS Mincho"/>
              </a:rPr>
              <a:t>施校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并将校 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果保存在被校</a:t>
            </a:r>
            <a:r>
              <a:rPr sz="2400" dirty="0">
                <a:latin typeface="宋体"/>
                <a:cs typeface="宋体"/>
              </a:rPr>
              <a:t>验</a:t>
            </a:r>
            <a:r>
              <a:rPr sz="2400" dirty="0">
                <a:latin typeface="MS Mincho"/>
                <a:cs typeface="MS Mincho"/>
              </a:rPr>
              <a:t>入参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象之后的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BindingResult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入参中。</a:t>
            </a:r>
            <a:endParaRPr sz="2400">
              <a:latin typeface="MS Mincho"/>
              <a:cs typeface="MS Mincho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常用方法：</a:t>
            </a:r>
            <a:endParaRPr sz="2400">
              <a:latin typeface="MS Mincho"/>
              <a:cs typeface="MS Mincho"/>
            </a:endParaRPr>
          </a:p>
          <a:p>
            <a:pPr marL="755015" indent="-285115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FieldError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getFieldErro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List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FieldErro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getFieldError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ct val="10000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getFieldValu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(String field)</a:t>
            </a:r>
            <a:endParaRPr sz="2000">
              <a:latin typeface="Arial"/>
              <a:cs typeface="Arial"/>
            </a:endParaRPr>
          </a:p>
          <a:p>
            <a:pPr marL="755015" indent="-285115">
              <a:lnSpc>
                <a:spcPts val="2380"/>
              </a:lnSpc>
              <a:spcBef>
                <a:spcPts val="350"/>
              </a:spcBef>
              <a:buClr>
                <a:srgbClr val="0000FF"/>
              </a:buClr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getErrorCoun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52" rIns="0" bIns="0" rtlCol="0">
            <a:spAutoFit/>
          </a:bodyPr>
          <a:lstStyle/>
          <a:p>
            <a:pPr marL="1371600">
              <a:lnSpc>
                <a:spcPts val="4205"/>
              </a:lnSpc>
            </a:pPr>
            <a:r>
              <a:rPr dirty="0">
                <a:latin typeface="MS Mincho"/>
                <a:cs typeface="MS Mincho"/>
              </a:rPr>
              <a:t>在</a:t>
            </a:r>
            <a:r>
              <a:rPr dirty="0">
                <a:latin typeface="宋体"/>
                <a:cs typeface="宋体"/>
              </a:rPr>
              <a:t>页</a:t>
            </a:r>
            <a:r>
              <a:rPr dirty="0">
                <a:latin typeface="MS Mincho"/>
                <a:cs typeface="MS Mincho"/>
              </a:rPr>
              <a:t>面上</a:t>
            </a:r>
            <a:r>
              <a:rPr dirty="0">
                <a:latin typeface="宋体"/>
                <a:cs typeface="宋体"/>
              </a:rPr>
              <a:t>显</a:t>
            </a:r>
            <a:r>
              <a:rPr dirty="0">
                <a:latin typeface="MS Mincho"/>
                <a:cs typeface="MS Mincho"/>
              </a:rPr>
              <a:t>示</a:t>
            </a:r>
            <a:r>
              <a:rPr dirty="0">
                <a:latin typeface="宋体"/>
                <a:cs typeface="宋体"/>
              </a:rPr>
              <a:t>错误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2095817"/>
            <a:ext cx="8049259" cy="368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74295" indent="-342265" algn="just">
              <a:lnSpc>
                <a:spcPts val="2750"/>
              </a:lnSpc>
            </a:pPr>
            <a:r>
              <a:rPr sz="2400" dirty="0">
                <a:latin typeface="Arial"/>
                <a:cs typeface="Arial"/>
              </a:rPr>
              <a:t>•  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Spring MVC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除了会将表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果保存到</a:t>
            </a:r>
            <a:r>
              <a:rPr sz="2400" dirty="0">
                <a:latin typeface="宋体"/>
                <a:cs typeface="宋体"/>
              </a:rPr>
              <a:t>对 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BindingResult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或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Errors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象中外，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还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会将所有校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验 结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果保存到</a:t>
            </a:r>
            <a:r>
              <a:rPr sz="2400" b="1" spc="145" dirty="0">
                <a:solidFill>
                  <a:srgbClr val="FF0000"/>
                </a:solidFill>
                <a:latin typeface="Kozuka Gothic Pro B"/>
                <a:cs typeface="Kozuka Gothic Pro B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隐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含模型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354965" marR="287020" indent="-342265">
              <a:lnSpc>
                <a:spcPts val="2750"/>
              </a:lnSpc>
              <a:spcBef>
                <a:spcPts val="550"/>
              </a:spcBef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MS Mincho"/>
                <a:cs typeface="MS Mincho"/>
              </a:rPr>
              <a:t>即使</a:t>
            </a:r>
            <a:r>
              <a:rPr sz="2400" dirty="0">
                <a:latin typeface="宋体"/>
                <a:cs typeface="宋体"/>
              </a:rPr>
              <a:t>处</a:t>
            </a:r>
            <a:r>
              <a:rPr sz="2400" dirty="0">
                <a:latin typeface="MS Mincho"/>
                <a:cs typeface="MS Mincho"/>
              </a:rPr>
              <a:t>理方法的</a:t>
            </a:r>
            <a:r>
              <a:rPr sz="2400" dirty="0">
                <a:latin typeface="宋体"/>
                <a:cs typeface="宋体"/>
              </a:rPr>
              <a:t>签</a:t>
            </a:r>
            <a:r>
              <a:rPr sz="2400" dirty="0">
                <a:latin typeface="MS Mincho"/>
                <a:cs typeface="MS Mincho"/>
              </a:rPr>
              <a:t>名中没有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于表</a:t>
            </a:r>
            <a:r>
              <a:rPr sz="2400" dirty="0">
                <a:latin typeface="宋体"/>
                <a:cs typeface="宋体"/>
              </a:rPr>
              <a:t>单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MS Mincho"/>
                <a:cs typeface="MS Mincho"/>
              </a:rPr>
              <a:t>命令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象的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果 入参，校</a:t>
            </a:r>
            <a:r>
              <a:rPr sz="2400" dirty="0">
                <a:latin typeface="宋体"/>
                <a:cs typeface="宋体"/>
              </a:rPr>
              <a:t>验结</a:t>
            </a:r>
            <a:r>
              <a:rPr sz="2400" dirty="0">
                <a:latin typeface="MS Mincho"/>
                <a:cs typeface="MS Mincho"/>
              </a:rPr>
              <a:t>果也会保存在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</a:t>
            </a:r>
            <a:r>
              <a:rPr sz="2400" dirty="0">
                <a:latin typeface="Arial"/>
                <a:cs typeface="Arial"/>
              </a:rPr>
              <a:t>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ts val="275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宋体"/>
                <a:cs typeface="宋体"/>
              </a:rPr>
              <a:t>隐</a:t>
            </a:r>
            <a:r>
              <a:rPr sz="2400" dirty="0">
                <a:latin typeface="MS Mincho"/>
                <a:cs typeface="MS Mincho"/>
              </a:rPr>
              <a:t>含模型中的所有数据最</a:t>
            </a:r>
            <a:r>
              <a:rPr sz="2400" dirty="0">
                <a:latin typeface="宋体"/>
                <a:cs typeface="宋体"/>
              </a:rPr>
              <a:t>终</a:t>
            </a:r>
            <a:r>
              <a:rPr sz="2400" dirty="0">
                <a:latin typeface="MS Mincho"/>
                <a:cs typeface="MS Mincho"/>
              </a:rPr>
              <a:t>将通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HttpServletRequest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的 属性列表暴露</a:t>
            </a:r>
            <a:r>
              <a:rPr sz="2400" dirty="0">
                <a:latin typeface="宋体"/>
                <a:cs typeface="宋体"/>
              </a:rPr>
              <a:t>给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视图对</a:t>
            </a:r>
            <a:r>
              <a:rPr sz="2400" dirty="0">
                <a:latin typeface="MS Mincho"/>
                <a:cs typeface="MS Mincho"/>
              </a:rPr>
              <a:t>象，因此在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MS Mincho"/>
                <a:cs typeface="MS Mincho"/>
              </a:rPr>
              <a:t>中可以</a:t>
            </a:r>
            <a:r>
              <a:rPr sz="2400" dirty="0">
                <a:latin typeface="宋体"/>
                <a:cs typeface="宋体"/>
              </a:rPr>
              <a:t>获</a:t>
            </a:r>
            <a:r>
              <a:rPr sz="2400" dirty="0">
                <a:latin typeface="MS Mincho"/>
                <a:cs typeface="MS Mincho"/>
              </a:rPr>
              <a:t>取 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信息</a:t>
            </a:r>
            <a:endParaRPr sz="2400">
              <a:latin typeface="MS Mincho"/>
              <a:cs typeface="MS Mincho"/>
            </a:endParaRPr>
          </a:p>
          <a:p>
            <a:pPr marL="354965" indent="-342265">
              <a:lnSpc>
                <a:spcPts val="2815"/>
              </a:lnSpc>
              <a:spcBef>
                <a:spcPts val="35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MS Mincho"/>
                <a:cs typeface="MS Mincho"/>
              </a:rPr>
              <a:t>在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JSP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页</a:t>
            </a:r>
            <a:r>
              <a:rPr sz="2400" dirty="0">
                <a:latin typeface="MS Mincho"/>
                <a:cs typeface="MS Mincho"/>
              </a:rPr>
              <a:t>面上可通</a:t>
            </a:r>
            <a:r>
              <a:rPr sz="2400" dirty="0">
                <a:latin typeface="宋体"/>
                <a:cs typeface="宋体"/>
              </a:rPr>
              <a:t>过</a:t>
            </a:r>
            <a:r>
              <a:rPr sz="2400" spc="-535" dirty="0"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form:errors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path=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userNam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”&gt;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ts val="2770"/>
              </a:lnSpc>
            </a:pPr>
            <a:r>
              <a:rPr sz="2400" dirty="0">
                <a:latin typeface="宋体"/>
                <a:cs typeface="宋体"/>
              </a:rPr>
              <a:t>显</a:t>
            </a:r>
            <a:r>
              <a:rPr sz="2400" dirty="0">
                <a:latin typeface="MS Mincho"/>
                <a:cs typeface="MS Mincho"/>
              </a:rPr>
              <a:t>示</a:t>
            </a:r>
            <a:r>
              <a:rPr sz="2400" dirty="0">
                <a:latin typeface="宋体"/>
                <a:cs typeface="宋体"/>
              </a:rPr>
              <a:t>错误</a:t>
            </a:r>
            <a:r>
              <a:rPr sz="2400" dirty="0">
                <a:latin typeface="MS Mincho"/>
                <a:cs typeface="MS Mincho"/>
              </a:rPr>
              <a:t>消息</a:t>
            </a:r>
            <a:endParaRPr sz="24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5730" y="2000250"/>
            <a:ext cx="63881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2414" y="5066029"/>
            <a:ext cx="8528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x.js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44" y="1732914"/>
            <a:ext cx="4356100" cy="416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665" y="6067425"/>
            <a:ext cx="4552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02100" y="1046003"/>
            <a:ext cx="939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dirty="0">
                <a:latin typeface="MS Mincho"/>
                <a:cs typeface="MS Mincho"/>
              </a:rPr>
              <a:t>示例</a:t>
            </a:r>
            <a:endParaRPr sz="3600">
              <a:latin typeface="MS Mincho"/>
              <a:cs typeface="MS Minch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44" y="1928495"/>
            <a:ext cx="6210300" cy="361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665" y="6038612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55"/>
              </a:lnSpc>
            </a:pPr>
            <a:r>
              <a:rPr sz="1800" dirty="0">
                <a:latin typeface="MS Mincho"/>
                <a:cs typeface="MS Mincho"/>
              </a:rPr>
              <a:t>目</a:t>
            </a:r>
            <a:r>
              <a:rPr sz="1800" dirty="0">
                <a:latin typeface="宋体"/>
                <a:cs typeface="宋体"/>
              </a:rPr>
              <a:t>标</a:t>
            </a:r>
            <a:r>
              <a:rPr sz="1800" dirty="0">
                <a:latin typeface="MS Mincho"/>
                <a:cs typeface="MS Mincho"/>
              </a:rPr>
              <a:t>方法</a:t>
            </a:r>
            <a:endParaRPr sz="18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952" rIns="0" bIns="0" rtlCol="0">
            <a:spAutoFit/>
          </a:bodyPr>
          <a:lstStyle/>
          <a:p>
            <a:pPr marL="1371600">
              <a:lnSpc>
                <a:spcPts val="4105"/>
              </a:lnSpc>
            </a:pPr>
            <a:r>
              <a:rPr dirty="0">
                <a:latin typeface="MS Mincho"/>
                <a:cs typeface="MS Mincho"/>
              </a:rPr>
              <a:t>提示消息的国</a:t>
            </a:r>
            <a:r>
              <a:rPr dirty="0">
                <a:latin typeface="宋体"/>
                <a:cs typeface="宋体"/>
              </a:rPr>
              <a:t>际</a:t>
            </a:r>
            <a:r>
              <a:rPr dirty="0">
                <a:latin typeface="MS Mincho"/>
                <a:cs typeface="MS Mincho"/>
              </a:rPr>
              <a:t>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75" y="1897697"/>
            <a:ext cx="8020684" cy="419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38735" indent="-342265">
              <a:lnSpc>
                <a:spcPts val="2480"/>
              </a:lnSpc>
              <a:tabLst>
                <a:tab pos="354330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Batang"/>
                <a:cs typeface="Batang"/>
              </a:rPr>
              <a:t>每</a:t>
            </a:r>
            <a:r>
              <a:rPr sz="2400" dirty="0">
                <a:latin typeface="MS Mincho"/>
                <a:cs typeface="MS Mincho"/>
              </a:rPr>
              <a:t>个属性在数据</a:t>
            </a:r>
            <a:r>
              <a:rPr sz="2400" dirty="0">
                <a:latin typeface="宋体"/>
                <a:cs typeface="宋体"/>
              </a:rPr>
              <a:t>绑</a:t>
            </a:r>
            <a:r>
              <a:rPr sz="2400" dirty="0">
                <a:latin typeface="MS Mincho"/>
                <a:cs typeface="MS Mincho"/>
              </a:rPr>
              <a:t>定和数据校</a:t>
            </a:r>
            <a:r>
              <a:rPr sz="2400" dirty="0">
                <a:latin typeface="宋体"/>
                <a:cs typeface="宋体"/>
              </a:rPr>
              <a:t>验发</a:t>
            </a:r>
            <a:r>
              <a:rPr sz="2400" dirty="0">
                <a:latin typeface="MS Mincho"/>
                <a:cs typeface="MS Mincho"/>
              </a:rPr>
              <a:t>生</a:t>
            </a:r>
            <a:r>
              <a:rPr sz="2400" dirty="0">
                <a:latin typeface="宋体"/>
                <a:cs typeface="宋体"/>
              </a:rPr>
              <a:t>错误时</a:t>
            </a:r>
            <a:r>
              <a:rPr sz="2400" dirty="0">
                <a:latin typeface="MS Mincho"/>
                <a:cs typeface="MS Mincho"/>
              </a:rPr>
              <a:t>，都会生成一 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</a:t>
            </a:r>
            <a:r>
              <a:rPr sz="2400" spc="-535" dirty="0">
                <a:latin typeface="MS Mincho"/>
                <a:cs typeface="MS Mincho"/>
              </a:rPr>
              <a:t> </a:t>
            </a:r>
            <a:r>
              <a:rPr sz="2400" dirty="0">
                <a:latin typeface="Arial"/>
                <a:cs typeface="Arial"/>
              </a:rPr>
              <a:t>FieldError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对</a:t>
            </a:r>
            <a:r>
              <a:rPr sz="2400" dirty="0">
                <a:latin typeface="MS Mincho"/>
                <a:cs typeface="MS Mincho"/>
              </a:rPr>
              <a:t>象。</a:t>
            </a:r>
            <a:endParaRPr sz="2400">
              <a:latin typeface="MS Mincho"/>
              <a:cs typeface="MS Mincho"/>
            </a:endParaRPr>
          </a:p>
          <a:p>
            <a:pPr marL="354965" marR="5080" indent="-342265">
              <a:lnSpc>
                <a:spcPct val="86400"/>
              </a:lnSpc>
              <a:spcBef>
                <a:spcPts val="245"/>
              </a:spcBef>
              <a:tabLst>
                <a:tab pos="354330" algn="l"/>
              </a:tabLst>
            </a:pPr>
            <a:r>
              <a:rPr sz="2400" b="1" dirty="0">
                <a:latin typeface="Arial"/>
                <a:cs typeface="Arial"/>
              </a:rPr>
              <a:t>•	</a:t>
            </a:r>
            <a:r>
              <a:rPr sz="2400" b="1" dirty="0">
                <a:latin typeface="Kozuka Gothic Pro B"/>
                <a:cs typeface="Kozuka Gothic Pro B"/>
              </a:rPr>
              <a:t>当一个属性校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失</a:t>
            </a:r>
            <a:r>
              <a:rPr sz="2400" b="1" dirty="0">
                <a:latin typeface="微软雅黑"/>
                <a:cs typeface="微软雅黑"/>
              </a:rPr>
              <a:t>败</a:t>
            </a:r>
            <a:r>
              <a:rPr sz="2400" b="1" dirty="0">
                <a:latin typeface="Kozuka Gothic Pro B"/>
                <a:cs typeface="Kozuka Gothic Pro B"/>
              </a:rPr>
              <a:t>后，校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框架会</a:t>
            </a:r>
            <a:r>
              <a:rPr sz="2400" b="1" dirty="0">
                <a:latin typeface="微软雅黑"/>
                <a:cs typeface="微软雅黑"/>
              </a:rPr>
              <a:t>为该</a:t>
            </a:r>
            <a:r>
              <a:rPr sz="2400" b="1" dirty="0">
                <a:latin typeface="Kozuka Gothic Pro B"/>
                <a:cs typeface="Kozuka Gothic Pro B"/>
              </a:rPr>
              <a:t>属性生成</a:t>
            </a:r>
            <a:r>
              <a:rPr sz="2400" b="1" spc="145" dirty="0">
                <a:latin typeface="Kozuka Gothic Pro B"/>
                <a:cs typeface="Kozuka Gothic Pro B"/>
              </a:rPr>
              <a:t> 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Kozuka Gothic Pro B"/>
                <a:cs typeface="Kozuka Gothic Pro B"/>
              </a:rPr>
              <a:t>个消 息代</a:t>
            </a:r>
            <a:r>
              <a:rPr sz="2400" b="1" dirty="0">
                <a:latin typeface="微软雅黑"/>
                <a:cs typeface="微软雅黑"/>
              </a:rPr>
              <a:t>码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这</a:t>
            </a:r>
            <a:r>
              <a:rPr sz="2400" dirty="0">
                <a:latin typeface="MS Mincho"/>
                <a:cs typeface="MS Mincho"/>
              </a:rPr>
              <a:t>些代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以</a:t>
            </a:r>
            <a:r>
              <a:rPr sz="2400" b="1" dirty="0">
                <a:latin typeface="Kozuka Gothic Pro B"/>
                <a:cs typeface="Kozuka Gothic Pro B"/>
              </a:rPr>
              <a:t>校</a:t>
            </a:r>
            <a:r>
              <a:rPr sz="2400" b="1" dirty="0">
                <a:latin typeface="微软雅黑"/>
                <a:cs typeface="微软雅黑"/>
              </a:rPr>
              <a:t>验</a:t>
            </a:r>
            <a:r>
              <a:rPr sz="2400" b="1" dirty="0">
                <a:latin typeface="Kozuka Gothic Pro B"/>
                <a:cs typeface="Kozuka Gothic Pro B"/>
              </a:rPr>
              <a:t>注解</a:t>
            </a:r>
            <a:r>
              <a:rPr sz="2400" b="1" dirty="0">
                <a:latin typeface="微软雅黑"/>
                <a:cs typeface="微软雅黑"/>
              </a:rPr>
              <a:t>类</a:t>
            </a:r>
            <a:r>
              <a:rPr sz="2400" b="1" dirty="0">
                <a:latin typeface="Kozuka Gothic Pro B"/>
                <a:cs typeface="Kozuka Gothic Pro B"/>
              </a:rPr>
              <a:t>名</a:t>
            </a:r>
            <a:r>
              <a:rPr sz="2400" b="1" dirty="0">
                <a:latin typeface="微软雅黑"/>
                <a:cs typeface="微软雅黑"/>
              </a:rPr>
              <a:t>为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前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缀</a:t>
            </a:r>
            <a:r>
              <a:rPr sz="2400" dirty="0">
                <a:latin typeface="MS Mincho"/>
                <a:cs typeface="MS Mincho"/>
              </a:rPr>
              <a:t>，</a:t>
            </a:r>
            <a:r>
              <a:rPr sz="2400" dirty="0">
                <a:latin typeface="宋体"/>
                <a:cs typeface="宋体"/>
              </a:rPr>
              <a:t>结</a:t>
            </a:r>
            <a:r>
              <a:rPr sz="2400" dirty="0">
                <a:latin typeface="MS Mincho"/>
                <a:cs typeface="MS Mincho"/>
              </a:rPr>
              <a:t>合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modleAttribut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、属性名及属性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类</a:t>
            </a:r>
            <a:r>
              <a:rPr sz="2400" b="1" dirty="0">
                <a:solidFill>
                  <a:srgbClr val="FF0000"/>
                </a:solidFill>
                <a:latin typeface="Kozuka Gothic Pro B"/>
                <a:cs typeface="Kozuka Gothic Pro B"/>
              </a:rPr>
              <a:t>型名</a:t>
            </a:r>
            <a:r>
              <a:rPr sz="2400" dirty="0">
                <a:latin typeface="MS Mincho"/>
                <a:cs typeface="MS Mincho"/>
              </a:rPr>
              <a:t>生成多个</a:t>
            </a:r>
            <a:r>
              <a:rPr sz="2400" dirty="0">
                <a:latin typeface="宋体"/>
                <a:cs typeface="宋体"/>
              </a:rPr>
              <a:t>对应</a:t>
            </a:r>
            <a:r>
              <a:rPr sz="2400" dirty="0">
                <a:latin typeface="MS Mincho"/>
                <a:cs typeface="MS Mincho"/>
              </a:rPr>
              <a:t>的消 息代</a:t>
            </a:r>
            <a:r>
              <a:rPr sz="2400" dirty="0">
                <a:latin typeface="宋体"/>
                <a:cs typeface="宋体"/>
              </a:rPr>
              <a:t>码</a:t>
            </a:r>
            <a:r>
              <a:rPr sz="2400" dirty="0">
                <a:latin typeface="MS Mincho"/>
                <a:cs typeface="MS Mincho"/>
              </a:rPr>
              <a:t>：</a:t>
            </a:r>
            <a:r>
              <a:rPr sz="2000" dirty="0">
                <a:latin typeface="MS Mincho"/>
                <a:cs typeface="MS Mincho"/>
              </a:rPr>
              <a:t>例如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User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类</a:t>
            </a:r>
            <a:r>
              <a:rPr sz="2000" dirty="0">
                <a:latin typeface="MS Mincho"/>
                <a:cs typeface="MS Mincho"/>
              </a:rPr>
              <a:t>中的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password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标</a:t>
            </a:r>
            <a:r>
              <a:rPr sz="2000" dirty="0">
                <a:latin typeface="MS Mincho"/>
                <a:cs typeface="MS Mincho"/>
              </a:rPr>
              <a:t>准了一个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注 解，当</a:t>
            </a:r>
            <a:r>
              <a:rPr sz="2000" dirty="0">
                <a:latin typeface="宋体"/>
                <a:cs typeface="宋体"/>
              </a:rPr>
              <a:t>该</a:t>
            </a:r>
            <a:r>
              <a:rPr sz="2000" dirty="0">
                <a:latin typeface="MS Mincho"/>
                <a:cs typeface="MS Mincho"/>
              </a:rPr>
              <a:t>属性</a:t>
            </a:r>
            <a:r>
              <a:rPr sz="2000" dirty="0">
                <a:latin typeface="宋体"/>
                <a:cs typeface="宋体"/>
              </a:rPr>
              <a:t>值</a:t>
            </a:r>
            <a:r>
              <a:rPr sz="2000" dirty="0">
                <a:latin typeface="MS Mincho"/>
                <a:cs typeface="MS Mincho"/>
              </a:rPr>
              <a:t>不</a:t>
            </a:r>
            <a:r>
              <a:rPr sz="2000" dirty="0">
                <a:latin typeface="宋体"/>
                <a:cs typeface="宋体"/>
              </a:rPr>
              <a:t>满</a:t>
            </a:r>
            <a:r>
              <a:rPr sz="2000" dirty="0">
                <a:latin typeface="MS Mincho"/>
                <a:cs typeface="MS Mincho"/>
              </a:rPr>
              <a:t>足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@Pattern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所定</a:t>
            </a:r>
            <a:r>
              <a:rPr sz="2000" dirty="0">
                <a:latin typeface="宋体"/>
                <a:cs typeface="宋体"/>
              </a:rPr>
              <a:t>义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规则时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就会</a:t>
            </a:r>
            <a:r>
              <a:rPr sz="2000" dirty="0">
                <a:latin typeface="宋体"/>
                <a:cs typeface="宋体"/>
              </a:rPr>
              <a:t>产</a:t>
            </a:r>
            <a:r>
              <a:rPr sz="2000" dirty="0">
                <a:latin typeface="MS Mincho"/>
                <a:cs typeface="MS Mincho"/>
              </a:rPr>
              <a:t>生以下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4 </a:t>
            </a:r>
            <a:r>
              <a:rPr sz="2000" dirty="0">
                <a:latin typeface="MS Mincho"/>
                <a:cs typeface="MS Mincho"/>
              </a:rPr>
              <a:t>个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代</a:t>
            </a:r>
            <a:r>
              <a:rPr sz="2000" dirty="0">
                <a:latin typeface="宋体"/>
                <a:cs typeface="宋体"/>
              </a:rPr>
              <a:t>码</a:t>
            </a:r>
            <a:r>
              <a:rPr sz="2000" dirty="0">
                <a:latin typeface="MS Mincho"/>
                <a:cs typeface="MS Mincho"/>
              </a:rPr>
              <a:t>：</a:t>
            </a:r>
            <a:endParaRPr sz="2000">
              <a:latin typeface="MS Mincho"/>
              <a:cs typeface="MS Mincho"/>
            </a:endParaRPr>
          </a:p>
          <a:p>
            <a:pPr marL="755015" indent="-285115">
              <a:lnSpc>
                <a:spcPts val="177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Pattern.user.password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Pattern.password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5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Pattern.java.lang.String</a:t>
            </a:r>
            <a:endParaRPr sz="1600">
              <a:latin typeface="Arial"/>
              <a:cs typeface="Arial"/>
            </a:endParaRPr>
          </a:p>
          <a:p>
            <a:pPr marL="755015" indent="-285115">
              <a:lnSpc>
                <a:spcPts val="1820"/>
              </a:lnSpc>
              <a:buFont typeface="Arial"/>
              <a:buChar char="–"/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Pattern</a:t>
            </a:r>
            <a:endParaRPr sz="1600">
              <a:latin typeface="Arial"/>
              <a:cs typeface="Arial"/>
            </a:endParaRPr>
          </a:p>
          <a:p>
            <a:pPr marL="354965" marR="152400" indent="-342265">
              <a:lnSpc>
                <a:spcPts val="207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MS Mincho"/>
                <a:cs typeface="MS Mincho"/>
              </a:rPr>
              <a:t>当使用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宋体"/>
                <a:cs typeface="宋体"/>
              </a:rPr>
              <a:t>标签显</a:t>
            </a:r>
            <a:r>
              <a:rPr sz="2000" dirty="0">
                <a:latin typeface="MS Mincho"/>
                <a:cs typeface="MS Mincho"/>
              </a:rPr>
              <a:t>示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</a:t>
            </a:r>
            <a:r>
              <a:rPr sz="2000" dirty="0">
                <a:latin typeface="宋体"/>
                <a:cs typeface="宋体"/>
              </a:rPr>
              <a:t>时</a:t>
            </a:r>
            <a:r>
              <a:rPr sz="2000" dirty="0">
                <a:latin typeface="MS Mincho"/>
                <a:cs typeface="MS Mincho"/>
              </a:rPr>
              <a:t>，</a:t>
            </a:r>
            <a:r>
              <a:rPr sz="2000" spc="-445" dirty="0">
                <a:latin typeface="MS Mincho"/>
                <a:cs typeface="MS Mincho"/>
              </a:rPr>
              <a:t> </a:t>
            </a:r>
            <a:r>
              <a:rPr sz="2000" dirty="0">
                <a:latin typeface="Arial"/>
                <a:cs typeface="Arial"/>
              </a:rPr>
              <a:t>Spring MVC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会</a:t>
            </a:r>
            <a:r>
              <a:rPr sz="2000" dirty="0">
                <a:latin typeface="宋体"/>
                <a:cs typeface="宋体"/>
              </a:rPr>
              <a:t>查</a:t>
            </a:r>
            <a:r>
              <a:rPr sz="2000" dirty="0">
                <a:latin typeface="MS Mincho"/>
                <a:cs typeface="MS Mincho"/>
              </a:rPr>
              <a:t>看 </a:t>
            </a:r>
            <a:r>
              <a:rPr sz="2000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MS Mincho"/>
                <a:cs typeface="MS Mincho"/>
              </a:rPr>
              <a:t>上下文是否装配了</a:t>
            </a:r>
            <a:r>
              <a:rPr sz="2000" dirty="0">
                <a:latin typeface="宋体"/>
                <a:cs typeface="宋体"/>
              </a:rPr>
              <a:t>对应</a:t>
            </a:r>
            <a:r>
              <a:rPr sz="2000" dirty="0">
                <a:latin typeface="MS Mincho"/>
                <a:cs typeface="MS Mincho"/>
              </a:rPr>
              <a:t>的国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化消息，如果没有，</a:t>
            </a:r>
            <a:r>
              <a:rPr sz="2000" dirty="0">
                <a:latin typeface="宋体"/>
                <a:cs typeface="宋体"/>
              </a:rPr>
              <a:t>则显</a:t>
            </a:r>
            <a:r>
              <a:rPr sz="2000" dirty="0">
                <a:latin typeface="MS Mincho"/>
                <a:cs typeface="MS Mincho"/>
              </a:rPr>
              <a:t>示默</a:t>
            </a:r>
            <a:r>
              <a:rPr sz="2000" dirty="0">
                <a:latin typeface="宋体"/>
                <a:cs typeface="宋体"/>
              </a:rPr>
              <a:t>认 </a:t>
            </a:r>
            <a:r>
              <a:rPr sz="2000" dirty="0">
                <a:latin typeface="MS Mincho"/>
                <a:cs typeface="MS Mincho"/>
              </a:rPr>
              <a:t>的</a:t>
            </a:r>
            <a:r>
              <a:rPr sz="2000" dirty="0">
                <a:latin typeface="宋体"/>
                <a:cs typeface="宋体"/>
              </a:rPr>
              <a:t>错误</a:t>
            </a:r>
            <a:r>
              <a:rPr sz="2000" dirty="0">
                <a:latin typeface="MS Mincho"/>
                <a:cs typeface="MS Mincho"/>
              </a:rPr>
              <a:t>消息，否</a:t>
            </a:r>
            <a:r>
              <a:rPr sz="2000" dirty="0">
                <a:latin typeface="宋体"/>
                <a:cs typeface="宋体"/>
              </a:rPr>
              <a:t>则</a:t>
            </a:r>
            <a:r>
              <a:rPr sz="2000" dirty="0">
                <a:latin typeface="MS Mincho"/>
                <a:cs typeface="MS Mincho"/>
              </a:rPr>
              <a:t>使用国</a:t>
            </a:r>
            <a:r>
              <a:rPr sz="2000" dirty="0">
                <a:latin typeface="宋体"/>
                <a:cs typeface="宋体"/>
              </a:rPr>
              <a:t>际</a:t>
            </a:r>
            <a:r>
              <a:rPr sz="2000" dirty="0">
                <a:latin typeface="MS Mincho"/>
                <a:cs typeface="MS Mincho"/>
              </a:rPr>
              <a:t>化消息。</a:t>
            </a:r>
            <a:endParaRPr sz="2000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234</TotalTime>
  <Words>2178</Words>
  <Application>Microsoft Office PowerPoint</Application>
  <PresentationFormat>全屏显示(4:3)</PresentationFormat>
  <Paragraphs>1120</Paragraphs>
  <Slides>139</Slides>
  <Notes>138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53" baseType="lpstr">
      <vt:lpstr>Adobe Myungjo Std M</vt:lpstr>
      <vt:lpstr>Batang</vt:lpstr>
      <vt:lpstr>Kozuka Gothic Pro B</vt:lpstr>
      <vt:lpstr>Meiryo</vt:lpstr>
      <vt:lpstr>MS Mincho</vt:lpstr>
      <vt:lpstr>黑体</vt:lpstr>
      <vt:lpstr>宋体</vt:lpstr>
      <vt:lpstr>微软雅黑</vt:lpstr>
      <vt:lpstr>Arial</vt:lpstr>
      <vt:lpstr>Bookman Old Style</vt:lpstr>
      <vt:lpstr>Calibri</vt:lpstr>
      <vt:lpstr>Times New Roman</vt:lpstr>
      <vt:lpstr>Verdana</vt:lpstr>
      <vt:lpstr>Office 主题​​</vt:lpstr>
      <vt:lpstr>PowerPoint 演示文稿</vt:lpstr>
      <vt:lpstr>内容概要</vt:lpstr>
      <vt:lpstr>内容概要</vt:lpstr>
      <vt:lpstr>SpringMVC 概述</vt:lpstr>
      <vt:lpstr>HelloWorld</vt:lpstr>
      <vt:lpstr>HelloWorld：加入 jar 包</vt:lpstr>
      <vt:lpstr>HelloWorld：配置 web.xml</vt:lpstr>
      <vt:lpstr>PowerPoint 演示文稿</vt:lpstr>
      <vt:lpstr>HelloWorld：创建请求处理器类</vt:lpstr>
      <vt:lpstr>PowerPoint 演示文稿</vt:lpstr>
      <vt:lpstr>PowerPoint 演示文稿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</vt:lpstr>
      <vt:lpstr>REST</vt:lpstr>
      <vt:lpstr>PowerPoint 演示文稿</vt:lpstr>
      <vt:lpstr>内容概要</vt:lpstr>
      <vt:lpstr>请求处理方法签名</vt:lpstr>
      <vt:lpstr>PowerPoint 演示文稿</vt:lpstr>
      <vt:lpstr>PowerPoint 演示文稿</vt:lpstr>
      <vt:lpstr>PowerPoint 演示文稿</vt:lpstr>
      <vt:lpstr>PowerPoint 演示文稿</vt:lpstr>
      <vt:lpstr>使用 Servlet API 作为入参</vt:lpstr>
      <vt:lpstr>PowerPoint 演示文稿</vt:lpstr>
      <vt:lpstr>内容概要</vt:lpstr>
      <vt:lpstr>处理模型数据</vt:lpstr>
      <vt:lpstr>ModelAndView</vt:lpstr>
      <vt:lpstr>Map 及 Model</vt:lpstr>
      <vt:lpstr>Map 及 Model 示例</vt:lpstr>
      <vt:lpstr>@SessionAttributes</vt:lpstr>
      <vt:lpstr>@SessionAttributes 示例</vt:lpstr>
      <vt:lpstr>PowerPoint 演示文稿</vt:lpstr>
      <vt:lpstr>PowerPoint 演示文稿</vt:lpstr>
      <vt:lpstr>@ModelAttribute</vt:lpstr>
      <vt:lpstr>PowerPoint 演示文稿</vt:lpstr>
      <vt:lpstr>PowerPoint 演示文稿</vt:lpstr>
      <vt:lpstr>内容概要</vt:lpstr>
      <vt:lpstr>PowerPoint 演示文稿</vt:lpstr>
      <vt:lpstr>PowerPoint 演示文稿</vt:lpstr>
      <vt:lpstr>视图和视图解析器</vt:lpstr>
      <vt:lpstr>PowerPoint 演示文稿</vt:lpstr>
      <vt:lpstr>常用的视图实现类</vt:lpstr>
      <vt:lpstr>视图解析器</vt:lpstr>
      <vt:lpstr>常用的视图解析器实现类</vt:lpstr>
      <vt:lpstr>InternalResourceViewResolver</vt:lpstr>
      <vt:lpstr>InternalResourceViewResolver</vt:lpstr>
      <vt:lpstr>Excel 视图</vt:lpstr>
      <vt:lpstr>关于重定向</vt:lpstr>
      <vt:lpstr>内容概要</vt:lpstr>
      <vt:lpstr>RESTful SpringMVC CRUD</vt:lpstr>
      <vt:lpstr>RESTful SpringMVC CRUD</vt:lpstr>
      <vt:lpstr>RESTful SpringMVC CRUD</vt:lpstr>
      <vt:lpstr>RESTful SpringMVC CRUD</vt:lpstr>
      <vt:lpstr>PowerPoint 演示文稿</vt:lpstr>
      <vt:lpstr>内容概要</vt:lpstr>
      <vt:lpstr>使用 Spring 的表单标签</vt:lpstr>
      <vt:lpstr>form 标签</vt:lpstr>
      <vt:lpstr>表单标签</vt:lpstr>
      <vt:lpstr>表单标签</vt:lpstr>
      <vt:lpstr>表单标签</vt:lpstr>
      <vt:lpstr>内容概要</vt:lpstr>
      <vt:lpstr>处理静态资源</vt:lpstr>
      <vt:lpstr>内容概要</vt:lpstr>
      <vt:lpstr>数据绑定流程</vt:lpstr>
      <vt:lpstr>数据绑定流程</vt:lpstr>
      <vt:lpstr>数据绑定流程</vt:lpstr>
      <vt:lpstr>数据绑定流程</vt:lpstr>
      <vt:lpstr>数据转换</vt:lpstr>
      <vt:lpstr>自定义类型转换器</vt:lpstr>
      <vt:lpstr>Spring 支持的转换器</vt:lpstr>
      <vt:lpstr>&lt;mvc:annotation-driven conversion-service= “conversionService”/&gt; 会将自定义的 ConversionService 注册到 Spring MVC 的上下文中</vt:lpstr>
      <vt:lpstr>关于 mvc:annotation-driven</vt:lpstr>
      <vt:lpstr>PowerPoint 演示文稿</vt:lpstr>
      <vt:lpstr>@InitBinder</vt:lpstr>
      <vt:lpstr>数据绑定流程</vt:lpstr>
      <vt:lpstr>内容概要</vt:lpstr>
      <vt:lpstr>数据格式化</vt:lpstr>
      <vt:lpstr>数据格式化</vt:lpstr>
      <vt:lpstr>日期格式化</vt:lpstr>
      <vt:lpstr>数值格式化</vt:lpstr>
      <vt:lpstr>格式化示例</vt:lpstr>
      <vt:lpstr>内容概要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在目标方法中获取校验结果</vt:lpstr>
      <vt:lpstr>在页面上显示错误</vt:lpstr>
      <vt:lpstr>PowerPoint 演示文稿</vt:lpstr>
      <vt:lpstr>PowerPoint 演示文稿</vt:lpstr>
      <vt:lpstr>PowerPoint 演示文稿</vt:lpstr>
      <vt:lpstr>提示消息的国际化</vt:lpstr>
      <vt:lpstr>提示消息的国际化</vt:lpstr>
      <vt:lpstr>内容概要</vt:lpstr>
      <vt:lpstr>处理 JSON</vt:lpstr>
      <vt:lpstr>HttpMessageConverter&lt;T&gt;</vt:lpstr>
      <vt:lpstr>HttpMessageConverter&lt;T&gt;</vt:lpstr>
      <vt:lpstr>PowerPoint 演示文稿</vt:lpstr>
      <vt:lpstr>HttpMessageConverter&lt;T&gt;</vt:lpstr>
      <vt:lpstr>HttpMessageConverter&lt;T&gt;</vt:lpstr>
      <vt:lpstr>PowerPoint 演示文稿</vt:lpstr>
      <vt:lpstr>PowerPoint 演示文稿</vt:lpstr>
      <vt:lpstr>PowerPoint 演示文稿</vt:lpstr>
      <vt:lpstr>内容概要</vt:lpstr>
      <vt:lpstr>国际化概述</vt:lpstr>
      <vt:lpstr>SessionLocaleResolver &amp; LocaleChangeInterceptor 工作原理</vt:lpstr>
      <vt:lpstr>本地化解析器和本地化拦截器</vt:lpstr>
      <vt:lpstr>内容概要</vt:lpstr>
      <vt:lpstr>文件上传</vt:lpstr>
      <vt:lpstr>配置 MultipartResolver</vt:lpstr>
      <vt:lpstr>文件上传示例</vt:lpstr>
      <vt:lpstr>内容概要</vt:lpstr>
      <vt:lpstr>自定义拦截器</vt:lpstr>
      <vt:lpstr>拦截器方法执行顺序</vt:lpstr>
      <vt:lpstr>配置自定义拦截器</vt:lpstr>
      <vt:lpstr>PowerPoint 演示文稿</vt:lpstr>
      <vt:lpstr>PowerPoint 演示文稿</vt:lpstr>
      <vt:lpstr>内容概要</vt:lpstr>
      <vt:lpstr>异常处理</vt:lpstr>
      <vt:lpstr>HandlerExceptionResolver</vt:lpstr>
      <vt:lpstr>PowerPoint 演示文稿</vt:lpstr>
      <vt:lpstr>PowerPoint 演示文稿</vt:lpstr>
      <vt:lpstr>PowerPoint 演示文稿</vt:lpstr>
      <vt:lpstr>PowerPoint 演示文稿</vt:lpstr>
      <vt:lpstr>内容概要</vt:lpstr>
      <vt:lpstr>PowerPoint 演示文稿</vt:lpstr>
      <vt:lpstr>内容概要</vt:lpstr>
      <vt:lpstr>Bean 被创建两次 ？</vt:lpstr>
      <vt:lpstr>PowerPoint 演示文稿</vt:lpstr>
      <vt:lpstr>PowerPoint 演示文稿</vt:lpstr>
      <vt:lpstr>内容概要</vt:lpstr>
      <vt:lpstr>SpringMVC 对比 Struts2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秀娟 祁</cp:lastModifiedBy>
  <cp:revision>8</cp:revision>
  <dcterms:created xsi:type="dcterms:W3CDTF">2015-01-22T14:40:59Z</dcterms:created>
  <dcterms:modified xsi:type="dcterms:W3CDTF">2018-12-26T17:32:32Z</dcterms:modified>
</cp:coreProperties>
</file>