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7" r:id="rId3"/>
    <p:sldId id="294" r:id="rId4"/>
    <p:sldId id="301" r:id="rId5"/>
    <p:sldId id="263" r:id="rId6"/>
    <p:sldId id="295" r:id="rId7"/>
    <p:sldId id="258" r:id="rId8"/>
    <p:sldId id="270" r:id="rId9"/>
    <p:sldId id="264" r:id="rId10"/>
    <p:sldId id="302" r:id="rId11"/>
    <p:sldId id="287" r:id="rId12"/>
    <p:sldId id="298" r:id="rId13"/>
    <p:sldId id="312" r:id="rId14"/>
    <p:sldId id="317" r:id="rId15"/>
    <p:sldId id="290" r:id="rId16"/>
    <p:sldId id="299" r:id="rId17"/>
    <p:sldId id="311" r:id="rId18"/>
    <p:sldId id="257" r:id="rId1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3840">
          <p15:clr>
            <a:srgbClr val="A4A3A4"/>
          </p15:clr>
        </p15:guide>
        <p15:guide id="3" pos="10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00" y="78"/>
      </p:cViewPr>
      <p:guideLst>
        <p:guide orient="horz" pos="663"/>
        <p:guide pos="3840"/>
        <p:guide pos="10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6452A9B-E31A-496B-9384-D736849A76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CCD517-66B0-4B7E-B205-7908BA1CD9A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2715A6B-9B05-4A04-88B1-B4E31FB1DC1E}" type="datetimeFigureOut">
              <a:rPr lang="zh-CN" altLang="en-US"/>
              <a:pPr>
                <a:defRPr/>
              </a:pPr>
              <a:t>2021/3/19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FDB2FDEB-8723-4E20-8325-EAB2C1C677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2DD0DC36-AA73-4D7B-AEE5-D97A34C43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DE8FC8-6980-40B9-80B6-B97563E9B8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AD5392-577D-46AC-92AE-CFE3E6E1C8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32C80C8-22C0-4A02-ABBD-0407F442DC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2C80C8-22C0-4A02-ABBD-0407F442DC20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244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2C80C8-22C0-4A02-ABBD-0407F442DC20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184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2C80C8-22C0-4A02-ABBD-0407F442DC20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584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7DD69FCF-2B0C-41EE-BBAD-DCFDE607D8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4B1A16EC-9BD8-4055-A544-F269C96145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BB133BDD-35B8-4F45-9586-525B7EC129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AB9847-42A1-4F0E-9F72-763E0C3AA04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2C80C8-22C0-4A02-ABBD-0407F442DC20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446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2C80C8-22C0-4A02-ABBD-0407F442DC20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635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2C80C8-22C0-4A02-ABBD-0407F442DC20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58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2C80C8-22C0-4A02-ABBD-0407F442DC20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05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2C80C8-22C0-4A02-ABBD-0407F442DC20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43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2C80C8-22C0-4A02-ABBD-0407F442DC20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445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BC376C62-73AC-4C2B-8277-9246E118EC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7EAFFE62-CB7C-4FC9-9E69-909ED8E52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9CDA7993-E492-4B00-B540-CDD31AD672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51C6FD4-7932-443D-A0C7-A162B4E8D34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2C80C8-22C0-4A02-ABBD-0407F442DC20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464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2C80C8-22C0-4A02-ABBD-0407F442DC20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51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2C80C8-22C0-4A02-ABBD-0407F442DC20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843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2C80C8-22C0-4A02-ABBD-0407F442DC20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375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588B09BE-9A48-4C38-870E-AE4ED7AADB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C6C7A372-7F92-40E9-8A0E-300F7BB91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E09833F8-63FC-4E07-AF02-6A629CD66F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CC6560B-F516-4757-AC26-082BA3AED98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2C80C8-22C0-4A02-ABBD-0407F442DC20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456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2C80C8-22C0-4A02-ABBD-0407F442DC20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908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84580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41191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283800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9597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2730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5407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84738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43973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7000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3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968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0408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">
            <a:extLst>
              <a:ext uri="{FF2B5EF4-FFF2-40B4-BE49-F238E27FC236}">
                <a16:creationId xmlns:a16="http://schemas.microsoft.com/office/drawing/2014/main" id="{F14327DE-F5FB-4E82-96D2-8AA5956C1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3" y="0"/>
            <a:ext cx="1208087" cy="1041400"/>
          </a:xfrm>
          <a:prstGeom prst="rect">
            <a:avLst/>
          </a:prstGeom>
          <a:solidFill>
            <a:srgbClr val="3E3D4F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1027" name="矩形 2">
            <a:extLst>
              <a:ext uri="{FF2B5EF4-FFF2-40B4-BE49-F238E27FC236}">
                <a16:creationId xmlns:a16="http://schemas.microsoft.com/office/drawing/2014/main" id="{3CE1903F-032A-4119-8AE2-B8B7D7E2E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3"/>
            <a:ext cx="12192000" cy="384175"/>
          </a:xfrm>
          <a:prstGeom prst="rect">
            <a:avLst/>
          </a:prstGeom>
          <a:solidFill>
            <a:srgbClr val="3E3D4F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1028" name="TextBox 15">
            <a:extLst>
              <a:ext uri="{FF2B5EF4-FFF2-40B4-BE49-F238E27FC236}">
                <a16:creationId xmlns:a16="http://schemas.microsoft.com/office/drawing/2014/main" id="{311C60EA-8A78-4053-A5F1-524D13E93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1075" y="6513513"/>
            <a:ext cx="871538" cy="338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600">
                <a:solidFill>
                  <a:schemeClr val="bg1"/>
                </a:solidFill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- </a:t>
            </a:r>
            <a:fld id="{F221DDE7-1F81-4F2D-9209-C37A86D5DFA9}" type="slidenum">
              <a:rPr lang="zh-CN" altLang="en-US" sz="1600" smtClean="0">
                <a:solidFill>
                  <a:schemeClr val="bg1"/>
                </a:solidFill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pPr algn="ctr" eaLnBrk="1" hangingPunct="1">
                <a:defRPr/>
              </a:pPr>
              <a:t>‹#›</a:t>
            </a:fld>
            <a:r>
              <a:rPr lang="zh-CN" altLang="en-US" sz="1600">
                <a:solidFill>
                  <a:schemeClr val="bg1"/>
                </a:solidFill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-</a:t>
            </a:r>
            <a:r>
              <a:rPr lang="zh-CN" altLang="en-US" sz="1600">
                <a:solidFill>
                  <a:schemeClr val="bg1"/>
                </a:solidFill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 </a:t>
            </a:r>
            <a:endParaRPr lang="zh-CN" altLang="en-US" sz="1600" b="1">
              <a:solidFill>
                <a:schemeClr val="bg1"/>
              </a:solidFill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Browallia New" panose="020B0604020202020204" pitchFamily="34" charset="-34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pitchFamily="34" charset="-34"/>
          <a:ea typeface="微软雅黑" panose="020B0503020204020204" pitchFamily="34" charset="-122"/>
          <a:sym typeface="Browallia New" panose="020B0604020202020204" pitchFamily="34" charset="-34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pitchFamily="34" charset="-34"/>
          <a:ea typeface="微软雅黑" panose="020B0503020204020204" pitchFamily="34" charset="-122"/>
          <a:sym typeface="Browallia New" panose="020B0604020202020204" pitchFamily="34" charset="-34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pitchFamily="34" charset="-34"/>
          <a:ea typeface="微软雅黑" panose="020B0503020204020204" pitchFamily="34" charset="-122"/>
          <a:sym typeface="Browallia New" panose="020B0604020202020204" pitchFamily="34" charset="-34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pitchFamily="34" charset="-34"/>
          <a:ea typeface="微软雅黑" panose="020B0503020204020204" pitchFamily="34" charset="-122"/>
          <a:sym typeface="Browallia New" panose="020B0604020202020204" pitchFamily="34" charset="-34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pitchFamily="34" charset="-34"/>
          <a:ea typeface="微软雅黑" panose="020B0503020204020204" pitchFamily="34" charset="-122"/>
          <a:sym typeface="Browallia New" panose="020B0604020202020204" pitchFamily="34" charset="-34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pitchFamily="34" charset="-34"/>
          <a:ea typeface="微软雅黑" panose="020B0503020204020204" pitchFamily="34" charset="-122"/>
          <a:sym typeface="Browallia New" panose="020B0604020202020204" pitchFamily="34" charset="-34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pitchFamily="34" charset="-34"/>
          <a:ea typeface="微软雅黑" panose="020B0503020204020204" pitchFamily="34" charset="-122"/>
          <a:sym typeface="Browallia New" panose="020B0604020202020204" pitchFamily="34" charset="-34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pitchFamily="34" charset="-34"/>
          <a:ea typeface="微软雅黑" panose="020B0503020204020204" pitchFamily="34" charset="-122"/>
          <a:sym typeface="Browallia New" panose="020B0604020202020204" pitchFamily="34" charset="-34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audio" Target="../media/audio3.wav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audio" Target="../media/audio4.wav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6">
            <a:extLst>
              <a:ext uri="{FF2B5EF4-FFF2-40B4-BE49-F238E27FC236}">
                <a16:creationId xmlns:a16="http://schemas.microsoft.com/office/drawing/2014/main" id="{A50387F9-168D-4B25-BBFB-5803EBE26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39938"/>
            <a:ext cx="12192000" cy="2971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48000">
                <a:schemeClr val="accent1">
                  <a:lumMod val="50000"/>
                  <a:shade val="67500"/>
                  <a:satMod val="115000"/>
                </a:schemeClr>
              </a:gs>
              <a:gs pos="94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5" name="直接连接符 8">
            <a:extLst>
              <a:ext uri="{FF2B5EF4-FFF2-40B4-BE49-F238E27FC236}">
                <a16:creationId xmlns:a16="http://schemas.microsoft.com/office/drawing/2014/main" id="{BF514E9B-6ABE-4BE3-B25D-32EF0AB8B5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4325938"/>
            <a:ext cx="6172200" cy="0"/>
          </a:xfrm>
          <a:prstGeom prst="line">
            <a:avLst/>
          </a:prstGeom>
          <a:noFill/>
          <a:ln w="635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" name="直接连接符 9">
            <a:extLst>
              <a:ext uri="{FF2B5EF4-FFF2-40B4-BE49-F238E27FC236}">
                <a16:creationId xmlns:a16="http://schemas.microsoft.com/office/drawing/2014/main" id="{193C26A1-8D5C-473E-8500-0F7435C55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5663" y="4395788"/>
            <a:ext cx="5400675" cy="0"/>
          </a:xfrm>
          <a:prstGeom prst="line">
            <a:avLst/>
          </a:prstGeom>
          <a:noFill/>
          <a:ln w="635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" name="直接连接符 10">
            <a:extLst>
              <a:ext uri="{FF2B5EF4-FFF2-40B4-BE49-F238E27FC236}">
                <a16:creationId xmlns:a16="http://schemas.microsoft.com/office/drawing/2014/main" id="{44C330EE-165B-4106-8AFA-24E575AC66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5663" y="4256088"/>
            <a:ext cx="5400675" cy="0"/>
          </a:xfrm>
          <a:prstGeom prst="line">
            <a:avLst/>
          </a:prstGeom>
          <a:noFill/>
          <a:ln w="635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矩形 11">
            <a:extLst>
              <a:ext uri="{FF2B5EF4-FFF2-40B4-BE49-F238E27FC236}">
                <a16:creationId xmlns:a16="http://schemas.microsoft.com/office/drawing/2014/main" id="{46C67BE7-DCAB-462E-857B-B27CE43F4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71" y="4110547"/>
            <a:ext cx="3525625" cy="430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>
                <a:solidFill>
                  <a:srgbClr val="3E3D4F"/>
                </a:solidFill>
                <a:latin typeface="Yu Mincho Light" panose="02020300000000000000" pitchFamily="18" charset="-128"/>
                <a:ea typeface="Yu Mincho Light" panose="02020300000000000000" pitchFamily="18" charset="-128"/>
                <a:sym typeface="Arial" panose="020B0604020202020204" pitchFamily="34" charset="0"/>
              </a:rPr>
              <a:t>Ver. 3.0</a:t>
            </a:r>
            <a:endParaRPr lang="en-US" altLang="zh-CN" sz="2200" b="1" i="0" dirty="0">
              <a:solidFill>
                <a:srgbClr val="24292E"/>
              </a:solidFill>
              <a:effectLst/>
              <a:latin typeface="Yu Mincho Light" panose="02020300000000000000" pitchFamily="18" charset="-128"/>
              <a:ea typeface="Yu Mincho Light" panose="02020300000000000000" pitchFamily="18" charset="-128"/>
            </a:endParaRPr>
          </a:p>
        </p:txBody>
      </p:sp>
      <p:sp>
        <p:nvSpPr>
          <p:cNvPr id="3079" name="矩形 7">
            <a:extLst>
              <a:ext uri="{FF2B5EF4-FFF2-40B4-BE49-F238E27FC236}">
                <a16:creationId xmlns:a16="http://schemas.microsoft.com/office/drawing/2014/main" id="{D920A93D-3794-4A48-883E-B582756D9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11438"/>
            <a:ext cx="12192000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7200" dirty="0">
                <a:solidFill>
                  <a:schemeClr val="bg1"/>
                </a:solidFill>
                <a:latin typeface="华光综艺_CNKI" panose="02000500000000000000" pitchFamily="2" charset="-122"/>
                <a:ea typeface="华光综艺_CNKI" panose="02000500000000000000" pitchFamily="2" charset="-122"/>
                <a:sym typeface="Arial" panose="020B0604020202020204" pitchFamily="34" charset="0"/>
              </a:rPr>
              <a:t>舟楫跨组织人才管理系统</a:t>
            </a:r>
            <a:endParaRPr lang="zh-CN" altLang="zh-CN" sz="7200" dirty="0">
              <a:solidFill>
                <a:schemeClr val="bg1"/>
              </a:solidFill>
              <a:latin typeface="华光综艺_CNKI" panose="02000500000000000000" pitchFamily="2" charset="-122"/>
              <a:ea typeface="华光综艺_CNKI" panose="02000500000000000000" pitchFamily="2" charset="-122"/>
              <a:sym typeface="Arial" panose="020B0604020202020204" pitchFamily="34" charset="0"/>
            </a:endParaRPr>
          </a:p>
        </p:txBody>
      </p:sp>
      <p:grpSp>
        <p:nvGrpSpPr>
          <p:cNvPr id="3080" name="组合 4">
            <a:extLst>
              <a:ext uri="{FF2B5EF4-FFF2-40B4-BE49-F238E27FC236}">
                <a16:creationId xmlns:a16="http://schemas.microsoft.com/office/drawing/2014/main" id="{77235E46-2AF3-4618-88B6-31633BF6B0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7800" y="212725"/>
            <a:ext cx="1706563" cy="1597025"/>
            <a:chOff x="168479" y="115096"/>
            <a:chExt cx="1824679" cy="1707352"/>
          </a:xfrm>
        </p:grpSpPr>
        <p:pic>
          <p:nvPicPr>
            <p:cNvPr id="3081" name="图片 2" descr="徽标&#10;&#10;描述已自动生成">
              <a:extLst>
                <a:ext uri="{FF2B5EF4-FFF2-40B4-BE49-F238E27FC236}">
                  <a16:creationId xmlns:a16="http://schemas.microsoft.com/office/drawing/2014/main" id="{69C254C1-A722-4941-858F-C266A14979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79" y="115096"/>
              <a:ext cx="1824679" cy="13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2" name="文本框 3">
              <a:extLst>
                <a:ext uri="{FF2B5EF4-FFF2-40B4-BE49-F238E27FC236}">
                  <a16:creationId xmlns:a16="http://schemas.microsoft.com/office/drawing/2014/main" id="{079095F6-B3ED-4542-B528-F71C277A8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220" y="1483894"/>
              <a:ext cx="76919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>
                  <a:solidFill>
                    <a:schemeClr val="bg1"/>
                  </a:solidFill>
                  <a:latin typeface="华光行草_CNKI" panose="02000500000000000000" pitchFamily="2" charset="-122"/>
                  <a:ea typeface="华光行草_CNKI" panose="02000500000000000000" pitchFamily="2" charset="-122"/>
                </a:rPr>
                <a:t>镇星</a:t>
              </a:r>
            </a:p>
          </p:txBody>
        </p:sp>
      </p:grpSp>
    </p:spTree>
  </p:cSld>
  <p:clrMapOvr>
    <a:masterClrMapping/>
  </p:clrMapOvr>
  <p:transition>
    <p:sndAc>
      <p:stSnd>
        <p:snd r:embed="rId3" name="drumroll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形 2" descr="文件夹搜索 轮廓">
            <a:extLst>
              <a:ext uri="{FF2B5EF4-FFF2-40B4-BE49-F238E27FC236}">
                <a16:creationId xmlns:a16="http://schemas.microsoft.com/office/drawing/2014/main" id="{C6FEA2B9-52D0-4481-9D3B-3E0D18754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75" y="709113"/>
            <a:ext cx="3700501" cy="3700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7">
            <a:extLst>
              <a:ext uri="{FF2B5EF4-FFF2-40B4-BE49-F238E27FC236}">
                <a16:creationId xmlns:a16="http://schemas.microsoft.com/office/drawing/2014/main" id="{3743F3D9-4004-45F7-80E6-F7879A7DE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6645" y="1961913"/>
            <a:ext cx="8496300" cy="97584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4800" b="1" dirty="0">
                <a:solidFill>
                  <a:srgbClr val="002060"/>
                </a:solidFill>
                <a:latin typeface="华光综艺_CNKI" panose="02000500000000000000" pitchFamily="2" charset="-122"/>
                <a:ea typeface="华光综艺_CNKI" panose="02000500000000000000" pitchFamily="2" charset="-122"/>
                <a:sym typeface="微软雅黑" panose="020B0503020204020204" pitchFamily="34" charset="-122"/>
              </a:rPr>
              <a:t>背调难？</a:t>
            </a:r>
            <a:endParaRPr lang="zh-CN" altLang="en-US" sz="4800" dirty="0">
              <a:solidFill>
                <a:srgbClr val="002060"/>
              </a:solidFill>
              <a:latin typeface="华光综艺_CNKI" panose="02000500000000000000" pitchFamily="2" charset="-122"/>
              <a:ea typeface="华光综艺_CNKI" panose="02000500000000000000" pitchFamily="2" charset="-122"/>
              <a:sym typeface="微软雅黑" panose="020B0503020204020204" pitchFamily="34" charset="-122"/>
            </a:endParaRPr>
          </a:p>
        </p:txBody>
      </p:sp>
      <p:grpSp>
        <p:nvGrpSpPr>
          <p:cNvPr id="17412" name="组合 4">
            <a:extLst>
              <a:ext uri="{FF2B5EF4-FFF2-40B4-BE49-F238E27FC236}">
                <a16:creationId xmlns:a16="http://schemas.microsoft.com/office/drawing/2014/main" id="{ED90B3A0-997C-4732-A45F-11CC599F12F3}"/>
              </a:ext>
            </a:extLst>
          </p:cNvPr>
          <p:cNvGrpSpPr>
            <a:grpSpLocks/>
          </p:cNvGrpSpPr>
          <p:nvPr/>
        </p:nvGrpSpPr>
        <p:grpSpPr bwMode="auto">
          <a:xfrm>
            <a:off x="506413" y="166688"/>
            <a:ext cx="1403350" cy="584200"/>
            <a:chOff x="505813" y="167011"/>
            <a:chExt cx="1403372" cy="584199"/>
          </a:xfrm>
        </p:grpSpPr>
        <p:sp>
          <p:nvSpPr>
            <p:cNvPr id="17414" name="TextBox 6">
              <a:extLst>
                <a:ext uri="{FF2B5EF4-FFF2-40B4-BE49-F238E27FC236}">
                  <a16:creationId xmlns:a16="http://schemas.microsoft.com/office/drawing/2014/main" id="{F26543CF-0959-4D2F-8A6C-4460C13E9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813" y="167011"/>
              <a:ext cx="1403372" cy="584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Impact" panose="020B0806030902050204" pitchFamily="34" charset="0"/>
                </a:rPr>
                <a:t>WHY?</a:t>
              </a:r>
              <a:endParaRPr lang="zh-CN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15" name="矩形 6">
              <a:extLst>
                <a:ext uri="{FF2B5EF4-FFF2-40B4-BE49-F238E27FC236}">
                  <a16:creationId xmlns:a16="http://schemas.microsoft.com/office/drawing/2014/main" id="{EAF64DF0-26CE-42DE-9483-44CDC60A8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158" y="208785"/>
              <a:ext cx="422031" cy="50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17413" name="矩形 37">
            <a:extLst>
              <a:ext uri="{FF2B5EF4-FFF2-40B4-BE49-F238E27FC236}">
                <a16:creationId xmlns:a16="http://schemas.microsoft.com/office/drawing/2014/main" id="{3768882A-7F1F-4CC2-A512-3701CE334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565" y="4192660"/>
            <a:ext cx="84963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华光综艺_CNKI" panose="02000500000000000000" pitchFamily="2" charset="-122"/>
                <a:ea typeface="华光综艺_CNKI" panose="02000500000000000000" pitchFamily="2" charset="-122"/>
                <a:sym typeface="微软雅黑" panose="020B0503020204020204" pitchFamily="34" charset="-122"/>
              </a:rPr>
              <a:t>√ 职工信息结构化记录</a:t>
            </a:r>
            <a:endParaRPr lang="en-US" altLang="zh-CN" sz="2400" dirty="0">
              <a:latin typeface="华光综艺_CNKI" panose="02000500000000000000" pitchFamily="2" charset="-122"/>
              <a:ea typeface="华光综艺_CNKI" panose="02000500000000000000" pitchFamily="2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华光综艺_CNKI" panose="02000500000000000000" pitchFamily="2" charset="-122"/>
                <a:ea typeface="华光综艺_CNKI" panose="02000500000000000000" pitchFamily="2" charset="-122"/>
                <a:sym typeface="微软雅黑" panose="020B0503020204020204" pitchFamily="34" charset="-122"/>
              </a:rPr>
              <a:t>√ 职工背景信息共享</a:t>
            </a:r>
            <a:endParaRPr lang="en-US" altLang="zh-CN" sz="2400" dirty="0">
              <a:latin typeface="华光综艺_CNKI" panose="02000500000000000000" pitchFamily="2" charset="-122"/>
              <a:ea typeface="华光综艺_CNKI" panose="02000500000000000000" pitchFamily="2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华光综艺_CNKI" panose="02000500000000000000" pitchFamily="2" charset="-122"/>
                <a:ea typeface="华光综艺_CNKI" panose="02000500000000000000" pitchFamily="2" charset="-122"/>
                <a:sym typeface="微软雅黑" panose="020B0503020204020204" pitchFamily="34" charset="-122"/>
              </a:rPr>
              <a:t>√ 支持招聘和借调</a:t>
            </a:r>
            <a:endParaRPr lang="en-US" altLang="zh-CN" sz="2400" dirty="0">
              <a:latin typeface="华光综艺_CNKI" panose="02000500000000000000" pitchFamily="2" charset="-122"/>
              <a:ea typeface="华光综艺_CNKI" panose="02000500000000000000" pitchFamily="2" charset="-122"/>
              <a:sym typeface="微软雅黑" panose="020B0503020204020204" pitchFamily="34" charset="-122"/>
            </a:endParaRPr>
          </a:p>
        </p:txBody>
      </p:sp>
      <p:pic>
        <p:nvPicPr>
          <p:cNvPr id="8" name="图形 10" descr="算盘 轮廓">
            <a:extLst>
              <a:ext uri="{FF2B5EF4-FFF2-40B4-BE49-F238E27FC236}">
                <a16:creationId xmlns:a16="http://schemas.microsoft.com/office/drawing/2014/main" id="{9372CF31-FBE6-4140-A181-3FDB06597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920" y="1026391"/>
            <a:ext cx="3593812" cy="2980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形 8" descr="人工智能 轮廓">
            <a:extLst>
              <a:ext uri="{FF2B5EF4-FFF2-40B4-BE49-F238E27FC236}">
                <a16:creationId xmlns:a16="http://schemas.microsoft.com/office/drawing/2014/main" id="{359A9A61-F58D-4113-A6C7-BFB4AC995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723" y="886617"/>
            <a:ext cx="3158129" cy="3158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37">
            <a:extLst>
              <a:ext uri="{FF2B5EF4-FFF2-40B4-BE49-F238E27FC236}">
                <a16:creationId xmlns:a16="http://schemas.microsoft.com/office/drawing/2014/main" id="{CDD0EBC0-2F13-41FE-B26D-090D07250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448" y="1933635"/>
            <a:ext cx="8496300" cy="97584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4800" b="1" dirty="0">
                <a:solidFill>
                  <a:srgbClr val="002060"/>
                </a:solidFill>
                <a:latin typeface="华光综艺_CNKI" panose="02000500000000000000" pitchFamily="2" charset="-122"/>
                <a:ea typeface="华光综艺_CNKI" panose="02000500000000000000" pitchFamily="2" charset="-122"/>
                <a:sym typeface="微软雅黑" panose="020B0503020204020204" pitchFamily="34" charset="-122"/>
              </a:rPr>
              <a:t>成本高？</a:t>
            </a:r>
            <a:endParaRPr lang="zh-CN" altLang="en-US" sz="4800" dirty="0">
              <a:solidFill>
                <a:srgbClr val="002060"/>
              </a:solidFill>
              <a:latin typeface="华光综艺_CNKI" panose="02000500000000000000" pitchFamily="2" charset="-122"/>
              <a:ea typeface="华光综艺_CNKI" panose="02000500000000000000" pitchFamily="2" charset="-122"/>
              <a:sym typeface="微软雅黑" panose="020B0503020204020204" pitchFamily="34" charset="-122"/>
            </a:endParaRPr>
          </a:p>
        </p:txBody>
      </p:sp>
      <p:sp>
        <p:nvSpPr>
          <p:cNvPr id="11" name="矩形 37">
            <a:extLst>
              <a:ext uri="{FF2B5EF4-FFF2-40B4-BE49-F238E27FC236}">
                <a16:creationId xmlns:a16="http://schemas.microsoft.com/office/drawing/2014/main" id="{EF17E561-354B-4B8E-87AD-AB2C1156F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692" y="4192660"/>
            <a:ext cx="8496300" cy="1494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华光综艺_CNKI" panose="02000500000000000000" pitchFamily="2" charset="-122"/>
                <a:ea typeface="华光综艺_CNKI" panose="02000500000000000000" pitchFamily="2" charset="-122"/>
                <a:sym typeface="微软雅黑" panose="020B0503020204020204" pitchFamily="34" charset="-122"/>
              </a:rPr>
              <a:t>√ 人才信息丰富</a:t>
            </a:r>
            <a:endParaRPr lang="en-US" altLang="zh-CN" sz="2400" dirty="0">
              <a:latin typeface="华光综艺_CNKI" panose="02000500000000000000" pitchFamily="2" charset="-122"/>
              <a:ea typeface="华光综艺_CNKI" panose="02000500000000000000" pitchFamily="2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华光综艺_CNKI" panose="02000500000000000000" pitchFamily="2" charset="-122"/>
                <a:ea typeface="华光综艺_CNKI" panose="02000500000000000000" pitchFamily="2" charset="-122"/>
                <a:sym typeface="微软雅黑" panose="020B0503020204020204" pitchFamily="34" charset="-122"/>
              </a:rPr>
              <a:t>√ 沟通流程简化</a:t>
            </a:r>
            <a:endParaRPr lang="en-US" altLang="zh-CN" sz="2400" dirty="0">
              <a:latin typeface="华光综艺_CNKI" panose="02000500000000000000" pitchFamily="2" charset="-122"/>
              <a:ea typeface="华光综艺_CNKI" panose="02000500000000000000" pitchFamily="2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华光综艺_CNKI" panose="02000500000000000000" pitchFamily="2" charset="-122"/>
                <a:ea typeface="华光综艺_CNKI" panose="02000500000000000000" pitchFamily="2" charset="-122"/>
                <a:sym typeface="微软雅黑" panose="020B0503020204020204" pitchFamily="34" charset="-122"/>
              </a:rPr>
              <a:t>√ 建立合作关系方便</a:t>
            </a:r>
          </a:p>
        </p:txBody>
      </p:sp>
      <p:sp>
        <p:nvSpPr>
          <p:cNvPr id="12" name="矩形 37">
            <a:extLst>
              <a:ext uri="{FF2B5EF4-FFF2-40B4-BE49-F238E27FC236}">
                <a16:creationId xmlns:a16="http://schemas.microsoft.com/office/drawing/2014/main" id="{71D51C7E-5F9C-4B3C-99AA-528F463E6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828" y="1963534"/>
            <a:ext cx="3419209" cy="97584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4800" b="1" dirty="0">
                <a:solidFill>
                  <a:srgbClr val="002060"/>
                </a:solidFill>
                <a:latin typeface="华光综艺_CNKI" panose="02000500000000000000" pitchFamily="2" charset="-122"/>
                <a:ea typeface="华光综艺_CNKI" panose="02000500000000000000" pitchFamily="2" charset="-122"/>
                <a:sym typeface="微软雅黑" panose="020B0503020204020204" pitchFamily="34" charset="-122"/>
              </a:rPr>
              <a:t>不深入？</a:t>
            </a:r>
            <a:endParaRPr lang="zh-CN" altLang="en-US" sz="4800" dirty="0">
              <a:solidFill>
                <a:srgbClr val="002060"/>
              </a:solidFill>
              <a:latin typeface="华光综艺_CNKI" panose="02000500000000000000" pitchFamily="2" charset="-122"/>
              <a:ea typeface="华光综艺_CNKI" panose="02000500000000000000" pitchFamily="2" charset="-122"/>
              <a:sym typeface="微软雅黑" panose="020B0503020204020204" pitchFamily="34" charset="-122"/>
            </a:endParaRPr>
          </a:p>
        </p:txBody>
      </p:sp>
      <p:sp>
        <p:nvSpPr>
          <p:cNvPr id="13" name="矩形 37">
            <a:extLst>
              <a:ext uri="{FF2B5EF4-FFF2-40B4-BE49-F238E27FC236}">
                <a16:creationId xmlns:a16="http://schemas.microsoft.com/office/drawing/2014/main" id="{2E501268-0A66-4CFE-A007-3F9D0413E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827" y="4110733"/>
            <a:ext cx="8496300" cy="1494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华光综艺_CNKI" panose="02000500000000000000" pitchFamily="2" charset="-122"/>
                <a:ea typeface="华光综艺_CNKI" panose="02000500000000000000" pitchFamily="2" charset="-122"/>
                <a:sym typeface="微软雅黑" panose="020B0503020204020204" pitchFamily="34" charset="-122"/>
              </a:rPr>
              <a:t>√ 可视化职工能力评价</a:t>
            </a:r>
            <a:endParaRPr lang="en-US" altLang="zh-CN" sz="2400" dirty="0">
              <a:latin typeface="华光综艺_CNKI" panose="02000500000000000000" pitchFamily="2" charset="-122"/>
              <a:ea typeface="华光综艺_CNKI" panose="02000500000000000000" pitchFamily="2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华光综艺_CNKI" panose="02000500000000000000" pitchFamily="2" charset="-122"/>
                <a:ea typeface="华光综艺_CNKI" panose="02000500000000000000" pitchFamily="2" charset="-122"/>
                <a:sym typeface="微软雅黑" panose="020B0503020204020204" pitchFamily="34" charset="-122"/>
              </a:rPr>
              <a:t>√ 考核管理二合一</a:t>
            </a:r>
            <a:endParaRPr lang="en-US" altLang="zh-CN" sz="2400" dirty="0">
              <a:latin typeface="华光综艺_CNKI" panose="02000500000000000000" pitchFamily="2" charset="-122"/>
              <a:ea typeface="华光综艺_CNKI" panose="02000500000000000000" pitchFamily="2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华光综艺_CNKI" panose="02000500000000000000" pitchFamily="2" charset="-122"/>
                <a:ea typeface="华光综艺_CNKI" panose="02000500000000000000" pitchFamily="2" charset="-122"/>
                <a:sym typeface="微软雅黑" panose="020B0503020204020204" pitchFamily="34" charset="-122"/>
              </a:rPr>
              <a:t>√ </a:t>
            </a:r>
            <a:r>
              <a:rPr lang="en-US" altLang="zh-CN" sz="2400" dirty="0">
                <a:latin typeface="华光综艺_CNKI" panose="02000500000000000000" pitchFamily="2" charset="-122"/>
                <a:ea typeface="华光综艺_CNKI" panose="02000500000000000000" pitchFamily="2" charset="-122"/>
                <a:sym typeface="微软雅黑" panose="020B0503020204020204" pitchFamily="34" charset="-122"/>
              </a:rPr>
              <a:t>HR</a:t>
            </a:r>
            <a:r>
              <a:rPr lang="zh-CN" altLang="en-US" sz="2400" dirty="0">
                <a:latin typeface="华光综艺_CNKI" panose="02000500000000000000" pitchFamily="2" charset="-122"/>
                <a:ea typeface="华光综艺_CNKI" panose="02000500000000000000" pitchFamily="2" charset="-122"/>
                <a:sym typeface="微软雅黑" panose="020B0503020204020204" pitchFamily="34" charset="-122"/>
              </a:rPr>
              <a:t>论坛自由交流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1">
            <a:extLst>
              <a:ext uri="{FF2B5EF4-FFF2-40B4-BE49-F238E27FC236}">
                <a16:creationId xmlns:a16="http://schemas.microsoft.com/office/drawing/2014/main" id="{D7BCB8DF-6383-473C-BF71-2875130A5AB2}"/>
              </a:ext>
            </a:extLst>
          </p:cNvPr>
          <p:cNvGrpSpPr>
            <a:grpSpLocks/>
          </p:cNvGrpSpPr>
          <p:nvPr/>
        </p:nvGrpSpPr>
        <p:grpSpPr bwMode="auto">
          <a:xfrm>
            <a:off x="1179513" y="1706252"/>
            <a:ext cx="10147300" cy="4779390"/>
            <a:chOff x="1179513" y="1123569"/>
            <a:chExt cx="10147300" cy="4953381"/>
          </a:xfrm>
        </p:grpSpPr>
        <p:sp>
          <p:nvSpPr>
            <p:cNvPr id="20489" name="矩形: 圆角 26">
              <a:extLst>
                <a:ext uri="{FF2B5EF4-FFF2-40B4-BE49-F238E27FC236}">
                  <a16:creationId xmlns:a16="http://schemas.microsoft.com/office/drawing/2014/main" id="{2592F190-578B-4759-8D09-1445DB4CD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6200" y="1134681"/>
              <a:ext cx="2355850" cy="2913444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0490" name="矩形: 圆角 25">
              <a:extLst>
                <a:ext uri="{FF2B5EF4-FFF2-40B4-BE49-F238E27FC236}">
                  <a16:creationId xmlns:a16="http://schemas.microsoft.com/office/drawing/2014/main" id="{E11E601B-3BCD-42A2-90ED-9CDE391B2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5400" y="1134681"/>
              <a:ext cx="2355850" cy="2913444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0491" name="矩形: 圆角 22">
              <a:extLst>
                <a:ext uri="{FF2B5EF4-FFF2-40B4-BE49-F238E27FC236}">
                  <a16:creationId xmlns:a16="http://schemas.microsoft.com/office/drawing/2014/main" id="{4EC40E42-90D8-4439-A67A-D0F6F4466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1123569"/>
              <a:ext cx="2355850" cy="2913444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0492" name="矩形: 圆角 3">
              <a:extLst>
                <a:ext uri="{FF2B5EF4-FFF2-40B4-BE49-F238E27FC236}">
                  <a16:creationId xmlns:a16="http://schemas.microsoft.com/office/drawing/2014/main" id="{A203A1F7-4A52-4183-A4F6-82095DE8B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23569"/>
              <a:ext cx="2355850" cy="2913444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/>
            </a:p>
          </p:txBody>
        </p:sp>
        <p:sp>
          <p:nvSpPr>
            <p:cNvPr id="20493" name="任意多边形 16">
              <a:extLst>
                <a:ext uri="{FF2B5EF4-FFF2-40B4-BE49-F238E27FC236}">
                  <a16:creationId xmlns:a16="http://schemas.microsoft.com/office/drawing/2014/main" id="{7DFC15FB-1C19-4D1A-B0C2-7CD5B58C9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513" y="3594100"/>
              <a:ext cx="2355850" cy="2482850"/>
            </a:xfrm>
            <a:custGeom>
              <a:avLst/>
              <a:gdLst>
                <a:gd name="T0" fmla="*/ 1174315 w 2356338"/>
                <a:gd name="T1" fmla="*/ 0 h 2856024"/>
                <a:gd name="T2" fmla="*/ 1473607 w 2356338"/>
                <a:gd name="T3" fmla="*/ 80510 h 2856024"/>
                <a:gd name="T4" fmla="*/ 2354386 w 2356338"/>
                <a:gd name="T5" fmla="*/ 80510 h 2856024"/>
                <a:gd name="T6" fmla="*/ 2354386 w 2356338"/>
                <a:gd name="T7" fmla="*/ 1631234 h 2856024"/>
                <a:gd name="T8" fmla="*/ 0 w 2356338"/>
                <a:gd name="T9" fmla="*/ 1631234 h 2856024"/>
                <a:gd name="T10" fmla="*/ 0 w 2356338"/>
                <a:gd name="T11" fmla="*/ 80510 h 2856024"/>
                <a:gd name="T12" fmla="*/ 875023 w 2356338"/>
                <a:gd name="T13" fmla="*/ 80510 h 28560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56338"/>
                <a:gd name="T22" fmla="*/ 0 h 2856024"/>
                <a:gd name="T23" fmla="*/ 2356338 w 2356338"/>
                <a:gd name="T24" fmla="*/ 2856024 h 28560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56338" h="2856024">
                  <a:moveTo>
                    <a:pt x="1175287" y="0"/>
                  </a:moveTo>
                  <a:lnTo>
                    <a:pt x="1474827" y="140960"/>
                  </a:lnTo>
                  <a:lnTo>
                    <a:pt x="2356338" y="140960"/>
                  </a:lnTo>
                  <a:lnTo>
                    <a:pt x="2356338" y="2856024"/>
                  </a:lnTo>
                  <a:lnTo>
                    <a:pt x="0" y="2856024"/>
                  </a:lnTo>
                  <a:lnTo>
                    <a:pt x="0" y="140960"/>
                  </a:lnTo>
                  <a:lnTo>
                    <a:pt x="875747" y="140960"/>
                  </a:lnTo>
                  <a:lnTo>
                    <a:pt x="1175287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rIns="1440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标准化格式档案</a:t>
              </a:r>
              <a:endPara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 eaLnBrk="1" hangingPunct="1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en-US" altLang="zh-CN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+</a:t>
              </a:r>
              <a:r>
                <a: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历史雇主信息</a:t>
              </a:r>
              <a:endPara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 eaLnBrk="1" hangingPunct="1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真实有效</a:t>
              </a:r>
            </a:p>
          </p:txBody>
        </p:sp>
        <p:sp>
          <p:nvSpPr>
            <p:cNvPr id="20494" name="任意多边形 17">
              <a:extLst>
                <a:ext uri="{FF2B5EF4-FFF2-40B4-BE49-F238E27FC236}">
                  <a16:creationId xmlns:a16="http://schemas.microsoft.com/office/drawing/2014/main" id="{90C494D6-D9F9-4FDC-93A9-D206DE074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63" y="3594100"/>
              <a:ext cx="2355850" cy="2482850"/>
            </a:xfrm>
            <a:custGeom>
              <a:avLst/>
              <a:gdLst>
                <a:gd name="T0" fmla="*/ 1174315 w 2356338"/>
                <a:gd name="T1" fmla="*/ 0 h 2856024"/>
                <a:gd name="T2" fmla="*/ 1473607 w 2356338"/>
                <a:gd name="T3" fmla="*/ 80510 h 2856024"/>
                <a:gd name="T4" fmla="*/ 2354386 w 2356338"/>
                <a:gd name="T5" fmla="*/ 80510 h 2856024"/>
                <a:gd name="T6" fmla="*/ 2354386 w 2356338"/>
                <a:gd name="T7" fmla="*/ 1631234 h 2856024"/>
                <a:gd name="T8" fmla="*/ 0 w 2356338"/>
                <a:gd name="T9" fmla="*/ 1631234 h 2856024"/>
                <a:gd name="T10" fmla="*/ 0 w 2356338"/>
                <a:gd name="T11" fmla="*/ 80510 h 2856024"/>
                <a:gd name="T12" fmla="*/ 875023 w 2356338"/>
                <a:gd name="T13" fmla="*/ 80510 h 28560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56338"/>
                <a:gd name="T22" fmla="*/ 0 h 2856024"/>
                <a:gd name="T23" fmla="*/ 2356338 w 2356338"/>
                <a:gd name="T24" fmla="*/ 2856024 h 28560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56338" h="2856024">
                  <a:moveTo>
                    <a:pt x="1175287" y="0"/>
                  </a:moveTo>
                  <a:lnTo>
                    <a:pt x="1474827" y="140960"/>
                  </a:lnTo>
                  <a:lnTo>
                    <a:pt x="2356338" y="140960"/>
                  </a:lnTo>
                  <a:lnTo>
                    <a:pt x="2356338" y="2856024"/>
                  </a:lnTo>
                  <a:lnTo>
                    <a:pt x="0" y="2856024"/>
                  </a:lnTo>
                  <a:lnTo>
                    <a:pt x="0" y="140960"/>
                  </a:lnTo>
                  <a:lnTo>
                    <a:pt x="875747" y="140960"/>
                  </a:lnTo>
                  <a:lnTo>
                    <a:pt x="1175287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rIns="1440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上传</a:t>
              </a:r>
              <a:r>
                <a:rPr lang="en-US" altLang="zh-CN" sz="2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+</a:t>
              </a:r>
              <a:r>
                <a:rPr lang="zh-CN" altLang="en-US" sz="2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下载</a:t>
              </a:r>
              <a:endPara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 eaLnBrk="1" hangingPunct="1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互惠互利</a:t>
              </a:r>
            </a:p>
          </p:txBody>
        </p:sp>
        <p:sp>
          <p:nvSpPr>
            <p:cNvPr id="20495" name="任意多边形 18">
              <a:extLst>
                <a:ext uri="{FF2B5EF4-FFF2-40B4-BE49-F238E27FC236}">
                  <a16:creationId xmlns:a16="http://schemas.microsoft.com/office/drawing/2014/main" id="{3550214F-73A7-4007-9AA6-8D73B5DC8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3813" y="3594100"/>
              <a:ext cx="2355850" cy="2482850"/>
            </a:xfrm>
            <a:custGeom>
              <a:avLst/>
              <a:gdLst>
                <a:gd name="T0" fmla="*/ 1174315 w 2356338"/>
                <a:gd name="T1" fmla="*/ 0 h 2856024"/>
                <a:gd name="T2" fmla="*/ 1473607 w 2356338"/>
                <a:gd name="T3" fmla="*/ 80510 h 2856024"/>
                <a:gd name="T4" fmla="*/ 2354386 w 2356338"/>
                <a:gd name="T5" fmla="*/ 80510 h 2856024"/>
                <a:gd name="T6" fmla="*/ 2354386 w 2356338"/>
                <a:gd name="T7" fmla="*/ 1631234 h 2856024"/>
                <a:gd name="T8" fmla="*/ 0 w 2356338"/>
                <a:gd name="T9" fmla="*/ 1631234 h 2856024"/>
                <a:gd name="T10" fmla="*/ 0 w 2356338"/>
                <a:gd name="T11" fmla="*/ 80510 h 2856024"/>
                <a:gd name="T12" fmla="*/ 875023 w 2356338"/>
                <a:gd name="T13" fmla="*/ 80510 h 28560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56338"/>
                <a:gd name="T22" fmla="*/ 0 h 2856024"/>
                <a:gd name="T23" fmla="*/ 2356338 w 2356338"/>
                <a:gd name="T24" fmla="*/ 2856024 h 28560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56338" h="2856024">
                  <a:moveTo>
                    <a:pt x="1175287" y="0"/>
                  </a:moveTo>
                  <a:lnTo>
                    <a:pt x="1474827" y="140960"/>
                  </a:lnTo>
                  <a:lnTo>
                    <a:pt x="2356338" y="140960"/>
                  </a:lnTo>
                  <a:lnTo>
                    <a:pt x="2356338" y="2856024"/>
                  </a:lnTo>
                  <a:lnTo>
                    <a:pt x="0" y="2856024"/>
                  </a:lnTo>
                  <a:lnTo>
                    <a:pt x="0" y="140960"/>
                  </a:lnTo>
                  <a:lnTo>
                    <a:pt x="875747" y="140960"/>
                  </a:lnTo>
                  <a:lnTo>
                    <a:pt x="1175287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rIns="1440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筛选</a:t>
              </a:r>
              <a:r>
                <a:rPr lang="en-US" altLang="zh-CN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+</a:t>
              </a:r>
              <a:r>
                <a: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排序</a:t>
              </a:r>
              <a:r>
                <a:rPr lang="en-US" altLang="zh-CN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+</a:t>
              </a:r>
              <a:r>
                <a: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搜索</a:t>
              </a:r>
              <a:endPara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 eaLnBrk="1" hangingPunct="1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简化招聘与沟通流程</a:t>
              </a:r>
              <a:endParaRPr lang="zh-CN" altLang="en-US" dirty="0"/>
            </a:p>
          </p:txBody>
        </p:sp>
        <p:sp>
          <p:nvSpPr>
            <p:cNvPr id="20496" name="任意多边形 19">
              <a:extLst>
                <a:ext uri="{FF2B5EF4-FFF2-40B4-BE49-F238E27FC236}">
                  <a16:creationId xmlns:a16="http://schemas.microsoft.com/office/drawing/2014/main" id="{793FEF15-A294-4DC0-94C7-0A8885A59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0963" y="3594100"/>
              <a:ext cx="2355850" cy="2482850"/>
            </a:xfrm>
            <a:custGeom>
              <a:avLst/>
              <a:gdLst>
                <a:gd name="T0" fmla="*/ 1174315 w 2356338"/>
                <a:gd name="T1" fmla="*/ 0 h 2856024"/>
                <a:gd name="T2" fmla="*/ 1473607 w 2356338"/>
                <a:gd name="T3" fmla="*/ 80510 h 2856024"/>
                <a:gd name="T4" fmla="*/ 2354386 w 2356338"/>
                <a:gd name="T5" fmla="*/ 80510 h 2856024"/>
                <a:gd name="T6" fmla="*/ 2354386 w 2356338"/>
                <a:gd name="T7" fmla="*/ 1631234 h 2856024"/>
                <a:gd name="T8" fmla="*/ 0 w 2356338"/>
                <a:gd name="T9" fmla="*/ 1631234 h 2856024"/>
                <a:gd name="T10" fmla="*/ 0 w 2356338"/>
                <a:gd name="T11" fmla="*/ 80510 h 2856024"/>
                <a:gd name="T12" fmla="*/ 875023 w 2356338"/>
                <a:gd name="T13" fmla="*/ 80510 h 28560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56338"/>
                <a:gd name="T22" fmla="*/ 0 h 2856024"/>
                <a:gd name="T23" fmla="*/ 2356338 w 2356338"/>
                <a:gd name="T24" fmla="*/ 2856024 h 28560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56338" h="2856024">
                  <a:moveTo>
                    <a:pt x="1175287" y="0"/>
                  </a:moveTo>
                  <a:lnTo>
                    <a:pt x="1474827" y="140960"/>
                  </a:lnTo>
                  <a:lnTo>
                    <a:pt x="2356338" y="140960"/>
                  </a:lnTo>
                  <a:lnTo>
                    <a:pt x="2356338" y="2856024"/>
                  </a:lnTo>
                  <a:lnTo>
                    <a:pt x="0" y="2856024"/>
                  </a:lnTo>
                  <a:lnTo>
                    <a:pt x="0" y="140960"/>
                  </a:lnTo>
                  <a:lnTo>
                    <a:pt x="875747" y="140960"/>
                  </a:lnTo>
                  <a:lnTo>
                    <a:pt x="1175287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rIns="1440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数据库加密</a:t>
              </a:r>
              <a:endPara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 eaLnBrk="1" hangingPunct="1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en-US" altLang="zh-CN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+</a:t>
              </a:r>
              <a:r>
                <a: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权限系统</a:t>
              </a:r>
              <a:endPara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 eaLnBrk="1" hangingPunct="1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绝对避免信息泄露</a:t>
              </a:r>
              <a:endParaRPr lang="zh-CN" altLang="en-US" dirty="0"/>
            </a:p>
          </p:txBody>
        </p:sp>
        <p:sp>
          <p:nvSpPr>
            <p:cNvPr id="20497" name="文本框 20">
              <a:extLst>
                <a:ext uri="{FF2B5EF4-FFF2-40B4-BE49-F238E27FC236}">
                  <a16:creationId xmlns:a16="http://schemas.microsoft.com/office/drawing/2014/main" id="{3C7D7C10-F679-4F09-90E0-DF86602B1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2981320"/>
              <a:ext cx="2355850" cy="542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800" dirty="0">
                  <a:solidFill>
                    <a:schemeClr val="bg1"/>
                  </a:solidFill>
                  <a:latin typeface="华光综艺_CNKI" panose="02000500000000000000" pitchFamily="2" charset="-122"/>
                  <a:ea typeface="华光综艺_CNKI" panose="02000500000000000000" pitchFamily="2" charset="-122"/>
                  <a:sym typeface="微软雅黑" panose="020B0503020204020204" pitchFamily="34" charset="-122"/>
                </a:rPr>
                <a:t>真实</a:t>
              </a:r>
            </a:p>
          </p:txBody>
        </p:sp>
        <p:sp>
          <p:nvSpPr>
            <p:cNvPr id="20498" name="文本框 21">
              <a:extLst>
                <a:ext uri="{FF2B5EF4-FFF2-40B4-BE49-F238E27FC236}">
                  <a16:creationId xmlns:a16="http://schemas.microsoft.com/office/drawing/2014/main" id="{39657757-6A68-4B2E-B9B4-00CF9AB06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6663" y="2981320"/>
              <a:ext cx="2355850" cy="542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800">
                  <a:solidFill>
                    <a:schemeClr val="bg1"/>
                  </a:solidFill>
                  <a:latin typeface="华光综艺_CNKI" panose="02000500000000000000" pitchFamily="2" charset="-122"/>
                  <a:ea typeface="华光综艺_CNKI" panose="02000500000000000000" pitchFamily="2" charset="-122"/>
                  <a:sym typeface="微软雅黑" panose="020B0503020204020204" pitchFamily="34" charset="-122"/>
                </a:rPr>
                <a:t>开放</a:t>
              </a:r>
            </a:p>
          </p:txBody>
        </p:sp>
        <p:sp>
          <p:nvSpPr>
            <p:cNvPr id="20499" name="文本框 22">
              <a:extLst>
                <a:ext uri="{FF2B5EF4-FFF2-40B4-BE49-F238E27FC236}">
                  <a16:creationId xmlns:a16="http://schemas.microsoft.com/office/drawing/2014/main" id="{7181D2B0-33CB-4878-948A-22FD14C67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3813" y="2981320"/>
              <a:ext cx="2355850" cy="542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800">
                  <a:solidFill>
                    <a:schemeClr val="bg1"/>
                  </a:solidFill>
                  <a:latin typeface="华光综艺_CNKI" panose="02000500000000000000" pitchFamily="2" charset="-122"/>
                  <a:ea typeface="华光综艺_CNKI" panose="02000500000000000000" pitchFamily="2" charset="-122"/>
                  <a:sym typeface="微软雅黑" panose="020B0503020204020204" pitchFamily="34" charset="-122"/>
                </a:rPr>
                <a:t>易用</a:t>
              </a:r>
            </a:p>
          </p:txBody>
        </p:sp>
        <p:sp>
          <p:nvSpPr>
            <p:cNvPr id="20500" name="文本框 23">
              <a:extLst>
                <a:ext uri="{FF2B5EF4-FFF2-40B4-BE49-F238E27FC236}">
                  <a16:creationId xmlns:a16="http://schemas.microsoft.com/office/drawing/2014/main" id="{E0CFB2AA-6E84-4853-B3A0-31654440F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0963" y="2981320"/>
              <a:ext cx="2355850" cy="542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800">
                  <a:solidFill>
                    <a:schemeClr val="bg1"/>
                  </a:solidFill>
                  <a:latin typeface="华光综艺_CNKI" panose="02000500000000000000" pitchFamily="2" charset="-122"/>
                  <a:ea typeface="华光综艺_CNKI" panose="02000500000000000000" pitchFamily="2" charset="-122"/>
                  <a:sym typeface="微软雅黑" panose="020B0503020204020204" pitchFamily="34" charset="-122"/>
                </a:rPr>
                <a:t>安全</a:t>
              </a:r>
            </a:p>
          </p:txBody>
        </p:sp>
        <p:pic>
          <p:nvPicPr>
            <p:cNvPr id="20501" name="图形 2" descr="报纸 轮廓">
              <a:extLst>
                <a:ext uri="{FF2B5EF4-FFF2-40B4-BE49-F238E27FC236}">
                  <a16:creationId xmlns:a16="http://schemas.microsoft.com/office/drawing/2014/main" id="{99490036-C58E-483B-B43F-37E68B13E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8477" y="1443860"/>
              <a:ext cx="1430781" cy="1506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2" name="图形 7" descr="网络 轮廓">
              <a:extLst>
                <a:ext uri="{FF2B5EF4-FFF2-40B4-BE49-F238E27FC236}">
                  <a16:creationId xmlns:a16="http://schemas.microsoft.com/office/drawing/2014/main" id="{41C8871F-AA88-4A10-9E56-D2A3976FC5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2732" y="1450672"/>
              <a:ext cx="1384912" cy="1460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3" name="图形 9" descr="Ui Ux 轮廓">
              <a:extLst>
                <a:ext uri="{FF2B5EF4-FFF2-40B4-BE49-F238E27FC236}">
                  <a16:creationId xmlns:a16="http://schemas.microsoft.com/office/drawing/2014/main" id="{647DF88C-62DF-43BB-B032-F19616BB6A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7690" y="1436777"/>
              <a:ext cx="1476652" cy="1554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4" name="图形 11" descr="保险箱 轮廓">
              <a:extLst>
                <a:ext uri="{FF2B5EF4-FFF2-40B4-BE49-F238E27FC236}">
                  <a16:creationId xmlns:a16="http://schemas.microsoft.com/office/drawing/2014/main" id="{90A55A91-2144-4509-8CA3-329A204846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9453" y="1515036"/>
              <a:ext cx="1370798" cy="1443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83" name="文本框 7">
            <a:extLst>
              <a:ext uri="{FF2B5EF4-FFF2-40B4-BE49-F238E27FC236}">
                <a16:creationId xmlns:a16="http://schemas.microsoft.com/office/drawing/2014/main" id="{D6436D1A-946B-4BFC-AC50-36F55A65B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15925"/>
            <a:ext cx="2236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>
                <a:solidFill>
                  <a:srgbClr val="002060"/>
                </a:solidFill>
                <a:latin typeface="华光综艺_CNKI" panose="02000500000000000000" pitchFamily="2" charset="-122"/>
                <a:ea typeface="华光综艺_CNKI" panose="02000500000000000000" pitchFamily="2" charset="-122"/>
                <a:sym typeface="Calibri" panose="020F0502020204030204" pitchFamily="34" charset="0"/>
              </a:rPr>
              <a:t>舟楫特色</a:t>
            </a:r>
          </a:p>
        </p:txBody>
      </p:sp>
      <p:sp>
        <p:nvSpPr>
          <p:cNvPr id="20484" name="文本框 24">
            <a:extLst>
              <a:ext uri="{FF2B5EF4-FFF2-40B4-BE49-F238E27FC236}">
                <a16:creationId xmlns:a16="http://schemas.microsoft.com/office/drawing/2014/main" id="{C20BEC38-27DB-4DAE-8E3A-A0B2A8759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325" y="690563"/>
            <a:ext cx="272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595959"/>
                </a:solidFill>
                <a:latin typeface="华光综艺_CNKI" panose="02000500000000000000" pitchFamily="2" charset="-122"/>
                <a:ea typeface="华光综艺_CNKI" panose="02000500000000000000" pitchFamily="2" charset="-122"/>
                <a:sym typeface="Calibri" panose="020F0502020204030204" pitchFamily="34" charset="0"/>
              </a:rPr>
              <a:t>真实、开放、易用、安全</a:t>
            </a:r>
          </a:p>
        </p:txBody>
      </p:sp>
      <p:sp>
        <p:nvSpPr>
          <p:cNvPr id="20485" name="直接连接符 26">
            <a:extLst>
              <a:ext uri="{FF2B5EF4-FFF2-40B4-BE49-F238E27FC236}">
                <a16:creationId xmlns:a16="http://schemas.microsoft.com/office/drawing/2014/main" id="{E35557F9-F084-49E0-9791-DBD2821C1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7325" y="481013"/>
            <a:ext cx="0" cy="566737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486" name="组合 4">
            <a:extLst>
              <a:ext uri="{FF2B5EF4-FFF2-40B4-BE49-F238E27FC236}">
                <a16:creationId xmlns:a16="http://schemas.microsoft.com/office/drawing/2014/main" id="{7330A1E6-A96C-4F0D-9828-575384A338DB}"/>
              </a:ext>
            </a:extLst>
          </p:cNvPr>
          <p:cNvGrpSpPr>
            <a:grpSpLocks/>
          </p:cNvGrpSpPr>
          <p:nvPr/>
        </p:nvGrpSpPr>
        <p:grpSpPr bwMode="auto">
          <a:xfrm>
            <a:off x="506413" y="166688"/>
            <a:ext cx="1403350" cy="584200"/>
            <a:chOff x="505813" y="167011"/>
            <a:chExt cx="1403372" cy="584199"/>
          </a:xfrm>
        </p:grpSpPr>
        <p:sp>
          <p:nvSpPr>
            <p:cNvPr id="20487" name="TextBox 6">
              <a:extLst>
                <a:ext uri="{FF2B5EF4-FFF2-40B4-BE49-F238E27FC236}">
                  <a16:creationId xmlns:a16="http://schemas.microsoft.com/office/drawing/2014/main" id="{95712467-BD5E-42CA-B8DE-98531D3E0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813" y="167011"/>
              <a:ext cx="1403372" cy="584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Impact" panose="020B0806030902050204" pitchFamily="34" charset="0"/>
                </a:rPr>
                <a:t>WHY?</a:t>
              </a:r>
              <a:endParaRPr lang="zh-CN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488" name="矩形 6">
              <a:extLst>
                <a:ext uri="{FF2B5EF4-FFF2-40B4-BE49-F238E27FC236}">
                  <a16:creationId xmlns:a16="http://schemas.microsoft.com/office/drawing/2014/main" id="{7F96C913-32A9-4B51-8272-05722D82F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158" y="208785"/>
              <a:ext cx="422031" cy="50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1">
            <a:extLst>
              <a:ext uri="{FF2B5EF4-FFF2-40B4-BE49-F238E27FC236}">
                <a16:creationId xmlns:a16="http://schemas.microsoft.com/office/drawing/2014/main" id="{DABB93F4-7B58-4938-84D4-833708AAB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0"/>
            <a:ext cx="43288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07" name="矩形 1">
            <a:extLst>
              <a:ext uri="{FF2B5EF4-FFF2-40B4-BE49-F238E27FC236}">
                <a16:creationId xmlns:a16="http://schemas.microsoft.com/office/drawing/2014/main" id="{16D31796-7D6C-4C26-8143-440360A37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4975" y="0"/>
            <a:ext cx="7947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21508" name="矩形 15">
            <a:extLst>
              <a:ext uri="{FF2B5EF4-FFF2-40B4-BE49-F238E27FC236}">
                <a16:creationId xmlns:a16="http://schemas.microsoft.com/office/drawing/2014/main" id="{801E8074-DAE5-43D8-98BD-0F1A4B3D1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8" y="0"/>
            <a:ext cx="93662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21509" name="TextBox 6">
            <a:extLst>
              <a:ext uri="{FF2B5EF4-FFF2-40B4-BE49-F238E27FC236}">
                <a16:creationId xmlns:a16="http://schemas.microsoft.com/office/drawing/2014/main" id="{7470F741-963D-4904-9868-9CBB89027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388" y="1687513"/>
            <a:ext cx="7253287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6600">
                <a:solidFill>
                  <a:srgbClr val="3E3D4F"/>
                </a:solidFill>
                <a:latin typeface="华光综艺_CNKI" panose="02000500000000000000" pitchFamily="2" charset="-122"/>
                <a:ea typeface="华光综艺_CNKI" panose="02000500000000000000" pitchFamily="2" charset="-122"/>
                <a:sym typeface="Impact" panose="020B0806030902050204" pitchFamily="34" charset="0"/>
              </a:rPr>
              <a:t>我们要呈现一个</a:t>
            </a:r>
            <a:endParaRPr lang="en-US" altLang="zh-CN" sz="6600">
              <a:solidFill>
                <a:srgbClr val="3E3D4F"/>
              </a:solidFill>
              <a:latin typeface="华光综艺_CNKI" panose="02000500000000000000" pitchFamily="2" charset="-122"/>
              <a:ea typeface="华光综艺_CNKI" panose="02000500000000000000" pitchFamily="2" charset="-122"/>
              <a:sym typeface="Impact" panose="020B0806030902050204" pitchFamily="34" charset="0"/>
            </a:endParaRP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6600" b="1">
                <a:latin typeface="华光综艺_CNKI" panose="02000500000000000000" pitchFamily="2" charset="-122"/>
                <a:ea typeface="华光综艺_CNKI" panose="02000500000000000000" pitchFamily="2" charset="-122"/>
                <a:sym typeface="Impact" panose="020B0806030902050204" pitchFamily="34" charset="0"/>
              </a:rPr>
              <a:t>什么样</a:t>
            </a:r>
            <a:r>
              <a:rPr lang="zh-CN" altLang="en-US" sz="6600">
                <a:solidFill>
                  <a:srgbClr val="3E3D4F"/>
                </a:solidFill>
                <a:latin typeface="华光综艺_CNKI" panose="02000500000000000000" pitchFamily="2" charset="-122"/>
                <a:ea typeface="华光综艺_CNKI" panose="02000500000000000000" pitchFamily="2" charset="-122"/>
                <a:sym typeface="Impact" panose="020B0806030902050204" pitchFamily="34" charset="0"/>
              </a:rPr>
              <a:t>的舟楫？</a:t>
            </a:r>
            <a:endParaRPr lang="en-US" altLang="zh-CN" sz="6600">
              <a:solidFill>
                <a:srgbClr val="3E3D4F"/>
              </a:solidFill>
              <a:latin typeface="华光综艺_CNKI" panose="02000500000000000000" pitchFamily="2" charset="-122"/>
              <a:ea typeface="华光综艺_CNKI" panose="02000500000000000000" pitchFamily="2" charset="-122"/>
              <a:sym typeface="Impact" panose="020B0806030902050204" pitchFamily="34" charset="0"/>
            </a:endParaRPr>
          </a:p>
        </p:txBody>
      </p:sp>
      <p:sp>
        <p:nvSpPr>
          <p:cNvPr id="21510" name="TextBox 15">
            <a:extLst>
              <a:ext uri="{FF2B5EF4-FFF2-40B4-BE49-F238E27FC236}">
                <a16:creationId xmlns:a16="http://schemas.microsoft.com/office/drawing/2014/main" id="{CE145723-BBE5-478C-8CFB-48E7A1552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788988"/>
            <a:ext cx="3506787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0000" b="1">
                <a:solidFill>
                  <a:schemeClr val="bg1"/>
                </a:solidFill>
                <a:latin typeface="Abadi Extra Light" panose="020B0204020104020204" pitchFamily="34" charset="0"/>
                <a:ea typeface="Adobe 宋体 Std L" pitchFamily="2" charset="-122"/>
                <a:sym typeface="方正兰亭细黑_GBK" charset="-122"/>
              </a:rPr>
              <a:t>3</a:t>
            </a:r>
            <a:endParaRPr lang="zh-CN" altLang="zh-CN" sz="30000" b="1">
              <a:solidFill>
                <a:schemeClr val="bg1"/>
              </a:solidFill>
              <a:latin typeface="Abadi Extra Light" panose="020B0204020104020204" pitchFamily="34" charset="0"/>
              <a:ea typeface="Adobe 宋体 Std L" pitchFamily="2" charset="-122"/>
              <a:sym typeface="方正兰亭细黑_GBK" charset="-122"/>
            </a:endParaRPr>
          </a:p>
        </p:txBody>
      </p:sp>
    </p:spTree>
  </p:cSld>
  <p:clrMapOvr>
    <a:masterClrMapping/>
  </p:clrMapOvr>
  <p:transition spd="slow">
    <p:push dir="u"/>
    <p:sndAc>
      <p:stSnd>
        <p:snd r:embed="rId3" name="type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3">
            <a:extLst>
              <a:ext uri="{FF2B5EF4-FFF2-40B4-BE49-F238E27FC236}">
                <a16:creationId xmlns:a16="http://schemas.microsoft.com/office/drawing/2014/main" id="{6CB52CE2-7C19-419B-AFC5-6454C5F1C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15925"/>
            <a:ext cx="53303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002060"/>
                </a:solidFill>
                <a:latin typeface="华光综艺_CNKI" panose="02000500000000000000" pitchFamily="2" charset="-122"/>
                <a:ea typeface="华光综艺_CNKI" panose="02000500000000000000" pitchFamily="2" charset="-122"/>
                <a:sym typeface="Calibri" panose="020F0502020204030204" pitchFamily="34" charset="0"/>
              </a:rPr>
              <a:t>基础功能</a:t>
            </a:r>
          </a:p>
        </p:txBody>
      </p:sp>
      <p:grpSp>
        <p:nvGrpSpPr>
          <p:cNvPr id="24579" name="组合 4">
            <a:extLst>
              <a:ext uri="{FF2B5EF4-FFF2-40B4-BE49-F238E27FC236}">
                <a16:creationId xmlns:a16="http://schemas.microsoft.com/office/drawing/2014/main" id="{97BB3A6D-28EB-4EE2-9D38-7127572733A6}"/>
              </a:ext>
            </a:extLst>
          </p:cNvPr>
          <p:cNvGrpSpPr>
            <a:grpSpLocks/>
          </p:cNvGrpSpPr>
          <p:nvPr/>
        </p:nvGrpSpPr>
        <p:grpSpPr bwMode="auto">
          <a:xfrm>
            <a:off x="506413" y="166688"/>
            <a:ext cx="1403350" cy="584200"/>
            <a:chOff x="505813" y="167011"/>
            <a:chExt cx="1403372" cy="584199"/>
          </a:xfrm>
        </p:grpSpPr>
        <p:sp>
          <p:nvSpPr>
            <p:cNvPr id="24584" name="TextBox 6">
              <a:extLst>
                <a:ext uri="{FF2B5EF4-FFF2-40B4-BE49-F238E27FC236}">
                  <a16:creationId xmlns:a16="http://schemas.microsoft.com/office/drawing/2014/main" id="{0540A514-065E-463F-B934-178196F17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813" y="167011"/>
              <a:ext cx="1403372" cy="584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Impact" panose="020B0806030902050204" pitchFamily="34" charset="0"/>
                </a:rPr>
                <a:t>HOW?</a:t>
              </a:r>
              <a:endParaRPr lang="zh-CN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585" name="矩形 6">
              <a:extLst>
                <a:ext uri="{FF2B5EF4-FFF2-40B4-BE49-F238E27FC236}">
                  <a16:creationId xmlns:a16="http://schemas.microsoft.com/office/drawing/2014/main" id="{C2CC376E-B046-41CB-BF17-62761BD6B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158" y="208785"/>
              <a:ext cx="422031" cy="50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10" name="文本框 3">
            <a:extLst>
              <a:ext uri="{FF2B5EF4-FFF2-40B4-BE49-F238E27FC236}">
                <a16:creationId xmlns:a16="http://schemas.microsoft.com/office/drawing/2014/main" id="{1243139D-BC3E-4D06-AC78-ABCBF5CD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844" y="4687838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华光综艺_CNKI" panose="02000500000000000000" pitchFamily="2" charset="-122"/>
                <a:ea typeface="华光综艺_CNKI" panose="02000500000000000000" pitchFamily="2" charset="-122"/>
                <a:sym typeface="Calibri" panose="020F0502020204030204" pitchFamily="34" charset="0"/>
              </a:rPr>
              <a:t>员工管理</a:t>
            </a:r>
          </a:p>
        </p:txBody>
      </p:sp>
      <p:sp>
        <p:nvSpPr>
          <p:cNvPr id="11" name="文本框 3">
            <a:extLst>
              <a:ext uri="{FF2B5EF4-FFF2-40B4-BE49-F238E27FC236}">
                <a16:creationId xmlns:a16="http://schemas.microsoft.com/office/drawing/2014/main" id="{D6A8FD1F-FE04-4234-BE72-9530458F3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9195" y="4687838"/>
            <a:ext cx="19574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华光综艺_CNKI" panose="02000500000000000000" pitchFamily="2" charset="-122"/>
                <a:ea typeface="华光综艺_CNKI" panose="02000500000000000000" pitchFamily="2" charset="-122"/>
                <a:sym typeface="Calibri" panose="020F0502020204030204" pitchFamily="34" charset="0"/>
              </a:rPr>
              <a:t>招聘查询</a:t>
            </a:r>
          </a:p>
        </p:txBody>
      </p:sp>
      <p:pic>
        <p:nvPicPr>
          <p:cNvPr id="3" name="图形 2" descr="通讯簿 纯色填充">
            <a:extLst>
              <a:ext uri="{FF2B5EF4-FFF2-40B4-BE49-F238E27FC236}">
                <a16:creationId xmlns:a16="http://schemas.microsoft.com/office/drawing/2014/main" id="{7111ECBA-52B1-41A1-8251-E3F9F6A29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2651" y="1752225"/>
            <a:ext cx="2992175" cy="2992175"/>
          </a:xfrm>
          <a:prstGeom prst="rect">
            <a:avLst/>
          </a:prstGeom>
        </p:spPr>
      </p:pic>
      <p:pic>
        <p:nvPicPr>
          <p:cNvPr id="5" name="图形 4" descr="关注 纯色填充">
            <a:extLst>
              <a:ext uri="{FF2B5EF4-FFF2-40B4-BE49-F238E27FC236}">
                <a16:creationId xmlns:a16="http://schemas.microsoft.com/office/drawing/2014/main" id="{6857D6C8-B681-486D-94EF-CB146325AE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75122" y="2133505"/>
            <a:ext cx="2455233" cy="2455233"/>
          </a:xfrm>
          <a:prstGeom prst="rect">
            <a:avLst/>
          </a:prstGeom>
        </p:spPr>
      </p:pic>
      <p:pic>
        <p:nvPicPr>
          <p:cNvPr id="7" name="图形 6" descr="连接 纯色填充">
            <a:extLst>
              <a:ext uri="{FF2B5EF4-FFF2-40B4-BE49-F238E27FC236}">
                <a16:creationId xmlns:a16="http://schemas.microsoft.com/office/drawing/2014/main" id="{D0424394-9F49-48B8-B698-B14716C78B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36899" y="1752225"/>
            <a:ext cx="2904295" cy="2904295"/>
          </a:xfrm>
          <a:prstGeom prst="rect">
            <a:avLst/>
          </a:prstGeom>
        </p:spPr>
      </p:pic>
      <p:sp>
        <p:nvSpPr>
          <p:cNvPr id="18" name="文本框 3">
            <a:extLst>
              <a:ext uri="{FF2B5EF4-FFF2-40B4-BE49-F238E27FC236}">
                <a16:creationId xmlns:a16="http://schemas.microsoft.com/office/drawing/2014/main" id="{3FEDE7E4-9017-4060-A366-A62E97980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0086" y="4687838"/>
            <a:ext cx="25874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华光综艺_CNKI" panose="02000500000000000000" pitchFamily="2" charset="-122"/>
                <a:ea typeface="华光综艺_CNKI" panose="02000500000000000000" pitchFamily="2" charset="-122"/>
                <a:sym typeface="Calibri" panose="020F0502020204030204" pitchFamily="34" charset="0"/>
              </a:rPr>
              <a:t>跨公司查询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3">
            <a:extLst>
              <a:ext uri="{FF2B5EF4-FFF2-40B4-BE49-F238E27FC236}">
                <a16:creationId xmlns:a16="http://schemas.microsoft.com/office/drawing/2014/main" id="{6CB52CE2-7C19-419B-AFC5-6454C5F1C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15925"/>
            <a:ext cx="22429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002060"/>
                </a:solidFill>
                <a:latin typeface="华光综艺_CNKI" panose="02000500000000000000" pitchFamily="2" charset="-122"/>
                <a:ea typeface="华光综艺_CNKI" panose="02000500000000000000" pitchFamily="2" charset="-122"/>
                <a:sym typeface="Calibri" panose="020F0502020204030204" pitchFamily="34" charset="0"/>
              </a:rPr>
              <a:t>特色功能</a:t>
            </a:r>
          </a:p>
        </p:txBody>
      </p:sp>
      <p:grpSp>
        <p:nvGrpSpPr>
          <p:cNvPr id="24579" name="组合 4">
            <a:extLst>
              <a:ext uri="{FF2B5EF4-FFF2-40B4-BE49-F238E27FC236}">
                <a16:creationId xmlns:a16="http://schemas.microsoft.com/office/drawing/2014/main" id="{97BB3A6D-28EB-4EE2-9D38-7127572733A6}"/>
              </a:ext>
            </a:extLst>
          </p:cNvPr>
          <p:cNvGrpSpPr>
            <a:grpSpLocks/>
          </p:cNvGrpSpPr>
          <p:nvPr/>
        </p:nvGrpSpPr>
        <p:grpSpPr bwMode="auto">
          <a:xfrm>
            <a:off x="506413" y="166688"/>
            <a:ext cx="1403350" cy="584200"/>
            <a:chOff x="505813" y="167011"/>
            <a:chExt cx="1403372" cy="584199"/>
          </a:xfrm>
        </p:grpSpPr>
        <p:sp>
          <p:nvSpPr>
            <p:cNvPr id="24584" name="TextBox 6">
              <a:extLst>
                <a:ext uri="{FF2B5EF4-FFF2-40B4-BE49-F238E27FC236}">
                  <a16:creationId xmlns:a16="http://schemas.microsoft.com/office/drawing/2014/main" id="{0540A514-065E-463F-B934-178196F17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813" y="167011"/>
              <a:ext cx="1403372" cy="584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Impact" panose="020B0806030902050204" pitchFamily="34" charset="0"/>
                </a:rPr>
                <a:t>HOW?</a:t>
              </a:r>
              <a:endParaRPr lang="zh-CN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585" name="矩形 6">
              <a:extLst>
                <a:ext uri="{FF2B5EF4-FFF2-40B4-BE49-F238E27FC236}">
                  <a16:creationId xmlns:a16="http://schemas.microsoft.com/office/drawing/2014/main" id="{C2CC376E-B046-41CB-BF17-62761BD6B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158" y="208785"/>
              <a:ext cx="422031" cy="50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3" name="图形 2" descr="眼球扫描 纯色填充">
            <a:extLst>
              <a:ext uri="{FF2B5EF4-FFF2-40B4-BE49-F238E27FC236}">
                <a16:creationId xmlns:a16="http://schemas.microsoft.com/office/drawing/2014/main" id="{0B85FEEE-B313-4530-99B7-A19E5EDA3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8830" y="2117667"/>
            <a:ext cx="2622665" cy="262266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BAE7F2F-24DD-4F29-AD70-B9CF1C58014B}"/>
              </a:ext>
            </a:extLst>
          </p:cNvPr>
          <p:cNvSpPr txBox="1"/>
          <p:nvPr/>
        </p:nvSpPr>
        <p:spPr>
          <a:xfrm>
            <a:off x="1206455" y="4917643"/>
            <a:ext cx="29403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24292E"/>
                </a:solidFill>
                <a:effectLst/>
                <a:latin typeface="华光综艺_CNKI" panose="02000500000000000000" pitchFamily="2" charset="-122"/>
                <a:ea typeface="华光综艺_CNKI" panose="02000500000000000000" pitchFamily="2" charset="-122"/>
              </a:rPr>
              <a:t>※ HR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华光综艺_CNKI" panose="02000500000000000000" pitchFamily="2" charset="-122"/>
                <a:ea typeface="华光综艺_CNKI" panose="02000500000000000000" pitchFamily="2" charset="-122"/>
              </a:rPr>
              <a:t>申请</a:t>
            </a:r>
          </a:p>
          <a:p>
            <a:pPr algn="l"/>
            <a:r>
              <a:rPr lang="en-US" altLang="zh-CN" sz="2400" b="0" i="0" dirty="0">
                <a:solidFill>
                  <a:srgbClr val="24292E"/>
                </a:solidFill>
                <a:effectLst/>
                <a:latin typeface="华光综艺_CNKI" panose="02000500000000000000" pitchFamily="2" charset="-122"/>
                <a:ea typeface="华光综艺_CNKI" panose="02000500000000000000" pitchFamily="2" charset="-122"/>
              </a:rPr>
              <a:t>※ COO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华光综艺_CNKI" panose="02000500000000000000" pitchFamily="2" charset="-122"/>
                <a:ea typeface="华光综艺_CNKI" panose="02000500000000000000" pitchFamily="2" charset="-122"/>
              </a:rPr>
              <a:t>批复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B5DA7A9-2809-42BD-836B-25ECC6D3668C}"/>
              </a:ext>
            </a:extLst>
          </p:cNvPr>
          <p:cNvSpPr txBox="1"/>
          <p:nvPr/>
        </p:nvSpPr>
        <p:spPr>
          <a:xfrm>
            <a:off x="874680" y="1590621"/>
            <a:ext cx="2622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华光综艺_CNKI" panose="02000500000000000000" pitchFamily="2" charset="-122"/>
                <a:ea typeface="华光综艺_CNKI" panose="02000500000000000000" pitchFamily="2" charset="-122"/>
                <a:cs typeface="+mn-cs"/>
                <a:sym typeface="Calibri" panose="020F0502020204030204" pitchFamily="34" charset="0"/>
              </a:rPr>
              <a:t>A.</a:t>
            </a:r>
            <a:r>
              <a:rPr kumimoji="0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华光综艺_CNKI" panose="02000500000000000000" pitchFamily="2" charset="-122"/>
                <a:ea typeface="华光综艺_CNKI" panose="02000500000000000000" pitchFamily="2" charset="-122"/>
                <a:cs typeface="+mn-cs"/>
                <a:sym typeface="Calibri" panose="020F0502020204030204" pitchFamily="34" charset="0"/>
              </a:rPr>
              <a:t> 授权机制</a:t>
            </a:r>
            <a:endParaRPr lang="zh-CN" altLang="en-US" sz="3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52A0FA-2672-4150-A2E9-FB4CE93AAA31}"/>
              </a:ext>
            </a:extLst>
          </p:cNvPr>
          <p:cNvSpPr txBox="1"/>
          <p:nvPr/>
        </p:nvSpPr>
        <p:spPr>
          <a:xfrm>
            <a:off x="4906789" y="4917643"/>
            <a:ext cx="29403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24292E"/>
                </a:solidFill>
                <a:effectLst/>
                <a:latin typeface="华光综艺_CNKI" panose="02000500000000000000" pitchFamily="2" charset="-122"/>
                <a:ea typeface="华光综艺_CNKI" panose="02000500000000000000" pitchFamily="2" charset="-122"/>
              </a:rPr>
              <a:t>※ </a:t>
            </a:r>
            <a:r>
              <a:rPr lang="zh-CN" altLang="en-US" sz="2400" dirty="0">
                <a:solidFill>
                  <a:srgbClr val="24292E"/>
                </a:solidFill>
                <a:latin typeface="华光综艺_CNKI" panose="02000500000000000000" pitchFamily="2" charset="-122"/>
                <a:ea typeface="华光综艺_CNKI" panose="02000500000000000000" pitchFamily="2" charset="-122"/>
              </a:rPr>
              <a:t>图文并茂</a:t>
            </a:r>
            <a:endParaRPr lang="zh-CN" altLang="en-US" sz="2400" b="0" i="0" dirty="0">
              <a:solidFill>
                <a:srgbClr val="24292E"/>
              </a:solidFill>
              <a:effectLst/>
              <a:latin typeface="华光综艺_CNKI" panose="02000500000000000000" pitchFamily="2" charset="-122"/>
              <a:ea typeface="华光综艺_CNKI" panose="02000500000000000000" pitchFamily="2" charset="-122"/>
            </a:endParaRPr>
          </a:p>
          <a:p>
            <a:pPr algn="l"/>
            <a:r>
              <a:rPr lang="en-US" altLang="zh-CN" sz="2400" b="0" i="0" dirty="0">
                <a:solidFill>
                  <a:srgbClr val="24292E"/>
                </a:solidFill>
                <a:effectLst/>
                <a:latin typeface="华光综艺_CNKI" panose="02000500000000000000" pitchFamily="2" charset="-122"/>
                <a:ea typeface="华光综艺_CNKI" panose="02000500000000000000" pitchFamily="2" charset="-122"/>
              </a:rPr>
              <a:t>※ </a:t>
            </a:r>
            <a:r>
              <a:rPr lang="zh-CN" altLang="en-US" sz="2400" dirty="0">
                <a:solidFill>
                  <a:srgbClr val="24292E"/>
                </a:solidFill>
                <a:latin typeface="华光综艺_CNKI" panose="02000500000000000000" pitchFamily="2" charset="-122"/>
                <a:ea typeface="华光综艺_CNKI" panose="02000500000000000000" pitchFamily="2" charset="-122"/>
              </a:rPr>
              <a:t>个人词云</a:t>
            </a:r>
            <a:endParaRPr lang="en-US" altLang="zh-CN" sz="2400" dirty="0">
              <a:solidFill>
                <a:srgbClr val="24292E"/>
              </a:solidFill>
              <a:latin typeface="华光综艺_CNKI" panose="02000500000000000000" pitchFamily="2" charset="-122"/>
              <a:ea typeface="华光综艺_CNKI" panose="02000500000000000000" pitchFamily="2" charset="-122"/>
            </a:endParaRPr>
          </a:p>
          <a:p>
            <a:pPr algn="l"/>
            <a:r>
              <a:rPr lang="en-US" altLang="zh-CN" sz="2400" b="0" i="0" dirty="0">
                <a:solidFill>
                  <a:srgbClr val="24292E"/>
                </a:solidFill>
                <a:effectLst/>
                <a:latin typeface="华光综艺_CNKI" panose="02000500000000000000" pitchFamily="2" charset="-122"/>
                <a:ea typeface="华光综艺_CNKI" panose="02000500000000000000" pitchFamily="2" charset="-122"/>
              </a:rPr>
              <a:t>※</a:t>
            </a:r>
            <a:r>
              <a:rPr lang="zh-CN" altLang="en-US" sz="2400" dirty="0">
                <a:solidFill>
                  <a:srgbClr val="24292E"/>
                </a:solidFill>
                <a:latin typeface="华光综艺_CNKI" panose="02000500000000000000" pitchFamily="2" charset="-122"/>
                <a:ea typeface="华光综艺_CNKI" panose="02000500000000000000" pitchFamily="2" charset="-122"/>
              </a:rPr>
              <a:t> 按需排序</a:t>
            </a:r>
            <a:endParaRPr lang="zh-CN" altLang="en-US" sz="2400" b="0" i="0" dirty="0">
              <a:solidFill>
                <a:srgbClr val="24292E"/>
              </a:solidFill>
              <a:effectLst/>
              <a:latin typeface="华光综艺_CNKI" panose="02000500000000000000" pitchFamily="2" charset="-122"/>
              <a:ea typeface="华光综艺_CNKI" panose="02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E30059-41C3-4DA2-946C-3CFC69DB2F1E}"/>
              </a:ext>
            </a:extLst>
          </p:cNvPr>
          <p:cNvSpPr txBox="1"/>
          <p:nvPr/>
        </p:nvSpPr>
        <p:spPr>
          <a:xfrm>
            <a:off x="4625197" y="1590621"/>
            <a:ext cx="2622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002060"/>
                </a:solidFill>
                <a:latin typeface="华光综艺_CNKI" panose="02000500000000000000" pitchFamily="2" charset="-122"/>
                <a:ea typeface="华光综艺_CNKI" panose="02000500000000000000" pitchFamily="2" charset="-122"/>
                <a:sym typeface="Calibri" panose="020F0502020204030204" pitchFamily="34" charset="0"/>
              </a:rPr>
              <a:t>B</a:t>
            </a:r>
            <a:r>
              <a:rPr kumimoji="0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华光综艺_CNKI" panose="02000500000000000000" pitchFamily="2" charset="-122"/>
                <a:ea typeface="华光综艺_CNKI" panose="02000500000000000000" pitchFamily="2" charset="-122"/>
                <a:cs typeface="+mn-cs"/>
                <a:sym typeface="Calibri" panose="020F0502020204030204" pitchFamily="34" charset="0"/>
              </a:rPr>
              <a:t>.</a:t>
            </a:r>
            <a:r>
              <a:rPr kumimoji="0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华光综艺_CNKI" panose="02000500000000000000" pitchFamily="2" charset="-122"/>
                <a:ea typeface="华光综艺_CNKI" panose="02000500000000000000" pitchFamily="2" charset="-122"/>
                <a:cs typeface="+mn-cs"/>
                <a:sym typeface="Calibri" panose="020F0502020204030204" pitchFamily="34" charset="0"/>
              </a:rPr>
              <a:t> 员工评价</a:t>
            </a:r>
            <a:endParaRPr lang="zh-CN" altLang="en-US" sz="3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D1EA63D-C47A-4C48-9445-9C4423F487D8}"/>
              </a:ext>
            </a:extLst>
          </p:cNvPr>
          <p:cNvSpPr txBox="1"/>
          <p:nvPr/>
        </p:nvSpPr>
        <p:spPr>
          <a:xfrm>
            <a:off x="8358429" y="1590621"/>
            <a:ext cx="2622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002060"/>
                </a:solidFill>
                <a:latin typeface="华光综艺_CNKI" panose="02000500000000000000" pitchFamily="2" charset="-122"/>
                <a:ea typeface="华光综艺_CNKI" panose="02000500000000000000" pitchFamily="2" charset="-122"/>
                <a:sym typeface="Calibri" panose="020F0502020204030204" pitchFamily="34" charset="0"/>
              </a:rPr>
              <a:t>C</a:t>
            </a:r>
            <a:r>
              <a:rPr kumimoji="0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华光综艺_CNKI" panose="02000500000000000000" pitchFamily="2" charset="-122"/>
                <a:ea typeface="华光综艺_CNKI" panose="02000500000000000000" pitchFamily="2" charset="-122"/>
                <a:cs typeface="+mn-cs"/>
                <a:sym typeface="Calibri" panose="020F0502020204030204" pitchFamily="34" charset="0"/>
              </a:rPr>
              <a:t>.</a:t>
            </a:r>
            <a:r>
              <a:rPr kumimoji="0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华光综艺_CNKI" panose="02000500000000000000" pitchFamily="2" charset="-122"/>
                <a:ea typeface="华光综艺_CNKI" panose="02000500000000000000" pitchFamily="2" charset="-122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华光综艺_CNKI" panose="02000500000000000000" pitchFamily="2" charset="-122"/>
                <a:ea typeface="华光综艺_CNKI" panose="02000500000000000000" pitchFamily="2" charset="-122"/>
                <a:cs typeface="+mn-cs"/>
                <a:sym typeface="Calibri" panose="020F0502020204030204" pitchFamily="34" charset="0"/>
              </a:rPr>
              <a:t>HR</a:t>
            </a:r>
            <a:r>
              <a:rPr kumimoji="0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华光综艺_CNKI" panose="02000500000000000000" pitchFamily="2" charset="-122"/>
                <a:ea typeface="华光综艺_CNKI" panose="02000500000000000000" pitchFamily="2" charset="-122"/>
                <a:cs typeface="+mn-cs"/>
                <a:sym typeface="Calibri" panose="020F0502020204030204" pitchFamily="34" charset="0"/>
              </a:rPr>
              <a:t>论坛</a:t>
            </a:r>
            <a:endParaRPr lang="zh-CN" altLang="en-US" sz="3600" dirty="0"/>
          </a:p>
        </p:txBody>
      </p:sp>
      <p:pic>
        <p:nvPicPr>
          <p:cNvPr id="19" name="图形 18" descr="评论点赞 纯色填充">
            <a:extLst>
              <a:ext uri="{FF2B5EF4-FFF2-40B4-BE49-F238E27FC236}">
                <a16:creationId xmlns:a16="http://schemas.microsoft.com/office/drawing/2014/main" id="{D212FA74-999D-4F9D-905B-41290C705A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55890" y="1932845"/>
            <a:ext cx="3323414" cy="3323414"/>
          </a:xfrm>
          <a:prstGeom prst="rect">
            <a:avLst/>
          </a:prstGeom>
        </p:spPr>
      </p:pic>
      <p:pic>
        <p:nvPicPr>
          <p:cNvPr id="20" name="图形 19" descr="客户评价 纯色填充">
            <a:extLst>
              <a:ext uri="{FF2B5EF4-FFF2-40B4-BE49-F238E27FC236}">
                <a16:creationId xmlns:a16="http://schemas.microsoft.com/office/drawing/2014/main" id="{83A936E8-559F-4CE6-9CCF-AB966C0FF9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83000" y="2236952"/>
            <a:ext cx="2404367" cy="2404367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BE79C07A-1AEB-43BB-AD9F-5DA72DD3CA51}"/>
              </a:ext>
            </a:extLst>
          </p:cNvPr>
          <p:cNvSpPr txBox="1"/>
          <p:nvPr/>
        </p:nvSpPr>
        <p:spPr>
          <a:xfrm>
            <a:off x="7956224" y="4917642"/>
            <a:ext cx="37807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24292E"/>
                </a:solidFill>
                <a:effectLst/>
                <a:latin typeface="华光综艺_CNKI" panose="02000500000000000000" pitchFamily="2" charset="-122"/>
                <a:ea typeface="华光综艺_CNKI" panose="02000500000000000000" pitchFamily="2" charset="-122"/>
              </a:rPr>
              <a:t>※ 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华光综艺_CNKI" panose="02000500000000000000" pitchFamily="2" charset="-122"/>
                <a:ea typeface="华光综艺_CNKI" panose="02000500000000000000" pitchFamily="2" charset="-122"/>
              </a:rPr>
              <a:t>不分权限</a:t>
            </a:r>
          </a:p>
          <a:p>
            <a:pPr algn="l"/>
            <a:r>
              <a:rPr lang="en-US" altLang="zh-CN" sz="2400" b="0" i="0" dirty="0">
                <a:solidFill>
                  <a:srgbClr val="24292E"/>
                </a:solidFill>
                <a:effectLst/>
                <a:latin typeface="华光综艺_CNKI" panose="02000500000000000000" pitchFamily="2" charset="-122"/>
                <a:ea typeface="华光综艺_CNKI" panose="02000500000000000000" pitchFamily="2" charset="-122"/>
              </a:rPr>
              <a:t>※ 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华光综艺_CNKI" panose="02000500000000000000" pitchFamily="2" charset="-122"/>
                <a:ea typeface="华光综艺_CNKI" panose="02000500000000000000" pitchFamily="2" charset="-122"/>
              </a:rPr>
              <a:t>自由发帖、看帖、回帖</a:t>
            </a:r>
          </a:p>
        </p:txBody>
      </p:sp>
    </p:spTree>
    <p:extLst>
      <p:ext uri="{BB962C8B-B14F-4D97-AF65-F5344CB8AC3E}">
        <p14:creationId xmlns:p14="http://schemas.microsoft.com/office/powerpoint/2010/main" val="346446184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3">
            <a:extLst>
              <a:ext uri="{FF2B5EF4-FFF2-40B4-BE49-F238E27FC236}">
                <a16:creationId xmlns:a16="http://schemas.microsoft.com/office/drawing/2014/main" id="{A7ED5B46-1CFA-4CA0-84E7-E90D43881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15925"/>
            <a:ext cx="12105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rgbClr val="002060"/>
                </a:solidFill>
                <a:latin typeface="华光综艺_CNKI" panose="02000500000000000000" pitchFamily="2" charset="-122"/>
                <a:ea typeface="华光综艺_CNKI" panose="02000500000000000000" pitchFamily="2" charset="-122"/>
                <a:sym typeface="Calibri" panose="020F0502020204030204" pitchFamily="34" charset="0"/>
              </a:rPr>
              <a:t>界面设计</a:t>
            </a:r>
          </a:p>
        </p:txBody>
      </p:sp>
      <p:grpSp>
        <p:nvGrpSpPr>
          <p:cNvPr id="23557" name="组合 4">
            <a:extLst>
              <a:ext uri="{FF2B5EF4-FFF2-40B4-BE49-F238E27FC236}">
                <a16:creationId xmlns:a16="http://schemas.microsoft.com/office/drawing/2014/main" id="{A801CFAF-90D0-4A78-BB71-EEA4D09C593E}"/>
              </a:ext>
            </a:extLst>
          </p:cNvPr>
          <p:cNvGrpSpPr>
            <a:grpSpLocks/>
          </p:cNvGrpSpPr>
          <p:nvPr/>
        </p:nvGrpSpPr>
        <p:grpSpPr bwMode="auto">
          <a:xfrm>
            <a:off x="506413" y="166688"/>
            <a:ext cx="1403350" cy="584200"/>
            <a:chOff x="505813" y="167011"/>
            <a:chExt cx="1403372" cy="584199"/>
          </a:xfrm>
        </p:grpSpPr>
        <p:sp>
          <p:nvSpPr>
            <p:cNvPr id="23560" name="TextBox 6">
              <a:extLst>
                <a:ext uri="{FF2B5EF4-FFF2-40B4-BE49-F238E27FC236}">
                  <a16:creationId xmlns:a16="http://schemas.microsoft.com/office/drawing/2014/main" id="{334D7D99-8A55-458C-BC6D-A40575925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813" y="167011"/>
              <a:ext cx="1403372" cy="584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Impact" panose="020B0806030902050204" pitchFamily="34" charset="0"/>
                </a:rPr>
                <a:t>HOW?</a:t>
              </a:r>
              <a:endParaRPr lang="zh-CN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3561" name="矩形 6">
              <a:extLst>
                <a:ext uri="{FF2B5EF4-FFF2-40B4-BE49-F238E27FC236}">
                  <a16:creationId xmlns:a16="http://schemas.microsoft.com/office/drawing/2014/main" id="{F17BC4D4-08EF-480D-9887-B0BB884E7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158" y="208785"/>
              <a:ext cx="422031" cy="50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32F0305-DF33-4F3F-B6AB-E9D45648E64D}"/>
              </a:ext>
            </a:extLst>
          </p:cNvPr>
          <p:cNvGrpSpPr/>
          <p:nvPr/>
        </p:nvGrpSpPr>
        <p:grpSpPr>
          <a:xfrm>
            <a:off x="1411505" y="1168589"/>
            <a:ext cx="9441008" cy="5021916"/>
            <a:chOff x="419429" y="1265762"/>
            <a:chExt cx="6432814" cy="3497154"/>
          </a:xfrm>
        </p:grpSpPr>
        <p:pic>
          <p:nvPicPr>
            <p:cNvPr id="4" name="图片 3" descr="电脑萤幕的截图&#10;&#10;描述已自动生成">
              <a:extLst>
                <a:ext uri="{FF2B5EF4-FFF2-40B4-BE49-F238E27FC236}">
                  <a16:creationId xmlns:a16="http://schemas.microsoft.com/office/drawing/2014/main" id="{8F4F44B5-049C-490A-953F-962D3962BF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471"/>
            <a:stretch/>
          </p:blipFill>
          <p:spPr>
            <a:xfrm>
              <a:off x="3699526" y="3104271"/>
              <a:ext cx="3152717" cy="1658645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</p:pic>
        <p:pic>
          <p:nvPicPr>
            <p:cNvPr id="6" name="图片 5" descr="电脑软件截图&#10;&#10;描述已自动生成">
              <a:extLst>
                <a:ext uri="{FF2B5EF4-FFF2-40B4-BE49-F238E27FC236}">
                  <a16:creationId xmlns:a16="http://schemas.microsoft.com/office/drawing/2014/main" id="{6A0D58D1-F7C0-4E11-8927-94510829C2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45"/>
            <a:stretch/>
          </p:blipFill>
          <p:spPr>
            <a:xfrm>
              <a:off x="419429" y="3104271"/>
              <a:ext cx="3148472" cy="1658645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</p:pic>
        <p:pic>
          <p:nvPicPr>
            <p:cNvPr id="9" name="图片 8" descr="图形用户界面, 应用程序&#10;&#10;描述已自动生成">
              <a:extLst>
                <a:ext uri="{FF2B5EF4-FFF2-40B4-BE49-F238E27FC236}">
                  <a16:creationId xmlns:a16="http://schemas.microsoft.com/office/drawing/2014/main" id="{ECFFA997-5074-40F9-9BAC-D30123C744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42"/>
            <a:stretch/>
          </p:blipFill>
          <p:spPr>
            <a:xfrm>
              <a:off x="3699526" y="1265762"/>
              <a:ext cx="3118603" cy="1674526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</p:pic>
        <p:pic>
          <p:nvPicPr>
            <p:cNvPr id="11" name="图片 10" descr="图形用户界面, 文本, 应用程序&#10;&#10;描述已自动生成">
              <a:extLst>
                <a:ext uri="{FF2B5EF4-FFF2-40B4-BE49-F238E27FC236}">
                  <a16:creationId xmlns:a16="http://schemas.microsoft.com/office/drawing/2014/main" id="{81FB8DEE-66F5-416C-B315-FA5B467FA6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48"/>
            <a:stretch/>
          </p:blipFill>
          <p:spPr>
            <a:xfrm>
              <a:off x="419429" y="1265762"/>
              <a:ext cx="3118603" cy="1658645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</p:pic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2BF3FA0A-6F7E-4083-9D11-79E9BDEB01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6393" y="2038388"/>
            <a:ext cx="5778180" cy="325022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2">
            <a:extLst>
              <a:ext uri="{FF2B5EF4-FFF2-40B4-BE49-F238E27FC236}">
                <a16:creationId xmlns:a16="http://schemas.microsoft.com/office/drawing/2014/main" id="{A58A9FA6-B63A-45EC-94FC-03BAE30FA930}"/>
              </a:ext>
            </a:extLst>
          </p:cNvPr>
          <p:cNvGrpSpPr>
            <a:grpSpLocks/>
          </p:cNvGrpSpPr>
          <p:nvPr/>
        </p:nvGrpSpPr>
        <p:grpSpPr bwMode="auto">
          <a:xfrm>
            <a:off x="7820352" y="2102176"/>
            <a:ext cx="2991653" cy="2328601"/>
            <a:chOff x="0" y="0"/>
            <a:chExt cx="858838" cy="682626"/>
          </a:xfrm>
        </p:grpSpPr>
        <p:sp>
          <p:nvSpPr>
            <p:cNvPr id="25608" name="Freeform 19">
              <a:extLst>
                <a:ext uri="{FF2B5EF4-FFF2-40B4-BE49-F238E27FC236}">
                  <a16:creationId xmlns:a16="http://schemas.microsoft.com/office/drawing/2014/main" id="{99D373D3-6FBA-4B25-AE42-A5F47D404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0"/>
              <a:ext cx="325438" cy="495300"/>
            </a:xfrm>
            <a:custGeom>
              <a:avLst/>
              <a:gdLst>
                <a:gd name="T0" fmla="*/ 2147483646 w 87"/>
                <a:gd name="T1" fmla="*/ 2147483646 h 132"/>
                <a:gd name="T2" fmla="*/ 2147483646 w 87"/>
                <a:gd name="T3" fmla="*/ 2147483646 h 132"/>
                <a:gd name="T4" fmla="*/ 2147483646 w 87"/>
                <a:gd name="T5" fmla="*/ 2147483646 h 132"/>
                <a:gd name="T6" fmla="*/ 2147483646 w 87"/>
                <a:gd name="T7" fmla="*/ 2147483646 h 132"/>
                <a:gd name="T8" fmla="*/ 2147483646 w 87"/>
                <a:gd name="T9" fmla="*/ 2147483646 h 132"/>
                <a:gd name="T10" fmla="*/ 2147483646 w 87"/>
                <a:gd name="T11" fmla="*/ 2147483646 h 132"/>
                <a:gd name="T12" fmla="*/ 2147483646 w 87"/>
                <a:gd name="T13" fmla="*/ 2147483646 h 132"/>
                <a:gd name="T14" fmla="*/ 2147483646 w 87"/>
                <a:gd name="T15" fmla="*/ 2147483646 h 132"/>
                <a:gd name="T16" fmla="*/ 0 w 87"/>
                <a:gd name="T17" fmla="*/ 2147483646 h 132"/>
                <a:gd name="T18" fmla="*/ 2147483646 w 87"/>
                <a:gd name="T19" fmla="*/ 2147483646 h 132"/>
                <a:gd name="T20" fmla="*/ 2147483646 w 87"/>
                <a:gd name="T21" fmla="*/ 2147483646 h 132"/>
                <a:gd name="T22" fmla="*/ 2147483646 w 87"/>
                <a:gd name="T23" fmla="*/ 2147483646 h 132"/>
                <a:gd name="T24" fmla="*/ 2147483646 w 87"/>
                <a:gd name="T25" fmla="*/ 2147483646 h 132"/>
                <a:gd name="T26" fmla="*/ 2147483646 w 87"/>
                <a:gd name="T27" fmla="*/ 2147483646 h 132"/>
                <a:gd name="T28" fmla="*/ 2147483646 w 87"/>
                <a:gd name="T29" fmla="*/ 2147483646 h 132"/>
                <a:gd name="T30" fmla="*/ 2147483646 w 87"/>
                <a:gd name="T31" fmla="*/ 2147483646 h 132"/>
                <a:gd name="T32" fmla="*/ 2147483646 w 87"/>
                <a:gd name="T33" fmla="*/ 2147483646 h 132"/>
                <a:gd name="T34" fmla="*/ 2147483646 w 87"/>
                <a:gd name="T35" fmla="*/ 2147483646 h 132"/>
                <a:gd name="T36" fmla="*/ 2147483646 w 87"/>
                <a:gd name="T37" fmla="*/ 2147483646 h 132"/>
                <a:gd name="T38" fmla="*/ 2147483646 w 87"/>
                <a:gd name="T39" fmla="*/ 2147483646 h 1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7"/>
                <a:gd name="T61" fmla="*/ 0 h 132"/>
                <a:gd name="T62" fmla="*/ 87 w 87"/>
                <a:gd name="T63" fmla="*/ 132 h 1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7" h="132">
                  <a:moveTo>
                    <a:pt x="48" y="132"/>
                  </a:moveTo>
                  <a:cubicBezTo>
                    <a:pt x="43" y="132"/>
                    <a:pt x="38" y="130"/>
                    <a:pt x="34" y="125"/>
                  </a:cubicBezTo>
                  <a:cubicBezTo>
                    <a:pt x="27" y="119"/>
                    <a:pt x="25" y="111"/>
                    <a:pt x="28" y="102"/>
                  </a:cubicBezTo>
                  <a:cubicBezTo>
                    <a:pt x="31" y="94"/>
                    <a:pt x="37" y="85"/>
                    <a:pt x="47" y="75"/>
                  </a:cubicBezTo>
                  <a:cubicBezTo>
                    <a:pt x="59" y="64"/>
                    <a:pt x="66" y="54"/>
                    <a:pt x="70" y="44"/>
                  </a:cubicBezTo>
                  <a:cubicBezTo>
                    <a:pt x="74" y="34"/>
                    <a:pt x="72" y="25"/>
                    <a:pt x="64" y="17"/>
                  </a:cubicBezTo>
                  <a:cubicBezTo>
                    <a:pt x="55" y="8"/>
                    <a:pt x="50" y="7"/>
                    <a:pt x="38" y="13"/>
                  </a:cubicBezTo>
                  <a:cubicBezTo>
                    <a:pt x="28" y="17"/>
                    <a:pt x="14" y="27"/>
                    <a:pt x="5" y="3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9" y="22"/>
                    <a:pt x="20" y="12"/>
                    <a:pt x="31" y="6"/>
                  </a:cubicBezTo>
                  <a:cubicBezTo>
                    <a:pt x="45" y="0"/>
                    <a:pt x="58" y="1"/>
                    <a:pt x="69" y="12"/>
                  </a:cubicBezTo>
                  <a:cubicBezTo>
                    <a:pt x="79" y="22"/>
                    <a:pt x="81" y="34"/>
                    <a:pt x="76" y="47"/>
                  </a:cubicBezTo>
                  <a:cubicBezTo>
                    <a:pt x="72" y="57"/>
                    <a:pt x="65" y="68"/>
                    <a:pt x="52" y="80"/>
                  </a:cubicBezTo>
                  <a:cubicBezTo>
                    <a:pt x="43" y="89"/>
                    <a:pt x="37" y="97"/>
                    <a:pt x="35" y="104"/>
                  </a:cubicBezTo>
                  <a:cubicBezTo>
                    <a:pt x="33" y="111"/>
                    <a:pt x="34" y="116"/>
                    <a:pt x="38" y="120"/>
                  </a:cubicBezTo>
                  <a:cubicBezTo>
                    <a:pt x="43" y="125"/>
                    <a:pt x="48" y="126"/>
                    <a:pt x="55" y="123"/>
                  </a:cubicBezTo>
                  <a:cubicBezTo>
                    <a:pt x="63" y="120"/>
                    <a:pt x="71" y="114"/>
                    <a:pt x="82" y="103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76" y="119"/>
                    <a:pt x="66" y="127"/>
                    <a:pt x="58" y="130"/>
                  </a:cubicBezTo>
                  <a:cubicBezTo>
                    <a:pt x="54" y="131"/>
                    <a:pt x="51" y="132"/>
                    <a:pt x="48" y="132"/>
                  </a:cubicBezTo>
                </a:path>
              </a:pathLst>
            </a:cu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9" name="Freeform 20">
              <a:extLst>
                <a:ext uri="{FF2B5EF4-FFF2-40B4-BE49-F238E27FC236}">
                  <a16:creationId xmlns:a16="http://schemas.microsoft.com/office/drawing/2014/main" id="{53BA58FA-AAFF-4E80-B5B0-80B7A1899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33363"/>
              <a:ext cx="454025" cy="449263"/>
            </a:xfrm>
            <a:custGeom>
              <a:avLst/>
              <a:gdLst>
                <a:gd name="T0" fmla="*/ 2147483646 w 121"/>
                <a:gd name="T1" fmla="*/ 0 h 120"/>
                <a:gd name="T2" fmla="*/ 2147483646 w 121"/>
                <a:gd name="T3" fmla="*/ 2147483646 h 120"/>
                <a:gd name="T4" fmla="*/ 2147483646 w 121"/>
                <a:gd name="T5" fmla="*/ 2147483646 h 120"/>
                <a:gd name="T6" fmla="*/ 2147483646 w 121"/>
                <a:gd name="T7" fmla="*/ 2147483646 h 120"/>
                <a:gd name="T8" fmla="*/ 2147483646 w 121"/>
                <a:gd name="T9" fmla="*/ 2147483646 h 120"/>
                <a:gd name="T10" fmla="*/ 2147483646 w 121"/>
                <a:gd name="T11" fmla="*/ 0 h 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"/>
                <a:gd name="T19" fmla="*/ 0 h 120"/>
                <a:gd name="T20" fmla="*/ 121 w 121"/>
                <a:gd name="T21" fmla="*/ 120 h 1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" h="120">
                  <a:moveTo>
                    <a:pt x="37" y="0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0" y="36"/>
                    <a:pt x="0" y="74"/>
                    <a:pt x="24" y="97"/>
                  </a:cubicBezTo>
                  <a:cubicBezTo>
                    <a:pt x="47" y="120"/>
                    <a:pt x="84" y="120"/>
                    <a:pt x="108" y="97"/>
                  </a:cubicBezTo>
                  <a:cubicBezTo>
                    <a:pt x="121" y="84"/>
                    <a:pt x="121" y="84"/>
                    <a:pt x="121" y="84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0" name="Freeform 21">
              <a:extLst>
                <a:ext uri="{FF2B5EF4-FFF2-40B4-BE49-F238E27FC236}">
                  <a16:creationId xmlns:a16="http://schemas.microsoft.com/office/drawing/2014/main" id="{F83BB8DD-A17F-4168-B4CF-BCBCFF979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38" y="74613"/>
              <a:ext cx="330200" cy="263525"/>
            </a:xfrm>
            <a:custGeom>
              <a:avLst/>
              <a:gdLst>
                <a:gd name="T0" fmla="*/ 2147483646 w 88"/>
                <a:gd name="T1" fmla="*/ 2147483646 h 70"/>
                <a:gd name="T2" fmla="*/ 2147483646 w 88"/>
                <a:gd name="T3" fmla="*/ 2147483646 h 70"/>
                <a:gd name="T4" fmla="*/ 2147483646 w 88"/>
                <a:gd name="T5" fmla="*/ 2147483646 h 70"/>
                <a:gd name="T6" fmla="*/ 2147483646 w 88"/>
                <a:gd name="T7" fmla="*/ 2147483646 h 70"/>
                <a:gd name="T8" fmla="*/ 2147483646 w 88"/>
                <a:gd name="T9" fmla="*/ 2147483646 h 70"/>
                <a:gd name="T10" fmla="*/ 0 w 88"/>
                <a:gd name="T11" fmla="*/ 2147483646 h 70"/>
                <a:gd name="T12" fmla="*/ 2147483646 w 88"/>
                <a:gd name="T13" fmla="*/ 2147483646 h 70"/>
                <a:gd name="T14" fmla="*/ 2147483646 w 88"/>
                <a:gd name="T15" fmla="*/ 2147483646 h 70"/>
                <a:gd name="T16" fmla="*/ 2147483646 w 88"/>
                <a:gd name="T17" fmla="*/ 2147483646 h 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8"/>
                <a:gd name="T28" fmla="*/ 0 h 70"/>
                <a:gd name="T29" fmla="*/ 88 w 88"/>
                <a:gd name="T30" fmla="*/ 70 h 7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8" h="70">
                  <a:moveTo>
                    <a:pt x="49" y="42"/>
                  </a:moveTo>
                  <a:cubicBezTo>
                    <a:pt x="59" y="32"/>
                    <a:pt x="59" y="32"/>
                    <a:pt x="59" y="32"/>
                  </a:cubicBezTo>
                  <a:cubicBezTo>
                    <a:pt x="64" y="27"/>
                    <a:pt x="71" y="26"/>
                    <a:pt x="77" y="29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64" y="0"/>
                    <a:pt x="31" y="2"/>
                    <a:pt x="10" y="2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44" y="54"/>
                    <a:pt x="44" y="47"/>
                    <a:pt x="49" y="42"/>
                  </a:cubicBezTo>
                </a:path>
              </a:pathLst>
            </a:cu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1" name="Freeform 22">
              <a:extLst>
                <a:ext uri="{FF2B5EF4-FFF2-40B4-BE49-F238E27FC236}">
                  <a16:creationId xmlns:a16="http://schemas.microsoft.com/office/drawing/2014/main" id="{FEB93711-FBFD-4C4C-A7C9-3ECE31BC8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75" y="184150"/>
              <a:ext cx="277813" cy="330200"/>
            </a:xfrm>
            <a:custGeom>
              <a:avLst/>
              <a:gdLst>
                <a:gd name="T0" fmla="*/ 2147483646 w 74"/>
                <a:gd name="T1" fmla="*/ 0 h 88"/>
                <a:gd name="T2" fmla="*/ 2147483646 w 74"/>
                <a:gd name="T3" fmla="*/ 2147483646 h 88"/>
                <a:gd name="T4" fmla="*/ 2147483646 w 74"/>
                <a:gd name="T5" fmla="*/ 2147483646 h 88"/>
                <a:gd name="T6" fmla="*/ 2147483646 w 74"/>
                <a:gd name="T7" fmla="*/ 2147483646 h 88"/>
                <a:gd name="T8" fmla="*/ 2147483646 w 74"/>
                <a:gd name="T9" fmla="*/ 2147483646 h 88"/>
                <a:gd name="T10" fmla="*/ 0 w 74"/>
                <a:gd name="T11" fmla="*/ 2147483646 h 88"/>
                <a:gd name="T12" fmla="*/ 2147483646 w 74"/>
                <a:gd name="T13" fmla="*/ 2147483646 h 88"/>
                <a:gd name="T14" fmla="*/ 2147483646 w 74"/>
                <a:gd name="T15" fmla="*/ 2147483646 h 88"/>
                <a:gd name="T16" fmla="*/ 2147483646 w 74"/>
                <a:gd name="T17" fmla="*/ 0 h 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4"/>
                <a:gd name="T28" fmla="*/ 0 h 88"/>
                <a:gd name="T29" fmla="*/ 74 w 74"/>
                <a:gd name="T30" fmla="*/ 88 h 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4" h="88">
                  <a:moveTo>
                    <a:pt x="51" y="0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42" y="17"/>
                    <a:pt x="41" y="23"/>
                    <a:pt x="37" y="2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2" y="42"/>
                    <a:pt x="16" y="43"/>
                    <a:pt x="10" y="4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74" y="51"/>
                    <a:pt x="74" y="29"/>
                    <a:pt x="51" y="0"/>
                  </a:cubicBezTo>
                </a:path>
              </a:pathLst>
            </a:cu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2" name="Freeform 23">
              <a:extLst>
                <a:ext uri="{FF2B5EF4-FFF2-40B4-BE49-F238E27FC236}">
                  <a16:creationId xmlns:a16="http://schemas.microsoft.com/office/drawing/2014/main" id="{7A907ABD-4254-48C6-BAC6-AED5B10AE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88" y="209550"/>
              <a:ext cx="111125" cy="98425"/>
            </a:xfrm>
            <a:custGeom>
              <a:avLst/>
              <a:gdLst>
                <a:gd name="T0" fmla="*/ 2147483646 w 30"/>
                <a:gd name="T1" fmla="*/ 2147483646 h 26"/>
                <a:gd name="T2" fmla="*/ 2147483646 w 30"/>
                <a:gd name="T3" fmla="*/ 2147483646 h 26"/>
                <a:gd name="T4" fmla="*/ 2147483646 w 30"/>
                <a:gd name="T5" fmla="*/ 2147483646 h 26"/>
                <a:gd name="T6" fmla="*/ 2147483646 w 30"/>
                <a:gd name="T7" fmla="*/ 2147483646 h 26"/>
                <a:gd name="T8" fmla="*/ 2147483646 w 30"/>
                <a:gd name="T9" fmla="*/ 2147483646 h 26"/>
                <a:gd name="T10" fmla="*/ 2147483646 w 30"/>
                <a:gd name="T11" fmla="*/ 2147483646 h 26"/>
                <a:gd name="T12" fmla="*/ 2147483646 w 30"/>
                <a:gd name="T13" fmla="*/ 2147483646 h 26"/>
                <a:gd name="T14" fmla="*/ 2147483646 w 30"/>
                <a:gd name="T15" fmla="*/ 0 h 26"/>
                <a:gd name="T16" fmla="*/ 2147483646 w 30"/>
                <a:gd name="T17" fmla="*/ 2147483646 h 26"/>
                <a:gd name="T18" fmla="*/ 2147483646 w 30"/>
                <a:gd name="T19" fmla="*/ 2147483646 h 26"/>
                <a:gd name="T20" fmla="*/ 2147483646 w 30"/>
                <a:gd name="T21" fmla="*/ 2147483646 h 26"/>
                <a:gd name="T22" fmla="*/ 2147483646 w 30"/>
                <a:gd name="T23" fmla="*/ 2147483646 h 2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"/>
                <a:gd name="T37" fmla="*/ 0 h 26"/>
                <a:gd name="T38" fmla="*/ 30 w 30"/>
                <a:gd name="T39" fmla="*/ 26 h 2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" h="26">
                  <a:moveTo>
                    <a:pt x="28" y="14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3" y="25"/>
                    <a:pt x="12" y="26"/>
                    <a:pt x="10" y="26"/>
                  </a:cubicBezTo>
                  <a:cubicBezTo>
                    <a:pt x="8" y="26"/>
                    <a:pt x="7" y="25"/>
                    <a:pt x="5" y="24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0" y="19"/>
                    <a:pt x="0" y="15"/>
                    <a:pt x="3" y="1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1"/>
                    <a:pt x="16" y="0"/>
                    <a:pt x="17" y="0"/>
                  </a:cubicBezTo>
                  <a:cubicBezTo>
                    <a:pt x="19" y="0"/>
                    <a:pt x="21" y="1"/>
                    <a:pt x="22" y="2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6" y="6"/>
                    <a:pt x="26" y="8"/>
                    <a:pt x="26" y="10"/>
                  </a:cubicBezTo>
                  <a:cubicBezTo>
                    <a:pt x="26" y="11"/>
                    <a:pt x="30" y="13"/>
                    <a:pt x="28" y="14"/>
                  </a:cubicBezTo>
                </a:path>
              </a:pathLst>
            </a:cu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03" name="文本框 8">
            <a:extLst>
              <a:ext uri="{FF2B5EF4-FFF2-40B4-BE49-F238E27FC236}">
                <a16:creationId xmlns:a16="http://schemas.microsoft.com/office/drawing/2014/main" id="{98592A8B-886A-43F3-A2D0-7E3561F46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165" y="2436795"/>
            <a:ext cx="634019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2000" dirty="0">
                <a:solidFill>
                  <a:srgbClr val="3E3D4F"/>
                </a:solidFill>
                <a:latin typeface="华光综艺_CNKI" panose="02000500000000000000" pitchFamily="2" charset="-122"/>
                <a:ea typeface="华光综艺_CNKI" panose="02000500000000000000" pitchFamily="2" charset="-122"/>
                <a:sym typeface="Arial Black" panose="020B0A04020102020204" pitchFamily="34" charset="0"/>
              </a:rPr>
              <a:t>视频演示</a:t>
            </a:r>
          </a:p>
        </p:txBody>
      </p:sp>
      <p:sp>
        <p:nvSpPr>
          <p:cNvPr id="25604" name="加号 9">
            <a:extLst>
              <a:ext uri="{FF2B5EF4-FFF2-40B4-BE49-F238E27FC236}">
                <a16:creationId xmlns:a16="http://schemas.microsoft.com/office/drawing/2014/main" id="{907E69B1-C325-41B2-BE60-0E06E75E9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3035364"/>
            <a:ext cx="698500" cy="696913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25605" name="组合 4">
            <a:extLst>
              <a:ext uri="{FF2B5EF4-FFF2-40B4-BE49-F238E27FC236}">
                <a16:creationId xmlns:a16="http://schemas.microsoft.com/office/drawing/2014/main" id="{13AFF1FC-4459-4700-A656-A4A46BE86779}"/>
              </a:ext>
            </a:extLst>
          </p:cNvPr>
          <p:cNvGrpSpPr>
            <a:grpSpLocks/>
          </p:cNvGrpSpPr>
          <p:nvPr/>
        </p:nvGrpSpPr>
        <p:grpSpPr bwMode="auto">
          <a:xfrm>
            <a:off x="506413" y="166688"/>
            <a:ext cx="1403350" cy="584200"/>
            <a:chOff x="505813" y="167011"/>
            <a:chExt cx="1403372" cy="584199"/>
          </a:xfrm>
        </p:grpSpPr>
        <p:sp>
          <p:nvSpPr>
            <p:cNvPr id="25606" name="TextBox 6">
              <a:extLst>
                <a:ext uri="{FF2B5EF4-FFF2-40B4-BE49-F238E27FC236}">
                  <a16:creationId xmlns:a16="http://schemas.microsoft.com/office/drawing/2014/main" id="{10DBEFC5-0A2A-40CE-9BB6-B58D5E421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813" y="167011"/>
              <a:ext cx="1403372" cy="584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Impact" panose="020B0806030902050204" pitchFamily="34" charset="0"/>
                </a:rPr>
                <a:t>HOW?</a:t>
              </a:r>
              <a:endParaRPr lang="zh-CN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607" name="矩形 6">
              <a:extLst>
                <a:ext uri="{FF2B5EF4-FFF2-40B4-BE49-F238E27FC236}">
                  <a16:creationId xmlns:a16="http://schemas.microsoft.com/office/drawing/2014/main" id="{5FD61C7C-C357-4723-93E5-C5B350AD0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158" y="208785"/>
              <a:ext cx="422031" cy="50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13" name="矩形 37">
            <a:extLst>
              <a:ext uri="{FF2B5EF4-FFF2-40B4-BE49-F238E27FC236}">
                <a16:creationId xmlns:a16="http://schemas.microsoft.com/office/drawing/2014/main" id="{7A62FDF0-AD43-49C8-8433-CBB1938B2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13656"/>
            <a:ext cx="12191999" cy="5979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latin typeface="+mn-ea"/>
                <a:ea typeface="+mn-ea"/>
                <a:sym typeface="微软雅黑" panose="020B0503020204020204" pitchFamily="34" charset="-122"/>
              </a:rPr>
              <a:t>注</a:t>
            </a:r>
            <a:r>
              <a:rPr lang="en-US" altLang="zh-CN" sz="2800" dirty="0">
                <a:latin typeface="+mn-ea"/>
                <a:ea typeface="+mn-ea"/>
                <a:sym typeface="微软雅黑" panose="020B0503020204020204" pitchFamily="34" charset="-122"/>
              </a:rPr>
              <a:t>: </a:t>
            </a:r>
            <a:r>
              <a:rPr lang="zh-CN" altLang="en-US" sz="2800" dirty="0">
                <a:latin typeface="+mn-ea"/>
                <a:ea typeface="+mn-ea"/>
                <a:sym typeface="微软雅黑" panose="020B0503020204020204" pitchFamily="34" charset="-122"/>
              </a:rPr>
              <a:t>测试数据为随机生成。</a:t>
            </a:r>
            <a:endParaRPr lang="en-US" altLang="zh-CN" sz="2800" dirty="0">
              <a:latin typeface="+mn-ea"/>
              <a:ea typeface="+mn-ea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11">
            <a:extLst>
              <a:ext uri="{FF2B5EF4-FFF2-40B4-BE49-F238E27FC236}">
                <a16:creationId xmlns:a16="http://schemas.microsoft.com/office/drawing/2014/main" id="{7142D2F8-33F0-43B6-9E41-C34092476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27" name="组合 4">
            <a:extLst>
              <a:ext uri="{FF2B5EF4-FFF2-40B4-BE49-F238E27FC236}">
                <a16:creationId xmlns:a16="http://schemas.microsoft.com/office/drawing/2014/main" id="{EA75B91E-DDC6-4F71-8509-E65BEA227CD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93625" y="1004773"/>
            <a:ext cx="4849813" cy="4468813"/>
            <a:chOff x="168479" y="115096"/>
            <a:chExt cx="1824679" cy="1681422"/>
          </a:xfrm>
        </p:grpSpPr>
        <p:pic>
          <p:nvPicPr>
            <p:cNvPr id="26628" name="图片 2" descr="徽标&#10;&#10;描述已自动生成">
              <a:extLst>
                <a:ext uri="{FF2B5EF4-FFF2-40B4-BE49-F238E27FC236}">
                  <a16:creationId xmlns:a16="http://schemas.microsoft.com/office/drawing/2014/main" id="{6FABF47D-3C91-4D0B-9D16-3355CFB6F0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79" y="115096"/>
              <a:ext cx="1824679" cy="13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29" name="文本框 3">
              <a:extLst>
                <a:ext uri="{FF2B5EF4-FFF2-40B4-BE49-F238E27FC236}">
                  <a16:creationId xmlns:a16="http://schemas.microsoft.com/office/drawing/2014/main" id="{E26AF126-F661-41EA-A8DF-BA2DB9D76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220" y="1483895"/>
              <a:ext cx="769195" cy="312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4800" dirty="0">
                  <a:solidFill>
                    <a:schemeClr val="bg1"/>
                  </a:solidFill>
                  <a:latin typeface="华光行草_CNKI" panose="02000500000000000000" pitchFamily="2" charset="-122"/>
                  <a:ea typeface="华光行草_CNKI" panose="02000500000000000000" pitchFamily="2" charset="-122"/>
                </a:rPr>
                <a:t>镇星</a:t>
              </a:r>
            </a:p>
          </p:txBody>
        </p:sp>
      </p:grpSp>
      <p:sp>
        <p:nvSpPr>
          <p:cNvPr id="6" name="文本框 3">
            <a:extLst>
              <a:ext uri="{FF2B5EF4-FFF2-40B4-BE49-F238E27FC236}">
                <a16:creationId xmlns:a16="http://schemas.microsoft.com/office/drawing/2014/main" id="{CE515B11-53DC-424E-8B33-85748AD4C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189" y="1465879"/>
            <a:ext cx="3234498" cy="329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46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华光行草_CNKI" panose="02000500000000000000" pitchFamily="2" charset="-122"/>
                <a:ea typeface="华光行草_CNKI" panose="02000500000000000000" pitchFamily="2" charset="-122"/>
              </a:rPr>
              <a:t>CEO </a:t>
            </a:r>
            <a:r>
              <a:rPr lang="zh-CN" altLang="en-US" sz="3200" dirty="0">
                <a:solidFill>
                  <a:schemeClr val="bg1"/>
                </a:solidFill>
                <a:latin typeface="华光行草_CNKI" panose="02000500000000000000" pitchFamily="2" charset="-122"/>
                <a:ea typeface="华光行草_CNKI" panose="02000500000000000000" pitchFamily="2" charset="-122"/>
              </a:rPr>
              <a:t>李丰</a:t>
            </a:r>
            <a:endParaRPr lang="en-US" altLang="zh-CN" sz="3200" dirty="0">
              <a:solidFill>
                <a:schemeClr val="bg1"/>
              </a:solidFill>
              <a:latin typeface="华光行草_CNKI" panose="02000500000000000000" pitchFamily="2" charset="-122"/>
              <a:ea typeface="华光行草_CNKI" panose="02000500000000000000" pitchFamily="2" charset="-122"/>
            </a:endParaRPr>
          </a:p>
          <a:p>
            <a:pPr algn="ctr">
              <a:lnSpc>
                <a:spcPts val="46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华光行草_CNKI" panose="02000500000000000000" pitchFamily="2" charset="-122"/>
                <a:ea typeface="华光行草_CNKI" panose="02000500000000000000" pitchFamily="2" charset="-122"/>
              </a:rPr>
              <a:t>CTO</a:t>
            </a:r>
            <a:r>
              <a:rPr lang="zh-CN" altLang="en-US" sz="3200" dirty="0">
                <a:solidFill>
                  <a:schemeClr val="bg1"/>
                </a:solidFill>
                <a:latin typeface="华光行草_CNKI" panose="02000500000000000000" pitchFamily="2" charset="-122"/>
                <a:ea typeface="华光行草_CNKI" panose="02000500000000000000" pitchFamily="2" charset="-122"/>
              </a:rPr>
              <a:t> 钱鹏昊</a:t>
            </a:r>
            <a:endParaRPr lang="en-US" altLang="zh-CN" sz="3200" dirty="0">
              <a:solidFill>
                <a:schemeClr val="bg1"/>
              </a:solidFill>
              <a:latin typeface="华光行草_CNKI" panose="02000500000000000000" pitchFamily="2" charset="-122"/>
              <a:ea typeface="华光行草_CNKI" panose="02000500000000000000" pitchFamily="2" charset="-122"/>
            </a:endParaRPr>
          </a:p>
          <a:p>
            <a:pPr algn="ctr">
              <a:lnSpc>
                <a:spcPts val="46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华光行草_CNKI" panose="02000500000000000000" pitchFamily="2" charset="-122"/>
                <a:ea typeface="华光行草_CNKI" panose="02000500000000000000" pitchFamily="2" charset="-122"/>
              </a:rPr>
              <a:t>PM </a:t>
            </a:r>
            <a:r>
              <a:rPr lang="zh-CN" altLang="en-US" sz="3200" dirty="0">
                <a:solidFill>
                  <a:schemeClr val="bg1"/>
                </a:solidFill>
                <a:latin typeface="华光行草_CNKI" panose="02000500000000000000" pitchFamily="2" charset="-122"/>
                <a:ea typeface="华光行草_CNKI" panose="02000500000000000000" pitchFamily="2" charset="-122"/>
              </a:rPr>
              <a:t>王思诺</a:t>
            </a:r>
            <a:endParaRPr lang="en-US" altLang="zh-CN" sz="3200" dirty="0">
              <a:solidFill>
                <a:schemeClr val="bg1"/>
              </a:solidFill>
              <a:latin typeface="华光行草_CNKI" panose="02000500000000000000" pitchFamily="2" charset="-122"/>
              <a:ea typeface="华光行草_CNKI" panose="02000500000000000000" pitchFamily="2" charset="-122"/>
            </a:endParaRPr>
          </a:p>
          <a:p>
            <a:pPr algn="ctr">
              <a:lnSpc>
                <a:spcPts val="46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华光行草_CNKI" panose="02000500000000000000" pitchFamily="2" charset="-122"/>
                <a:ea typeface="华光行草_CNKI" panose="02000500000000000000" pitchFamily="2" charset="-122"/>
              </a:rPr>
              <a:t>马红飞</a:t>
            </a:r>
            <a:endParaRPr lang="en-US" altLang="zh-CN" sz="3200" dirty="0">
              <a:solidFill>
                <a:schemeClr val="bg1"/>
              </a:solidFill>
              <a:latin typeface="华光行草_CNKI" panose="02000500000000000000" pitchFamily="2" charset="-122"/>
              <a:ea typeface="华光行草_CNKI" panose="02000500000000000000" pitchFamily="2" charset="-122"/>
            </a:endParaRPr>
          </a:p>
          <a:p>
            <a:pPr algn="ctr">
              <a:lnSpc>
                <a:spcPts val="46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华光行草_CNKI" panose="02000500000000000000" pitchFamily="2" charset="-122"/>
                <a:ea typeface="华光行草_CNKI" panose="02000500000000000000" pitchFamily="2" charset="-122"/>
              </a:rPr>
              <a:t>谢凌烺</a:t>
            </a:r>
            <a:endParaRPr lang="en-US" altLang="zh-CN" sz="3200" dirty="0">
              <a:solidFill>
                <a:schemeClr val="bg1"/>
              </a:solidFill>
              <a:latin typeface="华光行草_CNKI" panose="02000500000000000000" pitchFamily="2" charset="-122"/>
              <a:ea typeface="华光行草_CNKI" panose="02000500000000000000" pitchFamily="2" charset="-122"/>
            </a:endParaRPr>
          </a:p>
          <a:p>
            <a:pPr algn="ctr">
              <a:lnSpc>
                <a:spcPts val="46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华光行草_CNKI" panose="02000500000000000000" pitchFamily="2" charset="-122"/>
                <a:ea typeface="华光行草_CNKI" panose="02000500000000000000" pitchFamily="2" charset="-122"/>
              </a:rPr>
              <a:t>陈翰雲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  <p:sndAc>
          <p:stSnd>
            <p:snd r:embed="rId3" name="click.wav"/>
          </p:stSnd>
        </p:sndAc>
      </p:transition>
    </mc:Choice>
    <mc:Fallback xmlns="">
      <p:transition spd="slow">
        <p:fade/>
        <p:sndAc>
          <p:stSnd>
            <p:snd r:embed="rId6" name="click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11">
            <a:extLst>
              <a:ext uri="{FF2B5EF4-FFF2-40B4-BE49-F238E27FC236}">
                <a16:creationId xmlns:a16="http://schemas.microsoft.com/office/drawing/2014/main" id="{3CF9878A-04F3-4D73-AF85-E9E7361F4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51" name="矩形 7">
            <a:extLst>
              <a:ext uri="{FF2B5EF4-FFF2-40B4-BE49-F238E27FC236}">
                <a16:creationId xmlns:a16="http://schemas.microsoft.com/office/drawing/2014/main" id="{4FA45277-EEBE-4D9A-9059-1688FDEF6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27477"/>
            <a:ext cx="12192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800" dirty="0">
                <a:solidFill>
                  <a:schemeClr val="bg1"/>
                </a:solidFill>
                <a:latin typeface="华光综艺_CNKI" panose="02000500000000000000" pitchFamily="2" charset="-122"/>
                <a:ea typeface="华光综艺_CNKI" panose="02000500000000000000" pitchFamily="2" charset="-122"/>
                <a:sym typeface="Arial" panose="020B0604020202020204" pitchFamily="34" charset="0"/>
              </a:rPr>
              <a:t>感谢倾听</a:t>
            </a:r>
            <a:endParaRPr lang="en-US" altLang="zh-CN" sz="4800" dirty="0">
              <a:solidFill>
                <a:schemeClr val="bg1"/>
              </a:solidFill>
              <a:latin typeface="华光综艺_CNKI" panose="02000500000000000000" pitchFamily="2" charset="-122"/>
              <a:ea typeface="华光综艺_CNKI" panose="02000500000000000000" pitchFamily="2" charset="-122"/>
              <a:sym typeface="Arial" panose="020B0604020202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800" dirty="0">
                <a:solidFill>
                  <a:schemeClr val="bg1"/>
                </a:solidFill>
                <a:latin typeface="华光综艺_CNKI" panose="02000500000000000000" pitchFamily="2" charset="-122"/>
                <a:ea typeface="华光综艺_CNKI" panose="02000500000000000000" pitchFamily="2" charset="-122"/>
                <a:sym typeface="Arial" panose="020B0604020202020204" pitchFamily="34" charset="0"/>
              </a:rPr>
              <a:t>舟楫系统欢迎您的加入</a:t>
            </a:r>
            <a:endParaRPr lang="zh-CN" altLang="zh-CN" sz="4800" dirty="0">
              <a:solidFill>
                <a:schemeClr val="bg1"/>
              </a:solidFill>
              <a:latin typeface="华光综艺_CNKI" panose="02000500000000000000" pitchFamily="2" charset="-122"/>
              <a:ea typeface="华光综艺_CNKI" panose="02000500000000000000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3" name="applause.wav"/>
          </p:stSnd>
        </p:sndAc>
      </p:transition>
    </mc:Choice>
    <mc:Fallback xmlns="">
      <p:transition spd="slow">
        <p:fade/>
        <p:sndAc>
          <p:stSnd>
            <p:snd r:embed="rId5" name="applause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1">
            <a:extLst>
              <a:ext uri="{FF2B5EF4-FFF2-40B4-BE49-F238E27FC236}">
                <a16:creationId xmlns:a16="http://schemas.microsoft.com/office/drawing/2014/main" id="{229C3E15-EF5C-492A-B3FA-5320DF355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0"/>
            <a:ext cx="43288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TextBox 15">
            <a:extLst>
              <a:ext uri="{FF2B5EF4-FFF2-40B4-BE49-F238E27FC236}">
                <a16:creationId xmlns:a16="http://schemas.microsoft.com/office/drawing/2014/main" id="{0249E527-543B-46CC-B2A2-6DD57F66D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788988"/>
            <a:ext cx="3506787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0000" b="1">
                <a:solidFill>
                  <a:schemeClr val="bg1"/>
                </a:solidFill>
                <a:latin typeface="Abadi Extra Light" panose="020B0204020104020204" pitchFamily="34" charset="0"/>
                <a:ea typeface="Adobe 宋体 Std L" pitchFamily="2" charset="-122"/>
                <a:sym typeface="方正兰亭细黑_GBK" charset="-122"/>
              </a:rPr>
              <a:t>1</a:t>
            </a:r>
            <a:endParaRPr lang="zh-CN" altLang="zh-CN" sz="30000" b="1">
              <a:solidFill>
                <a:schemeClr val="bg1"/>
              </a:solidFill>
              <a:latin typeface="Abadi Extra Light" panose="020B0204020104020204" pitchFamily="34" charset="0"/>
              <a:ea typeface="Adobe 宋体 Std L" pitchFamily="2" charset="-122"/>
              <a:sym typeface="方正兰亭细黑_GBK" charset="-122"/>
            </a:endParaRPr>
          </a:p>
        </p:txBody>
      </p:sp>
      <p:sp>
        <p:nvSpPr>
          <p:cNvPr id="4100" name="矩形 1">
            <a:extLst>
              <a:ext uri="{FF2B5EF4-FFF2-40B4-BE49-F238E27FC236}">
                <a16:creationId xmlns:a16="http://schemas.microsoft.com/office/drawing/2014/main" id="{0516BF56-437C-4496-9390-31F126583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4975" y="0"/>
            <a:ext cx="7947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4101" name="矩形 15">
            <a:extLst>
              <a:ext uri="{FF2B5EF4-FFF2-40B4-BE49-F238E27FC236}">
                <a16:creationId xmlns:a16="http://schemas.microsoft.com/office/drawing/2014/main" id="{5C748301-E138-4064-BE17-CC021E494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8" y="0"/>
            <a:ext cx="93662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4102" name="TextBox 6">
            <a:extLst>
              <a:ext uri="{FF2B5EF4-FFF2-40B4-BE49-F238E27FC236}">
                <a16:creationId xmlns:a16="http://schemas.microsoft.com/office/drawing/2014/main" id="{E0627A24-82F4-4EE9-9BBE-82177219F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388" y="2135188"/>
            <a:ext cx="7253287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9600">
                <a:solidFill>
                  <a:srgbClr val="3E3D4F"/>
                </a:solidFill>
                <a:latin typeface="华光综艺_CNKI" panose="02000500000000000000" pitchFamily="2" charset="-122"/>
                <a:ea typeface="华光综艺_CNKI" panose="02000500000000000000" pitchFamily="2" charset="-122"/>
                <a:sym typeface="Impact" panose="020B0806030902050204" pitchFamily="34" charset="0"/>
              </a:rPr>
              <a:t>舟楫</a:t>
            </a:r>
            <a:r>
              <a:rPr lang="zh-CN" altLang="en-US" sz="9600" b="1">
                <a:latin typeface="华光综艺_CNKI" panose="02000500000000000000" pitchFamily="2" charset="-122"/>
                <a:ea typeface="华光综艺_CNKI" panose="02000500000000000000" pitchFamily="2" charset="-122"/>
                <a:sym typeface="Impact" panose="020B0806030902050204" pitchFamily="34" charset="0"/>
              </a:rPr>
              <a:t>是什么</a:t>
            </a:r>
            <a:r>
              <a:rPr lang="zh-CN" altLang="en-US" sz="9600">
                <a:solidFill>
                  <a:srgbClr val="3E3D4F"/>
                </a:solidFill>
                <a:latin typeface="华光综艺_CNKI" panose="02000500000000000000" pitchFamily="2" charset="-122"/>
                <a:ea typeface="华光综艺_CNKI" panose="02000500000000000000" pitchFamily="2" charset="-122"/>
                <a:sym typeface="Impact" panose="020B0806030902050204" pitchFamily="34" charset="0"/>
              </a:rPr>
              <a:t>？</a:t>
            </a:r>
            <a:endParaRPr lang="en-US" altLang="zh-CN" sz="9600">
              <a:solidFill>
                <a:srgbClr val="3E3D4F"/>
              </a:solidFill>
              <a:latin typeface="华光综艺_CNKI" panose="02000500000000000000" pitchFamily="2" charset="-122"/>
              <a:ea typeface="华光综艺_CNKI" panose="02000500000000000000" pitchFamily="2" charset="-122"/>
              <a:sym typeface="Impact" panose="020B0806030902050204" pitchFamily="34" charset="0"/>
            </a:endParaRPr>
          </a:p>
        </p:txBody>
      </p:sp>
    </p:spTree>
  </p:cSld>
  <p:clrMapOvr>
    <a:masterClrMapping/>
  </p:clrMapOvr>
  <p:transition spd="slow">
    <p:push dir="u"/>
    <p:sndAc>
      <p:stSnd>
        <p:snd r:embed="rId3" name="type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">
            <a:extLst>
              <a:ext uri="{FF2B5EF4-FFF2-40B4-BE49-F238E27FC236}">
                <a16:creationId xmlns:a16="http://schemas.microsoft.com/office/drawing/2014/main" id="{7E9F23D6-BA55-41FE-8591-A11175FC9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838" y="2419350"/>
            <a:ext cx="7110412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8000" b="1" dirty="0">
                <a:solidFill>
                  <a:srgbClr val="3E3D4F"/>
                </a:solidFill>
                <a:latin typeface="华光综艺_CNKI" panose="02000500000000000000" pitchFamily="2" charset="-122"/>
                <a:ea typeface="华光综艺_CNKI" panose="02000500000000000000" pitchFamily="2" charset="-122"/>
                <a:sym typeface="Browallia New" panose="020B0604020202020204" pitchFamily="34" charset="-34"/>
              </a:rPr>
              <a:t>跨组织</a:t>
            </a:r>
          </a:p>
        </p:txBody>
      </p:sp>
      <p:sp>
        <p:nvSpPr>
          <p:cNvPr id="5124" name="矩形 2">
            <a:extLst>
              <a:ext uri="{FF2B5EF4-FFF2-40B4-BE49-F238E27FC236}">
                <a16:creationId xmlns:a16="http://schemas.microsoft.com/office/drawing/2014/main" id="{F366FDD4-8818-4031-951E-4D833F920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838" y="1981200"/>
            <a:ext cx="7056437" cy="43815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48000">
                <a:schemeClr val="accent1">
                  <a:lumMod val="50000"/>
                  <a:shade val="67500"/>
                  <a:satMod val="115000"/>
                </a:schemeClr>
              </a:gs>
              <a:gs pos="94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</a:gra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中心理念</a:t>
            </a:r>
          </a:p>
        </p:txBody>
      </p:sp>
      <p:grpSp>
        <p:nvGrpSpPr>
          <p:cNvPr id="6148" name="组合 2">
            <a:extLst>
              <a:ext uri="{FF2B5EF4-FFF2-40B4-BE49-F238E27FC236}">
                <a16:creationId xmlns:a16="http://schemas.microsoft.com/office/drawing/2014/main" id="{1332BE0C-56B0-4806-9CBA-E8A4E25D7040}"/>
              </a:ext>
            </a:extLst>
          </p:cNvPr>
          <p:cNvGrpSpPr>
            <a:grpSpLocks/>
          </p:cNvGrpSpPr>
          <p:nvPr/>
        </p:nvGrpSpPr>
        <p:grpSpPr bwMode="auto">
          <a:xfrm>
            <a:off x="455613" y="209550"/>
            <a:ext cx="1403350" cy="500063"/>
            <a:chOff x="455573" y="208785"/>
            <a:chExt cx="1403372" cy="500650"/>
          </a:xfrm>
        </p:grpSpPr>
        <p:sp>
          <p:nvSpPr>
            <p:cNvPr id="6149" name="TextBox 6">
              <a:extLst>
                <a:ext uri="{FF2B5EF4-FFF2-40B4-BE49-F238E27FC236}">
                  <a16:creationId xmlns:a16="http://schemas.microsoft.com/office/drawing/2014/main" id="{455AE50D-2687-427A-90BA-DCC1D4517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573" y="208785"/>
              <a:ext cx="1403372" cy="50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Impact" panose="020B0806030902050204" pitchFamily="34" charset="0"/>
                </a:rPr>
                <a:t>WHAT?</a:t>
              </a:r>
              <a:endParaRPr lang="zh-CN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150" name="矩形 1">
              <a:extLst>
                <a:ext uri="{FF2B5EF4-FFF2-40B4-BE49-F238E27FC236}">
                  <a16:creationId xmlns:a16="http://schemas.microsoft.com/office/drawing/2014/main" id="{14606FAC-D5AB-41E4-BD2D-59C70ED38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158" y="208785"/>
              <a:ext cx="422031" cy="50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6">
            <a:extLst>
              <a:ext uri="{FF2B5EF4-FFF2-40B4-BE49-F238E27FC236}">
                <a16:creationId xmlns:a16="http://schemas.microsoft.com/office/drawing/2014/main" id="{D8A719A3-B652-42AF-8534-C8F7B5025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" y="209550"/>
            <a:ext cx="7253287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Impact" panose="020B0806030902050204" pitchFamily="34" charset="0"/>
              </a:rPr>
              <a:t>WHAT?</a:t>
            </a:r>
            <a:endParaRPr lang="zh-CN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71" name="文本框 1">
            <a:extLst>
              <a:ext uri="{FF2B5EF4-FFF2-40B4-BE49-F238E27FC236}">
                <a16:creationId xmlns:a16="http://schemas.microsoft.com/office/drawing/2014/main" id="{572D2A35-11BD-4C7B-8A2B-B88A43374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2154238"/>
            <a:ext cx="9482137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rgbClr val="3E3D4F"/>
                </a:solidFill>
                <a:latin typeface="华光综艺_CNKI" panose="02000500000000000000" pitchFamily="2" charset="-122"/>
                <a:ea typeface="华光综艺_CNKI" panose="02000500000000000000" pitchFamily="2" charset="-122"/>
                <a:sym typeface="Browallia New" panose="020B0604020202020204" pitchFamily="34" charset="-34"/>
              </a:rPr>
              <a:t>针对</a:t>
            </a:r>
            <a:r>
              <a:rPr lang="zh-CN" altLang="en-US" sz="12900" b="1" dirty="0">
                <a:solidFill>
                  <a:srgbClr val="3E3D4F"/>
                </a:solidFill>
                <a:latin typeface="华光综艺_CNKI" panose="02000500000000000000" pitchFamily="2" charset="-122"/>
                <a:ea typeface="华光综艺_CNKI" panose="02000500000000000000" pitchFamily="2" charset="-122"/>
                <a:sym typeface="Browallia New" panose="020B0604020202020204" pitchFamily="34" charset="-34"/>
              </a:rPr>
              <a:t>中小微企业</a:t>
            </a:r>
            <a:endParaRPr lang="en-US" altLang="zh-CN" sz="12900" b="1" dirty="0">
              <a:solidFill>
                <a:srgbClr val="3E3D4F"/>
              </a:solidFill>
              <a:latin typeface="华光综艺_CNKI" panose="02000500000000000000" pitchFamily="2" charset="-122"/>
              <a:ea typeface="华光综艺_CNKI" panose="02000500000000000000" pitchFamily="2" charset="-122"/>
              <a:sym typeface="Browallia New" panose="020B0604020202020204" pitchFamily="34" charset="-34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rgbClr val="3E3D4F"/>
                </a:solidFill>
                <a:latin typeface="华光综艺_CNKI" panose="02000500000000000000" pitchFamily="2" charset="-122"/>
                <a:ea typeface="华光综艺_CNKI" panose="02000500000000000000" pitchFamily="2" charset="-122"/>
                <a:sym typeface="Browallia New" panose="020B0604020202020204" pitchFamily="34" charset="-34"/>
              </a:rPr>
              <a:t>规避</a:t>
            </a:r>
            <a:r>
              <a:rPr lang="zh-CN" altLang="en-US" sz="9600" b="1" dirty="0">
                <a:solidFill>
                  <a:srgbClr val="3E3D4F"/>
                </a:solidFill>
                <a:latin typeface="华光综艺_CNKI" panose="02000500000000000000" pitchFamily="2" charset="-122"/>
                <a:ea typeface="华光综艺_CNKI" panose="02000500000000000000" pitchFamily="2" charset="-122"/>
                <a:sym typeface="Browallia New" panose="020B0604020202020204" pitchFamily="34" charset="-34"/>
              </a:rPr>
              <a:t>雇佣风险</a:t>
            </a:r>
          </a:p>
        </p:txBody>
      </p:sp>
      <p:sp>
        <p:nvSpPr>
          <p:cNvPr id="7" name="矩形 2">
            <a:extLst>
              <a:ext uri="{FF2B5EF4-FFF2-40B4-BE49-F238E27FC236}">
                <a16:creationId xmlns:a16="http://schemas.microsoft.com/office/drawing/2014/main" id="{1AC26F34-F8A9-4D18-9273-E7D63D080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100" y="1670050"/>
            <a:ext cx="8259763" cy="43815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48000">
                <a:schemeClr val="accent1">
                  <a:lumMod val="50000"/>
                  <a:shade val="67500"/>
                  <a:satMod val="115000"/>
                </a:schemeClr>
              </a:gs>
              <a:gs pos="94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</a:gra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产品定位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矩形 2">
            <a:extLst>
              <a:ext uri="{FF2B5EF4-FFF2-40B4-BE49-F238E27FC236}">
                <a16:creationId xmlns:a16="http://schemas.microsoft.com/office/drawing/2014/main" id="{C7041006-6035-4B67-A7E2-A22811313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" y="1039813"/>
            <a:ext cx="11366500" cy="43815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48000">
                <a:schemeClr val="accent1">
                  <a:lumMod val="50000"/>
                  <a:shade val="67500"/>
                  <a:satMod val="115000"/>
                </a:schemeClr>
              </a:gs>
              <a:gs pos="94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</a:gra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产品技术架构</a:t>
            </a:r>
          </a:p>
        </p:txBody>
      </p:sp>
      <p:pic>
        <p:nvPicPr>
          <p:cNvPr id="8195" name="图片 46" descr="图示&#10;&#10;描述已自动生成">
            <a:extLst>
              <a:ext uri="{FF2B5EF4-FFF2-40B4-BE49-F238E27FC236}">
                <a16:creationId xmlns:a16="http://schemas.microsoft.com/office/drawing/2014/main" id="{64FCB78D-A051-40A8-A6B3-2B1DD3A62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808163"/>
            <a:ext cx="10948988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6" name="组合 53">
            <a:extLst>
              <a:ext uri="{FF2B5EF4-FFF2-40B4-BE49-F238E27FC236}">
                <a16:creationId xmlns:a16="http://schemas.microsoft.com/office/drawing/2014/main" id="{3070EFEA-D1B4-4080-8F9C-56D7F46694C4}"/>
              </a:ext>
            </a:extLst>
          </p:cNvPr>
          <p:cNvGrpSpPr>
            <a:grpSpLocks/>
          </p:cNvGrpSpPr>
          <p:nvPr/>
        </p:nvGrpSpPr>
        <p:grpSpPr bwMode="auto">
          <a:xfrm>
            <a:off x="455613" y="209550"/>
            <a:ext cx="1403350" cy="500063"/>
            <a:chOff x="455573" y="208785"/>
            <a:chExt cx="1403372" cy="500650"/>
          </a:xfrm>
        </p:grpSpPr>
        <p:sp>
          <p:nvSpPr>
            <p:cNvPr id="8197" name="TextBox 6">
              <a:extLst>
                <a:ext uri="{FF2B5EF4-FFF2-40B4-BE49-F238E27FC236}">
                  <a16:creationId xmlns:a16="http://schemas.microsoft.com/office/drawing/2014/main" id="{8343BE3B-694B-4D9A-B761-9E7783BFB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573" y="208785"/>
              <a:ext cx="1403372" cy="50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Impact" panose="020B0806030902050204" pitchFamily="34" charset="0"/>
                </a:rPr>
                <a:t>WHAT?</a:t>
              </a:r>
              <a:endParaRPr lang="zh-CN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198" name="矩形 55">
              <a:extLst>
                <a:ext uri="{FF2B5EF4-FFF2-40B4-BE49-F238E27FC236}">
                  <a16:creationId xmlns:a16="http://schemas.microsoft.com/office/drawing/2014/main" id="{9F5B4676-2EEB-4D26-9B3A-EC9124D4E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158" y="208785"/>
              <a:ext cx="422031" cy="50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DEFB2CDD-ED35-4558-B026-2D572BB3DECE}"/>
              </a:ext>
            </a:extLst>
          </p:cNvPr>
          <p:cNvSpPr/>
          <p:nvPr/>
        </p:nvSpPr>
        <p:spPr bwMode="auto">
          <a:xfrm>
            <a:off x="1501198" y="4829281"/>
            <a:ext cx="6437462" cy="414207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22" name="矩形 29">
            <a:extLst>
              <a:ext uri="{FF2B5EF4-FFF2-40B4-BE49-F238E27FC236}">
                <a16:creationId xmlns:a16="http://schemas.microsoft.com/office/drawing/2014/main" id="{F7CB1AB9-0FBD-4D53-A016-26297214E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838" y="1455738"/>
            <a:ext cx="8147050" cy="43815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48000">
                <a:schemeClr val="accent1">
                  <a:lumMod val="50000"/>
                  <a:shade val="67500"/>
                  <a:satMod val="115000"/>
                </a:schemeClr>
              </a:gs>
              <a:gs pos="94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</a:gra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系统设计</a:t>
            </a:r>
          </a:p>
        </p:txBody>
      </p:sp>
      <p:grpSp>
        <p:nvGrpSpPr>
          <p:cNvPr id="9219" name="组合 31">
            <a:extLst>
              <a:ext uri="{FF2B5EF4-FFF2-40B4-BE49-F238E27FC236}">
                <a16:creationId xmlns:a16="http://schemas.microsoft.com/office/drawing/2014/main" id="{2B6C4C4D-CD02-4BFB-80DB-79D20D9A819E}"/>
              </a:ext>
            </a:extLst>
          </p:cNvPr>
          <p:cNvGrpSpPr>
            <a:grpSpLocks/>
          </p:cNvGrpSpPr>
          <p:nvPr/>
        </p:nvGrpSpPr>
        <p:grpSpPr bwMode="auto">
          <a:xfrm>
            <a:off x="455613" y="209550"/>
            <a:ext cx="1403350" cy="500063"/>
            <a:chOff x="455573" y="208785"/>
            <a:chExt cx="1403372" cy="500650"/>
          </a:xfrm>
        </p:grpSpPr>
        <p:sp>
          <p:nvSpPr>
            <p:cNvPr id="9228" name="TextBox 6">
              <a:extLst>
                <a:ext uri="{FF2B5EF4-FFF2-40B4-BE49-F238E27FC236}">
                  <a16:creationId xmlns:a16="http://schemas.microsoft.com/office/drawing/2014/main" id="{2A5ADE82-1D29-4DFF-AC08-3ABC9D59C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573" y="208785"/>
              <a:ext cx="1403372" cy="50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Impact" panose="020B0806030902050204" pitchFamily="34" charset="0"/>
                </a:rPr>
                <a:t>WHAT?</a:t>
              </a:r>
              <a:endParaRPr lang="zh-CN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229" name="矩形 33">
              <a:extLst>
                <a:ext uri="{FF2B5EF4-FFF2-40B4-BE49-F238E27FC236}">
                  <a16:creationId xmlns:a16="http://schemas.microsoft.com/office/drawing/2014/main" id="{40C6E2B8-0E02-482B-B7AB-F9B74E57D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158" y="208785"/>
              <a:ext cx="422031" cy="50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grpSp>
        <p:nvGrpSpPr>
          <p:cNvPr id="9220" name="组合 3">
            <a:extLst>
              <a:ext uri="{FF2B5EF4-FFF2-40B4-BE49-F238E27FC236}">
                <a16:creationId xmlns:a16="http://schemas.microsoft.com/office/drawing/2014/main" id="{35F18688-3B3E-4238-AEBC-FA4FC1618010}"/>
              </a:ext>
            </a:extLst>
          </p:cNvPr>
          <p:cNvGrpSpPr>
            <a:grpSpLocks/>
          </p:cNvGrpSpPr>
          <p:nvPr/>
        </p:nvGrpSpPr>
        <p:grpSpPr bwMode="auto">
          <a:xfrm>
            <a:off x="1512953" y="2328421"/>
            <a:ext cx="3291329" cy="2982830"/>
            <a:chOff x="1488143" y="2084796"/>
            <a:chExt cx="3831506" cy="3521760"/>
          </a:xfrm>
        </p:grpSpPr>
        <p:pic>
          <p:nvPicPr>
            <p:cNvPr id="9224" name="图形 2" descr="管理 纯色填充">
              <a:extLst>
                <a:ext uri="{FF2B5EF4-FFF2-40B4-BE49-F238E27FC236}">
                  <a16:creationId xmlns:a16="http://schemas.microsoft.com/office/drawing/2014/main" id="{2E2F550B-4F76-4A82-BAA0-F223737221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2258" y="2084796"/>
              <a:ext cx="3163294" cy="3164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5" name="图形 37" descr="管理 纯色填充">
              <a:extLst>
                <a:ext uri="{FF2B5EF4-FFF2-40B4-BE49-F238E27FC236}">
                  <a16:creationId xmlns:a16="http://schemas.microsoft.com/office/drawing/2014/main" id="{7E11CC04-7558-4024-93DC-28D7E6D877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195"/>
            <a:stretch>
              <a:fillRect/>
            </a:stretch>
          </p:blipFill>
          <p:spPr bwMode="auto">
            <a:xfrm>
              <a:off x="1488143" y="5117511"/>
              <a:ext cx="1403087" cy="489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6" name="图形 38" descr="管理 纯色填充">
              <a:extLst>
                <a:ext uri="{FF2B5EF4-FFF2-40B4-BE49-F238E27FC236}">
                  <a16:creationId xmlns:a16="http://schemas.microsoft.com/office/drawing/2014/main" id="{82BC7AC1-A0BE-4572-AC0B-9D767B1389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195"/>
            <a:stretch>
              <a:fillRect/>
            </a:stretch>
          </p:blipFill>
          <p:spPr bwMode="auto">
            <a:xfrm>
              <a:off x="2696004" y="5117511"/>
              <a:ext cx="1403087" cy="489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7" name="图形 39" descr="管理 纯色填充">
              <a:extLst>
                <a:ext uri="{FF2B5EF4-FFF2-40B4-BE49-F238E27FC236}">
                  <a16:creationId xmlns:a16="http://schemas.microsoft.com/office/drawing/2014/main" id="{EF625C86-0645-4189-A5EF-74BDA88FA9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195"/>
            <a:stretch>
              <a:fillRect/>
            </a:stretch>
          </p:blipFill>
          <p:spPr bwMode="auto">
            <a:xfrm>
              <a:off x="3916562" y="5117511"/>
              <a:ext cx="1403087" cy="489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EA62FC4-E52E-4241-9720-8E52FD3A8E33}"/>
              </a:ext>
            </a:extLst>
          </p:cNvPr>
          <p:cNvCxnSpPr>
            <a:cxnSpLocks/>
          </p:cNvCxnSpPr>
          <p:nvPr/>
        </p:nvCxnSpPr>
        <p:spPr bwMode="auto">
          <a:xfrm flipV="1">
            <a:off x="1773238" y="3621088"/>
            <a:ext cx="8680450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文本框 8">
            <a:extLst>
              <a:ext uri="{FF2B5EF4-FFF2-40B4-BE49-F238E27FC236}">
                <a16:creationId xmlns:a16="http://schemas.microsoft.com/office/drawing/2014/main" id="{ABF7C3DE-7895-4C10-835D-8FE17C3AF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930" y="2512964"/>
            <a:ext cx="2795958" cy="8309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4800" b="1" dirty="0">
                <a:solidFill>
                  <a:schemeClr val="accent5">
                    <a:lumMod val="25000"/>
                  </a:schemeClr>
                </a:solidFill>
                <a:latin typeface="华光综艺_CNKI" panose="02000500000000000000" pitchFamily="2" charset="-122"/>
                <a:ea typeface="华光综艺_CNKI" panose="02000500000000000000" pitchFamily="2" charset="-122"/>
                <a:sym typeface="Arial Black" panose="020B0A04020102020204" pitchFamily="34" charset="0"/>
              </a:rPr>
              <a:t>COO</a:t>
            </a:r>
            <a:r>
              <a:rPr lang="zh-CN" altLang="en-US" sz="4800" b="1" dirty="0">
                <a:solidFill>
                  <a:schemeClr val="accent5">
                    <a:lumMod val="25000"/>
                  </a:schemeClr>
                </a:solidFill>
                <a:latin typeface="华光综艺_CNKI" panose="02000500000000000000" pitchFamily="2" charset="-122"/>
                <a:ea typeface="华光综艺_CNKI" panose="02000500000000000000" pitchFamily="2" charset="-122"/>
                <a:sym typeface="Arial Black" panose="020B0A04020102020204" pitchFamily="34" charset="0"/>
              </a:rPr>
              <a:t>用户</a:t>
            </a:r>
            <a:endParaRPr lang="en-US" altLang="zh-CN" sz="4800" b="1" dirty="0">
              <a:solidFill>
                <a:schemeClr val="accent5">
                  <a:lumMod val="25000"/>
                </a:schemeClr>
              </a:solidFill>
              <a:latin typeface="华光综艺_CNKI" panose="02000500000000000000" pitchFamily="2" charset="-122"/>
              <a:ea typeface="华光综艺_CNKI" panose="02000500000000000000" pitchFamily="2" charset="-122"/>
              <a:sym typeface="Arial Black" panose="020B0A04020102020204" pitchFamily="34" charset="0"/>
            </a:endParaRPr>
          </a:p>
        </p:txBody>
      </p:sp>
      <p:sp>
        <p:nvSpPr>
          <p:cNvPr id="46" name="文本框 8">
            <a:extLst>
              <a:ext uri="{FF2B5EF4-FFF2-40B4-BE49-F238E27FC236}">
                <a16:creationId xmlns:a16="http://schemas.microsoft.com/office/drawing/2014/main" id="{7BB4FEF1-044B-435D-ADD5-FBA93054B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0097" y="4079806"/>
            <a:ext cx="2279791" cy="8309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4800" b="1" dirty="0">
                <a:solidFill>
                  <a:schemeClr val="accent5">
                    <a:lumMod val="25000"/>
                  </a:schemeClr>
                </a:solidFill>
                <a:latin typeface="华光综艺_CNKI" panose="02000500000000000000" pitchFamily="2" charset="-122"/>
                <a:ea typeface="华光综艺_CNKI" panose="02000500000000000000" pitchFamily="2" charset="-122"/>
                <a:sym typeface="Arial Black" panose="020B0A04020102020204" pitchFamily="34" charset="0"/>
              </a:rPr>
              <a:t>HR</a:t>
            </a:r>
            <a:r>
              <a:rPr lang="zh-CN" altLang="en-US" sz="4800" b="1" dirty="0">
                <a:solidFill>
                  <a:schemeClr val="accent5">
                    <a:lumMod val="25000"/>
                  </a:schemeClr>
                </a:solidFill>
                <a:latin typeface="华光综艺_CNKI" panose="02000500000000000000" pitchFamily="2" charset="-122"/>
                <a:ea typeface="华光综艺_CNKI" panose="02000500000000000000" pitchFamily="2" charset="-122"/>
                <a:sym typeface="Arial Black" panose="020B0A04020102020204" pitchFamily="34" charset="0"/>
              </a:rPr>
              <a:t>用户</a:t>
            </a:r>
            <a:endParaRPr lang="en-US" altLang="zh-CN" sz="4800" b="1" dirty="0">
              <a:solidFill>
                <a:schemeClr val="accent5">
                  <a:lumMod val="25000"/>
                </a:schemeClr>
              </a:solidFill>
              <a:latin typeface="华光综艺_CNKI" panose="02000500000000000000" pitchFamily="2" charset="-122"/>
              <a:ea typeface="华光综艺_CNKI" panose="02000500000000000000" pitchFamily="2" charset="-122"/>
              <a:sym typeface="Arial Black" panose="020B0A04020102020204" pitchFamily="34" charset="0"/>
            </a:endParaRPr>
          </a:p>
        </p:txBody>
      </p:sp>
      <p:grpSp>
        <p:nvGrpSpPr>
          <p:cNvPr id="14" name="组合 3">
            <a:extLst>
              <a:ext uri="{FF2B5EF4-FFF2-40B4-BE49-F238E27FC236}">
                <a16:creationId xmlns:a16="http://schemas.microsoft.com/office/drawing/2014/main" id="{40506A6A-A0B0-4D34-B101-3BD63EC9712A}"/>
              </a:ext>
            </a:extLst>
          </p:cNvPr>
          <p:cNvGrpSpPr>
            <a:grpSpLocks/>
          </p:cNvGrpSpPr>
          <p:nvPr/>
        </p:nvGrpSpPr>
        <p:grpSpPr bwMode="auto">
          <a:xfrm>
            <a:off x="4671504" y="2328421"/>
            <a:ext cx="3291329" cy="2982830"/>
            <a:chOff x="1488143" y="2084796"/>
            <a:chExt cx="3831506" cy="3521760"/>
          </a:xfrm>
        </p:grpSpPr>
        <p:pic>
          <p:nvPicPr>
            <p:cNvPr id="15" name="图形 2" descr="管理 纯色填充">
              <a:extLst>
                <a:ext uri="{FF2B5EF4-FFF2-40B4-BE49-F238E27FC236}">
                  <a16:creationId xmlns:a16="http://schemas.microsoft.com/office/drawing/2014/main" id="{DDF02516-FA2A-4744-8C4D-B9C3F1FF9C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2258" y="2084796"/>
              <a:ext cx="3163294" cy="3164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图形 37" descr="管理 纯色填充">
              <a:extLst>
                <a:ext uri="{FF2B5EF4-FFF2-40B4-BE49-F238E27FC236}">
                  <a16:creationId xmlns:a16="http://schemas.microsoft.com/office/drawing/2014/main" id="{20A02E89-D489-460B-B336-FB1092E620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195"/>
            <a:stretch>
              <a:fillRect/>
            </a:stretch>
          </p:blipFill>
          <p:spPr bwMode="auto">
            <a:xfrm>
              <a:off x="1488143" y="5117511"/>
              <a:ext cx="1403087" cy="489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图形 38" descr="管理 纯色填充">
              <a:extLst>
                <a:ext uri="{FF2B5EF4-FFF2-40B4-BE49-F238E27FC236}">
                  <a16:creationId xmlns:a16="http://schemas.microsoft.com/office/drawing/2014/main" id="{5415C13A-5931-4C76-8373-E510C9AD82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195"/>
            <a:stretch>
              <a:fillRect/>
            </a:stretch>
          </p:blipFill>
          <p:spPr bwMode="auto">
            <a:xfrm>
              <a:off x="2696004" y="5117511"/>
              <a:ext cx="1403087" cy="489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图形 39" descr="管理 纯色填充">
              <a:extLst>
                <a:ext uri="{FF2B5EF4-FFF2-40B4-BE49-F238E27FC236}">
                  <a16:creationId xmlns:a16="http://schemas.microsoft.com/office/drawing/2014/main" id="{400FE206-72F2-430A-8D0E-07D5161E2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195"/>
            <a:stretch>
              <a:fillRect/>
            </a:stretch>
          </p:blipFill>
          <p:spPr bwMode="auto">
            <a:xfrm>
              <a:off x="3916562" y="5117511"/>
              <a:ext cx="1403087" cy="489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B5A59605-B887-4626-82F3-33BF20F31A2C}"/>
              </a:ext>
            </a:extLst>
          </p:cNvPr>
          <p:cNvSpPr/>
          <p:nvPr/>
        </p:nvSpPr>
        <p:spPr bwMode="auto">
          <a:xfrm>
            <a:off x="1572762" y="3897830"/>
            <a:ext cx="3112008" cy="14134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310439303">
                  <a:custGeom>
                    <a:avLst/>
                    <a:gdLst>
                      <a:gd name="connsiteX0" fmla="*/ 0 w 3470381"/>
                      <a:gd name="connsiteY0" fmla="*/ 0 h 1502595"/>
                      <a:gd name="connsiteX1" fmla="*/ 578397 w 3470381"/>
                      <a:gd name="connsiteY1" fmla="*/ 0 h 1502595"/>
                      <a:gd name="connsiteX2" fmla="*/ 1052682 w 3470381"/>
                      <a:gd name="connsiteY2" fmla="*/ 0 h 1502595"/>
                      <a:gd name="connsiteX3" fmla="*/ 1596375 w 3470381"/>
                      <a:gd name="connsiteY3" fmla="*/ 0 h 1502595"/>
                      <a:gd name="connsiteX4" fmla="*/ 2174772 w 3470381"/>
                      <a:gd name="connsiteY4" fmla="*/ 0 h 1502595"/>
                      <a:gd name="connsiteX5" fmla="*/ 2822577 w 3470381"/>
                      <a:gd name="connsiteY5" fmla="*/ 0 h 1502595"/>
                      <a:gd name="connsiteX6" fmla="*/ 3470381 w 3470381"/>
                      <a:gd name="connsiteY6" fmla="*/ 0 h 1502595"/>
                      <a:gd name="connsiteX7" fmla="*/ 3470381 w 3470381"/>
                      <a:gd name="connsiteY7" fmla="*/ 455787 h 1502595"/>
                      <a:gd name="connsiteX8" fmla="*/ 3470381 w 3470381"/>
                      <a:gd name="connsiteY8" fmla="*/ 911574 h 1502595"/>
                      <a:gd name="connsiteX9" fmla="*/ 3470381 w 3470381"/>
                      <a:gd name="connsiteY9" fmla="*/ 1502595 h 1502595"/>
                      <a:gd name="connsiteX10" fmla="*/ 2961392 w 3470381"/>
                      <a:gd name="connsiteY10" fmla="*/ 1502595 h 1502595"/>
                      <a:gd name="connsiteX11" fmla="*/ 2487106 w 3470381"/>
                      <a:gd name="connsiteY11" fmla="*/ 1502595 h 1502595"/>
                      <a:gd name="connsiteX12" fmla="*/ 1908710 w 3470381"/>
                      <a:gd name="connsiteY12" fmla="*/ 1502595 h 1502595"/>
                      <a:gd name="connsiteX13" fmla="*/ 1330313 w 3470381"/>
                      <a:gd name="connsiteY13" fmla="*/ 1502595 h 1502595"/>
                      <a:gd name="connsiteX14" fmla="*/ 821324 w 3470381"/>
                      <a:gd name="connsiteY14" fmla="*/ 1502595 h 1502595"/>
                      <a:gd name="connsiteX15" fmla="*/ 0 w 3470381"/>
                      <a:gd name="connsiteY15" fmla="*/ 1502595 h 1502595"/>
                      <a:gd name="connsiteX16" fmla="*/ 0 w 3470381"/>
                      <a:gd name="connsiteY16" fmla="*/ 1046808 h 1502595"/>
                      <a:gd name="connsiteX17" fmla="*/ 0 w 3470381"/>
                      <a:gd name="connsiteY17" fmla="*/ 515891 h 1502595"/>
                      <a:gd name="connsiteX18" fmla="*/ 0 w 3470381"/>
                      <a:gd name="connsiteY18" fmla="*/ 0 h 15025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470381" h="1502595" fill="none" extrusionOk="0">
                        <a:moveTo>
                          <a:pt x="0" y="0"/>
                        </a:moveTo>
                        <a:cubicBezTo>
                          <a:pt x="225666" y="-57011"/>
                          <a:pt x="422140" y="40887"/>
                          <a:pt x="578397" y="0"/>
                        </a:cubicBezTo>
                        <a:cubicBezTo>
                          <a:pt x="734654" y="-40887"/>
                          <a:pt x="881425" y="27908"/>
                          <a:pt x="1052682" y="0"/>
                        </a:cubicBezTo>
                        <a:cubicBezTo>
                          <a:pt x="1223939" y="-27908"/>
                          <a:pt x="1415180" y="43319"/>
                          <a:pt x="1596375" y="0"/>
                        </a:cubicBezTo>
                        <a:cubicBezTo>
                          <a:pt x="1777570" y="-43319"/>
                          <a:pt x="1912831" y="34390"/>
                          <a:pt x="2174772" y="0"/>
                        </a:cubicBezTo>
                        <a:cubicBezTo>
                          <a:pt x="2436713" y="-34390"/>
                          <a:pt x="2543295" y="5778"/>
                          <a:pt x="2822577" y="0"/>
                        </a:cubicBezTo>
                        <a:cubicBezTo>
                          <a:pt x="3101859" y="-5778"/>
                          <a:pt x="3272951" y="58330"/>
                          <a:pt x="3470381" y="0"/>
                        </a:cubicBezTo>
                        <a:cubicBezTo>
                          <a:pt x="3507462" y="91398"/>
                          <a:pt x="3457470" y="320720"/>
                          <a:pt x="3470381" y="455787"/>
                        </a:cubicBezTo>
                        <a:cubicBezTo>
                          <a:pt x="3483292" y="590854"/>
                          <a:pt x="3424562" y="700136"/>
                          <a:pt x="3470381" y="911574"/>
                        </a:cubicBezTo>
                        <a:cubicBezTo>
                          <a:pt x="3516200" y="1123012"/>
                          <a:pt x="3427999" y="1321438"/>
                          <a:pt x="3470381" y="1502595"/>
                        </a:cubicBezTo>
                        <a:cubicBezTo>
                          <a:pt x="3248763" y="1507571"/>
                          <a:pt x="3149532" y="1482131"/>
                          <a:pt x="2961392" y="1502595"/>
                        </a:cubicBezTo>
                        <a:cubicBezTo>
                          <a:pt x="2773252" y="1523059"/>
                          <a:pt x="2625333" y="1467618"/>
                          <a:pt x="2487106" y="1502595"/>
                        </a:cubicBezTo>
                        <a:cubicBezTo>
                          <a:pt x="2348879" y="1537572"/>
                          <a:pt x="2170258" y="1473019"/>
                          <a:pt x="1908710" y="1502595"/>
                        </a:cubicBezTo>
                        <a:cubicBezTo>
                          <a:pt x="1647162" y="1532171"/>
                          <a:pt x="1537808" y="1448867"/>
                          <a:pt x="1330313" y="1502595"/>
                        </a:cubicBezTo>
                        <a:cubicBezTo>
                          <a:pt x="1122818" y="1556323"/>
                          <a:pt x="1004484" y="1480679"/>
                          <a:pt x="821324" y="1502595"/>
                        </a:cubicBezTo>
                        <a:cubicBezTo>
                          <a:pt x="638164" y="1524511"/>
                          <a:pt x="403372" y="1434423"/>
                          <a:pt x="0" y="1502595"/>
                        </a:cubicBezTo>
                        <a:cubicBezTo>
                          <a:pt x="-25802" y="1314849"/>
                          <a:pt x="47068" y="1242950"/>
                          <a:pt x="0" y="1046808"/>
                        </a:cubicBezTo>
                        <a:cubicBezTo>
                          <a:pt x="-47068" y="850666"/>
                          <a:pt x="11253" y="770591"/>
                          <a:pt x="0" y="515891"/>
                        </a:cubicBezTo>
                        <a:cubicBezTo>
                          <a:pt x="-11253" y="261191"/>
                          <a:pt x="31519" y="199686"/>
                          <a:pt x="0" y="0"/>
                        </a:cubicBezTo>
                        <a:close/>
                      </a:path>
                      <a:path w="3470381" h="1502595" stroke="0" extrusionOk="0">
                        <a:moveTo>
                          <a:pt x="0" y="0"/>
                        </a:moveTo>
                        <a:cubicBezTo>
                          <a:pt x="210216" y="-69481"/>
                          <a:pt x="326982" y="688"/>
                          <a:pt x="647804" y="0"/>
                        </a:cubicBezTo>
                        <a:cubicBezTo>
                          <a:pt x="968626" y="-688"/>
                          <a:pt x="1020654" y="10963"/>
                          <a:pt x="1226201" y="0"/>
                        </a:cubicBezTo>
                        <a:cubicBezTo>
                          <a:pt x="1431748" y="-10963"/>
                          <a:pt x="1489755" y="53232"/>
                          <a:pt x="1735190" y="0"/>
                        </a:cubicBezTo>
                        <a:cubicBezTo>
                          <a:pt x="1980625" y="-53232"/>
                          <a:pt x="2047195" y="9687"/>
                          <a:pt x="2313587" y="0"/>
                        </a:cubicBezTo>
                        <a:cubicBezTo>
                          <a:pt x="2579979" y="-9687"/>
                          <a:pt x="2669648" y="24061"/>
                          <a:pt x="2822577" y="0"/>
                        </a:cubicBezTo>
                        <a:cubicBezTo>
                          <a:pt x="2975506" y="-24061"/>
                          <a:pt x="3272522" y="21306"/>
                          <a:pt x="3470381" y="0"/>
                        </a:cubicBezTo>
                        <a:cubicBezTo>
                          <a:pt x="3489419" y="178416"/>
                          <a:pt x="3439318" y="300797"/>
                          <a:pt x="3470381" y="455787"/>
                        </a:cubicBezTo>
                        <a:cubicBezTo>
                          <a:pt x="3501444" y="610777"/>
                          <a:pt x="3468851" y="754514"/>
                          <a:pt x="3470381" y="941626"/>
                        </a:cubicBezTo>
                        <a:cubicBezTo>
                          <a:pt x="3471911" y="1128738"/>
                          <a:pt x="3468604" y="1363248"/>
                          <a:pt x="3470381" y="1502595"/>
                        </a:cubicBezTo>
                        <a:cubicBezTo>
                          <a:pt x="3287045" y="1539416"/>
                          <a:pt x="3128077" y="1450387"/>
                          <a:pt x="2857280" y="1502595"/>
                        </a:cubicBezTo>
                        <a:cubicBezTo>
                          <a:pt x="2586483" y="1554803"/>
                          <a:pt x="2429139" y="1440822"/>
                          <a:pt x="2278884" y="1502595"/>
                        </a:cubicBezTo>
                        <a:cubicBezTo>
                          <a:pt x="2128629" y="1564368"/>
                          <a:pt x="1940731" y="1476487"/>
                          <a:pt x="1769894" y="1502595"/>
                        </a:cubicBezTo>
                        <a:cubicBezTo>
                          <a:pt x="1599057" y="1528703"/>
                          <a:pt x="1393929" y="1473584"/>
                          <a:pt x="1260905" y="1502595"/>
                        </a:cubicBezTo>
                        <a:cubicBezTo>
                          <a:pt x="1127881" y="1531606"/>
                          <a:pt x="951702" y="1477593"/>
                          <a:pt x="751916" y="1502595"/>
                        </a:cubicBezTo>
                        <a:cubicBezTo>
                          <a:pt x="552130" y="1527597"/>
                          <a:pt x="287830" y="1420517"/>
                          <a:pt x="0" y="1502595"/>
                        </a:cubicBezTo>
                        <a:cubicBezTo>
                          <a:pt x="-58669" y="1271769"/>
                          <a:pt x="41566" y="1161748"/>
                          <a:pt x="0" y="986704"/>
                        </a:cubicBezTo>
                        <a:cubicBezTo>
                          <a:pt x="-41566" y="811660"/>
                          <a:pt x="55741" y="651387"/>
                          <a:pt x="0" y="470813"/>
                        </a:cubicBezTo>
                        <a:cubicBezTo>
                          <a:pt x="-55741" y="290239"/>
                          <a:pt x="28277" y="18476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CA979EE-84CC-4D76-9AE7-997023D14815}"/>
              </a:ext>
            </a:extLst>
          </p:cNvPr>
          <p:cNvSpPr/>
          <p:nvPr/>
        </p:nvSpPr>
        <p:spPr bwMode="auto">
          <a:xfrm>
            <a:off x="4744579" y="3897829"/>
            <a:ext cx="3112008" cy="14134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310439303">
                  <a:custGeom>
                    <a:avLst/>
                    <a:gdLst>
                      <a:gd name="connsiteX0" fmla="*/ 0 w 3470381"/>
                      <a:gd name="connsiteY0" fmla="*/ 0 h 1502595"/>
                      <a:gd name="connsiteX1" fmla="*/ 578397 w 3470381"/>
                      <a:gd name="connsiteY1" fmla="*/ 0 h 1502595"/>
                      <a:gd name="connsiteX2" fmla="*/ 1052682 w 3470381"/>
                      <a:gd name="connsiteY2" fmla="*/ 0 h 1502595"/>
                      <a:gd name="connsiteX3" fmla="*/ 1596375 w 3470381"/>
                      <a:gd name="connsiteY3" fmla="*/ 0 h 1502595"/>
                      <a:gd name="connsiteX4" fmla="*/ 2174772 w 3470381"/>
                      <a:gd name="connsiteY4" fmla="*/ 0 h 1502595"/>
                      <a:gd name="connsiteX5" fmla="*/ 2822577 w 3470381"/>
                      <a:gd name="connsiteY5" fmla="*/ 0 h 1502595"/>
                      <a:gd name="connsiteX6" fmla="*/ 3470381 w 3470381"/>
                      <a:gd name="connsiteY6" fmla="*/ 0 h 1502595"/>
                      <a:gd name="connsiteX7" fmla="*/ 3470381 w 3470381"/>
                      <a:gd name="connsiteY7" fmla="*/ 455787 h 1502595"/>
                      <a:gd name="connsiteX8" fmla="*/ 3470381 w 3470381"/>
                      <a:gd name="connsiteY8" fmla="*/ 911574 h 1502595"/>
                      <a:gd name="connsiteX9" fmla="*/ 3470381 w 3470381"/>
                      <a:gd name="connsiteY9" fmla="*/ 1502595 h 1502595"/>
                      <a:gd name="connsiteX10" fmla="*/ 2961392 w 3470381"/>
                      <a:gd name="connsiteY10" fmla="*/ 1502595 h 1502595"/>
                      <a:gd name="connsiteX11" fmla="*/ 2487106 w 3470381"/>
                      <a:gd name="connsiteY11" fmla="*/ 1502595 h 1502595"/>
                      <a:gd name="connsiteX12" fmla="*/ 1908710 w 3470381"/>
                      <a:gd name="connsiteY12" fmla="*/ 1502595 h 1502595"/>
                      <a:gd name="connsiteX13" fmla="*/ 1330313 w 3470381"/>
                      <a:gd name="connsiteY13" fmla="*/ 1502595 h 1502595"/>
                      <a:gd name="connsiteX14" fmla="*/ 821324 w 3470381"/>
                      <a:gd name="connsiteY14" fmla="*/ 1502595 h 1502595"/>
                      <a:gd name="connsiteX15" fmla="*/ 0 w 3470381"/>
                      <a:gd name="connsiteY15" fmla="*/ 1502595 h 1502595"/>
                      <a:gd name="connsiteX16" fmla="*/ 0 w 3470381"/>
                      <a:gd name="connsiteY16" fmla="*/ 1046808 h 1502595"/>
                      <a:gd name="connsiteX17" fmla="*/ 0 w 3470381"/>
                      <a:gd name="connsiteY17" fmla="*/ 515891 h 1502595"/>
                      <a:gd name="connsiteX18" fmla="*/ 0 w 3470381"/>
                      <a:gd name="connsiteY18" fmla="*/ 0 h 15025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470381" h="1502595" fill="none" extrusionOk="0">
                        <a:moveTo>
                          <a:pt x="0" y="0"/>
                        </a:moveTo>
                        <a:cubicBezTo>
                          <a:pt x="225666" y="-57011"/>
                          <a:pt x="422140" y="40887"/>
                          <a:pt x="578397" y="0"/>
                        </a:cubicBezTo>
                        <a:cubicBezTo>
                          <a:pt x="734654" y="-40887"/>
                          <a:pt x="881425" y="27908"/>
                          <a:pt x="1052682" y="0"/>
                        </a:cubicBezTo>
                        <a:cubicBezTo>
                          <a:pt x="1223939" y="-27908"/>
                          <a:pt x="1415180" y="43319"/>
                          <a:pt x="1596375" y="0"/>
                        </a:cubicBezTo>
                        <a:cubicBezTo>
                          <a:pt x="1777570" y="-43319"/>
                          <a:pt x="1912831" y="34390"/>
                          <a:pt x="2174772" y="0"/>
                        </a:cubicBezTo>
                        <a:cubicBezTo>
                          <a:pt x="2436713" y="-34390"/>
                          <a:pt x="2543295" y="5778"/>
                          <a:pt x="2822577" y="0"/>
                        </a:cubicBezTo>
                        <a:cubicBezTo>
                          <a:pt x="3101859" y="-5778"/>
                          <a:pt x="3272951" y="58330"/>
                          <a:pt x="3470381" y="0"/>
                        </a:cubicBezTo>
                        <a:cubicBezTo>
                          <a:pt x="3507462" y="91398"/>
                          <a:pt x="3457470" y="320720"/>
                          <a:pt x="3470381" y="455787"/>
                        </a:cubicBezTo>
                        <a:cubicBezTo>
                          <a:pt x="3483292" y="590854"/>
                          <a:pt x="3424562" y="700136"/>
                          <a:pt x="3470381" y="911574"/>
                        </a:cubicBezTo>
                        <a:cubicBezTo>
                          <a:pt x="3516200" y="1123012"/>
                          <a:pt x="3427999" y="1321438"/>
                          <a:pt x="3470381" y="1502595"/>
                        </a:cubicBezTo>
                        <a:cubicBezTo>
                          <a:pt x="3248763" y="1507571"/>
                          <a:pt x="3149532" y="1482131"/>
                          <a:pt x="2961392" y="1502595"/>
                        </a:cubicBezTo>
                        <a:cubicBezTo>
                          <a:pt x="2773252" y="1523059"/>
                          <a:pt x="2625333" y="1467618"/>
                          <a:pt x="2487106" y="1502595"/>
                        </a:cubicBezTo>
                        <a:cubicBezTo>
                          <a:pt x="2348879" y="1537572"/>
                          <a:pt x="2170258" y="1473019"/>
                          <a:pt x="1908710" y="1502595"/>
                        </a:cubicBezTo>
                        <a:cubicBezTo>
                          <a:pt x="1647162" y="1532171"/>
                          <a:pt x="1537808" y="1448867"/>
                          <a:pt x="1330313" y="1502595"/>
                        </a:cubicBezTo>
                        <a:cubicBezTo>
                          <a:pt x="1122818" y="1556323"/>
                          <a:pt x="1004484" y="1480679"/>
                          <a:pt x="821324" y="1502595"/>
                        </a:cubicBezTo>
                        <a:cubicBezTo>
                          <a:pt x="638164" y="1524511"/>
                          <a:pt x="403372" y="1434423"/>
                          <a:pt x="0" y="1502595"/>
                        </a:cubicBezTo>
                        <a:cubicBezTo>
                          <a:pt x="-25802" y="1314849"/>
                          <a:pt x="47068" y="1242950"/>
                          <a:pt x="0" y="1046808"/>
                        </a:cubicBezTo>
                        <a:cubicBezTo>
                          <a:pt x="-47068" y="850666"/>
                          <a:pt x="11253" y="770591"/>
                          <a:pt x="0" y="515891"/>
                        </a:cubicBezTo>
                        <a:cubicBezTo>
                          <a:pt x="-11253" y="261191"/>
                          <a:pt x="31519" y="199686"/>
                          <a:pt x="0" y="0"/>
                        </a:cubicBezTo>
                        <a:close/>
                      </a:path>
                      <a:path w="3470381" h="1502595" stroke="0" extrusionOk="0">
                        <a:moveTo>
                          <a:pt x="0" y="0"/>
                        </a:moveTo>
                        <a:cubicBezTo>
                          <a:pt x="210216" y="-69481"/>
                          <a:pt x="326982" y="688"/>
                          <a:pt x="647804" y="0"/>
                        </a:cubicBezTo>
                        <a:cubicBezTo>
                          <a:pt x="968626" y="-688"/>
                          <a:pt x="1020654" y="10963"/>
                          <a:pt x="1226201" y="0"/>
                        </a:cubicBezTo>
                        <a:cubicBezTo>
                          <a:pt x="1431748" y="-10963"/>
                          <a:pt x="1489755" y="53232"/>
                          <a:pt x="1735190" y="0"/>
                        </a:cubicBezTo>
                        <a:cubicBezTo>
                          <a:pt x="1980625" y="-53232"/>
                          <a:pt x="2047195" y="9687"/>
                          <a:pt x="2313587" y="0"/>
                        </a:cubicBezTo>
                        <a:cubicBezTo>
                          <a:pt x="2579979" y="-9687"/>
                          <a:pt x="2669648" y="24061"/>
                          <a:pt x="2822577" y="0"/>
                        </a:cubicBezTo>
                        <a:cubicBezTo>
                          <a:pt x="2975506" y="-24061"/>
                          <a:pt x="3272522" y="21306"/>
                          <a:pt x="3470381" y="0"/>
                        </a:cubicBezTo>
                        <a:cubicBezTo>
                          <a:pt x="3489419" y="178416"/>
                          <a:pt x="3439318" y="300797"/>
                          <a:pt x="3470381" y="455787"/>
                        </a:cubicBezTo>
                        <a:cubicBezTo>
                          <a:pt x="3501444" y="610777"/>
                          <a:pt x="3468851" y="754514"/>
                          <a:pt x="3470381" y="941626"/>
                        </a:cubicBezTo>
                        <a:cubicBezTo>
                          <a:pt x="3471911" y="1128738"/>
                          <a:pt x="3468604" y="1363248"/>
                          <a:pt x="3470381" y="1502595"/>
                        </a:cubicBezTo>
                        <a:cubicBezTo>
                          <a:pt x="3287045" y="1539416"/>
                          <a:pt x="3128077" y="1450387"/>
                          <a:pt x="2857280" y="1502595"/>
                        </a:cubicBezTo>
                        <a:cubicBezTo>
                          <a:pt x="2586483" y="1554803"/>
                          <a:pt x="2429139" y="1440822"/>
                          <a:pt x="2278884" y="1502595"/>
                        </a:cubicBezTo>
                        <a:cubicBezTo>
                          <a:pt x="2128629" y="1564368"/>
                          <a:pt x="1940731" y="1476487"/>
                          <a:pt x="1769894" y="1502595"/>
                        </a:cubicBezTo>
                        <a:cubicBezTo>
                          <a:pt x="1599057" y="1528703"/>
                          <a:pt x="1393929" y="1473584"/>
                          <a:pt x="1260905" y="1502595"/>
                        </a:cubicBezTo>
                        <a:cubicBezTo>
                          <a:pt x="1127881" y="1531606"/>
                          <a:pt x="951702" y="1477593"/>
                          <a:pt x="751916" y="1502595"/>
                        </a:cubicBezTo>
                        <a:cubicBezTo>
                          <a:pt x="552130" y="1527597"/>
                          <a:pt x="287830" y="1420517"/>
                          <a:pt x="0" y="1502595"/>
                        </a:cubicBezTo>
                        <a:cubicBezTo>
                          <a:pt x="-58669" y="1271769"/>
                          <a:pt x="41566" y="1161748"/>
                          <a:pt x="0" y="986704"/>
                        </a:cubicBezTo>
                        <a:cubicBezTo>
                          <a:pt x="-41566" y="811660"/>
                          <a:pt x="55741" y="651387"/>
                          <a:pt x="0" y="470813"/>
                        </a:cubicBezTo>
                        <a:cubicBezTo>
                          <a:pt x="-55741" y="290239"/>
                          <a:pt x="28277" y="18476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1">
            <a:extLst>
              <a:ext uri="{FF2B5EF4-FFF2-40B4-BE49-F238E27FC236}">
                <a16:creationId xmlns:a16="http://schemas.microsoft.com/office/drawing/2014/main" id="{CFCC028D-AC82-4920-9B7B-D8B2C7089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0"/>
            <a:ext cx="43288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91" name="矩形 1">
            <a:extLst>
              <a:ext uri="{FF2B5EF4-FFF2-40B4-BE49-F238E27FC236}">
                <a16:creationId xmlns:a16="http://schemas.microsoft.com/office/drawing/2014/main" id="{F69CB9E7-5698-4671-917C-98C9A8FB9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4975" y="0"/>
            <a:ext cx="7947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12292" name="矩形 15">
            <a:extLst>
              <a:ext uri="{FF2B5EF4-FFF2-40B4-BE49-F238E27FC236}">
                <a16:creationId xmlns:a16="http://schemas.microsoft.com/office/drawing/2014/main" id="{F909F49B-E1DD-483A-92F9-8AEABFC02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8" y="0"/>
            <a:ext cx="93662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12293" name="TextBox 6">
            <a:extLst>
              <a:ext uri="{FF2B5EF4-FFF2-40B4-BE49-F238E27FC236}">
                <a16:creationId xmlns:a16="http://schemas.microsoft.com/office/drawing/2014/main" id="{6CD5044E-D74C-4FCD-8FF0-48B309CED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388" y="2449513"/>
            <a:ext cx="7253287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6600" b="1">
                <a:latin typeface="华光综艺_CNKI" panose="02000500000000000000" pitchFamily="2" charset="-122"/>
                <a:ea typeface="华光综艺_CNKI" panose="02000500000000000000" pitchFamily="2" charset="-122"/>
                <a:sym typeface="Impact" panose="020B0806030902050204" pitchFamily="34" charset="0"/>
              </a:rPr>
              <a:t>为什么</a:t>
            </a:r>
            <a:r>
              <a:rPr lang="zh-CN" altLang="en-US" sz="6600">
                <a:solidFill>
                  <a:srgbClr val="3E3D4F"/>
                </a:solidFill>
                <a:latin typeface="华光综艺_CNKI" panose="02000500000000000000" pitchFamily="2" charset="-122"/>
                <a:ea typeface="华光综艺_CNKI" panose="02000500000000000000" pitchFamily="2" charset="-122"/>
                <a:sym typeface="Impact" panose="020B0806030902050204" pitchFamily="34" charset="0"/>
              </a:rPr>
              <a:t>要选择舟楫？</a:t>
            </a:r>
            <a:endParaRPr lang="en-US" altLang="zh-CN" sz="6600">
              <a:solidFill>
                <a:srgbClr val="3E3D4F"/>
              </a:solidFill>
              <a:latin typeface="华光综艺_CNKI" panose="02000500000000000000" pitchFamily="2" charset="-122"/>
              <a:ea typeface="华光综艺_CNKI" panose="02000500000000000000" pitchFamily="2" charset="-122"/>
              <a:sym typeface="Impact" panose="020B0806030902050204" pitchFamily="34" charset="0"/>
            </a:endParaRPr>
          </a:p>
        </p:txBody>
      </p:sp>
      <p:sp>
        <p:nvSpPr>
          <p:cNvPr id="12294" name="TextBox 15">
            <a:extLst>
              <a:ext uri="{FF2B5EF4-FFF2-40B4-BE49-F238E27FC236}">
                <a16:creationId xmlns:a16="http://schemas.microsoft.com/office/drawing/2014/main" id="{1372D521-06A1-4F1D-BA31-CBA7608BF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788988"/>
            <a:ext cx="3506787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0000" b="1">
                <a:solidFill>
                  <a:schemeClr val="bg1"/>
                </a:solidFill>
                <a:latin typeface="Abadi Extra Light" panose="020B0204020104020204" pitchFamily="34" charset="0"/>
                <a:ea typeface="Adobe 宋体 Std L" pitchFamily="2" charset="-122"/>
                <a:sym typeface="方正兰亭细黑_GBK" charset="-122"/>
              </a:rPr>
              <a:t>2</a:t>
            </a:r>
            <a:endParaRPr lang="zh-CN" altLang="zh-CN" sz="30000" b="1">
              <a:solidFill>
                <a:schemeClr val="bg1"/>
              </a:solidFill>
              <a:latin typeface="Abadi Extra Light" panose="020B0204020104020204" pitchFamily="34" charset="0"/>
              <a:ea typeface="Adobe 宋体 Std L" pitchFamily="2" charset="-122"/>
              <a:sym typeface="方正兰亭细黑_GBK" charset="-122"/>
            </a:endParaRPr>
          </a:p>
        </p:txBody>
      </p:sp>
    </p:spTree>
  </p:cSld>
  <p:clrMapOvr>
    <a:masterClrMapping/>
  </p:clrMapOvr>
  <p:transition spd="slow">
    <p:push dir="u"/>
    <p:sndAc>
      <p:stSnd>
        <p:snd r:embed="rId3" name="type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9" name="组合 12">
            <a:extLst>
              <a:ext uri="{FF2B5EF4-FFF2-40B4-BE49-F238E27FC236}">
                <a16:creationId xmlns:a16="http://schemas.microsoft.com/office/drawing/2014/main" id="{D5284340-05F4-401C-8E0A-4DDAA57A4082}"/>
              </a:ext>
            </a:extLst>
          </p:cNvPr>
          <p:cNvGrpSpPr>
            <a:grpSpLocks/>
          </p:cNvGrpSpPr>
          <p:nvPr/>
        </p:nvGrpSpPr>
        <p:grpSpPr bwMode="auto">
          <a:xfrm>
            <a:off x="7813030" y="2822575"/>
            <a:ext cx="2918608" cy="1644650"/>
            <a:chOff x="0" y="0"/>
            <a:chExt cx="1836000" cy="1645154"/>
          </a:xfrm>
          <a:solidFill>
            <a:schemeClr val="accent5">
              <a:lumMod val="25000"/>
            </a:schemeClr>
          </a:solidFill>
        </p:grpSpPr>
        <p:sp>
          <p:nvSpPr>
            <p:cNvPr id="11276" name="椭圆 8">
              <a:extLst>
                <a:ext uri="{FF2B5EF4-FFF2-40B4-BE49-F238E27FC236}">
                  <a16:creationId xmlns:a16="http://schemas.microsoft.com/office/drawing/2014/main" id="{94587FAA-DA42-4F0D-8C06-FC14CE856F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1836000" cy="1645154"/>
            </a:xfrm>
            <a:custGeom>
              <a:avLst/>
              <a:gdLst>
                <a:gd name="T0" fmla="*/ 4496178 w 5873292"/>
                <a:gd name="T1" fmla="*/ 317595 h 5262784"/>
                <a:gd name="T2" fmla="*/ 5873292 w 5873292"/>
                <a:gd name="T3" fmla="*/ 2631392 h 5262784"/>
                <a:gd name="T4" fmla="*/ 3241900 w 5873292"/>
                <a:gd name="T5" fmla="*/ 5262784 h 5262784"/>
                <a:gd name="T6" fmla="*/ 639653 w 5873292"/>
                <a:gd name="T7" fmla="*/ 3002389 h 5262784"/>
                <a:gd name="T8" fmla="*/ 0 w 5873292"/>
                <a:gd name="T9" fmla="*/ 2631390 h 5262784"/>
                <a:gd name="T10" fmla="*/ 639654 w 5873292"/>
                <a:gd name="T11" fmla="*/ 2260390 h 5262784"/>
                <a:gd name="T12" fmla="*/ 3241900 w 5873292"/>
                <a:gd name="T13" fmla="*/ 0 h 5262784"/>
                <a:gd name="T14" fmla="*/ 4496178 w 5873292"/>
                <a:gd name="T15" fmla="*/ 317595 h 5262784"/>
                <a:gd name="T16" fmla="*/ 0 w 5873292"/>
                <a:gd name="T17" fmla="*/ 0 h 5262784"/>
                <a:gd name="T18" fmla="*/ 5873292 w 5873292"/>
                <a:gd name="T19" fmla="*/ 5262784 h 5262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5873292" h="5262784">
                  <a:moveTo>
                    <a:pt x="4496178" y="317595"/>
                  </a:moveTo>
                  <a:cubicBezTo>
                    <a:pt x="5316450" y="763193"/>
                    <a:pt x="5873293" y="1632264"/>
                    <a:pt x="5873292" y="2631392"/>
                  </a:cubicBezTo>
                  <a:cubicBezTo>
                    <a:pt x="5873293" y="4084671"/>
                    <a:pt x="4695178" y="5262785"/>
                    <a:pt x="3241900" y="5262784"/>
                  </a:cubicBezTo>
                  <a:cubicBezTo>
                    <a:pt x="1914703" y="5262784"/>
                    <a:pt x="816996" y="4280221"/>
                    <a:pt x="639653" y="3002389"/>
                  </a:cubicBezTo>
                  <a:lnTo>
                    <a:pt x="0" y="2631390"/>
                  </a:lnTo>
                  <a:lnTo>
                    <a:pt x="639654" y="2260390"/>
                  </a:lnTo>
                  <a:cubicBezTo>
                    <a:pt x="816999" y="982562"/>
                    <a:pt x="1914705" y="0"/>
                    <a:pt x="3241900" y="0"/>
                  </a:cubicBezTo>
                  <a:cubicBezTo>
                    <a:pt x="3696049" y="0"/>
                    <a:pt x="4123327" y="115050"/>
                    <a:pt x="4496178" y="31759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77" name="矩形 2">
              <a:extLst>
                <a:ext uri="{FF2B5EF4-FFF2-40B4-BE49-F238E27FC236}">
                  <a16:creationId xmlns:a16="http://schemas.microsoft.com/office/drawing/2014/main" id="{1183023F-0F80-4385-994A-1011E3BEB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788" y="407078"/>
              <a:ext cx="1277840" cy="831252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4800" dirty="0">
                  <a:solidFill>
                    <a:schemeClr val="bg1"/>
                  </a:solidFill>
                  <a:latin typeface="华光综艺_CNKI" panose="02000500000000000000" pitchFamily="2" charset="-122"/>
                  <a:ea typeface="华光综艺_CNKI" panose="02000500000000000000" pitchFamily="2" charset="-122"/>
                  <a:sym typeface="Calibri" panose="020F0502020204030204" pitchFamily="34" charset="0"/>
                </a:rPr>
                <a:t>留人难</a:t>
              </a:r>
            </a:p>
          </p:txBody>
        </p:sp>
      </p:grpSp>
      <p:grpSp>
        <p:nvGrpSpPr>
          <p:cNvPr id="11270" name="组合 13">
            <a:extLst>
              <a:ext uri="{FF2B5EF4-FFF2-40B4-BE49-F238E27FC236}">
                <a16:creationId xmlns:a16="http://schemas.microsoft.com/office/drawing/2014/main" id="{1C1F7384-AD71-4E85-86D7-592BB2D97FEB}"/>
              </a:ext>
            </a:extLst>
          </p:cNvPr>
          <p:cNvGrpSpPr>
            <a:grpSpLocks/>
          </p:cNvGrpSpPr>
          <p:nvPr/>
        </p:nvGrpSpPr>
        <p:grpSpPr bwMode="auto">
          <a:xfrm>
            <a:off x="7813030" y="1125538"/>
            <a:ext cx="2918608" cy="1644650"/>
            <a:chOff x="0" y="0"/>
            <a:chExt cx="1836000" cy="1645154"/>
          </a:xfrm>
          <a:solidFill>
            <a:schemeClr val="accent5">
              <a:lumMod val="25000"/>
            </a:schemeClr>
          </a:solidFill>
        </p:grpSpPr>
        <p:sp>
          <p:nvSpPr>
            <p:cNvPr id="11274" name="椭圆 8">
              <a:extLst>
                <a:ext uri="{FF2B5EF4-FFF2-40B4-BE49-F238E27FC236}">
                  <a16:creationId xmlns:a16="http://schemas.microsoft.com/office/drawing/2014/main" id="{853FB41A-E1BA-46EC-8928-6BC7AC36B1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1836000" cy="1645154"/>
            </a:xfrm>
            <a:custGeom>
              <a:avLst/>
              <a:gdLst>
                <a:gd name="T0" fmla="*/ 4496178 w 5873292"/>
                <a:gd name="T1" fmla="*/ 317595 h 5262784"/>
                <a:gd name="T2" fmla="*/ 5873292 w 5873292"/>
                <a:gd name="T3" fmla="*/ 2631392 h 5262784"/>
                <a:gd name="T4" fmla="*/ 3241900 w 5873292"/>
                <a:gd name="T5" fmla="*/ 5262784 h 5262784"/>
                <a:gd name="T6" fmla="*/ 639653 w 5873292"/>
                <a:gd name="T7" fmla="*/ 3002389 h 5262784"/>
                <a:gd name="T8" fmla="*/ 0 w 5873292"/>
                <a:gd name="T9" fmla="*/ 2631390 h 5262784"/>
                <a:gd name="T10" fmla="*/ 639654 w 5873292"/>
                <a:gd name="T11" fmla="*/ 2260390 h 5262784"/>
                <a:gd name="T12" fmla="*/ 3241900 w 5873292"/>
                <a:gd name="T13" fmla="*/ 0 h 5262784"/>
                <a:gd name="T14" fmla="*/ 4496178 w 5873292"/>
                <a:gd name="T15" fmla="*/ 317595 h 5262784"/>
                <a:gd name="T16" fmla="*/ 0 w 5873292"/>
                <a:gd name="T17" fmla="*/ 0 h 5262784"/>
                <a:gd name="T18" fmla="*/ 5873292 w 5873292"/>
                <a:gd name="T19" fmla="*/ 5262784 h 5262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5873292" h="5262784">
                  <a:moveTo>
                    <a:pt x="4496178" y="317595"/>
                  </a:moveTo>
                  <a:cubicBezTo>
                    <a:pt x="5316450" y="763193"/>
                    <a:pt x="5873293" y="1632264"/>
                    <a:pt x="5873292" y="2631392"/>
                  </a:cubicBezTo>
                  <a:cubicBezTo>
                    <a:pt x="5873293" y="4084671"/>
                    <a:pt x="4695178" y="5262785"/>
                    <a:pt x="3241900" y="5262784"/>
                  </a:cubicBezTo>
                  <a:cubicBezTo>
                    <a:pt x="1914703" y="5262784"/>
                    <a:pt x="816996" y="4280221"/>
                    <a:pt x="639653" y="3002389"/>
                  </a:cubicBezTo>
                  <a:lnTo>
                    <a:pt x="0" y="2631390"/>
                  </a:lnTo>
                  <a:lnTo>
                    <a:pt x="639654" y="2260390"/>
                  </a:lnTo>
                  <a:cubicBezTo>
                    <a:pt x="816999" y="982562"/>
                    <a:pt x="1914705" y="0"/>
                    <a:pt x="3241900" y="0"/>
                  </a:cubicBezTo>
                  <a:cubicBezTo>
                    <a:pt x="3696049" y="0"/>
                    <a:pt x="4123327" y="115050"/>
                    <a:pt x="4496178" y="317595"/>
                  </a:cubicBezTo>
                  <a:close/>
                </a:path>
              </a:pathLst>
            </a:custGeom>
            <a:solidFill>
              <a:schemeClr val="accent5">
                <a:lumMod val="10000"/>
              </a:schemeClr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75" name="矩形 15">
              <a:extLst>
                <a:ext uri="{FF2B5EF4-FFF2-40B4-BE49-F238E27FC236}">
                  <a16:creationId xmlns:a16="http://schemas.microsoft.com/office/drawing/2014/main" id="{0D117B31-C8B3-4E56-AFA1-FB86AAF8F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788" y="407078"/>
              <a:ext cx="1277840" cy="831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4800" dirty="0">
                  <a:solidFill>
                    <a:schemeClr val="bg1"/>
                  </a:solidFill>
                  <a:latin typeface="华光综艺_CNKI" panose="02000500000000000000" pitchFamily="2" charset="-122"/>
                  <a:ea typeface="华光综艺_CNKI" panose="02000500000000000000" pitchFamily="2" charset="-122"/>
                  <a:sym typeface="Calibri" panose="020F0502020204030204" pitchFamily="34" charset="0"/>
                </a:rPr>
                <a:t>招人难</a:t>
              </a:r>
            </a:p>
          </p:txBody>
        </p:sp>
      </p:grpSp>
      <p:grpSp>
        <p:nvGrpSpPr>
          <p:cNvPr id="11271" name="组合 16">
            <a:extLst>
              <a:ext uri="{FF2B5EF4-FFF2-40B4-BE49-F238E27FC236}">
                <a16:creationId xmlns:a16="http://schemas.microsoft.com/office/drawing/2014/main" id="{2EF50F76-1AB9-465F-AF2D-2D7A50D9F1E3}"/>
              </a:ext>
            </a:extLst>
          </p:cNvPr>
          <p:cNvGrpSpPr>
            <a:grpSpLocks/>
          </p:cNvGrpSpPr>
          <p:nvPr/>
        </p:nvGrpSpPr>
        <p:grpSpPr bwMode="auto">
          <a:xfrm>
            <a:off x="7813030" y="4518025"/>
            <a:ext cx="2918608" cy="1644650"/>
            <a:chOff x="0" y="0"/>
            <a:chExt cx="1836000" cy="1645154"/>
          </a:xfrm>
          <a:solidFill>
            <a:schemeClr val="accent5">
              <a:lumMod val="50000"/>
            </a:schemeClr>
          </a:solidFill>
        </p:grpSpPr>
        <p:sp>
          <p:nvSpPr>
            <p:cNvPr id="11272" name="椭圆 8">
              <a:extLst>
                <a:ext uri="{FF2B5EF4-FFF2-40B4-BE49-F238E27FC236}">
                  <a16:creationId xmlns:a16="http://schemas.microsoft.com/office/drawing/2014/main" id="{26D550AE-8C74-40D9-8BC7-03480F0839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1836000" cy="1645154"/>
            </a:xfrm>
            <a:custGeom>
              <a:avLst/>
              <a:gdLst>
                <a:gd name="T0" fmla="*/ 4496178 w 5873292"/>
                <a:gd name="T1" fmla="*/ 317595 h 5262784"/>
                <a:gd name="T2" fmla="*/ 5873292 w 5873292"/>
                <a:gd name="T3" fmla="*/ 2631392 h 5262784"/>
                <a:gd name="T4" fmla="*/ 3241900 w 5873292"/>
                <a:gd name="T5" fmla="*/ 5262784 h 5262784"/>
                <a:gd name="T6" fmla="*/ 639653 w 5873292"/>
                <a:gd name="T7" fmla="*/ 3002389 h 5262784"/>
                <a:gd name="T8" fmla="*/ 0 w 5873292"/>
                <a:gd name="T9" fmla="*/ 2631390 h 5262784"/>
                <a:gd name="T10" fmla="*/ 639654 w 5873292"/>
                <a:gd name="T11" fmla="*/ 2260390 h 5262784"/>
                <a:gd name="T12" fmla="*/ 3241900 w 5873292"/>
                <a:gd name="T13" fmla="*/ 0 h 5262784"/>
                <a:gd name="T14" fmla="*/ 4496178 w 5873292"/>
                <a:gd name="T15" fmla="*/ 317595 h 5262784"/>
                <a:gd name="T16" fmla="*/ 0 w 5873292"/>
                <a:gd name="T17" fmla="*/ 0 h 5262784"/>
                <a:gd name="T18" fmla="*/ 5873292 w 5873292"/>
                <a:gd name="T19" fmla="*/ 5262784 h 5262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5873292" h="5262784">
                  <a:moveTo>
                    <a:pt x="4496178" y="317595"/>
                  </a:moveTo>
                  <a:cubicBezTo>
                    <a:pt x="5316450" y="763193"/>
                    <a:pt x="5873293" y="1632264"/>
                    <a:pt x="5873292" y="2631392"/>
                  </a:cubicBezTo>
                  <a:cubicBezTo>
                    <a:pt x="5873293" y="4084671"/>
                    <a:pt x="4695178" y="5262785"/>
                    <a:pt x="3241900" y="5262784"/>
                  </a:cubicBezTo>
                  <a:cubicBezTo>
                    <a:pt x="1914703" y="5262784"/>
                    <a:pt x="816996" y="4280221"/>
                    <a:pt x="639653" y="3002389"/>
                  </a:cubicBezTo>
                  <a:lnTo>
                    <a:pt x="0" y="2631390"/>
                  </a:lnTo>
                  <a:lnTo>
                    <a:pt x="639654" y="2260390"/>
                  </a:lnTo>
                  <a:cubicBezTo>
                    <a:pt x="816999" y="982562"/>
                    <a:pt x="1914705" y="0"/>
                    <a:pt x="3241900" y="0"/>
                  </a:cubicBezTo>
                  <a:cubicBezTo>
                    <a:pt x="3696049" y="0"/>
                    <a:pt x="4123327" y="115050"/>
                    <a:pt x="4496178" y="31759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73" name="矩形 18">
              <a:extLst>
                <a:ext uri="{FF2B5EF4-FFF2-40B4-BE49-F238E27FC236}">
                  <a16:creationId xmlns:a16="http://schemas.microsoft.com/office/drawing/2014/main" id="{D08B2F3D-3A5C-4894-8812-273FF0526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788" y="407078"/>
              <a:ext cx="1277840" cy="831252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4800" dirty="0">
                  <a:solidFill>
                    <a:schemeClr val="bg1"/>
                  </a:solidFill>
                  <a:latin typeface="华光综艺_CNKI" panose="02000500000000000000" pitchFamily="2" charset="-122"/>
                  <a:ea typeface="华光综艺_CNKI" panose="02000500000000000000" pitchFamily="2" charset="-122"/>
                  <a:sym typeface="Calibri" panose="020F0502020204030204" pitchFamily="34" charset="0"/>
                </a:rPr>
                <a:t>招错人</a:t>
              </a:r>
            </a:p>
          </p:txBody>
        </p:sp>
      </p:grpSp>
      <p:pic>
        <p:nvPicPr>
          <p:cNvPr id="15365" name="图形 2" descr="困惑的人 纯色填充">
            <a:extLst>
              <a:ext uri="{FF2B5EF4-FFF2-40B4-BE49-F238E27FC236}">
                <a16:creationId xmlns:a16="http://schemas.microsoft.com/office/drawing/2014/main" id="{4DD93072-0F8D-46CA-BD68-A256F85CD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1608138"/>
            <a:ext cx="5040313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文本框 1">
            <a:extLst>
              <a:ext uri="{FF2B5EF4-FFF2-40B4-BE49-F238E27FC236}">
                <a16:creationId xmlns:a16="http://schemas.microsoft.com/office/drawing/2014/main" id="{F2BBD380-FFD3-4A0D-8C5D-BAF9A80ED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3" y="311150"/>
            <a:ext cx="399256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600" b="1">
                <a:solidFill>
                  <a:srgbClr val="3E3D4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？</a:t>
            </a:r>
          </a:p>
        </p:txBody>
      </p:sp>
      <p:sp>
        <p:nvSpPr>
          <p:cNvPr id="15367" name="TextBox 6">
            <a:extLst>
              <a:ext uri="{FF2B5EF4-FFF2-40B4-BE49-F238E27FC236}">
                <a16:creationId xmlns:a16="http://schemas.microsoft.com/office/drawing/2014/main" id="{78A52B18-60A5-48BE-BC22-CEEFED5F6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" y="4645025"/>
            <a:ext cx="7253288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6000" b="1">
                <a:solidFill>
                  <a:srgbClr val="002060"/>
                </a:solidFill>
                <a:latin typeface="华光综艺_CNKI" panose="02000500000000000000" pitchFamily="2" charset="-122"/>
                <a:ea typeface="华光综艺_CNKI" panose="02000500000000000000" pitchFamily="2" charset="-122"/>
                <a:sym typeface="Impact" panose="020B0806030902050204" pitchFamily="34" charset="0"/>
              </a:rPr>
              <a:t>中小微企业</a:t>
            </a:r>
            <a:endParaRPr lang="en-US" altLang="zh-CN" sz="6000" b="1">
              <a:solidFill>
                <a:srgbClr val="002060"/>
              </a:solidFill>
              <a:latin typeface="华光综艺_CNKI" panose="02000500000000000000" pitchFamily="2" charset="-122"/>
              <a:ea typeface="华光综艺_CNKI" panose="02000500000000000000" pitchFamily="2" charset="-122"/>
              <a:sym typeface="Impact" panose="020B080603090205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6000" b="1">
                <a:solidFill>
                  <a:srgbClr val="002060"/>
                </a:solidFill>
                <a:latin typeface="华光综艺_CNKI" panose="02000500000000000000" pitchFamily="2" charset="-122"/>
                <a:ea typeface="华光综艺_CNKI" panose="02000500000000000000" pitchFamily="2" charset="-122"/>
                <a:sym typeface="Impact" panose="020B0806030902050204" pitchFamily="34" charset="0"/>
              </a:rPr>
              <a:t>面临用人难题</a:t>
            </a:r>
            <a:endParaRPr lang="en-US" altLang="zh-CN" sz="6000" b="1">
              <a:solidFill>
                <a:srgbClr val="002060"/>
              </a:solidFill>
              <a:latin typeface="华光综艺_CNKI" panose="02000500000000000000" pitchFamily="2" charset="-122"/>
              <a:ea typeface="华光综艺_CNKI" panose="02000500000000000000" pitchFamily="2" charset="-122"/>
              <a:sym typeface="Impact" panose="020B0806030902050204" pitchFamily="34" charset="0"/>
            </a:endParaRPr>
          </a:p>
        </p:txBody>
      </p:sp>
      <p:grpSp>
        <p:nvGrpSpPr>
          <p:cNvPr id="15368" name="组合 21">
            <a:extLst>
              <a:ext uri="{FF2B5EF4-FFF2-40B4-BE49-F238E27FC236}">
                <a16:creationId xmlns:a16="http://schemas.microsoft.com/office/drawing/2014/main" id="{B98CBFFE-73AD-420B-AD57-C3CB0CD6DD5C}"/>
              </a:ext>
            </a:extLst>
          </p:cNvPr>
          <p:cNvGrpSpPr>
            <a:grpSpLocks/>
          </p:cNvGrpSpPr>
          <p:nvPr/>
        </p:nvGrpSpPr>
        <p:grpSpPr bwMode="auto">
          <a:xfrm>
            <a:off x="506413" y="166688"/>
            <a:ext cx="1403350" cy="584200"/>
            <a:chOff x="505813" y="167011"/>
            <a:chExt cx="1403372" cy="584199"/>
          </a:xfrm>
        </p:grpSpPr>
        <p:sp>
          <p:nvSpPr>
            <p:cNvPr id="15369" name="TextBox 6">
              <a:extLst>
                <a:ext uri="{FF2B5EF4-FFF2-40B4-BE49-F238E27FC236}">
                  <a16:creationId xmlns:a16="http://schemas.microsoft.com/office/drawing/2014/main" id="{4570D390-B955-41C3-9206-8B095C6AA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813" y="167011"/>
              <a:ext cx="1403372" cy="584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Impact" panose="020B0806030902050204" pitchFamily="34" charset="0"/>
                </a:rPr>
                <a:t>WHY?</a:t>
              </a:r>
              <a:endParaRPr lang="zh-CN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370" name="矩形 23">
              <a:extLst>
                <a:ext uri="{FF2B5EF4-FFF2-40B4-BE49-F238E27FC236}">
                  <a16:creationId xmlns:a16="http://schemas.microsoft.com/office/drawing/2014/main" id="{5485D9F3-4015-4674-9EBF-D2B2D51F0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158" y="208785"/>
              <a:ext cx="422031" cy="50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31">
            <a:extLst>
              <a:ext uri="{FF2B5EF4-FFF2-40B4-BE49-F238E27FC236}">
                <a16:creationId xmlns:a16="http://schemas.microsoft.com/office/drawing/2014/main" id="{9F27A172-EB6A-45FC-9FD4-931931AF8789}"/>
              </a:ext>
            </a:extLst>
          </p:cNvPr>
          <p:cNvGrpSpPr>
            <a:grpSpLocks/>
          </p:cNvGrpSpPr>
          <p:nvPr/>
        </p:nvGrpSpPr>
        <p:grpSpPr bwMode="auto">
          <a:xfrm>
            <a:off x="506413" y="166688"/>
            <a:ext cx="1403350" cy="584200"/>
            <a:chOff x="505813" y="167011"/>
            <a:chExt cx="1403372" cy="584199"/>
          </a:xfrm>
        </p:grpSpPr>
        <p:sp>
          <p:nvSpPr>
            <p:cNvPr id="16389" name="TextBox 6">
              <a:extLst>
                <a:ext uri="{FF2B5EF4-FFF2-40B4-BE49-F238E27FC236}">
                  <a16:creationId xmlns:a16="http://schemas.microsoft.com/office/drawing/2014/main" id="{119C55AC-15D9-41E8-8A76-14D366CF1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813" y="167011"/>
              <a:ext cx="1403372" cy="584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Impact" panose="020B0806030902050204" pitchFamily="34" charset="0"/>
                </a:rPr>
                <a:t>WHY?</a:t>
              </a:r>
              <a:endParaRPr lang="zh-CN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390" name="矩形 33">
              <a:extLst>
                <a:ext uri="{FF2B5EF4-FFF2-40B4-BE49-F238E27FC236}">
                  <a16:creationId xmlns:a16="http://schemas.microsoft.com/office/drawing/2014/main" id="{D9C3CB2F-65F0-4E13-8239-4F2F3E493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158" y="208785"/>
              <a:ext cx="422031" cy="50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16387" name="图形 7" descr="广告 轮廓">
            <a:extLst>
              <a:ext uri="{FF2B5EF4-FFF2-40B4-BE49-F238E27FC236}">
                <a16:creationId xmlns:a16="http://schemas.microsoft.com/office/drawing/2014/main" id="{7454BE20-5226-446C-A8FB-C769B33B4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288925"/>
            <a:ext cx="7978775" cy="680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文本框 48">
            <a:extLst>
              <a:ext uri="{FF2B5EF4-FFF2-40B4-BE49-F238E27FC236}">
                <a16:creationId xmlns:a16="http://schemas.microsoft.com/office/drawing/2014/main" id="{388713E5-29F9-49E1-AB46-F5982EA63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963" y="1692275"/>
            <a:ext cx="6291262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8800" dirty="0">
                <a:solidFill>
                  <a:srgbClr val="3E3D4F"/>
                </a:solidFill>
                <a:latin typeface="华光综艺_CNKI" panose="02000500000000000000" pitchFamily="2" charset="-122"/>
                <a:ea typeface="华光综艺_CNKI" panose="02000500000000000000" pitchFamily="2" charset="-122"/>
                <a:sym typeface="Impact" panose="020B0806030902050204" pitchFamily="34" charset="0"/>
              </a:rPr>
              <a:t>舟楫</a:t>
            </a:r>
            <a:endParaRPr lang="en-US" altLang="zh-CN" sz="8800" dirty="0">
              <a:solidFill>
                <a:srgbClr val="3E3D4F"/>
              </a:solidFill>
              <a:latin typeface="华光综艺_CNKI" panose="02000500000000000000" pitchFamily="2" charset="-122"/>
              <a:ea typeface="华光综艺_CNKI" panose="02000500000000000000" pitchFamily="2" charset="-122"/>
              <a:sym typeface="Impact" panose="020B0806030902050204" pitchFamily="34" charset="0"/>
            </a:endParaRPr>
          </a:p>
          <a:p>
            <a:r>
              <a:rPr lang="zh-CN" altLang="en-US" sz="6600" b="1" dirty="0">
                <a:latin typeface="华光综艺_CNKI" panose="02000500000000000000" pitchFamily="2" charset="-122"/>
                <a:ea typeface="华光综艺_CNKI" panose="02000500000000000000" pitchFamily="2" charset="-122"/>
                <a:sym typeface="Impact" panose="020B0806030902050204" pitchFamily="34" charset="0"/>
              </a:rPr>
              <a:t>的解决方案</a:t>
            </a:r>
            <a:endParaRPr lang="zh-CN" altLang="en-US" sz="6600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3522</TotalTime>
  <Pages>0</Pages>
  <Words>301</Words>
  <Characters>0</Characters>
  <Application>Microsoft Office PowerPoint</Application>
  <DocSecurity>0</DocSecurity>
  <PresentationFormat>宽屏</PresentationFormat>
  <Lines>0</Lines>
  <Paragraphs>112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 Unicode MS</vt:lpstr>
      <vt:lpstr>Yu Mincho Light</vt:lpstr>
      <vt:lpstr>等线</vt:lpstr>
      <vt:lpstr>方正粗黑宋简体</vt:lpstr>
      <vt:lpstr>方正兰亭粗黑_GBK</vt:lpstr>
      <vt:lpstr>华光行草_CNKI</vt:lpstr>
      <vt:lpstr>华光综艺_CNKI</vt:lpstr>
      <vt:lpstr>微软雅黑</vt:lpstr>
      <vt:lpstr>Abadi Extra Light</vt:lpstr>
      <vt:lpstr>Arial</vt:lpstr>
      <vt:lpstr>Browallia New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Microsoft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Teliss Tong</dc:creator>
  <cp:keywords/>
  <dc:description/>
  <cp:lastModifiedBy>王 思诺</cp:lastModifiedBy>
  <cp:revision>299</cp:revision>
  <dcterms:created xsi:type="dcterms:W3CDTF">2014-06-20T08:59:00Z</dcterms:created>
  <dcterms:modified xsi:type="dcterms:W3CDTF">2021-03-19T13:20:33Z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2052-9.1.0.4885</vt:lpwstr>
  </property>
</Properties>
</file>