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2" r:id="rId1"/>
  </p:sldMasterIdLst>
  <p:notesMasterIdLst>
    <p:notesMasterId r:id="rId5"/>
  </p:notesMasterIdLst>
  <p:handoutMasterIdLst>
    <p:handoutMasterId r:id="rId6"/>
  </p:handoutMasterIdLst>
  <p:sldIdLst>
    <p:sldId id="1546" r:id="rId2"/>
    <p:sldId id="1544" r:id="rId3"/>
    <p:sldId id="1542" r:id="rId4"/>
  </p:sldIdLst>
  <p:sldSz cx="12192000" cy="6858000"/>
  <p:notesSz cx="6735763" cy="98663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莉-集团总部" initials="朱莉-集团总部" lastIdx="1" clrIdx="0">
    <p:extLst>
      <p:ext uri="{19B8F6BF-5375-455C-9EA6-DF929625EA0E}">
        <p15:presenceInfo xmlns:p15="http://schemas.microsoft.com/office/powerpoint/2012/main" userId="S-1-5-21-1124739648-962748199-1844936127-1282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E3"/>
    <a:srgbClr val="E5A57A"/>
    <a:srgbClr val="255187"/>
    <a:srgbClr val="C9E7FB"/>
    <a:srgbClr val="EBF3FA"/>
    <a:srgbClr val="002060"/>
    <a:srgbClr val="C5E3F7"/>
    <a:srgbClr val="FFCC00"/>
    <a:srgbClr val="F4B183"/>
    <a:srgbClr val="00A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811" autoAdjust="0"/>
  </p:normalViewPr>
  <p:slideViewPr>
    <p:cSldViewPr>
      <p:cViewPr varScale="1">
        <p:scale>
          <a:sx n="103" d="100"/>
          <a:sy n="103" d="100"/>
        </p:scale>
        <p:origin x="91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04"/>
    </p:cViewPr>
  </p:sorterViewPr>
  <p:notesViewPr>
    <p:cSldViewPr>
      <p:cViewPr varScale="1">
        <p:scale>
          <a:sx n="56" d="100"/>
          <a:sy n="56" d="100"/>
        </p:scale>
        <p:origin x="2382" y="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0" cy="493315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0" cy="493315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>
              <a:defRPr sz="1200"/>
            </a:lvl1pPr>
          </a:lstStyle>
          <a:p>
            <a:fld id="{F9D01725-3BD4-42D3-A126-BB0930BE2401}" type="datetimeFigureOut">
              <a:rPr lang="zh-CN" altLang="en-US" smtClean="0"/>
              <a:pPr/>
              <a:t>2020/2/19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0" cy="493315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0" cy="493315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>
              <a:defRPr sz="1200"/>
            </a:lvl1pPr>
          </a:lstStyle>
          <a:p>
            <a:fld id="{1EA034F8-EECA-4E75-9942-A8A1E6DC4A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02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0" cy="493315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0" cy="493315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>
              <a:defRPr sz="1200"/>
            </a:lvl1pPr>
          </a:lstStyle>
          <a:p>
            <a:fld id="{74CD6264-06F7-422F-BB2D-2F1C4C9B8E5A}" type="datetimeFigureOut">
              <a:rPr lang="zh-CN" altLang="en-US" smtClean="0"/>
              <a:pPr/>
              <a:t>2020/2/19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39775"/>
            <a:ext cx="657383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5" tIns="45712" rIns="91425" bIns="45712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686500"/>
            <a:ext cx="5388610" cy="4439840"/>
          </a:xfrm>
          <a:prstGeom prst="rect">
            <a:avLst/>
          </a:prstGeom>
        </p:spPr>
        <p:txBody>
          <a:bodyPr vert="horz" lIns="91425" tIns="45712" rIns="91425" bIns="4571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0" cy="493315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4" y="9371286"/>
            <a:ext cx="2918830" cy="493315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>
              <a:defRPr sz="1200"/>
            </a:lvl1pPr>
          </a:lstStyle>
          <a:p>
            <a:fld id="{2C63EDF5-40D4-4C5F-BD3B-FD037B2C5A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8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3EDF5-40D4-4C5F-BD3B-FD037B2C5A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7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E2DD2-D700-4E68-8735-F7C854C4A16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9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E2DD2-D700-4E68-8735-F7C854C4A16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54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10" Type="http://schemas.openxmlformats.org/officeDocument/2006/relationships/oleObject" Target="../embeddings/oleObject2.bin"/><Relationship Id="rId4" Type="http://schemas.openxmlformats.org/officeDocument/2006/relationships/tags" Target="../tags/tag3.xml"/><Relationship Id="rId9" Type="http://schemas.openxmlformats.org/officeDocument/2006/relationships/oleObject" Target="../embeddings/oleObject1.bin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oleObject" Target="../embeddings/oleObject4.bin"/><Relationship Id="rId4" Type="http://schemas.openxmlformats.org/officeDocument/2006/relationships/tags" Target="../tags/tag9.xml"/><Relationship Id="rId9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122363"/>
            <a:ext cx="103632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1" indent="0" algn="ctr">
              <a:buNone/>
              <a:defRPr sz="2000"/>
            </a:lvl2pPr>
            <a:lvl3pPr marL="914303" indent="0" algn="ctr">
              <a:buNone/>
              <a:defRPr sz="1800"/>
            </a:lvl3pPr>
            <a:lvl4pPr marL="1371454" indent="0" algn="ctr">
              <a:buNone/>
              <a:defRPr sz="1600"/>
            </a:lvl4pPr>
            <a:lvl5pPr marL="1828605" indent="0" algn="ctr">
              <a:buNone/>
              <a:defRPr sz="1600"/>
            </a:lvl5pPr>
            <a:lvl6pPr marL="2285755" indent="0" algn="ctr">
              <a:buNone/>
              <a:defRPr sz="1600"/>
            </a:lvl6pPr>
            <a:lvl7pPr marL="2742907" indent="0" algn="ctr">
              <a:buNone/>
              <a:defRPr sz="1600"/>
            </a:lvl7pPr>
            <a:lvl8pPr marL="3200058" indent="0" algn="ctr">
              <a:buNone/>
              <a:defRPr sz="1600"/>
            </a:lvl8pPr>
            <a:lvl9pPr marL="36572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3E1-113B-41CD-9B40-B875D77F6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5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3E1-113B-41CD-9B40-B875D77F6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85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3E1-113B-41CD-9B40-B875D77F6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39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380607" y="6401049"/>
            <a:ext cx="11430051" cy="456951"/>
          </a:xfrm>
          <a:prstGeom prst="rect">
            <a:avLst/>
          </a:prstGeom>
          <a:solidFill>
            <a:srgbClr val="023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456812" y="609362"/>
            <a:ext cx="11430786" cy="0"/>
          </a:xfrm>
          <a:prstGeom prst="line">
            <a:avLst/>
          </a:prstGeom>
          <a:ln w="9525">
            <a:solidFill>
              <a:srgbClr val="02389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3018" y="152124"/>
            <a:ext cx="5715393" cy="304826"/>
          </a:xfrm>
        </p:spPr>
        <p:txBody>
          <a:bodyPr>
            <a:noAutofit/>
          </a:bodyPr>
          <a:lstStyle>
            <a:lvl1pPr marL="0" indent="0" algn="l">
              <a:buNone/>
              <a:defRPr sz="1905" baseline="0">
                <a:solidFill>
                  <a:schemeClr val="bg1">
                    <a:lumMod val="50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zh-CN" altLang="en-US" dirty="0"/>
              <a:t>内文标题替换区域</a:t>
            </a:r>
          </a:p>
        </p:txBody>
      </p:sp>
      <p:sp>
        <p:nvSpPr>
          <p:cNvPr id="42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354161" y="6453466"/>
            <a:ext cx="456497" cy="300327"/>
          </a:xfrm>
        </p:spPr>
        <p:txBody>
          <a:bodyPr>
            <a:noAutofit/>
          </a:bodyPr>
          <a:lstStyle>
            <a:lvl1pPr marL="0" indent="0" algn="r">
              <a:buNone/>
              <a:defRPr sz="1693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072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379874" y="685569"/>
            <a:ext cx="11430785" cy="0"/>
          </a:xfrm>
          <a:prstGeom prst="line">
            <a:avLst/>
          </a:prstGeom>
          <a:ln w="9525">
            <a:solidFill>
              <a:srgbClr val="02389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304668" y="228330"/>
            <a:ext cx="5715393" cy="304826"/>
          </a:xfrm>
        </p:spPr>
        <p:txBody>
          <a:bodyPr>
            <a:noAutofit/>
          </a:bodyPr>
          <a:lstStyle>
            <a:lvl1pPr marL="0" indent="0" algn="l">
              <a:buNone/>
              <a:defRPr sz="1905" baseline="0">
                <a:solidFill>
                  <a:schemeClr val="bg1">
                    <a:lumMod val="50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zh-CN" altLang="en-US" dirty="0"/>
              <a:t>内文标题替换区域</a:t>
            </a:r>
          </a:p>
        </p:txBody>
      </p:sp>
      <p:sp>
        <p:nvSpPr>
          <p:cNvPr id="11" name="矩形 10"/>
          <p:cNvSpPr/>
          <p:nvPr/>
        </p:nvSpPr>
        <p:spPr>
          <a:xfrm>
            <a:off x="379874" y="6453467"/>
            <a:ext cx="11430785" cy="404534"/>
          </a:xfrm>
          <a:prstGeom prst="rect">
            <a:avLst/>
          </a:prstGeom>
          <a:solidFill>
            <a:srgbClr val="0238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/>
          </a:p>
        </p:txBody>
      </p:sp>
      <p:sp>
        <p:nvSpPr>
          <p:cNvPr id="12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074285" y="6505570"/>
            <a:ext cx="736375" cy="300327"/>
          </a:xfrm>
        </p:spPr>
        <p:txBody>
          <a:bodyPr>
            <a:noAutofit/>
          </a:bodyPr>
          <a:lstStyle>
            <a:lvl1pPr marL="0" indent="0" algn="r">
              <a:buNone/>
              <a:defRPr sz="1693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264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354163" y="6453468"/>
            <a:ext cx="456496" cy="300327"/>
          </a:xfrm>
        </p:spPr>
        <p:txBody>
          <a:bodyPr>
            <a:normAutofit/>
          </a:bodyPr>
          <a:lstStyle>
            <a:lvl1pPr marL="0" indent="0" algn="r">
              <a:buNone/>
              <a:defRPr sz="1481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727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8" r:id="rId9" imgW="0" imgH="0" progId="">
                  <p:embed/>
                </p:oleObj>
              </mc:Choice>
              <mc:Fallback>
                <p:oleObj r:id="rId9" imgW="0" imgH="0" progId="">
                  <p:embed/>
                  <p:pic>
                    <p:nvPicPr>
                      <p:cNvPr id="0" name="AutoShape 451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 flipH="1">
            <a:off x="0" y="620715"/>
            <a:ext cx="12192000" cy="92075"/>
          </a:xfrm>
          <a:prstGeom prst="rect">
            <a:avLst/>
          </a:prstGeom>
          <a:gradFill rotWithShape="1">
            <a:gsLst>
              <a:gs pos="0">
                <a:srgbClr val="002664">
                  <a:gamma/>
                  <a:tint val="0"/>
                  <a:invGamma/>
                </a:srgbClr>
              </a:gs>
              <a:gs pos="100000">
                <a:srgbClr val="002664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sz="2400" b="0" dirty="0">
              <a:solidFill>
                <a:srgbClr val="095095"/>
              </a:solidFill>
            </a:endParaRPr>
          </a:p>
        </p:txBody>
      </p:sp>
      <p:sp>
        <p:nvSpPr>
          <p:cNvPr id="6" name="Rectangle 22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321427"/>
            <a:ext cx="12192000" cy="5365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/>
            </a:pPr>
            <a:endParaRPr lang="en-US" sz="2400" b="0" dirty="0">
              <a:solidFill>
                <a:schemeClr val="folHlink"/>
              </a:solidFill>
            </a:endParaRPr>
          </a:p>
        </p:txBody>
      </p:sp>
      <p:sp>
        <p:nvSpPr>
          <p:cNvPr id="8" name="Slide Number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623432" y="6481763"/>
            <a:ext cx="15068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fld id="{19442443-C039-4570-A500-4066204633F7}" type="slidenum">
              <a:rPr lang="en-US" sz="1000" b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9" name="Slide Number Line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1539416" y="6497640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 sz="10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11" name="Rectangle 3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9" r:id="rId10" imgW="0" imgH="0" progId="">
                  <p:embed/>
                </p:oleObj>
              </mc:Choice>
              <mc:Fallback>
                <p:oleObj r:id="rId10" imgW="0" imgH="0" progId="">
                  <p:embed/>
                  <p:pic>
                    <p:nvPicPr>
                      <p:cNvPr id="0" name="AutoShape 4519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Placeholder 27"/>
          <p:cNvSpPr>
            <a:spLocks noGrp="1"/>
          </p:cNvSpPr>
          <p:nvPr>
            <p:ph type="title"/>
          </p:nvPr>
        </p:nvSpPr>
        <p:spPr>
          <a:xfrm>
            <a:off x="658449" y="747942"/>
            <a:ext cx="10880967" cy="72916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tabLst>
                <a:tab pos="8791575" algn="r"/>
              </a:tabLs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658449" y="1717675"/>
            <a:ext cx="10880967" cy="2241550"/>
          </a:xfrm>
        </p:spPr>
        <p:txBody>
          <a:bodyPr/>
          <a:lstStyle>
            <a:lvl1pPr>
              <a:tabLst>
                <a:tab pos="8791575" algn="r"/>
              </a:tabLst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81097"/>
      </p:ext>
    </p:extLst>
  </p:cSld>
  <p:clrMapOvr>
    <a:masterClrMapping/>
  </p:clrMapOvr>
  <p:transition spd="med">
    <p:strips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906" r:id="rId9" imgW="0" imgH="0" progId="">
                  <p:embed/>
                </p:oleObj>
              </mc:Choice>
              <mc:Fallback>
                <p:oleObj r:id="rId9" imgW="0" imgH="0" progId="">
                  <p:embed/>
                  <p:pic>
                    <p:nvPicPr>
                      <p:cNvPr id="0" name="AutoShape 11154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 flipH="1">
            <a:off x="0" y="620715"/>
            <a:ext cx="12192000" cy="92075"/>
          </a:xfrm>
          <a:prstGeom prst="rect">
            <a:avLst/>
          </a:prstGeom>
          <a:gradFill rotWithShape="1">
            <a:gsLst>
              <a:gs pos="0">
                <a:srgbClr val="002664">
                  <a:gamma/>
                  <a:tint val="0"/>
                  <a:invGamma/>
                </a:srgbClr>
              </a:gs>
              <a:gs pos="100000">
                <a:srgbClr val="002664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95095"/>
              </a:solidFill>
            </a:endParaRPr>
          </a:p>
        </p:txBody>
      </p:sp>
      <p:sp>
        <p:nvSpPr>
          <p:cNvPr id="5" name="Rectangle 22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321427"/>
            <a:ext cx="12192000" cy="5365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C1C0BF"/>
              </a:solidFill>
            </a:endParaRPr>
          </a:p>
        </p:txBody>
      </p:sp>
      <p:sp>
        <p:nvSpPr>
          <p:cNvPr id="8" name="Slide Number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623431" y="6481764"/>
            <a:ext cx="15068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6D5AAF-D8AC-4D6D-9995-8A0F61AF7B71}" type="slidenum">
              <a:rPr lang="en-US" sz="1000">
                <a:solidFill>
                  <a:srgbClr val="FFFFFF"/>
                </a:solidFill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Slide Number Line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1539416" y="6497640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000000"/>
              </a:solidFill>
              <a:cs typeface="Arial" pitchFamily="34" charset="0"/>
            </a:endParaRPr>
          </a:p>
        </p:txBody>
      </p:sp>
      <p:graphicFrame>
        <p:nvGraphicFramePr>
          <p:cNvPr id="11" name="Rectangle 3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907" r:id="rId10" imgW="0" imgH="0" progId="">
                  <p:embed/>
                </p:oleObj>
              </mc:Choice>
              <mc:Fallback>
                <p:oleObj r:id="rId10" imgW="0" imgH="0" progId="">
                  <p:embed/>
                  <p:pic>
                    <p:nvPicPr>
                      <p:cNvPr id="0" name="AutoShape 11155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27"/>
          <p:cNvSpPr>
            <a:spLocks noGrp="1"/>
          </p:cNvSpPr>
          <p:nvPr>
            <p:ph type="title"/>
          </p:nvPr>
        </p:nvSpPr>
        <p:spPr>
          <a:xfrm>
            <a:off x="658449" y="747942"/>
            <a:ext cx="10880967" cy="72916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tabLst>
                <a:tab pos="8791575" algn="r"/>
              </a:tabLst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59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380607" y="6401049"/>
            <a:ext cx="11430051" cy="456951"/>
          </a:xfrm>
          <a:prstGeom prst="rect">
            <a:avLst/>
          </a:prstGeom>
          <a:solidFill>
            <a:srgbClr val="023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456812" y="609362"/>
            <a:ext cx="11430786" cy="0"/>
          </a:xfrm>
          <a:prstGeom prst="line">
            <a:avLst/>
          </a:prstGeom>
          <a:ln w="9525">
            <a:solidFill>
              <a:srgbClr val="02389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354161" y="6453466"/>
            <a:ext cx="456497" cy="300327"/>
          </a:xfrm>
        </p:spPr>
        <p:txBody>
          <a:bodyPr>
            <a:noAutofit/>
          </a:bodyPr>
          <a:lstStyle>
            <a:lvl1pPr marL="0" indent="0" algn="r">
              <a:buNone/>
              <a:defRPr sz="1693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40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3E1-113B-41CD-9B40-B875D77F6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9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3E1-113B-41CD-9B40-B875D77F6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9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3E1-113B-41CD-9B40-B875D77F6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5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1" indent="0">
              <a:buNone/>
              <a:defRPr sz="2000" b="1"/>
            </a:lvl2pPr>
            <a:lvl3pPr marL="914303" indent="0">
              <a:buNone/>
              <a:defRPr sz="1800" b="1"/>
            </a:lvl3pPr>
            <a:lvl4pPr marL="1371454" indent="0">
              <a:buNone/>
              <a:defRPr sz="1600" b="1"/>
            </a:lvl4pPr>
            <a:lvl5pPr marL="1828605" indent="0">
              <a:buNone/>
              <a:defRPr sz="1600" b="1"/>
            </a:lvl5pPr>
            <a:lvl6pPr marL="2285755" indent="0">
              <a:buNone/>
              <a:defRPr sz="1600" b="1"/>
            </a:lvl6pPr>
            <a:lvl7pPr marL="2742907" indent="0">
              <a:buNone/>
              <a:defRPr sz="1600" b="1"/>
            </a:lvl7pPr>
            <a:lvl8pPr marL="3200058" indent="0">
              <a:buNone/>
              <a:defRPr sz="1600" b="1"/>
            </a:lvl8pPr>
            <a:lvl9pPr marL="36572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1" indent="0">
              <a:buNone/>
              <a:defRPr sz="2000" b="1"/>
            </a:lvl2pPr>
            <a:lvl3pPr marL="914303" indent="0">
              <a:buNone/>
              <a:defRPr sz="1800" b="1"/>
            </a:lvl3pPr>
            <a:lvl4pPr marL="1371454" indent="0">
              <a:buNone/>
              <a:defRPr sz="1600" b="1"/>
            </a:lvl4pPr>
            <a:lvl5pPr marL="1828605" indent="0">
              <a:buNone/>
              <a:defRPr sz="1600" b="1"/>
            </a:lvl5pPr>
            <a:lvl6pPr marL="2285755" indent="0">
              <a:buNone/>
              <a:defRPr sz="1600" b="1"/>
            </a:lvl6pPr>
            <a:lvl7pPr marL="2742907" indent="0">
              <a:buNone/>
              <a:defRPr sz="1600" b="1"/>
            </a:lvl7pPr>
            <a:lvl8pPr marL="3200058" indent="0">
              <a:buNone/>
              <a:defRPr sz="1600" b="1"/>
            </a:lvl8pPr>
            <a:lvl9pPr marL="36572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3E1-113B-41CD-9B40-B875D77F6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0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3E1-113B-41CD-9B40-B875D77F6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15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3E1-113B-41CD-9B40-B875D77F6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1" indent="0">
              <a:buNone/>
              <a:defRPr sz="1400"/>
            </a:lvl2pPr>
            <a:lvl3pPr marL="914303" indent="0">
              <a:buNone/>
              <a:defRPr sz="1200"/>
            </a:lvl3pPr>
            <a:lvl4pPr marL="1371454" indent="0">
              <a:buNone/>
              <a:defRPr sz="1000"/>
            </a:lvl4pPr>
            <a:lvl5pPr marL="1828605" indent="0">
              <a:buNone/>
              <a:defRPr sz="1000"/>
            </a:lvl5pPr>
            <a:lvl6pPr marL="2285755" indent="0">
              <a:buNone/>
              <a:defRPr sz="1000"/>
            </a:lvl6pPr>
            <a:lvl7pPr marL="2742907" indent="0">
              <a:buNone/>
              <a:defRPr sz="1000"/>
            </a:lvl7pPr>
            <a:lvl8pPr marL="3200058" indent="0">
              <a:buNone/>
              <a:defRPr sz="1000"/>
            </a:lvl8pPr>
            <a:lvl9pPr marL="36572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3E1-113B-41CD-9B40-B875D77F6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2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1" indent="0">
              <a:buNone/>
              <a:defRPr sz="2800"/>
            </a:lvl2pPr>
            <a:lvl3pPr marL="914303" indent="0">
              <a:buNone/>
              <a:defRPr sz="2400"/>
            </a:lvl3pPr>
            <a:lvl4pPr marL="1371454" indent="0">
              <a:buNone/>
              <a:defRPr sz="2000"/>
            </a:lvl4pPr>
            <a:lvl5pPr marL="1828605" indent="0">
              <a:buNone/>
              <a:defRPr sz="2000"/>
            </a:lvl5pPr>
            <a:lvl6pPr marL="2285755" indent="0">
              <a:buNone/>
              <a:defRPr sz="2000"/>
            </a:lvl6pPr>
            <a:lvl7pPr marL="2742907" indent="0">
              <a:buNone/>
              <a:defRPr sz="2000"/>
            </a:lvl7pPr>
            <a:lvl8pPr marL="3200058" indent="0">
              <a:buNone/>
              <a:defRPr sz="2000"/>
            </a:lvl8pPr>
            <a:lvl9pPr marL="36572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1" indent="0">
              <a:buNone/>
              <a:defRPr sz="1400"/>
            </a:lvl2pPr>
            <a:lvl3pPr marL="914303" indent="0">
              <a:buNone/>
              <a:defRPr sz="1200"/>
            </a:lvl3pPr>
            <a:lvl4pPr marL="1371454" indent="0">
              <a:buNone/>
              <a:defRPr sz="1000"/>
            </a:lvl4pPr>
            <a:lvl5pPr marL="1828605" indent="0">
              <a:buNone/>
              <a:defRPr sz="1000"/>
            </a:lvl5pPr>
            <a:lvl6pPr marL="2285755" indent="0">
              <a:buNone/>
              <a:defRPr sz="1000"/>
            </a:lvl6pPr>
            <a:lvl7pPr marL="2742907" indent="0">
              <a:buNone/>
              <a:defRPr sz="1000"/>
            </a:lvl7pPr>
            <a:lvl8pPr marL="3200058" indent="0">
              <a:buNone/>
              <a:defRPr sz="1000"/>
            </a:lvl8pPr>
            <a:lvl9pPr marL="36572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3E1-113B-41CD-9B40-B875D77F6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37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283E1-113B-41CD-9B40-B875D77F6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4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42" r:id="rId12"/>
    <p:sldLayoutId id="2147483736" r:id="rId13"/>
    <p:sldLayoutId id="2147483737" r:id="rId14"/>
    <p:sldLayoutId id="2147483739" r:id="rId15"/>
    <p:sldLayoutId id="2147483718" r:id="rId16"/>
    <p:sldLayoutId id="2147483778" r:id="rId17"/>
  </p:sldLayoutIdLst>
  <p:hf hdr="0" ftr="0" dt="0"/>
  <p:txStyles>
    <p:titleStyle>
      <a:lvl1pPr algn="l" defTabSz="91430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5" indent="-228575" algn="l" defTabSz="91430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6" indent="-228575" algn="l" defTabSz="91430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8" indent="-228575" algn="l" defTabSz="91430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9" indent="-228575" algn="l" defTabSz="91430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80" indent="-228575" algn="l" defTabSz="91430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32" indent="-228575" algn="l" defTabSz="91430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83" indent="-228575" algn="l" defTabSz="91430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34" indent="-228575" algn="l" defTabSz="91430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84" indent="-228575" algn="l" defTabSz="91430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1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3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4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5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5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07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58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09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51384" y="836712"/>
            <a:ext cx="1072919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案例脱敏原则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  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ea1ChsPlain"/>
            </a:pP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一切可以使读者明确将案例与相关地区公司、当事员工、合作方、检查人相联系的字眼不应出现在案例中，具体来说：</a:t>
            </a:r>
          </a:p>
          <a:p>
            <a:pPr marL="742950" lvl="1" indent="-28575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不应出现龙湖或其他与龙湖相关的字眼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742950" lvl="1" indent="-28575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不应出现地区公司名称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，可以以甲地区公司、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地区公司、某地区公司指代；</a:t>
            </a:r>
          </a:p>
          <a:p>
            <a:pPr marL="742950" lvl="1" indent="-28575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不应出现具体项目名称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，包括可以使读者联想到龙湖的特有名称，如原著、天街、冠寓等，可以</a:t>
            </a:r>
            <a:r>
              <a:rPr lang="en-US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xx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花园、</a:t>
            </a:r>
            <a:r>
              <a:rPr lang="en-US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xx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项目、</a:t>
            </a:r>
            <a:r>
              <a:rPr lang="en-US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xx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自持项目、</a:t>
            </a:r>
            <a:r>
              <a:rPr lang="en-US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xx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长租项目等指代；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不应出现具体员工的姓名，但可以保留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岗位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，如“项目负责人吴亦凡”，保留“项目负责人”即可；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不应出现合作方、供方的具体名称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，可以甲、</a:t>
            </a:r>
            <a:r>
              <a:rPr lang="en-US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、某等指代。特殊情况下，如不出现合作方的具体名称无法清楚说明问题的（例如品牌假冒），可以保留；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不应出现检查人的姓名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，但可以保留团队名称，如财务团队</a:t>
            </a:r>
            <a:r>
              <a:rPr lang="zh-CN" altLang="en-US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、内审团队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334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00050" lvl="0" indent="-400050" algn="just">
              <a:spcAft>
                <a:spcPts val="0"/>
              </a:spcAft>
              <a:buFont typeface="+mj-ea"/>
              <a:buAutoNum type="ea1JpnChsDbPeriod" startAt="2"/>
            </a:pP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涉及舞弊的事项，应在调查结束并进行处理后，方可整理为案例。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ea1JpnChsDbPeriod" startAt="2"/>
            </a:pP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涉及</a:t>
            </a:r>
            <a:r>
              <a:rPr lang="zh-CN" altLang="zh-CN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重大工程质量、重大决策等问题，一事一议，原则上不应在当年作为公开案例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。如不确定是否涉及，可咨询内审部地区</a:t>
            </a:r>
            <a:r>
              <a:rPr lang="en-US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ea1JpnChsDbPeriod" startAt="2"/>
            </a:pP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涉及龙湖商业机密的信息，如明示可能违反集团相关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规定的，可不在案例中明示。如不确定是否涉及，可咨询内审部地区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3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5"/>
          <p:cNvSpPr txBox="1"/>
          <p:nvPr/>
        </p:nvSpPr>
        <p:spPr>
          <a:xfrm>
            <a:off x="637953" y="2163980"/>
            <a:ext cx="10430052" cy="16250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800" b="0" dirty="0"/>
              <a:t>【</a:t>
            </a:r>
            <a:r>
              <a:rPr lang="zh-CN" altLang="en-US" sz="1800" b="0" dirty="0"/>
              <a:t>描述问题</a:t>
            </a:r>
            <a:r>
              <a:rPr lang="en-US" altLang="zh-CN" sz="1800" b="0" dirty="0"/>
              <a:t>】</a:t>
            </a:r>
            <a:r>
              <a:rPr lang="zh-CN" altLang="en-US" sz="1800" b="0" dirty="0"/>
              <a:t>。</a:t>
            </a:r>
            <a:endParaRPr lang="en-US" altLang="zh-CN" sz="1800" b="0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对问题的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分点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描述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对问题的分点描述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</a:p>
          <a:p>
            <a:endParaRPr lang="en-US" altLang="zh-CN" sz="2000" b="0" dirty="0"/>
          </a:p>
          <a:p>
            <a:r>
              <a:rPr lang="en-US" altLang="zh-CN" sz="1800" b="0" dirty="0"/>
              <a:t>【</a:t>
            </a:r>
            <a:r>
              <a:rPr lang="zh-CN" altLang="en-US" sz="1800" b="0" dirty="0"/>
              <a:t>简要描述造成的影响</a:t>
            </a:r>
            <a:r>
              <a:rPr lang="en-US" altLang="zh-CN" sz="1800" b="0" dirty="0"/>
              <a:t>】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  <p:sp>
        <p:nvSpPr>
          <p:cNvPr id="25" name="TextBox 19"/>
          <p:cNvSpPr txBox="1"/>
          <p:nvPr/>
        </p:nvSpPr>
        <p:spPr>
          <a:xfrm>
            <a:off x="635311" y="4392745"/>
            <a:ext cx="10437544" cy="3323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【】</a:t>
            </a:r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id="{991F14FB-DA4E-4BAD-9352-6806DC1C94E8}"/>
              </a:ext>
            </a:extLst>
          </p:cNvPr>
          <p:cNvSpPr txBox="1"/>
          <p:nvPr/>
        </p:nvSpPr>
        <p:spPr>
          <a:xfrm>
            <a:off x="508675" y="224926"/>
            <a:ext cx="9771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案例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编号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】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航道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职能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案例标题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】</a:t>
            </a:r>
            <a:endParaRPr lang="zh-CN" altLang="en-US" sz="22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48998" y="3944310"/>
            <a:ext cx="2350658" cy="420794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>
              <a:defRPr/>
            </a:pP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原因分析：（如适用）</a:t>
            </a:r>
          </a:p>
        </p:txBody>
      </p:sp>
      <p:sp>
        <p:nvSpPr>
          <p:cNvPr id="6" name="线形标注 1(带边框和强调线) 5"/>
          <p:cNvSpPr/>
          <p:nvPr/>
        </p:nvSpPr>
        <p:spPr>
          <a:xfrm>
            <a:off x="7032104" y="27558"/>
            <a:ext cx="2939380" cy="665138"/>
          </a:xfrm>
          <a:prstGeom prst="accentBorderCallout1">
            <a:avLst>
              <a:gd name="adj1" fmla="val 18750"/>
              <a:gd name="adj2" fmla="val -8333"/>
              <a:gd name="adj3" fmla="val 47621"/>
              <a:gd name="adj4" fmla="val -4798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FF0000"/>
                </a:solidFill>
              </a:rPr>
              <a:t>标题应尽量简短说明存在的内控问题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23392" y="1843546"/>
            <a:ext cx="1372928" cy="332653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>
              <a:defRPr/>
            </a:pP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事件经过：</a:t>
            </a:r>
          </a:p>
        </p:txBody>
      </p:sp>
      <p:sp>
        <p:nvSpPr>
          <p:cNvPr id="13" name="线形标注 1(带边框和强调线) 12"/>
          <p:cNvSpPr/>
          <p:nvPr/>
        </p:nvSpPr>
        <p:spPr>
          <a:xfrm>
            <a:off x="7081118" y="2060848"/>
            <a:ext cx="3402584" cy="1247520"/>
          </a:xfrm>
          <a:prstGeom prst="accentBorderCallout1">
            <a:avLst>
              <a:gd name="adj1" fmla="val 18750"/>
              <a:gd name="adj2" fmla="val -8333"/>
              <a:gd name="adj3" fmla="val 17682"/>
              <a:gd name="adj4" fmla="val -14539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>
                <a:solidFill>
                  <a:srgbClr val="FF0000"/>
                </a:solidFill>
              </a:rPr>
              <a:t>）在不违反脱敏和保密原则的前提下，尽量说明具体数字和情形；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zh-CN" altLang="en-US" sz="1600" dirty="0">
                <a:solidFill>
                  <a:srgbClr val="FF0000"/>
                </a:solidFill>
              </a:rPr>
              <a:t>）如照片或表格能更好的说明问题和影响，请插入照片和表格。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855639" y="2976510"/>
            <a:ext cx="3888433" cy="4512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线形标注 1(带边框和强调线) 15"/>
          <p:cNvSpPr/>
          <p:nvPr/>
        </p:nvSpPr>
        <p:spPr>
          <a:xfrm>
            <a:off x="7052654" y="3861048"/>
            <a:ext cx="3335362" cy="648072"/>
          </a:xfrm>
          <a:prstGeom prst="accentBorderCallout1">
            <a:avLst>
              <a:gd name="adj1" fmla="val 18750"/>
              <a:gd name="adj2" fmla="val -8333"/>
              <a:gd name="adj3" fmla="val 103791"/>
              <a:gd name="adj4" fmla="val -18023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FF0000"/>
                </a:solidFill>
              </a:rPr>
              <a:t>说明导致问题产生的原因。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637953" y="1013130"/>
            <a:ext cx="10430052" cy="6093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800" b="0" dirty="0"/>
              <a:t>【</a:t>
            </a:r>
            <a:r>
              <a:rPr lang="zh-CN" altLang="en-US" sz="1800" b="0" dirty="0"/>
              <a:t>描述</a:t>
            </a:r>
            <a:r>
              <a:rPr lang="en-US" altLang="zh-CN" sz="1800" b="0" dirty="0"/>
              <a:t>】</a:t>
            </a:r>
            <a:r>
              <a:rPr lang="zh-CN" altLang="en-US" sz="1800" b="0" dirty="0"/>
              <a:t>。</a:t>
            </a:r>
            <a:endParaRPr lang="en-US" altLang="zh-CN" sz="1800" b="0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业务背景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分点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描述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47577" y="692696"/>
            <a:ext cx="2452079" cy="320434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>
              <a:defRPr/>
            </a:pP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背景：（如适用））</a:t>
            </a:r>
          </a:p>
        </p:txBody>
      </p:sp>
      <p:sp>
        <p:nvSpPr>
          <p:cNvPr id="20" name="线形标注 1(带边框和强调线) 19"/>
          <p:cNvSpPr/>
          <p:nvPr/>
        </p:nvSpPr>
        <p:spPr>
          <a:xfrm>
            <a:off x="5087888" y="764704"/>
            <a:ext cx="6624736" cy="857824"/>
          </a:xfrm>
          <a:prstGeom prst="accentBorderCallout1">
            <a:avLst>
              <a:gd name="adj1" fmla="val 18750"/>
              <a:gd name="adj2" fmla="val -8333"/>
              <a:gd name="adj3" fmla="val 13651"/>
              <a:gd name="adj4" fmla="val -317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FF0000"/>
                </a:solidFill>
              </a:rPr>
              <a:t>如介绍业务背景有助于读者更清楚地理解问题所在和产生原因，请在此描述业务背景，如相关业务的做法、流程、关键角色、术语、相关公司和国家规定。</a:t>
            </a:r>
          </a:p>
        </p:txBody>
      </p:sp>
      <p:sp>
        <p:nvSpPr>
          <p:cNvPr id="27" name="TextBox 19"/>
          <p:cNvSpPr txBox="1"/>
          <p:nvPr/>
        </p:nvSpPr>
        <p:spPr>
          <a:xfrm>
            <a:off x="627008" y="5533619"/>
            <a:ext cx="10437544" cy="3323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【】</a:t>
            </a:r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40695" y="5013176"/>
            <a:ext cx="2350658" cy="420794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>
              <a:defRPr/>
            </a:pP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相关人员反馈：</a:t>
            </a:r>
          </a:p>
        </p:txBody>
      </p:sp>
      <p:sp>
        <p:nvSpPr>
          <p:cNvPr id="29" name="线形标注 1(带边框和强调线) 28"/>
          <p:cNvSpPr/>
          <p:nvPr/>
        </p:nvSpPr>
        <p:spPr>
          <a:xfrm>
            <a:off x="7205054" y="5085184"/>
            <a:ext cx="3335362" cy="648072"/>
          </a:xfrm>
          <a:prstGeom prst="accentBorderCallout1">
            <a:avLst>
              <a:gd name="adj1" fmla="val 18750"/>
              <a:gd name="adj2" fmla="val -8333"/>
              <a:gd name="adj3" fmla="val 103791"/>
              <a:gd name="adj4" fmla="val -18023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FF0000"/>
                </a:solidFill>
              </a:rPr>
              <a:t>说明岗位，不出现姓名。具体见脱敏原则</a:t>
            </a:r>
          </a:p>
        </p:txBody>
      </p:sp>
    </p:spTree>
    <p:extLst>
      <p:ext uri="{BB962C8B-B14F-4D97-AF65-F5344CB8AC3E}">
        <p14:creationId xmlns:p14="http://schemas.microsoft.com/office/powerpoint/2010/main" val="2877884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1" grpId="0" animBg="1"/>
      <p:bldP spid="15" grpId="0" animBg="1"/>
      <p:bldP spid="18" grpId="0"/>
      <p:bldP spid="19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id="{991F14FB-DA4E-4BAD-9352-6806DC1C94E8}"/>
              </a:ext>
            </a:extLst>
          </p:cNvPr>
          <p:cNvSpPr txBox="1"/>
          <p:nvPr/>
        </p:nvSpPr>
        <p:spPr>
          <a:xfrm>
            <a:off x="508675" y="161131"/>
            <a:ext cx="9771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案例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编号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】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航道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职能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案例标题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】</a:t>
            </a:r>
            <a:endParaRPr lang="zh-CN" altLang="en-US" sz="22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TextBox 19"/>
          <p:cNvSpPr txBox="1"/>
          <p:nvPr/>
        </p:nvSpPr>
        <p:spPr>
          <a:xfrm>
            <a:off x="623392" y="1387196"/>
            <a:ext cx="10437544" cy="3136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【】</a:t>
            </a:r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637078" y="929568"/>
            <a:ext cx="2218561" cy="374366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>
              <a:defRPr/>
            </a:pP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问题定性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745B8EC7-0321-4B88-946B-856220797B1B}"/>
              </a:ext>
            </a:extLst>
          </p:cNvPr>
          <p:cNvSpPr txBox="1"/>
          <p:nvPr/>
        </p:nvSpPr>
        <p:spPr>
          <a:xfrm>
            <a:off x="648587" y="3717032"/>
            <a:ext cx="2855126" cy="437398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1025" tIns="34017" rIns="51025" bIns="34017" anchor="ctr"/>
          <a:lstStyle>
            <a:defPPr>
              <a:defRPr lang="zh-CN"/>
            </a:defPPr>
            <a:lvl1pPr defTabSz="864235" fontAlgn="ctr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zh-CN" dirty="0"/>
              <a:t>整改措施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28" name="TextBox 103">
            <a:extLst>
              <a:ext uri="{FF2B5EF4-FFF2-40B4-BE49-F238E27FC236}">
                <a16:creationId xmlns:a16="http://schemas.microsoft.com/office/drawing/2014/main" id="{07AC5201-6BC2-4B6F-AFBA-6E2B70A44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21" y="4276087"/>
            <a:ext cx="10716736" cy="1246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1pPr>
            <a:lvl2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2pPr>
          </a:lstStyle>
          <a:p>
            <a:pPr marL="360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800" b="0" dirty="0"/>
              <a:t>【</a:t>
            </a:r>
            <a:r>
              <a:rPr lang="zh-CN" altLang="zh-CN" sz="1800" b="0" dirty="0"/>
              <a:t>整改方案和</a:t>
            </a:r>
            <a:r>
              <a:rPr lang="zh-CN" altLang="en-US" sz="1800" b="0" dirty="0"/>
              <a:t>改善</a:t>
            </a:r>
            <a:r>
              <a:rPr lang="zh-CN" altLang="zh-CN" sz="1800" b="0" dirty="0"/>
              <a:t>措施</a:t>
            </a:r>
            <a:r>
              <a:rPr lang="en-US" altLang="zh-CN" sz="1800" b="0" dirty="0"/>
              <a:t>1】【</a:t>
            </a:r>
            <a:r>
              <a:rPr lang="zh-CN" altLang="en-US" sz="1800" b="0" dirty="0"/>
              <a:t>负责部门：</a:t>
            </a:r>
            <a:r>
              <a:rPr lang="en-US" altLang="zh-CN" sz="1800" b="0" dirty="0"/>
              <a:t>xxx】</a:t>
            </a:r>
            <a:r>
              <a:rPr lang="zh-CN" altLang="en-US" sz="1800" b="0" dirty="0"/>
              <a:t>；</a:t>
            </a:r>
            <a:endParaRPr lang="en-US" altLang="zh-CN" sz="1800" b="0" dirty="0"/>
          </a:p>
          <a:p>
            <a:pPr marL="360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800" b="0" dirty="0"/>
              <a:t>【</a:t>
            </a:r>
            <a:r>
              <a:rPr lang="zh-CN" altLang="zh-CN" sz="1800" b="0" dirty="0"/>
              <a:t>整改方案和</a:t>
            </a:r>
            <a:r>
              <a:rPr lang="zh-CN" altLang="en-US" sz="1800" b="0" dirty="0"/>
              <a:t>改善</a:t>
            </a:r>
            <a:r>
              <a:rPr lang="zh-CN" altLang="zh-CN" sz="1800" b="0" dirty="0"/>
              <a:t>措施</a:t>
            </a:r>
            <a:r>
              <a:rPr lang="en-US" altLang="zh-CN" sz="1800" b="0" dirty="0"/>
              <a:t>2】【</a:t>
            </a:r>
            <a:r>
              <a:rPr lang="zh-CN" altLang="en-US" sz="1800" b="0" dirty="0"/>
              <a:t>负责部门：</a:t>
            </a:r>
            <a:r>
              <a:rPr lang="en-US" altLang="zh-CN" sz="1800" b="0" dirty="0"/>
              <a:t>xxx】</a:t>
            </a:r>
            <a:r>
              <a:rPr lang="zh-CN" altLang="en-US" sz="1800" b="0" dirty="0"/>
              <a:t>；</a:t>
            </a:r>
            <a:endParaRPr lang="en-US" altLang="zh-CN" sz="1800" b="0" dirty="0"/>
          </a:p>
          <a:p>
            <a:pPr marL="360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800" b="0" dirty="0"/>
              <a:t>【】</a:t>
            </a:r>
          </a:p>
        </p:txBody>
      </p:sp>
      <p:sp>
        <p:nvSpPr>
          <p:cNvPr id="16" name="线形标注 1(带边框和强调线) 15"/>
          <p:cNvSpPr/>
          <p:nvPr/>
        </p:nvSpPr>
        <p:spPr>
          <a:xfrm>
            <a:off x="7052654" y="908720"/>
            <a:ext cx="4083906" cy="648072"/>
          </a:xfrm>
          <a:prstGeom prst="accentBorderCallout1">
            <a:avLst>
              <a:gd name="adj1" fmla="val 18750"/>
              <a:gd name="adj2" fmla="val -8333"/>
              <a:gd name="adj3" fmla="val 27364"/>
              <a:gd name="adj4" fmla="val -15682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FF0000"/>
                </a:solidFill>
              </a:rPr>
              <a:t>描述问题性质。如能明确属于一般、重大缺陷还是系统性缺陷，可在此一并说明。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745B8EC7-0321-4B88-946B-856220797B1B}"/>
              </a:ext>
            </a:extLst>
          </p:cNvPr>
          <p:cNvSpPr txBox="1"/>
          <p:nvPr/>
        </p:nvSpPr>
        <p:spPr>
          <a:xfrm>
            <a:off x="662010" y="2208131"/>
            <a:ext cx="2825873" cy="435243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1025" tIns="34017" rIns="51025" bIns="34017" anchor="ctr"/>
          <a:lstStyle>
            <a:defPPr>
              <a:defRPr lang="zh-CN"/>
            </a:defPPr>
            <a:lvl1pPr defTabSz="864235" fontAlgn="ctr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dirty="0"/>
              <a:t>处理结果： （如适用）</a:t>
            </a:r>
            <a:endParaRPr lang="en-US" altLang="zh-CN" dirty="0"/>
          </a:p>
        </p:txBody>
      </p:sp>
      <p:sp>
        <p:nvSpPr>
          <p:cNvPr id="11" name="TextBox 103">
            <a:extLst>
              <a:ext uri="{FF2B5EF4-FFF2-40B4-BE49-F238E27FC236}">
                <a16:creationId xmlns:a16="http://schemas.microsoft.com/office/drawing/2014/main" id="{07AC5201-6BC2-4B6F-AFBA-6E2B70A44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848" y="2765031"/>
            <a:ext cx="10716736" cy="375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1pPr>
            <a:lvl2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2pPr>
          </a:lstStyle>
          <a:p>
            <a:pPr marL="74250" lvl="1">
              <a:lnSpc>
                <a:spcPct val="150000"/>
              </a:lnSpc>
            </a:pPr>
            <a:r>
              <a:rPr lang="en-US" altLang="zh-CN" sz="1800" b="0" dirty="0"/>
              <a:t>【】</a:t>
            </a:r>
          </a:p>
        </p:txBody>
      </p:sp>
      <p:pic>
        <p:nvPicPr>
          <p:cNvPr id="12" name="图片 11" descr="fro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00" y="1014412"/>
            <a:ext cx="5715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28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o3lss1tU6A6NQ898ei6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u1L4CBiEq9sVikAIAz4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o3lss1tU6A6NQ898ei6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u1L4CBiEq9sVikAIAz4w"/>
</p:tagLst>
</file>

<file path=ppt/theme/theme1.xml><?xml version="1.0" encoding="utf-8"?>
<a:theme xmlns:a="http://schemas.openxmlformats.org/drawingml/2006/main" name="新模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模版" id="{08E98797-8901-4003-9D28-D83E204E8CBF}" vid="{7BB08F4D-5EF0-4D68-B7E5-975364F9253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新模版</Template>
  <TotalTime>175427</TotalTime>
  <Words>565</Words>
  <Application>Microsoft Office PowerPoint</Application>
  <PresentationFormat>宽屏</PresentationFormat>
  <Paragraphs>46</Paragraphs>
  <Slides>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 Unicode MS</vt:lpstr>
      <vt:lpstr>Noto Sans S Chinese Regular</vt:lpstr>
      <vt:lpstr>华文楷体</vt:lpstr>
      <vt:lpstr>Arial</vt:lpstr>
      <vt:lpstr>Calibri</vt:lpstr>
      <vt:lpstr>Calibri Light</vt:lpstr>
      <vt:lpstr>Wingdings</vt:lpstr>
      <vt:lpstr>新模版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wudi</dc:creator>
  <cp:lastModifiedBy>张 洋</cp:lastModifiedBy>
  <cp:revision>6881</cp:revision>
  <cp:lastPrinted>2019-09-03T00:27:11Z</cp:lastPrinted>
  <dcterms:created xsi:type="dcterms:W3CDTF">2012-10-30T08:08:10Z</dcterms:created>
  <dcterms:modified xsi:type="dcterms:W3CDTF">2020-02-19T12:40:38Z</dcterms:modified>
</cp:coreProperties>
</file>