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1" r:id="rId5"/>
    <p:sldId id="260" r:id="rId6"/>
    <p:sldId id="259" r:id="rId7"/>
    <p:sldId id="258" r:id="rId8"/>
    <p:sldId id="263" r:id="rId9"/>
    <p:sldId id="262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Bisht" userId="dcfb2ba13888c25d" providerId="LiveId" clId="{BA1A2BB2-84B8-401D-916C-674C7A3A530C}"/>
    <pc:docChg chg="undo custSel modSld">
      <pc:chgData name="Manish Bisht" userId="dcfb2ba13888c25d" providerId="LiveId" clId="{BA1A2BB2-84B8-401D-916C-674C7A3A530C}" dt="2023-10-26T05:39:06.159" v="5" actId="1076"/>
      <pc:docMkLst>
        <pc:docMk/>
      </pc:docMkLst>
      <pc:sldChg chg="modSp mod">
        <pc:chgData name="Manish Bisht" userId="dcfb2ba13888c25d" providerId="LiveId" clId="{BA1A2BB2-84B8-401D-916C-674C7A3A530C}" dt="2023-10-26T05:39:06.159" v="5" actId="1076"/>
        <pc:sldMkLst>
          <pc:docMk/>
          <pc:sldMk cId="3674456121" sldId="256"/>
        </pc:sldMkLst>
        <pc:picChg chg="mod">
          <ac:chgData name="Manish Bisht" userId="dcfb2ba13888c25d" providerId="LiveId" clId="{BA1A2BB2-84B8-401D-916C-674C7A3A530C}" dt="2023-10-26T05:39:06.159" v="5" actId="1076"/>
          <ac:picMkLst>
            <pc:docMk/>
            <pc:sldMk cId="3674456121" sldId="256"/>
            <ac:picMk id="4" creationId="{70524FC4-966E-527E-A071-DCCC15C0A7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A6E0-129C-F5A9-9E1C-B10BD580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049" y="34464"/>
            <a:ext cx="10153290" cy="1733751"/>
          </a:xfrm>
        </p:spPr>
        <p:txBody>
          <a:bodyPr>
            <a:normAutofit/>
          </a:bodyPr>
          <a:lstStyle/>
          <a:p>
            <a:pPr algn="ctr"/>
            <a:r>
              <a:rPr lang="en-US" sz="4400" b="1" i="0" dirty="0">
                <a:solidFill>
                  <a:schemeClr val="accent3"/>
                </a:solidFill>
                <a:effectLst/>
                <a:latin typeface="Söhne"/>
              </a:rPr>
              <a:t>Sign Language to Text Conversion</a:t>
            </a:r>
            <a:endParaRPr lang="en-IN" sz="4400" b="1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6DA86-B260-E5C7-4392-F4592693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665" y="1803758"/>
            <a:ext cx="7197726" cy="1405467"/>
          </a:xfrm>
        </p:spPr>
        <p:txBody>
          <a:bodyPr/>
          <a:lstStyle/>
          <a:p>
            <a:r>
              <a:rPr lang="en-US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Major Project </a:t>
            </a:r>
            <a:endParaRPr lang="en-IN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0" name="object 7">
            <a:extLst>
              <a:ext uri="{FF2B5EF4-FFF2-40B4-BE49-F238E27FC236}">
                <a16:creationId xmlns:a16="http://schemas.microsoft.com/office/drawing/2014/main" id="{885A67EA-C3DA-8368-1531-AC18A3302831}"/>
              </a:ext>
            </a:extLst>
          </p:cNvPr>
          <p:cNvGrpSpPr/>
          <p:nvPr/>
        </p:nvGrpSpPr>
        <p:grpSpPr>
          <a:xfrm>
            <a:off x="3315416" y="2953139"/>
            <a:ext cx="5123908" cy="3036600"/>
            <a:chOff x="4606890" y="1384397"/>
            <a:chExt cx="4537710" cy="2822575"/>
          </a:xfrm>
        </p:grpSpPr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7FB4A0E2-4162-5CBE-A96E-0FA5FCA49B68}"/>
                </a:ext>
              </a:extLst>
            </p:cNvPr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D8E79505-D4D7-0AEB-28ED-C2340D47C1D7}"/>
                </a:ext>
              </a:extLst>
            </p:cNvPr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70524FC4-966E-527E-A071-DCCC15C0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" y="35425"/>
            <a:ext cx="1582528" cy="1711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445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22B3E-E3A0-FB30-5DF2-A140317EDCCB}"/>
              </a:ext>
            </a:extLst>
          </p:cNvPr>
          <p:cNvSpPr txBox="1"/>
          <p:nvPr/>
        </p:nvSpPr>
        <p:spPr>
          <a:xfrm>
            <a:off x="4085438" y="587229"/>
            <a:ext cx="316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lang="en-IN" sz="2800" b="1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95CFF-4E33-E325-297C-681DEDB80ECF}"/>
              </a:ext>
            </a:extLst>
          </p:cNvPr>
          <p:cNvSpPr txBox="1"/>
          <p:nvPr/>
        </p:nvSpPr>
        <p:spPr>
          <a:xfrm>
            <a:off x="3047301" y="2047962"/>
            <a:ext cx="6094602" cy="276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Apply </a:t>
            </a:r>
            <a:r>
              <a:rPr lang="en-US" sz="1800" dirty="0">
                <a:latin typeface="Times New Roman"/>
                <a:cs typeface="Times New Roman"/>
              </a:rPr>
              <a:t>gaussian blur filter </a:t>
            </a:r>
            <a:r>
              <a:rPr lang="en-US" sz="1800" spc="-5" dirty="0">
                <a:latin typeface="Times New Roman"/>
                <a:cs typeface="Times New Roman"/>
              </a:rPr>
              <a:t>and threshold to the </a:t>
            </a:r>
            <a:r>
              <a:rPr lang="en-US" sz="1800" dirty="0">
                <a:latin typeface="Times New Roman"/>
                <a:cs typeface="Times New Roman"/>
              </a:rPr>
              <a:t>frame </a:t>
            </a:r>
            <a:r>
              <a:rPr lang="en-US" sz="1800" spc="-5" dirty="0">
                <a:latin typeface="Times New Roman"/>
                <a:cs typeface="Times New Roman"/>
              </a:rPr>
              <a:t>taken with </a:t>
            </a:r>
            <a:r>
              <a:rPr lang="en-US" sz="1800" dirty="0" err="1">
                <a:latin typeface="Times New Roman"/>
                <a:cs typeface="Times New Roman"/>
              </a:rPr>
              <a:t>opencv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to  </a:t>
            </a:r>
            <a:r>
              <a:rPr lang="en-US" sz="1800" dirty="0">
                <a:latin typeface="Times New Roman"/>
                <a:cs typeface="Times New Roman"/>
              </a:rPr>
              <a:t>get </a:t>
            </a:r>
            <a:r>
              <a:rPr lang="en-US" sz="1800" spc="-5" dirty="0">
                <a:latin typeface="Times New Roman"/>
                <a:cs typeface="Times New Roman"/>
              </a:rPr>
              <a:t>the </a:t>
            </a:r>
            <a:r>
              <a:rPr lang="en-US" sz="1800" dirty="0">
                <a:latin typeface="Times New Roman"/>
                <a:cs typeface="Times New Roman"/>
              </a:rPr>
              <a:t>processed </a:t>
            </a:r>
            <a:r>
              <a:rPr lang="en-US" sz="1800" spc="-5" dirty="0">
                <a:latin typeface="Times New Roman"/>
                <a:cs typeface="Times New Roman"/>
              </a:rPr>
              <a:t>image after </a:t>
            </a:r>
            <a:r>
              <a:rPr lang="en-US" sz="1800" dirty="0">
                <a:latin typeface="Times New Roman"/>
                <a:cs typeface="Times New Roman"/>
              </a:rPr>
              <a:t>feature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extraction.</a:t>
            </a:r>
            <a:endParaRPr lang="en-US" sz="1800" dirty="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This </a:t>
            </a:r>
            <a:r>
              <a:rPr lang="en-US" sz="1800" dirty="0">
                <a:latin typeface="Times New Roman"/>
                <a:cs typeface="Times New Roman"/>
              </a:rPr>
              <a:t>processed </a:t>
            </a:r>
            <a:r>
              <a:rPr lang="en-US" sz="1800" spc="-5" dirty="0">
                <a:latin typeface="Times New Roman"/>
                <a:cs typeface="Times New Roman"/>
              </a:rPr>
              <a:t>image is </a:t>
            </a:r>
            <a:r>
              <a:rPr lang="en-US" sz="1800" dirty="0">
                <a:latin typeface="Times New Roman"/>
                <a:cs typeface="Times New Roman"/>
              </a:rPr>
              <a:t>passed </a:t>
            </a:r>
            <a:r>
              <a:rPr lang="en-US" sz="1800" spc="-5" dirty="0">
                <a:latin typeface="Times New Roman"/>
                <a:cs typeface="Times New Roman"/>
              </a:rPr>
              <a:t>to the CNN model </a:t>
            </a:r>
            <a:r>
              <a:rPr lang="en-US" sz="1800" dirty="0">
                <a:latin typeface="Times New Roman"/>
                <a:cs typeface="Times New Roman"/>
              </a:rPr>
              <a:t>for prediction </a:t>
            </a:r>
            <a:r>
              <a:rPr lang="en-US" sz="1800" spc="-5" dirty="0">
                <a:latin typeface="Times New Roman"/>
                <a:cs typeface="Times New Roman"/>
              </a:rPr>
              <a:t>and if </a:t>
            </a:r>
            <a:r>
              <a:rPr lang="en-US" sz="1800" dirty="0">
                <a:latin typeface="Times New Roman"/>
                <a:cs typeface="Times New Roman"/>
              </a:rPr>
              <a:t>a  </a:t>
            </a:r>
            <a:r>
              <a:rPr lang="en-US" sz="1800" spc="-5" dirty="0">
                <a:latin typeface="Times New Roman"/>
                <a:cs typeface="Times New Roman"/>
              </a:rPr>
              <a:t>letter is </a:t>
            </a:r>
            <a:r>
              <a:rPr lang="en-US" sz="1800" dirty="0">
                <a:latin typeface="Times New Roman"/>
                <a:cs typeface="Times New Roman"/>
              </a:rPr>
              <a:t>detected for </a:t>
            </a:r>
            <a:r>
              <a:rPr lang="en-US" sz="1800" spc="-5" dirty="0">
                <a:latin typeface="Times New Roman"/>
                <a:cs typeface="Times New Roman"/>
              </a:rPr>
              <a:t>more than </a:t>
            </a:r>
            <a:r>
              <a:rPr lang="en-US" sz="1800" dirty="0">
                <a:latin typeface="Times New Roman"/>
                <a:cs typeface="Times New Roman"/>
              </a:rPr>
              <a:t>50 frames </a:t>
            </a:r>
            <a:r>
              <a:rPr lang="en-US" sz="1800" spc="-5" dirty="0">
                <a:latin typeface="Times New Roman"/>
                <a:cs typeface="Times New Roman"/>
              </a:rPr>
              <a:t>then the letter is </a:t>
            </a:r>
            <a:r>
              <a:rPr lang="en-US" sz="1800" dirty="0">
                <a:latin typeface="Times New Roman"/>
                <a:cs typeface="Times New Roman"/>
              </a:rPr>
              <a:t>printed </a:t>
            </a:r>
            <a:r>
              <a:rPr lang="en-US" sz="1800" spc="-5" dirty="0">
                <a:latin typeface="Times New Roman"/>
                <a:cs typeface="Times New Roman"/>
              </a:rPr>
              <a:t>and  taken into consideration </a:t>
            </a:r>
            <a:r>
              <a:rPr lang="en-US" sz="1800" dirty="0">
                <a:latin typeface="Times New Roman"/>
                <a:cs typeface="Times New Roman"/>
              </a:rPr>
              <a:t>for forming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word.</a:t>
            </a:r>
            <a:endParaRPr lang="en-US"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Space </a:t>
            </a:r>
            <a:r>
              <a:rPr lang="en-US" sz="1800" dirty="0">
                <a:latin typeface="Times New Roman"/>
                <a:cs typeface="Times New Roman"/>
              </a:rPr>
              <a:t>between </a:t>
            </a:r>
            <a:r>
              <a:rPr lang="en-US" sz="1800" spc="-5" dirty="0">
                <a:latin typeface="Times New Roman"/>
                <a:cs typeface="Times New Roman"/>
              </a:rPr>
              <a:t>the words are considered </a:t>
            </a:r>
            <a:r>
              <a:rPr lang="en-US" sz="1800" dirty="0">
                <a:latin typeface="Times New Roman"/>
                <a:cs typeface="Times New Roman"/>
              </a:rPr>
              <a:t>using </a:t>
            </a:r>
            <a:r>
              <a:rPr lang="en-US" sz="1800" spc="-5" dirty="0">
                <a:latin typeface="Times New Roman"/>
                <a:cs typeface="Times New Roman"/>
              </a:rPr>
              <a:t>the </a:t>
            </a:r>
            <a:r>
              <a:rPr lang="en-US" sz="1800" dirty="0">
                <a:latin typeface="Times New Roman"/>
                <a:cs typeface="Times New Roman"/>
              </a:rPr>
              <a:t>blank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symbol.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332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3900F-7DDA-5F0B-620C-A8CDCD296938}"/>
              </a:ext>
            </a:extLst>
          </p:cNvPr>
          <p:cNvSpPr txBox="1"/>
          <p:nvPr/>
        </p:nvSpPr>
        <p:spPr>
          <a:xfrm>
            <a:off x="4473429" y="67101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lang="en-IN" sz="2800" b="1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61DBC-1521-FF6F-2E11-796E450AF2DE}"/>
              </a:ext>
            </a:extLst>
          </p:cNvPr>
          <p:cNvSpPr txBox="1"/>
          <p:nvPr/>
        </p:nvSpPr>
        <p:spPr>
          <a:xfrm>
            <a:off x="1008775" y="1777219"/>
            <a:ext cx="8856677" cy="1271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We </a:t>
            </a:r>
            <a:r>
              <a:rPr lang="en-US" sz="1800" dirty="0">
                <a:latin typeface="Times New Roman"/>
                <a:cs typeface="Times New Roman"/>
              </a:rPr>
              <a:t>detect various </a:t>
            </a:r>
            <a:r>
              <a:rPr lang="en-US" sz="1800" spc="-5" dirty="0">
                <a:latin typeface="Times New Roman"/>
                <a:cs typeface="Times New Roman"/>
              </a:rPr>
              <a:t>sets </a:t>
            </a:r>
            <a:r>
              <a:rPr lang="en-US" sz="180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symbols which show similar </a:t>
            </a:r>
            <a:r>
              <a:rPr lang="en-US" sz="1800" dirty="0">
                <a:latin typeface="Times New Roman"/>
                <a:cs typeface="Times New Roman"/>
              </a:rPr>
              <a:t>results on getting  detected.</a:t>
            </a: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We then classify </a:t>
            </a:r>
            <a:r>
              <a:rPr lang="en-US" sz="1800" dirty="0">
                <a:latin typeface="Times New Roman"/>
                <a:cs typeface="Times New Roman"/>
              </a:rPr>
              <a:t>between </a:t>
            </a:r>
            <a:r>
              <a:rPr lang="en-US" sz="1800" spc="-5" dirty="0">
                <a:latin typeface="Times New Roman"/>
                <a:cs typeface="Times New Roman"/>
              </a:rPr>
              <a:t>those sets </a:t>
            </a:r>
            <a:r>
              <a:rPr lang="en-US" sz="1800" dirty="0">
                <a:latin typeface="Times New Roman"/>
                <a:cs typeface="Times New Roman"/>
              </a:rPr>
              <a:t>using </a:t>
            </a:r>
            <a:r>
              <a:rPr lang="en-US" sz="1800" spc="-5" dirty="0">
                <a:latin typeface="Times New Roman"/>
                <a:cs typeface="Times New Roman"/>
              </a:rPr>
              <a:t>classifiers made </a:t>
            </a:r>
            <a:r>
              <a:rPr lang="en-US" sz="1800" dirty="0">
                <a:latin typeface="Times New Roman"/>
                <a:cs typeface="Times New Roman"/>
              </a:rPr>
              <a:t>for </a:t>
            </a:r>
            <a:r>
              <a:rPr lang="en-US" sz="1800" spc="-5" dirty="0">
                <a:latin typeface="Times New Roman"/>
                <a:cs typeface="Times New Roman"/>
              </a:rPr>
              <a:t>those sets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only.</a:t>
            </a: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In our </a:t>
            </a:r>
            <a:r>
              <a:rPr lang="en-US" sz="1800" spc="-5" dirty="0">
                <a:latin typeface="Times New Roman"/>
                <a:cs typeface="Times New Roman"/>
              </a:rPr>
              <a:t>testing we </a:t>
            </a:r>
            <a:r>
              <a:rPr lang="en-US" sz="1800" dirty="0">
                <a:latin typeface="Times New Roman"/>
                <a:cs typeface="Times New Roman"/>
              </a:rPr>
              <a:t>found </a:t>
            </a:r>
            <a:r>
              <a:rPr lang="en-US" sz="1800" spc="-5" dirty="0">
                <a:latin typeface="Times New Roman"/>
                <a:cs typeface="Times New Roman"/>
              </a:rPr>
              <a:t>that </a:t>
            </a:r>
            <a:r>
              <a:rPr lang="en-US" sz="1800" dirty="0">
                <a:latin typeface="Times New Roman"/>
                <a:cs typeface="Times New Roman"/>
              </a:rPr>
              <a:t>following </a:t>
            </a:r>
            <a:r>
              <a:rPr lang="en-US" sz="1800" spc="-5" dirty="0">
                <a:latin typeface="Times New Roman"/>
                <a:cs typeface="Times New Roman"/>
              </a:rPr>
              <a:t>symbols were </a:t>
            </a:r>
            <a:r>
              <a:rPr lang="en-US" sz="1800" dirty="0">
                <a:latin typeface="Times New Roman"/>
                <a:cs typeface="Times New Roman"/>
              </a:rPr>
              <a:t>not </a:t>
            </a:r>
            <a:r>
              <a:rPr lang="en-US" sz="1800" spc="-5" dirty="0">
                <a:latin typeface="Times New Roman"/>
                <a:cs typeface="Times New Roman"/>
              </a:rPr>
              <a:t>showing </a:t>
            </a:r>
            <a:r>
              <a:rPr lang="en-US" sz="1800" dirty="0">
                <a:latin typeface="Times New Roman"/>
                <a:cs typeface="Times New Roman"/>
              </a:rPr>
              <a:t>properly </a:t>
            </a:r>
            <a:r>
              <a:rPr lang="en-US" sz="1800" spc="-5" dirty="0">
                <a:latin typeface="Times New Roman"/>
                <a:cs typeface="Times New Roman"/>
              </a:rPr>
              <a:t>and  were </a:t>
            </a:r>
            <a:r>
              <a:rPr lang="en-US" sz="1800" dirty="0">
                <a:latin typeface="Times New Roman"/>
                <a:cs typeface="Times New Roman"/>
              </a:rPr>
              <a:t>giving other </a:t>
            </a:r>
            <a:r>
              <a:rPr lang="en-US" sz="1800" spc="-5" dirty="0">
                <a:latin typeface="Times New Roman"/>
                <a:cs typeface="Times New Roman"/>
              </a:rPr>
              <a:t>symbols also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E17BC-7078-4286-E8B7-4293FDC3B18B}"/>
              </a:ext>
            </a:extLst>
          </p:cNvPr>
          <p:cNvSpPr txBox="1"/>
          <p:nvPr/>
        </p:nvSpPr>
        <p:spPr>
          <a:xfrm>
            <a:off x="2309070" y="3429000"/>
            <a:ext cx="609460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lang="en-IN" sz="1800" spc="-5" dirty="0">
                <a:latin typeface="Times New Roman"/>
                <a:cs typeface="Times New Roman"/>
              </a:rPr>
              <a:t>For</a:t>
            </a:r>
            <a:r>
              <a:rPr lang="en-IN" sz="1800" spc="-100" dirty="0">
                <a:latin typeface="Times New Roman"/>
                <a:cs typeface="Times New Roman"/>
              </a:rPr>
              <a:t>  </a:t>
            </a:r>
            <a:r>
              <a:rPr lang="en-IN" sz="1800" dirty="0">
                <a:latin typeface="Times New Roman"/>
                <a:cs typeface="Times New Roman"/>
              </a:rPr>
              <a:t>D</a:t>
            </a: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lang="en-IN" sz="1800" spc="-5" dirty="0">
                <a:latin typeface="Times New Roman"/>
                <a:cs typeface="Times New Roman"/>
              </a:rPr>
              <a:t>For </a:t>
            </a:r>
            <a:r>
              <a:rPr lang="en-IN" sz="1800" spc="-10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U</a:t>
            </a: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lang="en-IN" sz="1800" spc="-5" dirty="0">
                <a:latin typeface="Times New Roman"/>
                <a:cs typeface="Times New Roman"/>
              </a:rPr>
              <a:t>For </a:t>
            </a:r>
            <a:r>
              <a:rPr lang="en-IN" sz="1800" spc="-4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I</a:t>
            </a: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lang="en-IN" sz="1800" spc="-5" dirty="0">
                <a:latin typeface="Times New Roman"/>
                <a:cs typeface="Times New Roman"/>
              </a:rPr>
              <a:t>For</a:t>
            </a:r>
            <a:r>
              <a:rPr lang="en-IN" sz="1800" spc="-55" dirty="0">
                <a:latin typeface="Times New Roman"/>
                <a:cs typeface="Times New Roman"/>
              </a:rPr>
              <a:t>  </a:t>
            </a:r>
            <a:r>
              <a:rPr lang="en-IN" sz="18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E8FE1-A66D-EC9E-854C-95FC675F8763}"/>
              </a:ext>
            </a:extLst>
          </p:cNvPr>
          <p:cNvSpPr txBox="1"/>
          <p:nvPr/>
        </p:nvSpPr>
        <p:spPr>
          <a:xfrm>
            <a:off x="3770850" y="3429000"/>
            <a:ext cx="609460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1800" dirty="0">
                <a:latin typeface="Times New Roman"/>
                <a:cs typeface="Times New Roman"/>
              </a:rPr>
              <a:t>: R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-1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z="1800" dirty="0">
                <a:latin typeface="Times New Roman"/>
                <a:cs typeface="Times New Roman"/>
              </a:rPr>
              <a:t>: D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-1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z="1800" dirty="0">
                <a:latin typeface="Times New Roman"/>
                <a:cs typeface="Times New Roman"/>
              </a:rPr>
              <a:t>: </a:t>
            </a:r>
            <a:r>
              <a:rPr lang="en-US" sz="1800" spc="-5" dirty="0">
                <a:latin typeface="Times New Roman"/>
                <a:cs typeface="Times New Roman"/>
              </a:rPr>
              <a:t>T, D, </a:t>
            </a:r>
            <a:r>
              <a:rPr lang="en-US" sz="1800" dirty="0">
                <a:latin typeface="Times New Roman"/>
                <a:cs typeface="Times New Roman"/>
              </a:rPr>
              <a:t>K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-1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z="1800" dirty="0">
                <a:latin typeface="Times New Roman"/>
                <a:cs typeface="Times New Roman"/>
              </a:rPr>
              <a:t>: M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39A9EAF-2978-356F-2052-55E547E05F74}"/>
              </a:ext>
            </a:extLst>
          </p:cNvPr>
          <p:cNvSpPr/>
          <p:nvPr/>
        </p:nvSpPr>
        <p:spPr>
          <a:xfrm>
            <a:off x="6254151" y="2801826"/>
            <a:ext cx="5653177" cy="3808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DF17E-4C40-4F13-E52C-2BE5CC57A544}"/>
              </a:ext>
            </a:extLst>
          </p:cNvPr>
          <p:cNvSpPr txBox="1"/>
          <p:nvPr/>
        </p:nvSpPr>
        <p:spPr>
          <a:xfrm>
            <a:off x="4613945" y="788565"/>
            <a:ext cx="298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25" dirty="0"/>
              <a:t>Challenges</a:t>
            </a:r>
            <a:r>
              <a:rPr lang="en-IN" sz="2800" b="1" spc="-150" dirty="0"/>
              <a:t> </a:t>
            </a:r>
            <a:r>
              <a:rPr lang="en-IN" sz="2800" b="1" spc="35" dirty="0"/>
              <a:t>Faced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2EC8C-895D-6468-D2FE-DCC0DABF962D}"/>
              </a:ext>
            </a:extLst>
          </p:cNvPr>
          <p:cNvSpPr txBox="1"/>
          <p:nvPr/>
        </p:nvSpPr>
        <p:spPr>
          <a:xfrm>
            <a:off x="2309279" y="277906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CB506-8BB6-1852-21C6-3C91FD0709B5}"/>
              </a:ext>
            </a:extLst>
          </p:cNvPr>
          <p:cNvSpPr txBox="1"/>
          <p:nvPr/>
        </p:nvSpPr>
        <p:spPr>
          <a:xfrm>
            <a:off x="1470170" y="1969329"/>
            <a:ext cx="7732552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lang="en-US" spc="-20" dirty="0"/>
              <a:t>We</a:t>
            </a:r>
            <a:r>
              <a:rPr lang="en-US" spc="-114" dirty="0"/>
              <a:t> </a:t>
            </a:r>
            <a:r>
              <a:rPr lang="en-US" dirty="0"/>
              <a:t>couldn’t</a:t>
            </a:r>
            <a:r>
              <a:rPr lang="en-US" spc="-114" dirty="0"/>
              <a:t> </a:t>
            </a:r>
            <a:r>
              <a:rPr lang="en-US" spc="-5" dirty="0"/>
              <a:t>find</a:t>
            </a:r>
            <a:r>
              <a:rPr lang="en-US" spc="-114" dirty="0"/>
              <a:t> </a:t>
            </a:r>
            <a:r>
              <a:rPr lang="en-US" spc="15" dirty="0"/>
              <a:t>a</a:t>
            </a:r>
            <a:r>
              <a:rPr lang="en-US" spc="-110" dirty="0"/>
              <a:t> </a:t>
            </a:r>
            <a:r>
              <a:rPr lang="en-US" spc="10" dirty="0"/>
              <a:t>dataset</a:t>
            </a:r>
            <a:r>
              <a:rPr lang="en-US" spc="-114" dirty="0"/>
              <a:t> </a:t>
            </a:r>
            <a:r>
              <a:rPr lang="en-US" dirty="0"/>
              <a:t>with</a:t>
            </a:r>
            <a:r>
              <a:rPr lang="en-US" spc="-114" dirty="0"/>
              <a:t> </a:t>
            </a:r>
            <a:r>
              <a:rPr lang="en-US" spc="15" dirty="0"/>
              <a:t>raw</a:t>
            </a:r>
            <a:r>
              <a:rPr lang="en-US" spc="-110" dirty="0"/>
              <a:t> </a:t>
            </a:r>
            <a:r>
              <a:rPr lang="en-US" dirty="0"/>
              <a:t>images</a:t>
            </a:r>
            <a:r>
              <a:rPr lang="en-US" spc="-114" dirty="0"/>
              <a:t> </a:t>
            </a:r>
            <a:r>
              <a:rPr lang="en-US" spc="-25" dirty="0"/>
              <a:t>of</a:t>
            </a:r>
            <a:r>
              <a:rPr lang="en-US" spc="-114" dirty="0"/>
              <a:t> </a:t>
            </a:r>
            <a:r>
              <a:rPr lang="en-US" spc="30" dirty="0"/>
              <a:t>all</a:t>
            </a:r>
            <a:r>
              <a:rPr lang="en-US" spc="-114" dirty="0"/>
              <a:t> </a:t>
            </a:r>
            <a:r>
              <a:rPr lang="en-US" spc="5" dirty="0"/>
              <a:t>the</a:t>
            </a:r>
            <a:r>
              <a:rPr lang="en-US" spc="-110" dirty="0"/>
              <a:t> </a:t>
            </a:r>
            <a:r>
              <a:rPr lang="en-US" spc="15" dirty="0"/>
              <a:t>asl</a:t>
            </a:r>
            <a:r>
              <a:rPr lang="en-US" spc="-114" dirty="0"/>
              <a:t> </a:t>
            </a:r>
            <a:r>
              <a:rPr lang="en-US" spc="15" dirty="0"/>
              <a:t>characters</a:t>
            </a:r>
            <a:r>
              <a:rPr lang="en-US" spc="235" dirty="0"/>
              <a:t> </a:t>
            </a:r>
            <a:r>
              <a:rPr lang="en-US" spc="-10" dirty="0"/>
              <a:t>so  </a:t>
            </a:r>
            <a:r>
              <a:rPr lang="en-US" spc="-25" dirty="0"/>
              <a:t>we</a:t>
            </a:r>
            <a:r>
              <a:rPr lang="en-US" spc="-120" dirty="0"/>
              <a:t> </a:t>
            </a:r>
            <a:r>
              <a:rPr lang="en-US" dirty="0"/>
              <a:t>made</a:t>
            </a:r>
            <a:r>
              <a:rPr lang="en-US" spc="-114" dirty="0"/>
              <a:t> </a:t>
            </a:r>
            <a:r>
              <a:rPr lang="en-US" spc="15" dirty="0"/>
              <a:t>our</a:t>
            </a:r>
            <a:r>
              <a:rPr lang="en-US" spc="-114" dirty="0"/>
              <a:t> </a:t>
            </a:r>
            <a:r>
              <a:rPr lang="en-US" spc="-20" dirty="0"/>
              <a:t>own</a:t>
            </a:r>
            <a:r>
              <a:rPr lang="en-US" spc="-114" dirty="0"/>
              <a:t> </a:t>
            </a:r>
            <a:r>
              <a:rPr lang="en-US"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lang="en-US" dirty="0"/>
              <a:t>	</a:t>
            </a:r>
            <a:r>
              <a:rPr lang="en-US" spc="-15" dirty="0"/>
              <a:t>Second </a:t>
            </a:r>
            <a:r>
              <a:rPr lang="en-US" dirty="0"/>
              <a:t>issue </a:t>
            </a:r>
            <a:r>
              <a:rPr lang="en-US" spc="-10" dirty="0"/>
              <a:t>was </a:t>
            </a:r>
            <a:r>
              <a:rPr lang="en-US" dirty="0"/>
              <a:t>to </a:t>
            </a:r>
            <a:r>
              <a:rPr lang="en-US" spc="5" dirty="0"/>
              <a:t>select </a:t>
            </a:r>
            <a:r>
              <a:rPr lang="en-US" spc="15" dirty="0"/>
              <a:t>a </a:t>
            </a:r>
            <a:r>
              <a:rPr lang="en-US" spc="20" dirty="0"/>
              <a:t>filter </a:t>
            </a:r>
            <a:r>
              <a:rPr lang="en-US" spc="5" dirty="0"/>
              <a:t>for </a:t>
            </a:r>
            <a:r>
              <a:rPr lang="en-US" spc="10" dirty="0"/>
              <a:t>feature </a:t>
            </a:r>
            <a:r>
              <a:rPr lang="en-US" spc="5" dirty="0"/>
              <a:t>extraction. </a:t>
            </a:r>
            <a:r>
              <a:rPr lang="en-US" spc="-20" dirty="0"/>
              <a:t>We </a:t>
            </a:r>
            <a:r>
              <a:rPr lang="en-US" spc="20" dirty="0"/>
              <a:t>tried  </a:t>
            </a:r>
            <a:r>
              <a:rPr lang="en-US" spc="10" dirty="0"/>
              <a:t>various </a:t>
            </a:r>
            <a:r>
              <a:rPr lang="en-US" spc="20" dirty="0"/>
              <a:t>filter </a:t>
            </a:r>
            <a:r>
              <a:rPr lang="en-US" spc="5" dirty="0"/>
              <a:t>including </a:t>
            </a:r>
            <a:r>
              <a:rPr lang="en-US" spc="15" dirty="0"/>
              <a:t>binary </a:t>
            </a:r>
            <a:r>
              <a:rPr lang="en-US" spc="5" dirty="0"/>
              <a:t>threshold, </a:t>
            </a:r>
            <a:r>
              <a:rPr lang="en-US" spc="-5" dirty="0"/>
              <a:t>canny </a:t>
            </a:r>
            <a:r>
              <a:rPr lang="en-US" spc="-10" dirty="0"/>
              <a:t>edge </a:t>
            </a:r>
            <a:r>
              <a:rPr lang="en-US" spc="-5" dirty="0"/>
              <a:t>detection,  </a:t>
            </a:r>
            <a:r>
              <a:rPr lang="en-US" spc="5" dirty="0"/>
              <a:t>gaussian</a:t>
            </a:r>
            <a:r>
              <a:rPr lang="en-US" spc="-114" dirty="0"/>
              <a:t> </a:t>
            </a:r>
            <a:r>
              <a:rPr lang="en-US" spc="25" dirty="0"/>
              <a:t>blur</a:t>
            </a:r>
            <a:r>
              <a:rPr lang="en-US" spc="-114" dirty="0"/>
              <a:t> </a:t>
            </a:r>
            <a:r>
              <a:rPr lang="en-US" spc="-15" dirty="0"/>
              <a:t>etc.</a:t>
            </a:r>
            <a:r>
              <a:rPr lang="en-US" spc="-114" dirty="0"/>
              <a:t> </a:t>
            </a:r>
            <a:r>
              <a:rPr lang="en-US" spc="-25" dirty="0"/>
              <a:t>,of</a:t>
            </a:r>
            <a:r>
              <a:rPr lang="en-US" spc="-114" dirty="0"/>
              <a:t> </a:t>
            </a:r>
            <a:r>
              <a:rPr lang="en-US" spc="-10" dirty="0"/>
              <a:t>which</a:t>
            </a:r>
            <a:r>
              <a:rPr lang="en-US" spc="-110" dirty="0"/>
              <a:t> </a:t>
            </a:r>
            <a:r>
              <a:rPr lang="en-US" spc="5" dirty="0"/>
              <a:t>gaussian</a:t>
            </a:r>
            <a:r>
              <a:rPr lang="en-US" spc="-114" dirty="0"/>
              <a:t> </a:t>
            </a:r>
            <a:r>
              <a:rPr lang="en-US" spc="25" dirty="0"/>
              <a:t>blur</a:t>
            </a:r>
            <a:r>
              <a:rPr lang="en-US" spc="-114" dirty="0"/>
              <a:t> </a:t>
            </a:r>
            <a:r>
              <a:rPr lang="en-US" spc="20" dirty="0"/>
              <a:t>filter</a:t>
            </a:r>
            <a:r>
              <a:rPr lang="en-US" spc="-114" dirty="0"/>
              <a:t> </a:t>
            </a:r>
            <a:r>
              <a:rPr lang="en-US" spc="-10" dirty="0"/>
              <a:t>was</a:t>
            </a:r>
            <a:r>
              <a:rPr lang="en-US" spc="-114" dirty="0"/>
              <a:t> </a:t>
            </a:r>
            <a:r>
              <a:rPr lang="en-US" dirty="0"/>
              <a:t>giving</a:t>
            </a:r>
            <a:r>
              <a:rPr lang="en-US" spc="-110" dirty="0"/>
              <a:t> </a:t>
            </a:r>
            <a:r>
              <a:rPr lang="en-US" spc="15" dirty="0"/>
              <a:t>better</a:t>
            </a:r>
            <a:r>
              <a:rPr lang="en-US" spc="-114" dirty="0"/>
              <a:t> </a:t>
            </a:r>
            <a:r>
              <a:rPr lang="en-US"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lang="en-US" spc="5" dirty="0"/>
              <a:t>Issues</a:t>
            </a:r>
            <a:r>
              <a:rPr lang="en-US" spc="-114" dirty="0"/>
              <a:t> </a:t>
            </a:r>
            <a:r>
              <a:rPr lang="en-US" spc="5" dirty="0"/>
              <a:t>were</a:t>
            </a:r>
            <a:r>
              <a:rPr lang="en-US" spc="-114" dirty="0"/>
              <a:t> </a:t>
            </a:r>
            <a:r>
              <a:rPr lang="en-US" spc="-10" dirty="0"/>
              <a:t>faced</a:t>
            </a:r>
            <a:r>
              <a:rPr lang="en-US" spc="-114" dirty="0"/>
              <a:t> </a:t>
            </a:r>
            <a:r>
              <a:rPr lang="en-US" spc="15" dirty="0"/>
              <a:t>relating</a:t>
            </a:r>
            <a:r>
              <a:rPr lang="en-US" spc="-110" dirty="0"/>
              <a:t> </a:t>
            </a:r>
            <a:r>
              <a:rPr lang="en-US" dirty="0"/>
              <a:t>to</a:t>
            </a:r>
            <a:r>
              <a:rPr lang="en-US" spc="-114" dirty="0"/>
              <a:t> </a:t>
            </a:r>
            <a:r>
              <a:rPr lang="en-US" spc="5" dirty="0"/>
              <a:t>the</a:t>
            </a:r>
            <a:r>
              <a:rPr lang="en-US" spc="-114" dirty="0"/>
              <a:t> </a:t>
            </a:r>
            <a:r>
              <a:rPr lang="en-US" spc="5" dirty="0"/>
              <a:t>accuracy</a:t>
            </a:r>
            <a:r>
              <a:rPr lang="en-US" spc="-110" dirty="0"/>
              <a:t> </a:t>
            </a:r>
            <a:r>
              <a:rPr lang="en-US" spc="-25" dirty="0"/>
              <a:t>of</a:t>
            </a:r>
            <a:r>
              <a:rPr lang="en-US" spc="-114" dirty="0"/>
              <a:t> </a:t>
            </a:r>
            <a:r>
              <a:rPr lang="en-US" spc="5" dirty="0"/>
              <a:t>the</a:t>
            </a:r>
            <a:r>
              <a:rPr lang="en-US" spc="-114" dirty="0"/>
              <a:t> </a:t>
            </a:r>
            <a:r>
              <a:rPr lang="en-US" dirty="0"/>
              <a:t>model</a:t>
            </a:r>
            <a:r>
              <a:rPr lang="en-US" spc="-110" dirty="0"/>
              <a:t> </a:t>
            </a:r>
            <a:r>
              <a:rPr lang="en-US" spc="-25" dirty="0"/>
              <a:t>we</a:t>
            </a:r>
            <a:r>
              <a:rPr lang="en-US" spc="-114" dirty="0"/>
              <a:t> </a:t>
            </a:r>
            <a:r>
              <a:rPr lang="en-US" spc="15" dirty="0"/>
              <a:t>trained</a:t>
            </a:r>
            <a:r>
              <a:rPr lang="en-US" spc="-114" dirty="0"/>
              <a:t> </a:t>
            </a:r>
            <a:r>
              <a:rPr lang="en-US" spc="10" dirty="0"/>
              <a:t>in  </a:t>
            </a:r>
            <a:r>
              <a:rPr lang="en-US" spc="25" dirty="0"/>
              <a:t>earlier</a:t>
            </a:r>
            <a:r>
              <a:rPr lang="en-US" spc="-110" dirty="0"/>
              <a:t> </a:t>
            </a:r>
            <a:r>
              <a:rPr lang="en-US" spc="-5" dirty="0"/>
              <a:t>phases</a:t>
            </a:r>
            <a:r>
              <a:rPr lang="en-US" spc="-105" dirty="0"/>
              <a:t> </a:t>
            </a:r>
            <a:r>
              <a:rPr lang="en-US" spc="-10" dirty="0"/>
              <a:t>which</a:t>
            </a:r>
            <a:r>
              <a:rPr lang="en-US" spc="-105" dirty="0"/>
              <a:t> </a:t>
            </a:r>
            <a:r>
              <a:rPr lang="en-US" spc="-25" dirty="0"/>
              <a:t>we</a:t>
            </a:r>
            <a:r>
              <a:rPr lang="en-US" spc="-110" dirty="0"/>
              <a:t> </a:t>
            </a:r>
            <a:r>
              <a:rPr lang="en-US" spc="5" dirty="0"/>
              <a:t>eventually</a:t>
            </a:r>
            <a:r>
              <a:rPr lang="en-US" spc="-105" dirty="0"/>
              <a:t> </a:t>
            </a:r>
            <a:r>
              <a:rPr lang="en-US" spc="5" dirty="0"/>
              <a:t>improved</a:t>
            </a:r>
            <a:r>
              <a:rPr lang="en-US" spc="-105" dirty="0"/>
              <a:t> </a:t>
            </a:r>
            <a:r>
              <a:rPr lang="en-US" spc="-5" dirty="0"/>
              <a:t>by</a:t>
            </a:r>
            <a:r>
              <a:rPr lang="en-US" spc="-110" dirty="0"/>
              <a:t> </a:t>
            </a:r>
            <a:r>
              <a:rPr lang="en-US" spc="5" dirty="0"/>
              <a:t>increasing</a:t>
            </a:r>
            <a:r>
              <a:rPr lang="en-US" spc="-105" dirty="0"/>
              <a:t> </a:t>
            </a:r>
            <a:r>
              <a:rPr lang="en-US" spc="5" dirty="0"/>
              <a:t>the</a:t>
            </a:r>
            <a:r>
              <a:rPr lang="en-US" spc="-105" dirty="0"/>
              <a:t> </a:t>
            </a:r>
            <a:r>
              <a:rPr lang="en-US" spc="5" dirty="0"/>
              <a:t>input  </a:t>
            </a:r>
            <a:r>
              <a:rPr lang="en-US" dirty="0"/>
              <a:t>image</a:t>
            </a:r>
            <a:r>
              <a:rPr lang="en-US" spc="-114" dirty="0"/>
              <a:t> </a:t>
            </a:r>
            <a:r>
              <a:rPr lang="en-US" spc="10" dirty="0"/>
              <a:t>size</a:t>
            </a:r>
            <a:r>
              <a:rPr lang="en-US" spc="-114" dirty="0"/>
              <a:t> </a:t>
            </a:r>
            <a:r>
              <a:rPr lang="en-US" dirty="0"/>
              <a:t>and</a:t>
            </a:r>
            <a:r>
              <a:rPr lang="en-US" spc="-114" dirty="0"/>
              <a:t> </a:t>
            </a:r>
            <a:r>
              <a:rPr lang="en-US" spc="5" dirty="0"/>
              <a:t>also</a:t>
            </a:r>
            <a:r>
              <a:rPr lang="en-US" spc="-114" dirty="0"/>
              <a:t> </a:t>
            </a:r>
            <a:r>
              <a:rPr lang="en-US" spc="-5" dirty="0"/>
              <a:t>by</a:t>
            </a:r>
            <a:r>
              <a:rPr lang="en-US" spc="-114" dirty="0"/>
              <a:t> </a:t>
            </a:r>
            <a:r>
              <a:rPr lang="en-US" spc="5" dirty="0"/>
              <a:t>improving</a:t>
            </a:r>
            <a:r>
              <a:rPr lang="en-US" spc="-114" dirty="0"/>
              <a:t> </a:t>
            </a:r>
            <a:r>
              <a:rPr lang="en-US" spc="5" dirty="0"/>
              <a:t>the</a:t>
            </a:r>
            <a:r>
              <a:rPr lang="en-US" spc="-114" dirty="0"/>
              <a:t> </a:t>
            </a:r>
            <a:r>
              <a:rPr lang="en-US" dirty="0"/>
              <a:t>dataset.</a:t>
            </a:r>
          </a:p>
        </p:txBody>
      </p:sp>
    </p:spTree>
    <p:extLst>
      <p:ext uri="{BB962C8B-B14F-4D97-AF65-F5344CB8AC3E}">
        <p14:creationId xmlns:p14="http://schemas.microsoft.com/office/powerpoint/2010/main" val="40688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2DB91-EB59-7404-7D55-D578A0852E58}"/>
              </a:ext>
            </a:extLst>
          </p:cNvPr>
          <p:cNvSpPr txBox="1"/>
          <p:nvPr/>
        </p:nvSpPr>
        <p:spPr>
          <a:xfrm>
            <a:off x="0" y="118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spc="25" dirty="0"/>
              <a:t>What Next ?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0F029-5291-D9D0-C9D1-C5538846AA62}"/>
              </a:ext>
            </a:extLst>
          </p:cNvPr>
          <p:cNvSpPr txBox="1"/>
          <p:nvPr/>
        </p:nvSpPr>
        <p:spPr>
          <a:xfrm>
            <a:off x="2053086" y="2709345"/>
            <a:ext cx="7970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We Will focus on increasing it’s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we will try to make UI in python.</a:t>
            </a:r>
          </a:p>
        </p:txBody>
      </p:sp>
    </p:spTree>
    <p:extLst>
      <p:ext uri="{BB962C8B-B14F-4D97-AF65-F5344CB8AC3E}">
        <p14:creationId xmlns:p14="http://schemas.microsoft.com/office/powerpoint/2010/main" val="83696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D64D4A-8845-8B1B-4C19-9E15AD16A2D1}"/>
              </a:ext>
            </a:extLst>
          </p:cNvPr>
          <p:cNvSpPr/>
          <p:nvPr/>
        </p:nvSpPr>
        <p:spPr>
          <a:xfrm>
            <a:off x="1931594" y="4665598"/>
            <a:ext cx="8449582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3800" b="0" cap="all" spc="0" dirty="0">
                <a:ln w="3175" cmpd="sng">
                  <a:noFill/>
                </a:ln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080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68929-28C0-2A69-D1FB-C91A7399D29D}"/>
              </a:ext>
            </a:extLst>
          </p:cNvPr>
          <p:cNvSpPr txBox="1"/>
          <p:nvPr/>
        </p:nvSpPr>
        <p:spPr>
          <a:xfrm>
            <a:off x="4395831" y="453006"/>
            <a:ext cx="374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chemeClr val="accent3"/>
                </a:solidFill>
                <a:effectLst/>
                <a:latin typeface="Söhne"/>
              </a:rPr>
              <a:t>Introduction</a:t>
            </a:r>
            <a:endParaRPr lang="en-IN" sz="3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2BF30-5B0E-8DF8-B79A-39D9A4F8CD8F}"/>
              </a:ext>
            </a:extLst>
          </p:cNvPr>
          <p:cNvSpPr txBox="1"/>
          <p:nvPr/>
        </p:nvSpPr>
        <p:spPr>
          <a:xfrm>
            <a:off x="1971412" y="1828800"/>
            <a:ext cx="8019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>
                <a:effectLst/>
                <a:latin typeface="Söhne"/>
              </a:rPr>
              <a:t>Topic</a:t>
            </a:r>
            <a:r>
              <a:rPr lang="en-US" sz="2000" b="0" i="0" dirty="0">
                <a:effectLst/>
                <a:latin typeface="Söhne"/>
              </a:rPr>
              <a:t>:  Sign Language to Text Conversion</a:t>
            </a:r>
          </a:p>
          <a:p>
            <a:endParaRPr lang="en-US" sz="2000" dirty="0">
              <a:latin typeface="Söhne"/>
            </a:endParaRPr>
          </a:p>
          <a:p>
            <a:r>
              <a:rPr lang="en-US" sz="2000" b="1" i="0" u="sng" dirty="0">
                <a:effectLst/>
                <a:latin typeface="Söhne"/>
              </a:rPr>
              <a:t>Team Members</a:t>
            </a:r>
            <a:r>
              <a:rPr lang="en-US" sz="2000" b="0" i="0" dirty="0">
                <a:effectLst/>
                <a:latin typeface="Söhne"/>
              </a:rPr>
              <a:t>: Lalit Singh Dhami &amp; Manish Bisht</a:t>
            </a:r>
          </a:p>
          <a:p>
            <a:endParaRPr lang="en-US" sz="2000" dirty="0">
              <a:latin typeface="Söhne"/>
            </a:endParaRPr>
          </a:p>
          <a:p>
            <a:r>
              <a:rPr lang="en-US" sz="2000" b="1" i="0" u="sng" dirty="0">
                <a:effectLst/>
                <a:latin typeface="Söhne"/>
              </a:rPr>
              <a:t>Aim</a:t>
            </a:r>
            <a:r>
              <a:rPr lang="en-US" sz="2000" b="0" i="0" dirty="0">
                <a:effectLst/>
                <a:latin typeface="Söhne"/>
              </a:rPr>
              <a:t>: To develop a real-time system that recognizes American Sign Language      	 (ASL) gestures and converts them into text for communication.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131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C2708-CF4D-9AEE-1EE0-803C2F8CBC29}"/>
              </a:ext>
            </a:extLst>
          </p:cNvPr>
          <p:cNvSpPr txBox="1"/>
          <p:nvPr/>
        </p:nvSpPr>
        <p:spPr>
          <a:xfrm>
            <a:off x="0" y="67111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Problem Statement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8CA24-F3C2-C86F-3FCD-67D5300B0461}"/>
              </a:ext>
            </a:extLst>
          </p:cNvPr>
          <p:cNvSpPr txBox="1"/>
          <p:nvPr/>
        </p:nvSpPr>
        <p:spPr>
          <a:xfrm>
            <a:off x="1493241" y="2214693"/>
            <a:ext cx="587229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Communication Gap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  <a:latin typeface="Söhne"/>
              </a:rPr>
              <a:t>Ineffective Solutions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  <a:latin typeface="Söhne"/>
              </a:rPr>
              <a:t>Reliability and Accessibility</a:t>
            </a:r>
            <a:endParaRPr lang="en-IN" sz="2000" dirty="0"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  <a:latin typeface="Söhne"/>
              </a:rPr>
              <a:t>Dependence on Intermediaries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564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B2140-297F-E7B1-A225-C63E11A281E3}"/>
              </a:ext>
            </a:extLst>
          </p:cNvPr>
          <p:cNvSpPr txBox="1"/>
          <p:nvPr/>
        </p:nvSpPr>
        <p:spPr>
          <a:xfrm>
            <a:off x="4149754" y="570452"/>
            <a:ext cx="389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chemeClr val="accent3"/>
                </a:solidFill>
                <a:effectLst/>
                <a:latin typeface="Söhne"/>
              </a:rPr>
              <a:t>Project Overview</a:t>
            </a:r>
            <a:endParaRPr lang="en-IN" sz="36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FF546-8DA6-AC92-B722-150391133188}"/>
              </a:ext>
            </a:extLst>
          </p:cNvPr>
          <p:cNvSpPr txBox="1"/>
          <p:nvPr/>
        </p:nvSpPr>
        <p:spPr>
          <a:xfrm>
            <a:off x="444615" y="2114026"/>
            <a:ext cx="40434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 The project's primary goal is to enable   real-time recognition of American Sign Language (ASL) gestures.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 </a:t>
            </a:r>
            <a:r>
              <a:rPr lang="en-US" dirty="0">
                <a:latin typeface="Söhne"/>
              </a:rPr>
              <a:t>we will </a:t>
            </a:r>
            <a:r>
              <a:rPr lang="en-US" b="0" i="0" dirty="0">
                <a:effectLst/>
                <a:latin typeface="Söhne"/>
              </a:rPr>
              <a:t>achieve this by utilizing a Convolutional Neural Network (CNN) to identify and interpret ASL hand gestures, and subsequently, it converts them into corresponding 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41128-B66A-7AD8-5F67-D449231692BF}"/>
              </a:ext>
            </a:extLst>
          </p:cNvPr>
          <p:cNvSpPr txBox="1"/>
          <p:nvPr/>
        </p:nvSpPr>
        <p:spPr>
          <a:xfrm>
            <a:off x="6095999" y="2114026"/>
            <a:ext cx="627776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Söhne"/>
              </a:rPr>
              <a:t>Programming Language </a:t>
            </a:r>
            <a:r>
              <a:rPr lang="en-US" b="0" i="0" dirty="0">
                <a:effectLst/>
                <a:latin typeface="Söhne"/>
              </a:rPr>
              <a:t>: Python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sng" dirty="0">
                <a:effectLst/>
                <a:latin typeface="Söhne"/>
              </a:rPr>
              <a:t>Deep Learning Framework</a:t>
            </a:r>
            <a:r>
              <a:rPr lang="en-IN" b="0" i="0" dirty="0">
                <a:effectLst/>
                <a:latin typeface="Söhne"/>
              </a:rPr>
              <a:t>: TensorFlow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OpenCV (Open Source Computer Vision Library)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Söhne"/>
              </a:rPr>
              <a:t>Machine Learning Tools</a:t>
            </a:r>
            <a:r>
              <a:rPr lang="en-US" b="0" i="0" dirty="0">
                <a:effectLst/>
                <a:latin typeface="Söhne"/>
              </a:rPr>
              <a:t>: Scikit-learn, </a:t>
            </a:r>
            <a:r>
              <a:rPr lang="en-US" b="0" i="0" dirty="0" err="1">
                <a:effectLst/>
                <a:latin typeface="Söhne"/>
              </a:rPr>
              <a:t>Keras</a:t>
            </a:r>
            <a:endParaRPr lang="en-US" b="0" i="0" dirty="0"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Söhne"/>
              </a:rPr>
              <a:t>Data Handling</a:t>
            </a:r>
            <a:r>
              <a:rPr lang="en-US" b="0" i="0" dirty="0">
                <a:effectLst/>
                <a:latin typeface="Söhne"/>
              </a:rPr>
              <a:t>: NumPy (for numerical operations)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Söhne"/>
              </a:rPr>
              <a:t>Model Deployment</a:t>
            </a:r>
            <a:r>
              <a:rPr lang="en-US" b="0" i="0" dirty="0">
                <a:effectLst/>
                <a:latin typeface="Söhne"/>
              </a:rPr>
              <a:t>: PyInstaller for standalone application</a:t>
            </a:r>
            <a:endParaRPr lang="en-US" dirty="0"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Söhne"/>
              </a:rPr>
              <a:t>Image Preprocessing</a:t>
            </a:r>
            <a:r>
              <a:rPr lang="en-US" b="0" i="0" dirty="0">
                <a:effectLst/>
                <a:latin typeface="Söhne"/>
              </a:rPr>
              <a:t>: Gaussian blur, adaptive thresholding, grayscale conversion</a:t>
            </a:r>
            <a:endParaRPr lang="en-IN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3420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95622-9B79-005F-EA21-BD547F7185DB}"/>
              </a:ext>
            </a:extLst>
          </p:cNvPr>
          <p:cNvSpPr txBox="1"/>
          <p:nvPr/>
        </p:nvSpPr>
        <p:spPr>
          <a:xfrm>
            <a:off x="3481431" y="369117"/>
            <a:ext cx="690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chemeClr val="accent3"/>
                </a:solidFill>
                <a:effectLst/>
                <a:latin typeface="Söhne"/>
              </a:rPr>
              <a:t>Sign Language and Importance</a:t>
            </a:r>
            <a:endParaRPr lang="en-IN" sz="36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28654-3BA4-784F-5EA4-25F559B3CA68}"/>
              </a:ext>
            </a:extLst>
          </p:cNvPr>
          <p:cNvSpPr txBox="1"/>
          <p:nvPr/>
        </p:nvSpPr>
        <p:spPr>
          <a:xfrm>
            <a:off x="453005" y="1769268"/>
            <a:ext cx="5394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Sign language is a visual and gestural language used by Deaf and Mute individuals as a primary means of communication.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 relies on handshapes, gestures, facial expressions, and body movements to convey information and express thoughts.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1EAE8-0F51-33C7-BD43-624B951F4334}"/>
              </a:ext>
            </a:extLst>
          </p:cNvPr>
          <p:cNvSpPr txBox="1"/>
          <p:nvPr/>
        </p:nvSpPr>
        <p:spPr>
          <a:xfrm>
            <a:off x="6694415" y="1677799"/>
            <a:ext cx="5318620" cy="239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Sign language is the lifeline for Deaf and Mute individuals,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 provides a means for them to express themselves, engage with their communities, and access information and education.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Sign language is a vital part of Deaf culture and identity.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787C4-447B-09DF-0731-FD2879972DE6}"/>
              </a:ext>
            </a:extLst>
          </p:cNvPr>
          <p:cNvSpPr txBox="1"/>
          <p:nvPr/>
        </p:nvSpPr>
        <p:spPr>
          <a:xfrm>
            <a:off x="1510018" y="4387442"/>
            <a:ext cx="867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S</a:t>
            </a:r>
            <a:r>
              <a:rPr lang="en-US" b="0" i="0" dirty="0">
                <a:effectLst/>
                <a:latin typeface="Söhne"/>
              </a:rPr>
              <a:t>ign language recognition tools is crucial to bridge the communication gap between Deaf and Mute individuals and the rest of the world.</a:t>
            </a:r>
          </a:p>
          <a:p>
            <a:r>
              <a:rPr lang="en-US" b="0" i="0" dirty="0">
                <a:effectLst/>
                <a:latin typeface="Söhne"/>
              </a:rPr>
              <a:t>Effective sign language recognition can improve accessibility and inclusivity in education, employment, and everyday interactions.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4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58ECD-A899-990D-C42F-6077C98163FC}"/>
              </a:ext>
            </a:extLst>
          </p:cNvPr>
          <p:cNvSpPr txBox="1"/>
          <p:nvPr/>
        </p:nvSpPr>
        <p:spPr>
          <a:xfrm rot="10800000" flipH="1" flipV="1">
            <a:off x="998463" y="2850951"/>
            <a:ext cx="402654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en-US" sz="2800" spc="180" dirty="0">
                <a:latin typeface="Arial"/>
                <a:cs typeface="Arial"/>
              </a:rPr>
              <a:t>We </a:t>
            </a:r>
            <a:r>
              <a:rPr lang="en-US" sz="2800" spc="70" dirty="0">
                <a:latin typeface="Arial"/>
                <a:cs typeface="Arial"/>
              </a:rPr>
              <a:t>implemented </a:t>
            </a:r>
            <a:r>
              <a:rPr lang="en-US" sz="2800" spc="15" dirty="0">
                <a:latin typeface="Arial"/>
                <a:cs typeface="Arial"/>
              </a:rPr>
              <a:t>27  </a:t>
            </a:r>
            <a:r>
              <a:rPr lang="en-US" sz="2800" spc="-10" dirty="0">
                <a:latin typeface="Arial"/>
                <a:cs typeface="Arial"/>
              </a:rPr>
              <a:t>symbols(A-Z, </a:t>
            </a:r>
            <a:r>
              <a:rPr lang="en-US" sz="2800" spc="20" dirty="0">
                <a:latin typeface="Arial"/>
                <a:cs typeface="Arial"/>
              </a:rPr>
              <a:t>blank)</a:t>
            </a:r>
            <a:r>
              <a:rPr lang="en-US" sz="2800" spc="-254" dirty="0">
                <a:latin typeface="Arial"/>
                <a:cs typeface="Arial"/>
              </a:rPr>
              <a:t> </a:t>
            </a:r>
            <a:r>
              <a:rPr lang="en-US" sz="2800" spc="35" dirty="0">
                <a:latin typeface="Arial"/>
                <a:cs typeface="Arial"/>
              </a:rPr>
              <a:t>of  </a:t>
            </a:r>
            <a:r>
              <a:rPr lang="en-US" sz="2800" spc="-105" dirty="0">
                <a:latin typeface="Arial"/>
                <a:cs typeface="Arial"/>
              </a:rPr>
              <a:t>ASL </a:t>
            </a:r>
            <a:r>
              <a:rPr lang="en-US" sz="2800" spc="-40" dirty="0">
                <a:latin typeface="Arial"/>
                <a:cs typeface="Arial"/>
              </a:rPr>
              <a:t>in </a:t>
            </a:r>
            <a:r>
              <a:rPr lang="en-US" sz="2800" dirty="0">
                <a:latin typeface="Arial"/>
                <a:cs typeface="Arial"/>
              </a:rPr>
              <a:t>our</a:t>
            </a:r>
            <a:r>
              <a:rPr lang="en-US" sz="2800" spc="-155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project.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E4A32CD-33BE-E5F5-7319-16D66562A321}"/>
              </a:ext>
            </a:extLst>
          </p:cNvPr>
          <p:cNvSpPr/>
          <p:nvPr/>
        </p:nvSpPr>
        <p:spPr>
          <a:xfrm>
            <a:off x="6095999" y="1607208"/>
            <a:ext cx="5097537" cy="3510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90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5F7539-60ED-6CF3-A402-A4A15B133521}"/>
              </a:ext>
            </a:extLst>
          </p:cNvPr>
          <p:cNvSpPr txBox="1"/>
          <p:nvPr/>
        </p:nvSpPr>
        <p:spPr>
          <a:xfrm>
            <a:off x="1578528" y="796954"/>
            <a:ext cx="903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95" dirty="0"/>
              <a:t>How</a:t>
            </a:r>
            <a:r>
              <a:rPr lang="en-US" sz="2800" b="1" spc="-150" dirty="0"/>
              <a:t> </a:t>
            </a:r>
            <a:r>
              <a:rPr lang="en-US" sz="2800" b="1" spc="185" dirty="0"/>
              <a:t>we</a:t>
            </a:r>
            <a:r>
              <a:rPr lang="en-US" sz="2800" b="1" spc="-145" dirty="0"/>
              <a:t> </a:t>
            </a:r>
            <a:r>
              <a:rPr lang="en-US" sz="2800" b="1" spc="95" dirty="0"/>
              <a:t>generated</a:t>
            </a:r>
            <a:r>
              <a:rPr lang="en-US" sz="2800" b="1" spc="-145" dirty="0"/>
              <a:t> </a:t>
            </a:r>
            <a:r>
              <a:rPr lang="en-US" sz="2800" b="1" spc="105" dirty="0"/>
              <a:t>data</a:t>
            </a:r>
            <a:r>
              <a:rPr lang="en-US" sz="2800" b="1" spc="-150" dirty="0"/>
              <a:t> </a:t>
            </a:r>
            <a:r>
              <a:rPr lang="en-US" sz="2800" b="1" spc="40" dirty="0"/>
              <a:t>set</a:t>
            </a:r>
            <a:r>
              <a:rPr lang="en-US" sz="2800" b="1" spc="-145" dirty="0"/>
              <a:t> </a:t>
            </a:r>
            <a:r>
              <a:rPr lang="en-US" sz="2800" b="1" spc="50" dirty="0"/>
              <a:t>and  did </a:t>
            </a:r>
            <a:r>
              <a:rPr lang="en-US" sz="2800" b="1" spc="70" dirty="0"/>
              <a:t>Data </a:t>
            </a:r>
            <a:r>
              <a:rPr lang="en-US" sz="2800" b="1" spc="-20" dirty="0"/>
              <a:t>Preprocessing</a:t>
            </a:r>
            <a:r>
              <a:rPr lang="en-US" sz="2800" b="1" spc="-550" dirty="0"/>
              <a:t> </a:t>
            </a:r>
            <a:r>
              <a:rPr lang="en-US" sz="2800" b="1" spc="-450" dirty="0"/>
              <a:t>?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61A47-F2AC-F8B9-5332-00BCAF3EEB83}"/>
              </a:ext>
            </a:extLst>
          </p:cNvPr>
          <p:cNvSpPr txBox="1"/>
          <p:nvPr/>
        </p:nvSpPr>
        <p:spPr>
          <a:xfrm>
            <a:off x="806381" y="2219456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10" dirty="0">
                <a:latin typeface="Lato"/>
                <a:cs typeface="Lato"/>
              </a:rPr>
              <a:t>Capturing </a:t>
            </a:r>
            <a:r>
              <a:rPr lang="en-IN" sz="1800" b="1" spc="5" dirty="0">
                <a:latin typeface="Lato"/>
                <a:cs typeface="Lato"/>
              </a:rPr>
              <a:t>Raw</a:t>
            </a:r>
            <a:r>
              <a:rPr lang="en-IN" sz="1800" b="1" spc="-245" dirty="0">
                <a:latin typeface="Lato"/>
                <a:cs typeface="Lato"/>
              </a:rPr>
              <a:t> </a:t>
            </a:r>
            <a:r>
              <a:rPr lang="en-IN" sz="1800" b="1" spc="10" dirty="0">
                <a:latin typeface="Lato"/>
                <a:cs typeface="Lato"/>
              </a:rPr>
              <a:t>Image</a:t>
            </a:r>
            <a:endParaRPr lang="en-IN" sz="1800" dirty="0">
              <a:latin typeface="Lato"/>
              <a:cs typeface="Lato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373F7-E3A5-ADAE-6AD9-3DCE48A71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1" y="2722461"/>
            <a:ext cx="2321489" cy="2311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A0456-6FF4-A0EA-D4DC-DEA46375359B}"/>
              </a:ext>
            </a:extLst>
          </p:cNvPr>
          <p:cNvSpPr txBox="1"/>
          <p:nvPr/>
        </p:nvSpPr>
        <p:spPr>
          <a:xfrm>
            <a:off x="4706224" y="2219456"/>
            <a:ext cx="227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ato"/>
                <a:cs typeface="Lato"/>
              </a:rPr>
              <a:t>Gray </a:t>
            </a:r>
            <a:r>
              <a:rPr lang="en-IN" sz="1800" b="1" dirty="0">
                <a:latin typeface="Lato"/>
                <a:cs typeface="Lato"/>
              </a:rPr>
              <a:t>Scale</a:t>
            </a:r>
            <a:r>
              <a:rPr lang="en-IN" sz="1800" b="1" spc="-260" dirty="0">
                <a:latin typeface="Lato"/>
                <a:cs typeface="Lato"/>
              </a:rPr>
              <a:t> </a:t>
            </a:r>
            <a:r>
              <a:rPr lang="en-IN" sz="1800" b="1" spc="10" dirty="0">
                <a:latin typeface="Lato"/>
                <a:cs typeface="Lato"/>
              </a:rPr>
              <a:t>Image</a:t>
            </a:r>
            <a:endParaRPr lang="en-IN" sz="1800" dirty="0">
              <a:latin typeface="Lato"/>
              <a:cs typeface="Lato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52371A-AAAA-97A0-2E37-DB4A2D47D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38" y="2722461"/>
            <a:ext cx="2125980" cy="2331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2858DA-BA7E-2087-638D-8F40FFA12C0F}"/>
              </a:ext>
            </a:extLst>
          </p:cNvPr>
          <p:cNvSpPr txBox="1"/>
          <p:nvPr/>
        </p:nvSpPr>
        <p:spPr>
          <a:xfrm>
            <a:off x="8196044" y="2219456"/>
            <a:ext cx="28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10" dirty="0">
                <a:latin typeface="Lato"/>
                <a:cs typeface="Lato"/>
              </a:rPr>
              <a:t>Image </a:t>
            </a:r>
            <a:r>
              <a:rPr lang="en-IN" sz="1800" spc="5" dirty="0">
                <a:latin typeface="Lato"/>
                <a:cs typeface="Lato"/>
              </a:rPr>
              <a:t>Post</a:t>
            </a:r>
            <a:r>
              <a:rPr lang="en-IN" sz="1800" spc="-275" dirty="0">
                <a:latin typeface="Lato"/>
                <a:cs typeface="Lato"/>
              </a:rPr>
              <a:t> </a:t>
            </a:r>
            <a:r>
              <a:rPr lang="en-IN" sz="1800" spc="10" dirty="0">
                <a:latin typeface="Lato"/>
                <a:cs typeface="Lato"/>
              </a:rPr>
              <a:t>Gaussian  </a:t>
            </a:r>
            <a:r>
              <a:rPr lang="en-IN" sz="1800" spc="20" dirty="0">
                <a:latin typeface="Lato"/>
                <a:cs typeface="Lato"/>
              </a:rPr>
              <a:t>Blur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2EC85-D425-99FC-F18B-DC4F6C79D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29" y="2722461"/>
            <a:ext cx="2193343" cy="2193343"/>
          </a:xfrm>
          <a:prstGeom prst="rect">
            <a:avLst/>
          </a:prstGeom>
        </p:spPr>
      </p:pic>
      <p:pic>
        <p:nvPicPr>
          <p:cNvPr id="3" name="Graphic 2" descr="Smiling face with solid fill with solid fill">
            <a:extLst>
              <a:ext uri="{FF2B5EF4-FFF2-40B4-BE49-F238E27FC236}">
                <a16:creationId xmlns:a16="http://schemas.microsoft.com/office/drawing/2014/main" id="{931858E4-6226-0F7A-D3B6-7DE4EB12B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087" y="3368792"/>
            <a:ext cx="1069373" cy="10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54B3A-5FC3-380F-F531-AE1CDECA7096}"/>
              </a:ext>
            </a:extLst>
          </p:cNvPr>
          <p:cNvSpPr txBox="1"/>
          <p:nvPr/>
        </p:nvSpPr>
        <p:spPr>
          <a:xfrm>
            <a:off x="3063379" y="562062"/>
            <a:ext cx="102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14" dirty="0"/>
              <a:t>Why</a:t>
            </a:r>
            <a:r>
              <a:rPr lang="en-US" sz="3200" spc="-150" dirty="0"/>
              <a:t> </a:t>
            </a:r>
            <a:r>
              <a:rPr lang="en-US" sz="3200" spc="185" dirty="0"/>
              <a:t>we</a:t>
            </a:r>
            <a:r>
              <a:rPr lang="en-US" sz="3200" spc="-145" dirty="0"/>
              <a:t> </a:t>
            </a:r>
            <a:r>
              <a:rPr lang="en-US" sz="3200" spc="75" dirty="0"/>
              <a:t>Created</a:t>
            </a:r>
            <a:r>
              <a:rPr lang="en-US" sz="3200" spc="-145" dirty="0"/>
              <a:t> </a:t>
            </a:r>
            <a:r>
              <a:rPr lang="en-US" sz="3200" dirty="0"/>
              <a:t>our</a:t>
            </a:r>
            <a:r>
              <a:rPr lang="en-US" sz="3200" spc="-145" dirty="0"/>
              <a:t> </a:t>
            </a:r>
            <a:r>
              <a:rPr lang="en-US" sz="3200" spc="55" dirty="0"/>
              <a:t>own</a:t>
            </a:r>
            <a:r>
              <a:rPr lang="en-US" sz="3200" spc="-145" dirty="0"/>
              <a:t> </a:t>
            </a:r>
            <a:r>
              <a:rPr lang="en-US" sz="3200" spc="55" dirty="0"/>
              <a:t>Dataset</a:t>
            </a:r>
            <a:r>
              <a:rPr lang="en-US" sz="3200" spc="-145" dirty="0"/>
              <a:t> </a:t>
            </a:r>
            <a:r>
              <a:rPr lang="en-US" sz="3200" spc="-450" dirty="0"/>
              <a:t>?</a:t>
            </a:r>
            <a:endParaRPr lang="en-IN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D43FE-0694-3851-E1AE-B978C245DEED}"/>
              </a:ext>
            </a:extLst>
          </p:cNvPr>
          <p:cNvSpPr txBox="1"/>
          <p:nvPr/>
        </p:nvSpPr>
        <p:spPr>
          <a:xfrm>
            <a:off x="724618" y="2053085"/>
            <a:ext cx="9618453" cy="226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lang="en-US" sz="1800" dirty="0">
                <a:latin typeface="AoyagiKouzanFontT"/>
                <a:cs typeface="AoyagiKouzanFontT"/>
              </a:rPr>
              <a:t>➔	</a:t>
            </a:r>
            <a:r>
              <a:rPr lang="en-US" sz="1800" spc="15" dirty="0">
                <a:latin typeface="Lato"/>
                <a:cs typeface="Lato"/>
              </a:rPr>
              <a:t>For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the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project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25" dirty="0">
                <a:latin typeface="Lato"/>
                <a:cs typeface="Lato"/>
              </a:rPr>
              <a:t>we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20" dirty="0">
                <a:latin typeface="Lato"/>
                <a:cs typeface="Lato"/>
              </a:rPr>
              <a:t>tried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dirty="0">
                <a:latin typeface="Lato"/>
                <a:cs typeface="Lato"/>
              </a:rPr>
              <a:t>to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-5" dirty="0">
                <a:latin typeface="Lato"/>
                <a:cs typeface="Lato"/>
              </a:rPr>
              <a:t>find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15" dirty="0">
                <a:latin typeface="Lato"/>
                <a:cs typeface="Lato"/>
              </a:rPr>
              <a:t>already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dirty="0">
                <a:latin typeface="Lato"/>
                <a:cs typeface="Lato"/>
              </a:rPr>
              <a:t>made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10" dirty="0">
                <a:latin typeface="Lato"/>
                <a:cs typeface="Lato"/>
              </a:rPr>
              <a:t>datasets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but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-25" dirty="0">
                <a:latin typeface="Lato"/>
                <a:cs typeface="Lato"/>
              </a:rPr>
              <a:t>we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dirty="0">
                <a:latin typeface="Lato"/>
                <a:cs typeface="Lato"/>
              </a:rPr>
              <a:t>couldn’t  </a:t>
            </a:r>
            <a:r>
              <a:rPr lang="en-US" sz="1800" spc="-5" dirty="0">
                <a:latin typeface="Lato"/>
                <a:cs typeface="Lato"/>
              </a:rPr>
              <a:t>find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10" dirty="0">
                <a:latin typeface="Lato"/>
                <a:cs typeface="Lato"/>
              </a:rPr>
              <a:t>dataset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10" dirty="0">
                <a:latin typeface="Lato"/>
                <a:cs typeface="Lato"/>
              </a:rPr>
              <a:t>in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the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form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-25" dirty="0">
                <a:latin typeface="Lato"/>
                <a:cs typeface="Lato"/>
              </a:rPr>
              <a:t>of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15" dirty="0">
                <a:latin typeface="Lato"/>
                <a:cs typeface="Lato"/>
              </a:rPr>
              <a:t>raw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dirty="0">
                <a:latin typeface="Lato"/>
                <a:cs typeface="Lato"/>
              </a:rPr>
              <a:t>images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15" dirty="0">
                <a:latin typeface="Lato"/>
                <a:cs typeface="Lato"/>
              </a:rPr>
              <a:t>that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dirty="0">
                <a:latin typeface="Lato"/>
                <a:cs typeface="Lato"/>
              </a:rPr>
              <a:t>matched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15" dirty="0">
                <a:latin typeface="Lato"/>
                <a:cs typeface="Lato"/>
              </a:rPr>
              <a:t>our</a:t>
            </a:r>
            <a:r>
              <a:rPr lang="en-US" sz="1800" spc="-110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requirements.</a:t>
            </a:r>
            <a:endParaRPr lang="en-US" sz="18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lang="en-US" sz="1800" dirty="0">
                <a:latin typeface="AoyagiKouzanFontT"/>
                <a:cs typeface="AoyagiKouzanFontT"/>
              </a:rPr>
              <a:t>➔	</a:t>
            </a:r>
            <a:r>
              <a:rPr lang="en-US" sz="1800" spc="25" dirty="0">
                <a:latin typeface="Lato"/>
                <a:cs typeface="Lato"/>
              </a:rPr>
              <a:t>All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25" dirty="0">
                <a:latin typeface="Lato"/>
                <a:cs typeface="Lato"/>
              </a:rPr>
              <a:t>we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5" dirty="0">
                <a:latin typeface="Lato"/>
                <a:cs typeface="Lato"/>
              </a:rPr>
              <a:t>could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5" dirty="0">
                <a:latin typeface="Lato"/>
                <a:cs typeface="Lato"/>
              </a:rPr>
              <a:t>find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were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the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10" dirty="0">
                <a:latin typeface="Lato"/>
                <a:cs typeface="Lato"/>
              </a:rPr>
              <a:t>datasets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10" dirty="0">
                <a:latin typeface="Lato"/>
                <a:cs typeface="Lato"/>
              </a:rPr>
              <a:t>in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the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5" dirty="0">
                <a:latin typeface="Lato"/>
                <a:cs typeface="Lato"/>
              </a:rPr>
              <a:t>form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25" dirty="0">
                <a:latin typeface="Lato"/>
                <a:cs typeface="Lato"/>
              </a:rPr>
              <a:t>of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10" dirty="0">
                <a:latin typeface="Lato"/>
                <a:cs typeface="Lato"/>
              </a:rPr>
              <a:t>RGB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5" dirty="0">
                <a:latin typeface="Lato"/>
                <a:cs typeface="Lato"/>
              </a:rPr>
              <a:t>values.</a:t>
            </a:r>
            <a:endParaRPr lang="en-US" sz="18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lang="en-US" sz="1800" dirty="0">
                <a:latin typeface="AoyagiKouzanFontT"/>
                <a:cs typeface="AoyagiKouzanFontT"/>
              </a:rPr>
              <a:t>➔	</a:t>
            </a:r>
            <a:r>
              <a:rPr lang="en-US" sz="1800" spc="-15" dirty="0">
                <a:latin typeface="Lato"/>
                <a:cs typeface="Lato"/>
              </a:rPr>
              <a:t>Hence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25" dirty="0">
                <a:latin typeface="Lato"/>
                <a:cs typeface="Lato"/>
              </a:rPr>
              <a:t>we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5" dirty="0">
                <a:latin typeface="Lato"/>
                <a:cs typeface="Lato"/>
              </a:rPr>
              <a:t>decided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dirty="0">
                <a:latin typeface="Lato"/>
                <a:cs typeface="Lato"/>
              </a:rPr>
              <a:t>to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10" dirty="0">
                <a:latin typeface="Lato"/>
                <a:cs typeface="Lato"/>
              </a:rPr>
              <a:t>create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15" dirty="0">
                <a:latin typeface="Lato"/>
                <a:cs typeface="Lato"/>
              </a:rPr>
              <a:t>our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20" dirty="0">
                <a:latin typeface="Lato"/>
                <a:cs typeface="Lato"/>
              </a:rPr>
              <a:t>own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15" dirty="0">
                <a:latin typeface="Lato"/>
                <a:cs typeface="Lato"/>
              </a:rPr>
              <a:t>data</a:t>
            </a:r>
            <a:r>
              <a:rPr lang="en-US" sz="1800" spc="-114" dirty="0">
                <a:latin typeface="Lato"/>
                <a:cs typeface="Lato"/>
              </a:rPr>
              <a:t> </a:t>
            </a:r>
            <a:r>
              <a:rPr lang="en-US" sz="1800" spc="-10" dirty="0">
                <a:latin typeface="Lato"/>
                <a:cs typeface="Lato"/>
              </a:rPr>
              <a:t>set.</a:t>
            </a:r>
            <a:endParaRPr lang="en-US" sz="1800" dirty="0">
              <a:latin typeface="Lato"/>
              <a:cs typeface="La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16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614DF6-CC38-35B5-886E-2E2FE7343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7" y="3112775"/>
            <a:ext cx="1741351" cy="1741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DC3AD0-EFF7-5739-BA8C-BCE0D1DF25AB}"/>
              </a:ext>
            </a:extLst>
          </p:cNvPr>
          <p:cNvSpPr txBox="1"/>
          <p:nvPr/>
        </p:nvSpPr>
        <p:spPr>
          <a:xfrm>
            <a:off x="-71021" y="646981"/>
            <a:ext cx="1241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15" dirty="0"/>
              <a:t>Gesture</a:t>
            </a:r>
            <a:r>
              <a:rPr lang="en-IN" sz="2800" b="1" spc="-185" dirty="0"/>
              <a:t> </a:t>
            </a:r>
            <a:r>
              <a:rPr lang="en-IN" sz="2800" b="1" spc="-20" dirty="0"/>
              <a:t>Classification</a:t>
            </a:r>
            <a:endParaRPr lang="en-IN" sz="2800" b="1" dirty="0"/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6417D9AC-EB02-8AD9-889A-6EF6F98C234A}"/>
              </a:ext>
            </a:extLst>
          </p:cNvPr>
          <p:cNvGrpSpPr/>
          <p:nvPr/>
        </p:nvGrpSpPr>
        <p:grpSpPr>
          <a:xfrm>
            <a:off x="2457091" y="3745225"/>
            <a:ext cx="731520" cy="543560"/>
            <a:chOff x="1913971" y="2701319"/>
            <a:chExt cx="731520" cy="543560"/>
          </a:xfrm>
        </p:grpSpPr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043C537-A67D-0A98-0BF6-71BC5C7CFFD3}"/>
                </a:ext>
              </a:extLst>
            </p:cNvPr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AE60EAD8-2B13-BEC4-C83B-76EBC9111180}"/>
                </a:ext>
              </a:extLst>
            </p:cNvPr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56DE965D-22D7-9E85-E98F-6B37528AD545}"/>
              </a:ext>
            </a:extLst>
          </p:cNvPr>
          <p:cNvSpPr/>
          <p:nvPr/>
        </p:nvSpPr>
        <p:spPr>
          <a:xfrm>
            <a:off x="3315503" y="30586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70841-E442-16D0-E199-4A355E958FCD}"/>
              </a:ext>
            </a:extLst>
          </p:cNvPr>
          <p:cNvSpPr txBox="1"/>
          <p:nvPr/>
        </p:nvSpPr>
        <p:spPr>
          <a:xfrm>
            <a:off x="3625250" y="3166696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-5" dirty="0">
                <a:latin typeface="Roboto"/>
                <a:cs typeface="Roboto"/>
              </a:rPr>
              <a:t>Layer</a:t>
            </a:r>
            <a:r>
              <a:rPr lang="en-IN" sz="2400" spc="-90" dirty="0">
                <a:latin typeface="Roboto"/>
                <a:cs typeface="Roboto"/>
              </a:rPr>
              <a:t> </a:t>
            </a:r>
            <a:r>
              <a:rPr lang="en-IN" sz="2400" dirty="0">
                <a:latin typeface="Roboto"/>
                <a:cs typeface="Roboto"/>
              </a:rPr>
              <a:t>1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D64BB-A8FB-3D77-3D43-30836A0465AB}"/>
              </a:ext>
            </a:extLst>
          </p:cNvPr>
          <p:cNvSpPr txBox="1"/>
          <p:nvPr/>
        </p:nvSpPr>
        <p:spPr>
          <a:xfrm>
            <a:off x="3651130" y="3688620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lang="en-IN"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lang="en-IN"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lang="en-IN" sz="1800" dirty="0">
              <a:latin typeface="RobotoRegular"/>
              <a:cs typeface="RobotoRegular"/>
            </a:endParaRPr>
          </a:p>
          <a:p>
            <a:endParaRPr lang="en-IN" dirty="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9379FA4-18C3-2F41-E759-39094438CA5A}"/>
              </a:ext>
            </a:extLst>
          </p:cNvPr>
          <p:cNvSpPr/>
          <p:nvPr/>
        </p:nvSpPr>
        <p:spPr>
          <a:xfrm>
            <a:off x="7610020" y="3088512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18" name="object 8">
            <a:extLst>
              <a:ext uri="{FF2B5EF4-FFF2-40B4-BE49-F238E27FC236}">
                <a16:creationId xmlns:a16="http://schemas.microsoft.com/office/drawing/2014/main" id="{2EDCDA0F-3077-C2E8-8979-7A40C5EC357F}"/>
              </a:ext>
            </a:extLst>
          </p:cNvPr>
          <p:cNvGrpSpPr/>
          <p:nvPr/>
        </p:nvGrpSpPr>
        <p:grpSpPr>
          <a:xfrm>
            <a:off x="6447432" y="3814361"/>
            <a:ext cx="731520" cy="543560"/>
            <a:chOff x="1913971" y="2701319"/>
            <a:chExt cx="731520" cy="543560"/>
          </a:xfrm>
        </p:grpSpPr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EC9B6816-E01C-CE61-0BFB-9310AECB098A}"/>
                </a:ext>
              </a:extLst>
            </p:cNvPr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AD565A6C-3769-E671-1610-B4E8E91B39C8}"/>
                </a:ext>
              </a:extLst>
            </p:cNvPr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95A6621-2F75-8DAC-37BF-DD41FF47E0F3}"/>
              </a:ext>
            </a:extLst>
          </p:cNvPr>
          <p:cNvSpPr txBox="1"/>
          <p:nvPr/>
        </p:nvSpPr>
        <p:spPr>
          <a:xfrm>
            <a:off x="7826316" y="3226955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-5" dirty="0">
                <a:latin typeface="Roboto"/>
                <a:cs typeface="Roboto"/>
              </a:rPr>
              <a:t>Layer</a:t>
            </a:r>
            <a:r>
              <a:rPr lang="en-IN" sz="2400" spc="-90" dirty="0">
                <a:latin typeface="Roboto"/>
                <a:cs typeface="Roboto"/>
              </a:rPr>
              <a:t> 2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A57C5-1572-E782-4127-CD0DD6AB3E7F}"/>
              </a:ext>
            </a:extLst>
          </p:cNvPr>
          <p:cNvSpPr txBox="1"/>
          <p:nvPr/>
        </p:nvSpPr>
        <p:spPr>
          <a:xfrm>
            <a:off x="7798496" y="3749173"/>
            <a:ext cx="2077529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lang="en-IN"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lang="en-IN"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lang="en-IN"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lang="en-IN" sz="1800" dirty="0">
              <a:latin typeface="RobotoRegular"/>
              <a:cs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20527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{4A06A149-BC1C-4E76-BF7B-65B7BADC0685}tf03457452</Template>
  <TotalTime>260</TotalTime>
  <Words>672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AoyagiKouzanFontT</vt:lpstr>
      <vt:lpstr>Arial</vt:lpstr>
      <vt:lpstr>Calibri</vt:lpstr>
      <vt:lpstr>Calibri Light</vt:lpstr>
      <vt:lpstr>Lato</vt:lpstr>
      <vt:lpstr>Roboto</vt:lpstr>
      <vt:lpstr>RobotoRegular</vt:lpstr>
      <vt:lpstr>Söhne</vt:lpstr>
      <vt:lpstr>Times New Roman</vt:lpstr>
      <vt:lpstr>Wingdings</vt:lpstr>
      <vt:lpstr>Celestial</vt:lpstr>
      <vt:lpstr>Sign Language to Text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to Text Conversion</dc:title>
  <dc:creator>x y</dc:creator>
  <cp:lastModifiedBy>x y</cp:lastModifiedBy>
  <cp:revision>3</cp:revision>
  <dcterms:created xsi:type="dcterms:W3CDTF">2023-10-25T06:16:57Z</dcterms:created>
  <dcterms:modified xsi:type="dcterms:W3CDTF">2023-10-27T04:06:31Z</dcterms:modified>
</cp:coreProperties>
</file>