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83273" autoAdjust="0"/>
  </p:normalViewPr>
  <p:slideViewPr>
    <p:cSldViewPr snapToGrid="0">
      <p:cViewPr varScale="1">
        <p:scale>
          <a:sx n="92" d="100"/>
          <a:sy n="92" d="100"/>
        </p:scale>
        <p:origin x="13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79C5E-66C0-4C9C-8B09-68CF477B1458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4E6DCE-3D6F-4E7E-AC13-BC1E70DE78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187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팬데믹 직후 큰 충격이 나타나면서 제조업 경기에 대한 심리지수인 제조업 </a:t>
            </a:r>
            <a:r>
              <a:rPr lang="en-US" altLang="ko-KR" dirty="0"/>
              <a:t>PMI</a:t>
            </a:r>
            <a:r>
              <a:rPr lang="ko-KR" altLang="en-US" dirty="0"/>
              <a:t>가 기준치를 크게 밑도는 </a:t>
            </a:r>
            <a:r>
              <a:rPr lang="en-US" altLang="ko-KR" dirty="0"/>
              <a:t>40</a:t>
            </a:r>
            <a:r>
              <a:rPr lang="ko-KR" altLang="en-US" dirty="0"/>
              <a:t>까지 하락하였다</a:t>
            </a:r>
            <a:endParaRPr lang="en-US" altLang="ko-KR" dirty="0"/>
          </a:p>
          <a:p>
            <a:r>
              <a:rPr lang="ko-KR" altLang="en-US" dirty="0"/>
              <a:t>그러나 주요국 금리인하 및 대규모 재정지원 등으로 경기개선 기대가 확대되면서 </a:t>
            </a:r>
            <a:r>
              <a:rPr lang="en-US" altLang="ko-KR" dirty="0"/>
              <a:t>20.7</a:t>
            </a:r>
            <a:r>
              <a:rPr lang="ko-KR" altLang="en-US" dirty="0"/>
              <a:t>월부터는 </a:t>
            </a:r>
            <a:r>
              <a:rPr lang="en-US" altLang="ko-KR" dirty="0"/>
              <a:t>PMI</a:t>
            </a:r>
            <a:r>
              <a:rPr lang="ko-KR" altLang="en-US" dirty="0"/>
              <a:t>도 기준치를 넘어서며 상승하였다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이후에는 공급망 차질 및 물가인상 등의 영향으로 제조업 경기가 더 이상 확장하기 어렵다는 기대가 나타나면서 </a:t>
            </a:r>
            <a:r>
              <a:rPr lang="en-US" altLang="ko-KR" dirty="0"/>
              <a:t>PMI</a:t>
            </a:r>
            <a:r>
              <a:rPr lang="ko-KR" altLang="en-US" dirty="0"/>
              <a:t>도 빠르게 하락하였다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이후에는 제조업 경기부진을 예상하는 심리가 우세해지면서 </a:t>
            </a:r>
            <a:r>
              <a:rPr lang="en-US" altLang="ko-KR" dirty="0"/>
              <a:t>PMI</a:t>
            </a:r>
            <a:r>
              <a:rPr lang="ko-KR" altLang="en-US" dirty="0"/>
              <a:t>도 기준치 </a:t>
            </a:r>
            <a:r>
              <a:rPr lang="en-US" altLang="ko-KR" dirty="0"/>
              <a:t>50 </a:t>
            </a:r>
            <a:r>
              <a:rPr lang="ko-KR" altLang="en-US" dirty="0"/>
              <a:t>이하 수준에 머물러 있으며 우리 수출도 감소세를 지속하고 있다 </a:t>
            </a:r>
            <a:endParaRPr lang="en-US" altLang="ko-KR" dirty="0"/>
          </a:p>
          <a:p>
            <a:r>
              <a:rPr lang="ko-KR" altLang="en-US" dirty="0"/>
              <a:t>다만 금년 들어서는 글로벌 제조업 </a:t>
            </a:r>
            <a:r>
              <a:rPr lang="en-US" altLang="ko-KR" dirty="0"/>
              <a:t>PMI</a:t>
            </a:r>
            <a:r>
              <a:rPr lang="ko-KR" altLang="en-US" dirty="0"/>
              <a:t>의 낙폭이 줄어들었다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E6DCE-3D6F-4E7E-AC13-BC1E70DE786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991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글로벌 제조업과 서비스업의 경기는 대체로 동조하여 움직이는 경향이 있었으나 </a:t>
            </a:r>
            <a:endParaRPr lang="en-US" altLang="ko-KR" dirty="0"/>
          </a:p>
          <a:p>
            <a:r>
              <a:rPr lang="ko-KR" altLang="en-US" dirty="0"/>
              <a:t>지난해 하반기 이후 서비스업의 빠른 회복과는 다르게</a:t>
            </a:r>
            <a:r>
              <a:rPr lang="en-US" altLang="ko-KR" dirty="0"/>
              <a:t> </a:t>
            </a:r>
            <a:r>
              <a:rPr lang="ko-KR" altLang="en-US" dirty="0"/>
              <a:t>제조업의 부진은 이어지고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구체적으로 글로벌 제조업과 서비스업 </a:t>
            </a:r>
            <a:r>
              <a:rPr lang="en-US" altLang="ko-KR" dirty="0"/>
              <a:t>PMI</a:t>
            </a:r>
            <a:r>
              <a:rPr lang="ko-KR" altLang="en-US" dirty="0"/>
              <a:t> 간 격차가 전년 하반기부터 확대되기 시작하였음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제조업과 서비스업 </a:t>
            </a:r>
            <a:r>
              <a:rPr lang="en-US" altLang="ko-KR" dirty="0"/>
              <a:t>PMI </a:t>
            </a:r>
            <a:r>
              <a:rPr lang="ko-KR" altLang="en-US" dirty="0"/>
              <a:t>간 상관계수도 </a:t>
            </a:r>
            <a:r>
              <a:rPr lang="en-US" altLang="ko-KR" dirty="0"/>
              <a:t>2022</a:t>
            </a:r>
            <a:r>
              <a:rPr lang="ko-KR" altLang="en-US" dirty="0"/>
              <a:t>년 이후 큰 폭으로 하락하는 등 두 지표간 동행성이 크게 약화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제조업 </a:t>
            </a:r>
            <a:r>
              <a:rPr lang="en-US" altLang="ko-KR" dirty="0"/>
              <a:t>PMI</a:t>
            </a:r>
            <a:r>
              <a:rPr lang="ko-KR" altLang="en-US" dirty="0"/>
              <a:t>와 서비스업 </a:t>
            </a:r>
            <a:r>
              <a:rPr lang="en-US" altLang="ko-KR" dirty="0"/>
              <a:t>PMI</a:t>
            </a:r>
            <a:r>
              <a:rPr lang="ko-KR" altLang="en-US" dirty="0"/>
              <a:t>의 상관계수는 </a:t>
            </a:r>
            <a:r>
              <a:rPr lang="en-US" altLang="ko-KR" dirty="0"/>
              <a:t>2012.1</a:t>
            </a:r>
            <a:r>
              <a:rPr lang="ko-KR" altLang="en-US" dirty="0"/>
              <a:t>월 </a:t>
            </a:r>
            <a:r>
              <a:rPr lang="en-US" altLang="ko-KR" dirty="0"/>
              <a:t>2021.12</a:t>
            </a:r>
            <a:r>
              <a:rPr lang="ko-KR" altLang="en-US" dirty="0"/>
              <a:t>월중 </a:t>
            </a:r>
            <a:r>
              <a:rPr lang="en-US" altLang="ko-KR" dirty="0"/>
              <a:t>0.82</a:t>
            </a:r>
            <a:r>
              <a:rPr lang="ko-KR" altLang="en-US" dirty="0"/>
              <a:t>에서 </a:t>
            </a:r>
            <a:r>
              <a:rPr lang="en-US" altLang="ko-KR" dirty="0"/>
              <a:t>2022.1</a:t>
            </a:r>
            <a:r>
              <a:rPr lang="ko-KR" altLang="en-US" dirty="0"/>
              <a:t>월 </a:t>
            </a:r>
            <a:r>
              <a:rPr lang="en-US" altLang="ko-KR" dirty="0"/>
              <a:t>2023.7</a:t>
            </a:r>
            <a:r>
              <a:rPr lang="ko-KR" altLang="en-US" dirty="0"/>
              <a:t>월중 </a:t>
            </a:r>
            <a:r>
              <a:rPr lang="en-US" altLang="ko-KR" dirty="0"/>
              <a:t>0.25</a:t>
            </a:r>
            <a:r>
              <a:rPr lang="ko-KR" altLang="en-US" dirty="0"/>
              <a:t>로 큰 폭 하락하였다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글로벌 제조업 </a:t>
            </a:r>
            <a:r>
              <a:rPr lang="en-US" altLang="ko-KR" dirty="0"/>
              <a:t>PMI</a:t>
            </a:r>
            <a:r>
              <a:rPr lang="ko-KR" altLang="en-US" dirty="0"/>
              <a:t>는 </a:t>
            </a:r>
            <a:r>
              <a:rPr lang="en-US" altLang="ko-KR" dirty="0"/>
              <a:t>22.9</a:t>
            </a:r>
            <a:r>
              <a:rPr lang="ko-KR" altLang="en-US" dirty="0"/>
              <a:t>월부터 </a:t>
            </a:r>
            <a:r>
              <a:rPr lang="en-US" altLang="ko-KR" dirty="0"/>
              <a:t>23.7</a:t>
            </a:r>
            <a:r>
              <a:rPr lang="ko-KR" altLang="en-US" dirty="0"/>
              <a:t>월까지 </a:t>
            </a:r>
            <a:r>
              <a:rPr lang="en-US" altLang="ko-KR" dirty="0"/>
              <a:t>11</a:t>
            </a:r>
            <a:r>
              <a:rPr lang="ko-KR" altLang="en-US" dirty="0" err="1"/>
              <a:t>개월째</a:t>
            </a:r>
            <a:r>
              <a:rPr lang="ko-KR" altLang="en-US" dirty="0"/>
              <a:t> 기준치를 하회하고 있으며 </a:t>
            </a:r>
            <a:endParaRPr lang="en-US" altLang="ko-KR" dirty="0"/>
          </a:p>
          <a:p>
            <a:r>
              <a:rPr lang="ko-KR" altLang="en-US" dirty="0"/>
              <a:t>이는 경제 위기 기간을 제외하고 </a:t>
            </a:r>
            <a:r>
              <a:rPr lang="en-US" altLang="ko-KR" dirty="0"/>
              <a:t>50 </a:t>
            </a:r>
            <a:r>
              <a:rPr lang="ko-KR" altLang="en-US" dirty="0"/>
              <a:t>미만을 수준을 지속했던 시기들에 비해 </a:t>
            </a:r>
            <a:r>
              <a:rPr lang="ko-KR" altLang="en-US" dirty="0" err="1"/>
              <a:t>긴편임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E6DCE-3D6F-4E7E-AC13-BC1E70DE786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414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세계 주유국들의 산업생산지수</a:t>
            </a:r>
            <a:r>
              <a:rPr lang="en-US" altLang="ko-KR" dirty="0"/>
              <a:t>(OECD </a:t>
            </a:r>
            <a:r>
              <a:rPr lang="ko-KR" altLang="en-US" dirty="0"/>
              <a:t>제조업 기준</a:t>
            </a:r>
            <a:r>
              <a:rPr lang="en-US" altLang="ko-KR" dirty="0"/>
              <a:t>)</a:t>
            </a:r>
            <a:r>
              <a:rPr lang="ko-KR" altLang="en-US" dirty="0"/>
              <a:t>를 보면</a:t>
            </a:r>
            <a:r>
              <a:rPr lang="en-US" altLang="ko-KR" dirty="0"/>
              <a:t>, </a:t>
            </a:r>
            <a:r>
              <a:rPr lang="ko-KR" altLang="en-US" dirty="0"/>
              <a:t>한국 대만 일본 등 대중</a:t>
            </a:r>
            <a:r>
              <a:rPr lang="en-US" altLang="ko-KR" dirty="0"/>
              <a:t>, </a:t>
            </a:r>
            <a:r>
              <a:rPr lang="ko-KR" altLang="en-US" dirty="0"/>
              <a:t>및 </a:t>
            </a:r>
            <a:r>
              <a:rPr lang="en-US" altLang="ko-KR" dirty="0"/>
              <a:t>IT </a:t>
            </a:r>
            <a:r>
              <a:rPr lang="ko-KR" altLang="en-US" dirty="0"/>
              <a:t>수출 비중이 높은 국가들의 제조업 생산이 부진한 반면</a:t>
            </a:r>
            <a:endParaRPr lang="en-US" altLang="ko-KR" dirty="0"/>
          </a:p>
          <a:p>
            <a:r>
              <a:rPr lang="ko-KR" altLang="en-US" dirty="0"/>
              <a:t>미국</a:t>
            </a:r>
            <a:r>
              <a:rPr lang="en-US" altLang="ko-KR" dirty="0"/>
              <a:t>, </a:t>
            </a:r>
            <a:r>
              <a:rPr lang="ko-KR" altLang="en-US" dirty="0"/>
              <a:t>멕시코</a:t>
            </a:r>
            <a:r>
              <a:rPr lang="en-US" altLang="ko-KR" dirty="0"/>
              <a:t>, </a:t>
            </a:r>
            <a:r>
              <a:rPr lang="ko-KR" altLang="en-US" dirty="0"/>
              <a:t>인도 등은 공급망 재편 영향 등으로 여타 국가들에 비해 견조한 모습입니다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E6DCE-3D6F-4E7E-AC13-BC1E70DE786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411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최근 글로벌 제조업 경기 부진은 서비스로의 소비 전환과 글로벌 금리인상에 따른 재화수요 위축이 크게 작용하고 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기존의 소비지출 상승과는 다르게 내구재 기여도가 매우 낮음을 확인할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２２년 들어 기저효과에 더해 글로벌 긴축기조가 강화되면서 제품교체 주기가 길고 금리 민감도가 높은 내구재를 중심으로 크게 둔화하였음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이와 함께 방역조치 완화로 글로벌 가계수요가 여 행 등 대면서비스에 집중되면서 재화소비를 대체한 것도 제조업 둔화 요인으로 작용 하였다</a:t>
            </a:r>
            <a:endParaRPr lang="en-US" altLang="ko-KR" dirty="0"/>
          </a:p>
          <a:p>
            <a:r>
              <a:rPr lang="en-US" altLang="ko-KR" dirty="0"/>
              <a:t> </a:t>
            </a:r>
          </a:p>
          <a:p>
            <a:r>
              <a:rPr lang="ko-KR" altLang="en-US" dirty="0"/>
              <a:t>주요국 재화 소비 지출 또한 감소하고 있음을 확인 할 수 있음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E6DCE-3D6F-4E7E-AC13-BC1E70DE786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76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21</a:t>
            </a:r>
            <a:r>
              <a:rPr lang="ko-KR" altLang="en-US" dirty="0"/>
              <a:t>년 하반기부터는 재화수요 부진으로 기업이익이 축소된 데다 </a:t>
            </a:r>
            <a:r>
              <a:rPr lang="ko-KR" altLang="en-US" dirty="0" err="1"/>
              <a:t>미중</a:t>
            </a:r>
            <a:r>
              <a:rPr lang="ko-KR" altLang="en-US" dirty="0"/>
              <a:t> 무역분쟁 심화 및 우크라이나 전쟁 등으로 불확실성도 높아지면서 주요국들의 설비투자가 둔화되었다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E6DCE-3D6F-4E7E-AC13-BC1E70DE786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106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글로벌 제조업은 당분간 부진을 </a:t>
            </a:r>
            <a:r>
              <a:rPr lang="ko-KR" altLang="en-US" dirty="0" err="1"/>
              <a:t>이어가겠으나</a:t>
            </a:r>
            <a:r>
              <a:rPr lang="ko-KR" altLang="en-US" dirty="0"/>
              <a:t> 내년 이후에는 글로벌 금리인상 사이클 종료 등으로 재화소비도 정상화되면서 점차 개선될 것으로 예상된다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현재 장기추세를 상회하고 있는 주요국 서비스지출이 점차 줄어드는 반면 재화소비는 재차 회복될 것으로 보인다 </a:t>
            </a:r>
            <a:endParaRPr lang="en-US" altLang="ko-KR" dirty="0"/>
          </a:p>
          <a:p>
            <a:r>
              <a:rPr lang="ko-KR" altLang="en-US" dirty="0"/>
              <a:t>또한 과거 주요국들의 금리인하 이후 제조업 </a:t>
            </a:r>
            <a:r>
              <a:rPr lang="en-US" altLang="ko-KR" dirty="0"/>
              <a:t>PMI</a:t>
            </a:r>
            <a:r>
              <a:rPr lang="ko-KR" altLang="en-US" dirty="0"/>
              <a:t>가 </a:t>
            </a:r>
            <a:r>
              <a:rPr lang="en-US" altLang="ko-KR" dirty="0"/>
              <a:t>6~12</a:t>
            </a:r>
            <a:r>
              <a:rPr lang="ko-KR" altLang="en-US" dirty="0"/>
              <a:t>개월의 시차를 두고 회복하였던 점 등을 감안한다면 향후 글러볼 통화긴축 기조가 완화되면 제조업 경기에 긍정적인 영향을 미칠 전망이다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（</a:t>
            </a:r>
            <a:r>
              <a:rPr lang="ko-KR" altLang="en-US" dirty="0" err="1"/>
              <a:t>Ｓｔｒｅａｍｌｉｔ</a:t>
            </a:r>
            <a:r>
              <a:rPr lang="ko-KR" altLang="en-US" dirty="0"/>
              <a:t>）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E6DCE-3D6F-4E7E-AC13-BC1E70DE786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288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글로벌 제조업은 당분간 부진을 </a:t>
            </a:r>
            <a:r>
              <a:rPr lang="ko-KR" altLang="en-US" dirty="0" err="1"/>
              <a:t>이어가겠으나</a:t>
            </a:r>
            <a:r>
              <a:rPr lang="ko-KR" altLang="en-US" dirty="0"/>
              <a:t> 내년 이후에는 글로벌 금리인상 사이클 종료 등으로 재화소비도 정상화되면서 점차 개선될 것으로 예상된다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현재 장기추세를 상회하고 있는 주요국 서비스지출이 점차 줄어드는 반면 재화소비는 재차 회복될 것으로 보인다 </a:t>
            </a:r>
            <a:endParaRPr lang="en-US" altLang="ko-KR" dirty="0"/>
          </a:p>
          <a:p>
            <a:r>
              <a:rPr lang="ko-KR" altLang="en-US" dirty="0"/>
              <a:t>또한 과거 주요국들의 금리인하 이후 제조업 </a:t>
            </a:r>
            <a:r>
              <a:rPr lang="en-US" altLang="ko-KR" dirty="0"/>
              <a:t>PMI</a:t>
            </a:r>
            <a:r>
              <a:rPr lang="ko-KR" altLang="en-US" dirty="0"/>
              <a:t>가 </a:t>
            </a:r>
            <a:r>
              <a:rPr lang="en-US" altLang="ko-KR" dirty="0"/>
              <a:t>6~12</a:t>
            </a:r>
            <a:r>
              <a:rPr lang="ko-KR" altLang="en-US" dirty="0"/>
              <a:t>개월의 시차를 두고 회복하였던 점 등을 감안한다면 향후 글러볼 통화긴축 기조가 완화되면 제조업 경기에 긍정적인 영향을 미칠 전망이다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다만 </a:t>
            </a:r>
            <a:r>
              <a:rPr lang="en-US" altLang="ko-KR" dirty="0"/>
              <a:t>9</a:t>
            </a:r>
            <a:r>
              <a:rPr lang="ko-KR" altLang="en-US" dirty="0"/>
              <a:t>월 </a:t>
            </a:r>
            <a:r>
              <a:rPr lang="en-US" altLang="ko-KR" dirty="0"/>
              <a:t>FOMC</a:t>
            </a:r>
            <a:r>
              <a:rPr lang="ko-KR" altLang="en-US" dirty="0"/>
              <a:t>를 살펴본다면 금리 인상 사이클 종료 시점을 늦출 수 있음이 보임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E6DCE-3D6F-4E7E-AC13-BC1E70DE786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726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글로벌 제조업은 당분간 부진을 </a:t>
            </a:r>
            <a:r>
              <a:rPr lang="ko-KR" altLang="en-US" dirty="0" err="1"/>
              <a:t>이어가겠으나</a:t>
            </a:r>
            <a:r>
              <a:rPr lang="ko-KR" altLang="en-US" dirty="0"/>
              <a:t> 내년 이후에는 글로벌 금리인상 사이클 종료 등으로 재화소비도 정상화되면서 점차 개선될 것으로 예상된다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현재 장기추세를 상회하고 있는 주요국 서비스지출이 점차 줄어드는 반면 재화소비는 재차 회복될 것으로 보인다 </a:t>
            </a:r>
            <a:endParaRPr lang="en-US" altLang="ko-KR" dirty="0"/>
          </a:p>
          <a:p>
            <a:r>
              <a:rPr lang="ko-KR" altLang="en-US" dirty="0"/>
              <a:t>또한 과거 주요국들의 금리인하 이후 제조업 </a:t>
            </a:r>
            <a:r>
              <a:rPr lang="en-US" altLang="ko-KR" dirty="0"/>
              <a:t>PMI</a:t>
            </a:r>
            <a:r>
              <a:rPr lang="ko-KR" altLang="en-US" dirty="0"/>
              <a:t>가 </a:t>
            </a:r>
            <a:r>
              <a:rPr lang="en-US" altLang="ko-KR" dirty="0"/>
              <a:t>6~12</a:t>
            </a:r>
            <a:r>
              <a:rPr lang="ko-KR" altLang="en-US" dirty="0"/>
              <a:t>개월의 시차를 두고 회복하였던 점 등을 감안한다면 향후 글러볼 통화긴축 기조가 완화되면 제조업 경기에 긍정적인 영향을 미칠 전망이다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E6DCE-3D6F-4E7E-AC13-BC1E70DE786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168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0EC408-1302-F7FA-8497-4280805557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5FB106-48D0-F81E-89E1-F5ECDFCA5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B8A080-DA2B-FF1D-D596-7E55DDE24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650F-1B74-4017-8FF4-B9CF6838CECC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4DFB52-61A7-5ABB-7F9D-CB19DD191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49DA92-C11F-5D22-78AA-5A2EA344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2DD1-B3F4-4AB8-86F0-8F1EEA9D97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714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AD6DAE-0952-FA4E-DC59-E2019C3DB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B38C82-9ADB-6CD2-C5A4-0E959D7D6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452604-F21F-DC3F-D6D9-7474BD774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650F-1B74-4017-8FF4-B9CF6838CECC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D0722F-8818-DAC6-A6E9-940D8C79F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598A4D-EC54-02CB-FFDA-271DD2548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2DD1-B3F4-4AB8-86F0-8F1EEA9D97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443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A22C78A-4616-2421-78E1-EFEA609809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3A1745-77C6-587B-F6C1-808CC6F46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EC008D-2B1F-21A4-6B1D-C832778B2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650F-1B74-4017-8FF4-B9CF6838CECC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1BCAE3-8A3A-4C63-5FB6-0CE84D072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0B73F3-7BAE-E0D1-6008-249557804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2DD1-B3F4-4AB8-86F0-8F1EEA9D97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223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9D6704-2335-4287-E42F-B9C3FDFAC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25893E-810C-DD74-B658-3B225AE75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34F3FC-17C1-A936-66F0-75AB17D37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650F-1B74-4017-8FF4-B9CF6838CECC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40D2D1-94C6-474C-4E60-80C87B634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69CCD6-B59A-DD32-00CB-FFF2F8ECC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2DD1-B3F4-4AB8-86F0-8F1EEA9D97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791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482E2D-FA18-5A9B-E792-70917E55F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3D9C6F-9FB3-0B41-B8A1-6B64C8DB9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EB6E4C-12A7-B7BA-6F8A-A29EFC8DE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650F-1B74-4017-8FF4-B9CF6838CECC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F57FBA-2633-BC48-62A4-846AF981E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A6802B-47A5-3AB6-F554-D1EA8A315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2DD1-B3F4-4AB8-86F0-8F1EEA9D97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998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516EC3-597B-CBA4-C8E0-E73A70501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4382F0-6DCE-D2C3-F5F5-37013BB023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482CD9-A649-4353-1487-0BFF2D6E4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4D00AD-6E76-F1C1-CB07-4615A5F3B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650F-1B74-4017-8FF4-B9CF6838CECC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BFD584-882B-4B39-CDA1-23637ADCB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AFB50C-53AD-5D8B-F366-BAEAEB750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2DD1-B3F4-4AB8-86F0-8F1EEA9D97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902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132A0D-B147-1AA7-89E5-D0DACF501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7C28EC-6509-4BFC-3F85-1E42FDDC0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45D5ED-483B-F800-160B-A223F64AB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F1F4E1-D782-54AE-CEEC-CF7FC839BF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AAB2A8-B8AB-0BFD-0165-2915DE4334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276AFD-E7BA-A69E-9B7B-127A4924A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650F-1B74-4017-8FF4-B9CF6838CECC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F36A900-E358-DDF9-3C08-27B4F3157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57B37C4-3016-D8D4-ECFF-4B1993E88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2DD1-B3F4-4AB8-86F0-8F1EEA9D97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389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9398AB-7383-4D65-6CA5-68F3A6C31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AA9D7AE-45B5-77D5-5BD3-1BD2A4BC9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650F-1B74-4017-8FF4-B9CF6838CECC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7D65796-319E-D56C-FCFE-45FA84515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426147-58BE-30E5-BB12-2B0A0CE63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2DD1-B3F4-4AB8-86F0-8F1EEA9D97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398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149E82-04BD-D8AA-561D-FB2BB3C0B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650F-1B74-4017-8FF4-B9CF6838CECC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79DA6AF-0FA2-7459-B152-3C28D0D97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A7F0DD-846D-E420-6CC9-D59B5106B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2DD1-B3F4-4AB8-86F0-8F1EEA9D97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975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124A3-12F8-2572-51D8-ED9F78A6F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7487E3-F6AE-6EA0-5093-27FA73899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53538F-82CA-D145-F960-46B98C2DAB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797A59-9E56-73A4-A112-172E452B7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650F-1B74-4017-8FF4-B9CF6838CECC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04C579-27B4-3646-02F9-A482E6791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01C93D-8FEA-67DA-FA2B-0F0127068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2DD1-B3F4-4AB8-86F0-8F1EEA9D97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786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A566B0-7A30-49C9-3D58-F6BFC6C0C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F2CF0F-5820-998E-0477-5C7F28793E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8FE4C8-6ACB-6620-25E4-16B93ABE5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ECB7B4-0270-266F-B8F5-F957551B9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650F-1B74-4017-8FF4-B9CF6838CECC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D59DF2-07A1-FC9B-1F49-F190D27F1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44E3DE-D5D1-21F4-CF59-4E2B9208D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2DD1-B3F4-4AB8-86F0-8F1EEA9D97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8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C5B08AC-3450-4854-2EC2-D6E1DE534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D43A33-FA1E-AFBC-A968-32EB79DE1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AF1D37-1B5F-3C19-CADD-21A60028E2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D650F-1B74-4017-8FF4-B9CF6838CECC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312355-6A4F-A4E7-EACF-C347A29969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2A1470-A10A-3436-F51E-31BFFC9FFA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B2DD1-B3F4-4AB8-86F0-8F1EEA9D97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92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A43A23-C8B4-3D24-DC58-D5A5C658E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7183" y="1241633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글로벌 제조업 경기 평가</a:t>
            </a:r>
            <a:b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</a:br>
            <a:b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</a:br>
            <a:r>
              <a:rPr lang="ko-KR" altLang="en-US" sz="4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－기준 금리를 중심으로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4C6DC1-6175-E7C2-9EBE-D031ADD99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en-US" altLang="ko-KR" dirty="0"/>
              <a:t>https://www.bok.or.kr/portal/bbs/P0002359/view.do?nttId=10079135&amp;menuNo=200066&amp;pageIndex=1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520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8ABE2-397A-2438-EDF7-9AF1B2456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853" y="1"/>
            <a:ext cx="10515600" cy="884542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   </a:t>
            </a:r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글로벌 제조업 경기 현황 및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352CFB-1CF5-C199-A3F4-95863F0DE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2600" y="2198947"/>
            <a:ext cx="6096000" cy="2773064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글로벌 제조업 경기가 하강 국면 지속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한국의 수출과 글로벌 제조업 경기와의 밀접한 관계를 감안한다면 우리 성장 흐름에 상당한 영향을 미칠 것으로 보임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069D62-3220-5DD4-03A1-2B498B5E0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416" y="1965479"/>
            <a:ext cx="3207106" cy="324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6FC630-5D07-80E8-923B-7441B55BD078}"/>
              </a:ext>
            </a:extLst>
          </p:cNvPr>
          <p:cNvSpPr txBox="1"/>
          <p:nvPr/>
        </p:nvSpPr>
        <p:spPr>
          <a:xfrm>
            <a:off x="1521416" y="1605479"/>
            <a:ext cx="32071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글로벌 제조업 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PMI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한국 일평균 수출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27DD54-7576-CD40-9774-8EF358DDC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5200" y="-26503"/>
            <a:ext cx="1066800" cy="29600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44A343D-32AF-5B43-800D-95EEBB2A7350}"/>
              </a:ext>
            </a:extLst>
          </p:cNvPr>
          <p:cNvSpPr/>
          <p:nvPr/>
        </p:nvSpPr>
        <p:spPr>
          <a:xfrm>
            <a:off x="-13853" y="6650183"/>
            <a:ext cx="12219708" cy="221672"/>
          </a:xfrm>
          <a:prstGeom prst="rect">
            <a:avLst/>
          </a:prstGeom>
          <a:solidFill>
            <a:srgbClr val="08518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" name="직선 연결선[R] 10">
            <a:extLst>
              <a:ext uri="{FF2B5EF4-FFF2-40B4-BE49-F238E27FC236}">
                <a16:creationId xmlns:a16="http://schemas.microsoft.com/office/drawing/2014/main" id="{E68AB4C5-ACB9-B553-16B2-CB79CD193EBE}"/>
              </a:ext>
            </a:extLst>
          </p:cNvPr>
          <p:cNvCxnSpPr/>
          <p:nvPr/>
        </p:nvCxnSpPr>
        <p:spPr>
          <a:xfrm>
            <a:off x="152401" y="888310"/>
            <a:ext cx="11880000" cy="0"/>
          </a:xfrm>
          <a:prstGeom prst="line">
            <a:avLst/>
          </a:prstGeom>
          <a:ln w="19050">
            <a:solidFill>
              <a:srgbClr val="085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288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352CFB-1CF5-C199-A3F4-95863F0DE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7015" y="2430726"/>
            <a:ext cx="4276837" cy="2482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제조업 경기와 서비스업 경기의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b="1" dirty="0"/>
              <a:t>이례적인 차이</a:t>
            </a:r>
            <a:r>
              <a:rPr lang="ko-KR" altLang="en-US" sz="2000" dirty="0"/>
              <a:t>가 나타나고 있음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제조업경기 부진 기간 또한 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다른 </a:t>
            </a:r>
            <a:r>
              <a:rPr lang="ko-KR" altLang="en-US" sz="2000" dirty="0" err="1"/>
              <a:t>비위기</a:t>
            </a:r>
            <a:r>
              <a:rPr lang="ko-KR" altLang="en-US" sz="2000" dirty="0"/>
              <a:t> 기간과 비교하였을 때 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b="1" dirty="0"/>
              <a:t>이례적으로 긺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B78D3C-6A15-37FF-7C2F-D7D366DE8AD9}"/>
              </a:ext>
            </a:extLst>
          </p:cNvPr>
          <p:cNvSpPr txBox="1"/>
          <p:nvPr/>
        </p:nvSpPr>
        <p:spPr>
          <a:xfrm>
            <a:off x="354652" y="1925466"/>
            <a:ext cx="3288214" cy="36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/>
              <a:t>글로벌 제조업 </a:t>
            </a:r>
            <a:r>
              <a:rPr lang="en-US" altLang="ko-KR" sz="1000" dirty="0"/>
              <a:t>PMI</a:t>
            </a:r>
            <a:r>
              <a:rPr lang="ko-KR" altLang="en-US" sz="1000" dirty="0"/>
              <a:t>와 서비스업 </a:t>
            </a:r>
            <a:r>
              <a:rPr lang="en-US" altLang="ko-KR" sz="1000" dirty="0"/>
              <a:t>PMI</a:t>
            </a:r>
            <a:endParaRPr lang="ko-KR" altLang="en-US" sz="10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B24210D-CD60-8FB3-FAF9-317DA88A5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652" y="2285466"/>
            <a:ext cx="3288214" cy="3240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453A746-947A-65F8-A419-1DD461F164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9214" y="2285466"/>
            <a:ext cx="2996392" cy="3240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A3AE9BD-4052-9A70-4609-C730B3D9E609}"/>
              </a:ext>
            </a:extLst>
          </p:cNvPr>
          <p:cNvSpPr txBox="1"/>
          <p:nvPr/>
        </p:nvSpPr>
        <p:spPr>
          <a:xfrm>
            <a:off x="4253265" y="1925466"/>
            <a:ext cx="299639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/>
              <a:t>제조업경기</a:t>
            </a:r>
            <a:r>
              <a:rPr lang="en-US" altLang="ko-KR" sz="1000" dirty="0"/>
              <a:t>(PMI) </a:t>
            </a:r>
            <a:r>
              <a:rPr lang="ko-KR" altLang="en-US" sz="1000" dirty="0"/>
              <a:t>부진 흐름 비교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DD0D81-AC67-165A-1529-B082A03736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25200" y="-26503"/>
            <a:ext cx="1066800" cy="29600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110FF8C-452D-2883-74CC-9436415C553B}"/>
              </a:ext>
            </a:extLst>
          </p:cNvPr>
          <p:cNvSpPr/>
          <p:nvPr/>
        </p:nvSpPr>
        <p:spPr>
          <a:xfrm>
            <a:off x="-13853" y="6650183"/>
            <a:ext cx="12219708" cy="221672"/>
          </a:xfrm>
          <a:prstGeom prst="rect">
            <a:avLst/>
          </a:prstGeom>
          <a:solidFill>
            <a:srgbClr val="08518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6" name="직선 연결선[R] 10">
            <a:extLst>
              <a:ext uri="{FF2B5EF4-FFF2-40B4-BE49-F238E27FC236}">
                <a16:creationId xmlns:a16="http://schemas.microsoft.com/office/drawing/2014/main" id="{4883E189-2D40-05C0-B7E5-2A29409B72E2}"/>
              </a:ext>
            </a:extLst>
          </p:cNvPr>
          <p:cNvCxnSpPr/>
          <p:nvPr/>
        </p:nvCxnSpPr>
        <p:spPr>
          <a:xfrm>
            <a:off x="152401" y="888310"/>
            <a:ext cx="11880000" cy="0"/>
          </a:xfrm>
          <a:prstGeom prst="line">
            <a:avLst/>
          </a:prstGeom>
          <a:ln w="19050">
            <a:solidFill>
              <a:srgbClr val="085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5036D910-F732-AE1C-C219-CA6646CE4C92}"/>
              </a:ext>
            </a:extLst>
          </p:cNvPr>
          <p:cNvSpPr txBox="1">
            <a:spLocks/>
          </p:cNvSpPr>
          <p:nvPr/>
        </p:nvSpPr>
        <p:spPr>
          <a:xfrm>
            <a:off x="-13853" y="1"/>
            <a:ext cx="10515600" cy="884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/>
              <a:t>   </a:t>
            </a:r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글로벌 제조업 경기 현황 및 특징</a:t>
            </a:r>
          </a:p>
        </p:txBody>
      </p:sp>
    </p:spTree>
    <p:extLst>
      <p:ext uri="{BB962C8B-B14F-4D97-AF65-F5344CB8AC3E}">
        <p14:creationId xmlns:p14="http://schemas.microsoft.com/office/powerpoint/2010/main" val="1140454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2B78D3C-6A15-37FF-7C2F-D7D366DE8AD9}"/>
              </a:ext>
            </a:extLst>
          </p:cNvPr>
          <p:cNvSpPr txBox="1"/>
          <p:nvPr/>
        </p:nvSpPr>
        <p:spPr>
          <a:xfrm>
            <a:off x="2471982" y="1503349"/>
            <a:ext cx="3266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제조업 중심국 산업생산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3AE9BD-4052-9A70-4609-C730B3D9E609}"/>
              </a:ext>
            </a:extLst>
          </p:cNvPr>
          <p:cNvSpPr txBox="1"/>
          <p:nvPr/>
        </p:nvSpPr>
        <p:spPr>
          <a:xfrm>
            <a:off x="6826436" y="1503348"/>
            <a:ext cx="31696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여타국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산업생산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3012EA8-E5B7-AD42-DD61-3625D30F9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982" y="1863346"/>
            <a:ext cx="3266440" cy="39527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A3D8264-E688-62A2-2C64-3329B85DE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6436" y="1863346"/>
            <a:ext cx="3169619" cy="39527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364EC35-3CC0-082A-9054-B410FAFC3E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25200" y="-26503"/>
            <a:ext cx="1066800" cy="29600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9B69C21-5042-BFCF-4A8D-60B9D1E9336B}"/>
              </a:ext>
            </a:extLst>
          </p:cNvPr>
          <p:cNvSpPr/>
          <p:nvPr/>
        </p:nvSpPr>
        <p:spPr>
          <a:xfrm>
            <a:off x="-13853" y="6650183"/>
            <a:ext cx="12219708" cy="221672"/>
          </a:xfrm>
          <a:prstGeom prst="rect">
            <a:avLst/>
          </a:prstGeom>
          <a:solidFill>
            <a:srgbClr val="08518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" name="직선 연결선[R] 10">
            <a:extLst>
              <a:ext uri="{FF2B5EF4-FFF2-40B4-BE49-F238E27FC236}">
                <a16:creationId xmlns:a16="http://schemas.microsoft.com/office/drawing/2014/main" id="{BE67E0DC-CEEC-9ED8-9D9B-14CD4C4BC1CE}"/>
              </a:ext>
            </a:extLst>
          </p:cNvPr>
          <p:cNvCxnSpPr/>
          <p:nvPr/>
        </p:nvCxnSpPr>
        <p:spPr>
          <a:xfrm>
            <a:off x="152401" y="888310"/>
            <a:ext cx="11880000" cy="0"/>
          </a:xfrm>
          <a:prstGeom prst="line">
            <a:avLst/>
          </a:prstGeom>
          <a:ln w="19050">
            <a:solidFill>
              <a:srgbClr val="085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>
            <a:extLst>
              <a:ext uri="{FF2B5EF4-FFF2-40B4-BE49-F238E27FC236}">
                <a16:creationId xmlns:a16="http://schemas.microsoft.com/office/drawing/2014/main" id="{5AE81332-0C02-E509-E4B3-7C06911F530C}"/>
              </a:ext>
            </a:extLst>
          </p:cNvPr>
          <p:cNvSpPr txBox="1">
            <a:spLocks/>
          </p:cNvSpPr>
          <p:nvPr/>
        </p:nvSpPr>
        <p:spPr>
          <a:xfrm>
            <a:off x="-13853" y="1"/>
            <a:ext cx="10515600" cy="884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/>
              <a:t>   </a:t>
            </a:r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글로벌 제조업 경기 현황 및 특징</a:t>
            </a:r>
          </a:p>
        </p:txBody>
      </p:sp>
    </p:spTree>
    <p:extLst>
      <p:ext uri="{BB962C8B-B14F-4D97-AF65-F5344CB8AC3E}">
        <p14:creationId xmlns:p14="http://schemas.microsoft.com/office/powerpoint/2010/main" val="2349925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6E68AC7F-0F54-0CE4-44F6-D36C8F494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275" y="1543148"/>
            <a:ext cx="8907771" cy="31595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01286F8-1FAB-643A-FF2F-20BB2ACB2E0C}"/>
              </a:ext>
            </a:extLst>
          </p:cNvPr>
          <p:cNvSpPr txBox="1"/>
          <p:nvPr/>
        </p:nvSpPr>
        <p:spPr>
          <a:xfrm>
            <a:off x="1212275" y="1173816"/>
            <a:ext cx="890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주요국 소비지출 증가율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소비지출 중 내구재와 서비스 비중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재화 소비지출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750678-AC17-8B1D-ABE1-F262DE677075}"/>
              </a:ext>
            </a:extLst>
          </p:cNvPr>
          <p:cNvSpPr txBox="1"/>
          <p:nvPr/>
        </p:nvSpPr>
        <p:spPr>
          <a:xfrm>
            <a:off x="6347617" y="4921590"/>
            <a:ext cx="542510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최근 글로벌 제조업 경기 부진은 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서비스로의 소비 전환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글로벌 금리인상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따른 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/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재화수요 위축이 크게 작용하고 있는 것으로 보임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7134C07-11CD-907F-63FD-F34ED7A0BE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5200" y="-26503"/>
            <a:ext cx="1066800" cy="29600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528189F-7A36-8859-24C7-D3560B37ECB8}"/>
              </a:ext>
            </a:extLst>
          </p:cNvPr>
          <p:cNvSpPr/>
          <p:nvPr/>
        </p:nvSpPr>
        <p:spPr>
          <a:xfrm>
            <a:off x="-13853" y="6650183"/>
            <a:ext cx="12219708" cy="221672"/>
          </a:xfrm>
          <a:prstGeom prst="rect">
            <a:avLst/>
          </a:prstGeom>
          <a:solidFill>
            <a:srgbClr val="08518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" name="직선 연결선[R] 10">
            <a:extLst>
              <a:ext uri="{FF2B5EF4-FFF2-40B4-BE49-F238E27FC236}">
                <a16:creationId xmlns:a16="http://schemas.microsoft.com/office/drawing/2014/main" id="{A1E67F75-2192-6188-C226-7B2199B53917}"/>
              </a:ext>
            </a:extLst>
          </p:cNvPr>
          <p:cNvCxnSpPr/>
          <p:nvPr/>
        </p:nvCxnSpPr>
        <p:spPr>
          <a:xfrm>
            <a:off x="152401" y="888310"/>
            <a:ext cx="11880000" cy="0"/>
          </a:xfrm>
          <a:prstGeom prst="line">
            <a:avLst/>
          </a:prstGeom>
          <a:ln w="19050">
            <a:solidFill>
              <a:srgbClr val="085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>
            <a:extLst>
              <a:ext uri="{FF2B5EF4-FFF2-40B4-BE49-F238E27FC236}">
                <a16:creationId xmlns:a16="http://schemas.microsoft.com/office/drawing/2014/main" id="{413E47AB-FC56-7F7C-C192-FB3EEBC7D5ED}"/>
              </a:ext>
            </a:extLst>
          </p:cNvPr>
          <p:cNvSpPr txBox="1">
            <a:spLocks/>
          </p:cNvSpPr>
          <p:nvPr/>
        </p:nvSpPr>
        <p:spPr>
          <a:xfrm>
            <a:off x="-13853" y="1"/>
            <a:ext cx="10515600" cy="884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/>
              <a:t>   </a:t>
            </a:r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글로벌 제조업 경기 부진의 주요 원인</a:t>
            </a:r>
          </a:p>
        </p:txBody>
      </p:sp>
    </p:spTree>
    <p:extLst>
      <p:ext uri="{BB962C8B-B14F-4D97-AF65-F5344CB8AC3E}">
        <p14:creationId xmlns:p14="http://schemas.microsoft.com/office/powerpoint/2010/main" val="1365243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F243AD4-8EFA-54DC-E4C0-33A0DDC44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347" y="1503348"/>
            <a:ext cx="8548225" cy="432841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F9A5AC9-5004-B621-EBBF-7067E337F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5200" y="-26503"/>
            <a:ext cx="1066800" cy="29600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1BB9833-4707-B272-01A9-6EA64BE1B6B1}"/>
              </a:ext>
            </a:extLst>
          </p:cNvPr>
          <p:cNvSpPr/>
          <p:nvPr/>
        </p:nvSpPr>
        <p:spPr>
          <a:xfrm>
            <a:off x="-13853" y="6650183"/>
            <a:ext cx="12219708" cy="221672"/>
          </a:xfrm>
          <a:prstGeom prst="rect">
            <a:avLst/>
          </a:prstGeom>
          <a:solidFill>
            <a:srgbClr val="08518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" name="직선 연결선[R] 10">
            <a:extLst>
              <a:ext uri="{FF2B5EF4-FFF2-40B4-BE49-F238E27FC236}">
                <a16:creationId xmlns:a16="http://schemas.microsoft.com/office/drawing/2014/main" id="{0C249B3E-D86E-7152-069D-49C38D9F772D}"/>
              </a:ext>
            </a:extLst>
          </p:cNvPr>
          <p:cNvCxnSpPr/>
          <p:nvPr/>
        </p:nvCxnSpPr>
        <p:spPr>
          <a:xfrm>
            <a:off x="152401" y="888310"/>
            <a:ext cx="11880000" cy="0"/>
          </a:xfrm>
          <a:prstGeom prst="line">
            <a:avLst/>
          </a:prstGeom>
          <a:ln w="19050">
            <a:solidFill>
              <a:srgbClr val="085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8DE19935-327B-4CFF-DCDE-85E82E684172}"/>
              </a:ext>
            </a:extLst>
          </p:cNvPr>
          <p:cNvSpPr txBox="1">
            <a:spLocks/>
          </p:cNvSpPr>
          <p:nvPr/>
        </p:nvSpPr>
        <p:spPr>
          <a:xfrm>
            <a:off x="-13853" y="1"/>
            <a:ext cx="10515600" cy="884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/>
              <a:t>   </a:t>
            </a:r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글로벌 제조업 경기 부진의 주요 원인</a:t>
            </a:r>
          </a:p>
        </p:txBody>
      </p:sp>
    </p:spTree>
    <p:extLst>
      <p:ext uri="{BB962C8B-B14F-4D97-AF65-F5344CB8AC3E}">
        <p14:creationId xmlns:p14="http://schemas.microsoft.com/office/powerpoint/2010/main" val="3261800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87750678-AC17-8B1D-ABE1-F262DE677075}"/>
              </a:ext>
            </a:extLst>
          </p:cNvPr>
          <p:cNvSpPr txBox="1"/>
          <p:nvPr/>
        </p:nvSpPr>
        <p:spPr>
          <a:xfrm>
            <a:off x="808382" y="4924152"/>
            <a:ext cx="108502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글로벌 제조업은 당분간 부진을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이어가겠으나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내년 이후에는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글로벌 금리인상 사이클 종료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등으로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재화 소비도 정상화되면서 점차 개선될 것으로 예상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특히 과거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금리 인하 이후 제조업 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ＰＭＩ가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시차를 두고 회복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하였던 것을 보면 통화 긴축 기조가 완화되면 제조업 경기가 다시 살아난 것으로 보임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A96A68-AD72-49DD-C41A-622C34D93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0228" y="1130176"/>
            <a:ext cx="7364882" cy="363168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3519632-F444-C5AA-F233-FB847A3159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5200" y="-26503"/>
            <a:ext cx="1066800" cy="29600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9A0AC7D-5053-2CCE-6CC8-47496252C2EC}"/>
              </a:ext>
            </a:extLst>
          </p:cNvPr>
          <p:cNvSpPr/>
          <p:nvPr/>
        </p:nvSpPr>
        <p:spPr>
          <a:xfrm>
            <a:off x="-13853" y="6650183"/>
            <a:ext cx="12219708" cy="221672"/>
          </a:xfrm>
          <a:prstGeom prst="rect">
            <a:avLst/>
          </a:prstGeom>
          <a:solidFill>
            <a:srgbClr val="08518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6" name="직선 연결선[R] 10">
            <a:extLst>
              <a:ext uri="{FF2B5EF4-FFF2-40B4-BE49-F238E27FC236}">
                <a16:creationId xmlns:a16="http://schemas.microsoft.com/office/drawing/2014/main" id="{1FEBFE06-6E32-6F8E-7111-F45D21FAD80D}"/>
              </a:ext>
            </a:extLst>
          </p:cNvPr>
          <p:cNvCxnSpPr/>
          <p:nvPr/>
        </p:nvCxnSpPr>
        <p:spPr>
          <a:xfrm>
            <a:off x="152401" y="888310"/>
            <a:ext cx="11880000" cy="0"/>
          </a:xfrm>
          <a:prstGeom prst="line">
            <a:avLst/>
          </a:prstGeom>
          <a:ln w="19050">
            <a:solidFill>
              <a:srgbClr val="085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C8F41441-0B94-CB83-02AD-9DB43397EFCB}"/>
              </a:ext>
            </a:extLst>
          </p:cNvPr>
          <p:cNvSpPr txBox="1">
            <a:spLocks/>
          </p:cNvSpPr>
          <p:nvPr/>
        </p:nvSpPr>
        <p:spPr>
          <a:xfrm>
            <a:off x="-13853" y="1"/>
            <a:ext cx="10515600" cy="884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/>
              <a:t>   </a:t>
            </a:r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글로벌 제조업 경기 향방</a:t>
            </a:r>
          </a:p>
        </p:txBody>
      </p:sp>
    </p:spTree>
    <p:extLst>
      <p:ext uri="{BB962C8B-B14F-4D97-AF65-F5344CB8AC3E}">
        <p14:creationId xmlns:p14="http://schemas.microsoft.com/office/powerpoint/2010/main" val="3835004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87750678-AC17-8B1D-ABE1-F262DE677075}"/>
              </a:ext>
            </a:extLst>
          </p:cNvPr>
          <p:cNvSpPr txBox="1"/>
          <p:nvPr/>
        </p:nvSpPr>
        <p:spPr>
          <a:xfrm>
            <a:off x="7315200" y="1911706"/>
            <a:ext cx="48768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다만 보고서가 발간된 이후 있던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FOMC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발표를 참고하면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금리 인상 사이클 종료 시점이 미뤄질 가능성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있기에 제조업 경기의 회복이 더 느려질 수도 있음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견조한 성장세에 따른 인플레이션 위험에 대한 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경계감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표명과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24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`25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ko-KR" altLang="en-US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점도표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상향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통해 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매파적인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통화정책 입장을 뚜렷하게 전달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B6F9A75-62A7-E1B3-B88B-695BE29285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8077"/>
          <a:stretch/>
        </p:blipFill>
        <p:spPr>
          <a:xfrm>
            <a:off x="0" y="1260966"/>
            <a:ext cx="3611217" cy="383129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13C921E-D6E0-AE00-CE9A-A235499818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5200" y="-26503"/>
            <a:ext cx="1066800" cy="29600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1335FE6-DEE3-F5BD-39C1-B577EA06BC9D}"/>
              </a:ext>
            </a:extLst>
          </p:cNvPr>
          <p:cNvSpPr/>
          <p:nvPr/>
        </p:nvSpPr>
        <p:spPr>
          <a:xfrm>
            <a:off x="-13853" y="6650183"/>
            <a:ext cx="12219708" cy="221672"/>
          </a:xfrm>
          <a:prstGeom prst="rect">
            <a:avLst/>
          </a:prstGeom>
          <a:solidFill>
            <a:srgbClr val="08518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" name="직선 연결선[R] 10">
            <a:extLst>
              <a:ext uri="{FF2B5EF4-FFF2-40B4-BE49-F238E27FC236}">
                <a16:creationId xmlns:a16="http://schemas.microsoft.com/office/drawing/2014/main" id="{31632B05-8360-62AF-FF76-BEFF23BE3411}"/>
              </a:ext>
            </a:extLst>
          </p:cNvPr>
          <p:cNvCxnSpPr/>
          <p:nvPr/>
        </p:nvCxnSpPr>
        <p:spPr>
          <a:xfrm>
            <a:off x="152401" y="888310"/>
            <a:ext cx="11880000" cy="0"/>
          </a:xfrm>
          <a:prstGeom prst="line">
            <a:avLst/>
          </a:prstGeom>
          <a:ln w="19050">
            <a:solidFill>
              <a:srgbClr val="085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>
            <a:extLst>
              <a:ext uri="{FF2B5EF4-FFF2-40B4-BE49-F238E27FC236}">
                <a16:creationId xmlns:a16="http://schemas.microsoft.com/office/drawing/2014/main" id="{3EEF89F2-F284-E1C8-6E2A-3AEAAA90F93E}"/>
              </a:ext>
            </a:extLst>
          </p:cNvPr>
          <p:cNvSpPr txBox="1">
            <a:spLocks/>
          </p:cNvSpPr>
          <p:nvPr/>
        </p:nvSpPr>
        <p:spPr>
          <a:xfrm>
            <a:off x="-13853" y="1"/>
            <a:ext cx="10515600" cy="884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/>
              <a:t>   </a:t>
            </a:r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글로벌 제조업 경기 향방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6A8F042-464A-2877-20C8-30105EB3B0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077"/>
          <a:stretch/>
        </p:blipFill>
        <p:spPr>
          <a:xfrm>
            <a:off x="3611217" y="1260966"/>
            <a:ext cx="3611218" cy="383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059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87750678-AC17-8B1D-ABE1-F262DE677075}"/>
              </a:ext>
            </a:extLst>
          </p:cNvPr>
          <p:cNvSpPr txBox="1"/>
          <p:nvPr/>
        </p:nvSpPr>
        <p:spPr>
          <a:xfrm>
            <a:off x="5953991" y="1150356"/>
            <a:ext cx="580851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9</a:t>
            </a:r>
            <a:r>
              <a:rPr lang="ko-KR" altLang="en-US" b="1" dirty="0"/>
              <a:t>월 </a:t>
            </a:r>
            <a:r>
              <a:rPr lang="en-US" altLang="ko-KR" b="1" dirty="0"/>
              <a:t>FOMC </a:t>
            </a:r>
            <a:r>
              <a:rPr lang="ko-KR" altLang="en-US" b="1" dirty="0"/>
              <a:t>핵심 사항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dirty="0"/>
              <a:t> 정책 강화 관련 포워드 </a:t>
            </a:r>
            <a:r>
              <a:rPr lang="ko-KR" altLang="en-US" dirty="0" err="1"/>
              <a:t>가이던스</a:t>
            </a:r>
            <a:r>
              <a:rPr lang="en-US" altLang="ko-KR" dirty="0"/>
              <a:t>(the extent of additional policy firming)</a:t>
            </a:r>
            <a:r>
              <a:rPr lang="ko-KR" altLang="en-US" dirty="0"/>
              <a:t>를 동일하게 유지해 긴축 </a:t>
            </a:r>
            <a:endParaRPr lang="en-US" altLang="ko-KR" dirty="0"/>
          </a:p>
          <a:p>
            <a:r>
              <a:rPr lang="ko-KR" altLang="en-US" dirty="0"/>
              <a:t>선호적인 정책 스탠스 지속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연준위원들의 금년말 정책금리전망 </a:t>
            </a:r>
            <a:r>
              <a:rPr lang="ko-KR" altLang="en-US" dirty="0" err="1"/>
              <a:t>중간값은</a:t>
            </a:r>
            <a:r>
              <a:rPr lang="ko-KR" altLang="en-US" dirty="0"/>
              <a:t> </a:t>
            </a:r>
            <a:r>
              <a:rPr lang="en-US" altLang="ko-KR" dirty="0"/>
              <a:t>5.625%</a:t>
            </a:r>
            <a:r>
              <a:rPr lang="ko-KR" altLang="en-US" dirty="0"/>
              <a:t>로 </a:t>
            </a:r>
            <a:r>
              <a:rPr lang="en-US" altLang="ko-KR" dirty="0"/>
              <a:t>25bp </a:t>
            </a:r>
            <a:r>
              <a:rPr lang="ko-KR" altLang="en-US" dirty="0"/>
              <a:t>추가 인상 전망을 유지했으며 내년말 </a:t>
            </a:r>
            <a:r>
              <a:rPr lang="en-US" altLang="ko-KR" dirty="0"/>
              <a:t>5.125%, `25</a:t>
            </a:r>
            <a:r>
              <a:rPr lang="ko-KR" altLang="en-US" dirty="0"/>
              <a:t>년말은 </a:t>
            </a:r>
            <a:r>
              <a:rPr lang="en-US" altLang="ko-KR" dirty="0"/>
              <a:t>3.875%</a:t>
            </a:r>
            <a:r>
              <a:rPr lang="ko-KR" altLang="en-US" dirty="0"/>
              <a:t>로 전망치를 각각 </a:t>
            </a:r>
            <a:r>
              <a:rPr lang="en-US" altLang="ko-KR" dirty="0"/>
              <a:t>50bp </a:t>
            </a:r>
            <a:r>
              <a:rPr lang="ko-KR" altLang="en-US" dirty="0"/>
              <a:t>상향해 금리 인하 </a:t>
            </a:r>
            <a:r>
              <a:rPr lang="ko-KR" altLang="en-US" dirty="0" err="1"/>
              <a:t>기대폭</a:t>
            </a:r>
            <a:r>
              <a:rPr lang="ko-KR" altLang="en-US" dirty="0"/>
              <a:t> 축소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인플레이션의 지속성 있는 하락을 확신할 수 있을 때까지 제약적 통화정책 기조를 유지할 필요가 있으며 향후 데이터의 향방에 따라 </a:t>
            </a:r>
            <a:r>
              <a:rPr lang="ko-KR" altLang="en-US" b="1" dirty="0"/>
              <a:t>추가 금리인상</a:t>
            </a:r>
            <a:r>
              <a:rPr lang="ko-KR" altLang="en-US" dirty="0"/>
              <a:t>도 가능 시사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B262F1-0199-3378-AA4C-58A32BF393DE}"/>
              </a:ext>
            </a:extLst>
          </p:cNvPr>
          <p:cNvSpPr txBox="1"/>
          <p:nvPr/>
        </p:nvSpPr>
        <p:spPr>
          <a:xfrm>
            <a:off x="9578009" y="6308209"/>
            <a:ext cx="24284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ko-KR" altLang="en-US" dirty="0"/>
              <a:t>국제 금융 센터</a:t>
            </a:r>
            <a:endParaRPr lang="en-US" altLang="ko-KR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BB9E56E-5230-5E06-DBF7-94B757E59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82" y="1479355"/>
            <a:ext cx="5257800" cy="377345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E3B271C-4279-786A-6229-559C5B642D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5200" y="-26503"/>
            <a:ext cx="1066800" cy="29600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FE3183D-AA75-95CD-75D6-82B1C3976F7B}"/>
              </a:ext>
            </a:extLst>
          </p:cNvPr>
          <p:cNvSpPr/>
          <p:nvPr/>
        </p:nvSpPr>
        <p:spPr>
          <a:xfrm>
            <a:off x="-13853" y="6650183"/>
            <a:ext cx="12219708" cy="221672"/>
          </a:xfrm>
          <a:prstGeom prst="rect">
            <a:avLst/>
          </a:prstGeom>
          <a:solidFill>
            <a:srgbClr val="08518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" name="직선 연결선[R] 10">
            <a:extLst>
              <a:ext uri="{FF2B5EF4-FFF2-40B4-BE49-F238E27FC236}">
                <a16:creationId xmlns:a16="http://schemas.microsoft.com/office/drawing/2014/main" id="{A1E1266B-2CC1-3CCE-EC5B-3CEF73713C00}"/>
              </a:ext>
            </a:extLst>
          </p:cNvPr>
          <p:cNvCxnSpPr/>
          <p:nvPr/>
        </p:nvCxnSpPr>
        <p:spPr>
          <a:xfrm>
            <a:off x="152401" y="888310"/>
            <a:ext cx="11880000" cy="0"/>
          </a:xfrm>
          <a:prstGeom prst="line">
            <a:avLst/>
          </a:prstGeom>
          <a:ln w="19050">
            <a:solidFill>
              <a:srgbClr val="085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>
            <a:extLst>
              <a:ext uri="{FF2B5EF4-FFF2-40B4-BE49-F238E27FC236}">
                <a16:creationId xmlns:a16="http://schemas.microsoft.com/office/drawing/2014/main" id="{36F4A70C-BAF6-0867-C3D8-466CBE2351A0}"/>
              </a:ext>
            </a:extLst>
          </p:cNvPr>
          <p:cNvSpPr txBox="1">
            <a:spLocks/>
          </p:cNvSpPr>
          <p:nvPr/>
        </p:nvSpPr>
        <p:spPr>
          <a:xfrm>
            <a:off x="-13853" y="1"/>
            <a:ext cx="10515600" cy="884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/>
              <a:t>   </a:t>
            </a:r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글로벌 제조업 경기 향방</a:t>
            </a:r>
          </a:p>
        </p:txBody>
      </p:sp>
    </p:spTree>
    <p:extLst>
      <p:ext uri="{BB962C8B-B14F-4D97-AF65-F5344CB8AC3E}">
        <p14:creationId xmlns:p14="http://schemas.microsoft.com/office/powerpoint/2010/main" val="526363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1802</TotalTime>
  <Words>902</Words>
  <Application>Microsoft Office PowerPoint</Application>
  <PresentationFormat>와이드스크린</PresentationFormat>
  <Paragraphs>95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HY헤드라인M</vt:lpstr>
      <vt:lpstr>나눔고딕</vt:lpstr>
      <vt:lpstr>맑은 고딕</vt:lpstr>
      <vt:lpstr>휴먼둥근헤드라인</vt:lpstr>
      <vt:lpstr>휴먼모음T</vt:lpstr>
      <vt:lpstr>Arial</vt:lpstr>
      <vt:lpstr>Office 테마</vt:lpstr>
      <vt:lpstr>글로벌 제조업 경기 평가  －기준 금리를 중심으로</vt:lpstr>
      <vt:lpstr>   글로벌 제조업 경기 현황 및 특징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글로벌 제조업 경기 평가 및 우리 경제에 대한 시사점</dc:title>
  <dc:creator>이원응</dc:creator>
  <cp:lastModifiedBy>이원응</cp:lastModifiedBy>
  <cp:revision>64</cp:revision>
  <dcterms:created xsi:type="dcterms:W3CDTF">2023-10-01T16:04:21Z</dcterms:created>
  <dcterms:modified xsi:type="dcterms:W3CDTF">2023-10-04T15:14:23Z</dcterms:modified>
</cp:coreProperties>
</file>