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7"/>
    </p:embeddedFont>
    <p:embeddedFont>
      <p:font typeface="함초롬돋움" panose="020B0604000101010101" pitchFamily="50" charset="-127"/>
      <p:regular r:id="rId8"/>
      <p:bold r:id="rId9"/>
    </p:embeddedFont>
    <p:embeddedFont>
      <p:font typeface="배달의민족 도현" panose="020B0600000101010101" pitchFamily="50" charset="-127"/>
      <p:regular r:id="rId10"/>
    </p:embeddedFont>
    <p:embeddedFont>
      <p:font typeface="210 옴니고딕 030" panose="02020603020101020101" pitchFamily="18" charset="-127"/>
      <p:regular r:id="rId11"/>
    </p:embeddedFont>
    <p:embeddedFont>
      <p:font typeface="Arial Black" panose="020B0A04020102020204" pitchFamily="34" charset="0"/>
      <p:bold r:id="rId12"/>
    </p:embeddedFont>
    <p:embeddedFont>
      <p:font typeface="HY견고딕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594"/>
    <a:srgbClr val="E6E6DC"/>
    <a:srgbClr val="006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7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8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5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CB2F-86C3-4163-B64E-B64714D1F4F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8FC8-B727-4487-98BF-60F1914D3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2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1792" y="402336"/>
            <a:ext cx="4460748" cy="4517136"/>
          </a:xfrm>
          <a:prstGeom prst="rect">
            <a:avLst/>
          </a:prstGeom>
          <a:solidFill>
            <a:srgbClr val="81A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776" y="337631"/>
            <a:ext cx="4588764" cy="278047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오픈소스</a:t>
            </a:r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프로젝트 </a:t>
            </a:r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제안서</a:t>
            </a:r>
            <a:endParaRPr lang="ko-KR" altLang="en-US" dirty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44268" y="3263710"/>
            <a:ext cx="2938272" cy="138144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20192921 </a:t>
            </a:r>
            <a:r>
              <a:rPr lang="ko-KR" altLang="en-US" dirty="0" err="1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이원응</a:t>
            </a:r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20192934 </a:t>
            </a:r>
            <a:r>
              <a:rPr lang="ko-KR" altLang="en-US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최은서</a:t>
            </a:r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20192936 </a:t>
            </a:r>
            <a:r>
              <a:rPr lang="ko-KR" altLang="en-US" dirty="0" err="1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최환규</a:t>
            </a:r>
            <a:endParaRPr lang="ko-KR" altLang="en-US" dirty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9904" y="1727868"/>
            <a:ext cx="55534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  <a:endParaRPr lang="en-US" altLang="ko-KR" sz="4800" dirty="0">
              <a:solidFill>
                <a:srgbClr val="E6E6D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3600" dirty="0" smtClean="0">
              <a:solidFill>
                <a:srgbClr val="E6E6D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문제점 인식</a:t>
            </a:r>
            <a:endParaRPr lang="en-US" altLang="ko-KR" sz="3600" dirty="0" smtClean="0">
              <a:solidFill>
                <a:srgbClr val="E6E6D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사전 기술</a:t>
            </a:r>
            <a:r>
              <a:rPr lang="en-US" altLang="ko-KR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시장 조사</a:t>
            </a:r>
            <a:endParaRPr lang="en-US" altLang="ko-KR" sz="3600" dirty="0">
              <a:solidFill>
                <a:srgbClr val="E6E6D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설계 작품 </a:t>
            </a:r>
            <a:r>
              <a:rPr lang="en-US" altLang="ko-KR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‘HMC’</a:t>
            </a:r>
            <a:endParaRPr lang="en-US" altLang="ko-KR" sz="3600" dirty="0" smtClean="0">
              <a:solidFill>
                <a:srgbClr val="E6E6D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 smtClean="0">
                <a:solidFill>
                  <a:srgbClr val="E6E6D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필요한 알고리즘</a:t>
            </a:r>
            <a:endParaRPr lang="ko-KR" altLang="en-US" sz="3600" dirty="0">
              <a:solidFill>
                <a:srgbClr val="E6E6D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 인식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9576" y="988563"/>
            <a:ext cx="561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많은 카드 혜택들이 버려짐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8302" y="1571054"/>
            <a:ext cx="8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“[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오정민의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쌈짓돈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해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1300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억 사라지는 카드사 포인트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미리 잘 챙기세요”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 경제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16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2988" y="2211234"/>
            <a:ext cx="793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박인철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,＂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통신사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맴버쉽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포인트 절반도 못 쓰고 소멸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변덕스런 운영 도마에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“,</a:t>
            </a:r>
          </a:p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소비자가 만드는 신문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21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9575" y="3027807"/>
            <a:ext cx="791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혜택을 사용하려고 해도 너무 복잡함 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8302" y="3612582"/>
            <a:ext cx="1012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 시 카드 혜택 종류를 전부 알고 최선의 카드를 제시하기는 너무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힘듬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6473" y="3981819"/>
            <a:ext cx="888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네이버 기준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편의점 카드 혜택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검색 시 제시되는 카드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109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301" y="5450768"/>
            <a:ext cx="1012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프렌차이즈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매장일지라도 혜택을 받을 수 없는 업소도 존재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6473" y="5891794"/>
            <a:ext cx="896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**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벅스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인천공항점은 일부 제휴 혜택을 제외한 모든 프로모션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이벤트 할인 혜택이 불가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26" y="4348085"/>
            <a:ext cx="7587120" cy="9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20755"/>
            <a:ext cx="5641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사전 </a:t>
            </a:r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시장</a:t>
            </a:r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30376" y="1085648"/>
            <a:ext cx="40731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삼성 페이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사용자의 카드를 저장해두고 원하는 카드를 선택하여 결제할 수 있도록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마그네틱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카드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단말기와 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NFC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단말기에 모두 적용할 수 있음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스마트폰 내부의 앱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 시 카드를 자동으로 선택해주지는 않음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3520" y="1085648"/>
            <a:ext cx="42902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클립 카드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스마트폰과 연동된 카드 모양의 단말을 사용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작은 액정 화면을 통해 여러 정보 표시 가능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신용카드는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마그네틱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결제만 지원되어 시장에서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외면당함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사례로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LG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페이 서비스를 위해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또한 지원되는 기기가 있었으나 출시되지 않음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5139" y="3491484"/>
            <a:ext cx="1060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Syrup </a:t>
            </a:r>
            <a:r>
              <a:rPr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월렛</a:t>
            </a:r>
            <a:endParaRPr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다양한 멤버쉽카드들을 모아둔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멤버쉽카드를 여러 개 가지고 다닌 필요가 없어짐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멤버쉽혜택을 받기 위해서는 사용자가 직접 해당 카드를 선택해서 적용해야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925" b="2848"/>
          <a:stretch/>
        </p:blipFill>
        <p:spPr>
          <a:xfrm>
            <a:off x="9483183" y="1213937"/>
            <a:ext cx="2277156" cy="2082523"/>
          </a:xfrm>
          <a:prstGeom prst="rect">
            <a:avLst/>
          </a:prstGeom>
          <a:ln>
            <a:solidFill>
              <a:srgbClr val="00628B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70209" y="5830586"/>
            <a:ext cx="113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카드를 한 곳에 모아 혜택을 받기에 조금 더 수월하게 만들어 주는 기능은 많지만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카드들이 저장이 되어 있을 뿐 그 중에서 직접 사용자가 선택해야하는 문제가 있다</a:t>
            </a:r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5139" y="4748189"/>
            <a:ext cx="106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홈쇼핑 </a:t>
            </a:r>
            <a:r>
              <a:rPr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어플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마지막 결제 시 등록된 카드들 중 일시불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할부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쿠폰을 전부 고려하여 가장 저렴한 가격을 나타내주는 결제수단을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제시해줌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27" idx="0"/>
          </p:cNvCxnSpPr>
          <p:nvPr/>
        </p:nvCxnSpPr>
        <p:spPr>
          <a:xfrm flipH="1" flipV="1">
            <a:off x="6072193" y="2326240"/>
            <a:ext cx="0" cy="10075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3" idx="2"/>
            <a:endCxn id="32" idx="0"/>
          </p:cNvCxnSpPr>
          <p:nvPr/>
        </p:nvCxnSpPr>
        <p:spPr>
          <a:xfrm flipV="1">
            <a:off x="1975258" y="2216868"/>
            <a:ext cx="0" cy="16450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20755"/>
            <a:ext cx="1036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 작품 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HMC(high multi-card)’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25995" y="3186493"/>
            <a:ext cx="1305585" cy="669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3991" y="2068029"/>
            <a:ext cx="3571095" cy="955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액정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저장되어 있는 카드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 위치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3107" y="3192342"/>
            <a:ext cx="1304301" cy="669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18" idx="3"/>
            <a:endCxn id="27" idx="1"/>
          </p:cNvCxnSpPr>
          <p:nvPr/>
        </p:nvCxnSpPr>
        <p:spPr>
          <a:xfrm>
            <a:off x="4231580" y="3521257"/>
            <a:ext cx="983687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99210" y="4693942"/>
            <a:ext cx="3317470" cy="1565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별 혜택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잔고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남은 한도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매장 별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 가능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맴버쉽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전월 실적 충족 여부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15267" y="3333790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라즈베리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파이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8" name="꺾인 연결선 27"/>
          <p:cNvCxnSpPr>
            <a:stCxn id="27" idx="1"/>
            <a:endCxn id="29" idx="0"/>
          </p:cNvCxnSpPr>
          <p:nvPr/>
        </p:nvCxnSpPr>
        <p:spPr>
          <a:xfrm rot="10800000" flipV="1">
            <a:off x="4618093" y="3521258"/>
            <a:ext cx="597174" cy="402604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732591" y="3923862"/>
            <a:ext cx="1771003" cy="669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GPS</a:t>
            </a: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위치 확인 센서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cxnSp>
        <p:nvCxnSpPr>
          <p:cNvPr id="30" name="직선 연결선 29"/>
          <p:cNvCxnSpPr>
            <a:stCxn id="23" idx="3"/>
            <a:endCxn id="18" idx="1"/>
          </p:cNvCxnSpPr>
          <p:nvPr/>
        </p:nvCxnSpPr>
        <p:spPr>
          <a:xfrm flipV="1">
            <a:off x="2627408" y="3521257"/>
            <a:ext cx="298587" cy="58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23107" y="2216868"/>
            <a:ext cx="1304301" cy="669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RFID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신호 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3" name="꺾인 연결선 32"/>
          <p:cNvCxnSpPr>
            <a:stCxn id="27" idx="2"/>
            <a:endCxn id="26" idx="3"/>
          </p:cNvCxnSpPr>
          <p:nvPr/>
        </p:nvCxnSpPr>
        <p:spPr>
          <a:xfrm rot="5400000">
            <a:off x="4617532" y="4007875"/>
            <a:ext cx="1768033" cy="1169735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93235" y="2164923"/>
            <a:ext cx="44619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GPS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위치 확인을 통해 현재 매장 확인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RFID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신호 발생기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결제 단말 구성</a:t>
            </a:r>
          </a:p>
          <a:p>
            <a:pPr fontAlgn="base"/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입력 해두는 장치</a:t>
            </a:r>
          </a:p>
          <a:p>
            <a:pPr fontAlgn="base"/>
            <a:endParaRPr lang="en-US" altLang="ko-KR" sz="16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액정</a:t>
            </a: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우리가 알려주어야 하는 정보 표시 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ex)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소지 카드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잔액 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한도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매장</a:t>
            </a:r>
          </a:p>
          <a:p>
            <a:pPr fontAlgn="base"/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16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</a:t>
            </a: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카드의 혜택에 대한 데이터 저장하기 위한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장치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(Django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활용 예정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모듈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-RFID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신호 발생기만 따로 가지고 다닐 수 있도록 블루투스로 연결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(Arduino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블루투스 센서 사용 예정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75121" y="5751504"/>
            <a:ext cx="211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 작품 블록도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0704" y="914382"/>
            <a:ext cx="11356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기기 목적</a:t>
            </a:r>
            <a:r>
              <a:rPr lang="en-US" altLang="ko-KR" sz="2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20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가지고 다녀야 하는 여러 카드를 한 단말에 저장시키고 상황에 맞춰 최선의 카드를 자동</a:t>
            </a:r>
            <a:endParaRPr lang="en-US" altLang="ko-KR" sz="20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20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</a:t>
            </a:r>
            <a:r>
              <a:rPr lang="ko-KR" altLang="en-US" sz="20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선택해 카드 신호를 발생시켜 결제하도록 하여 사용자가 혜택을 최대로 받을 수 있도록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20755"/>
            <a:ext cx="813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알고리즘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9576" y="917918"/>
            <a:ext cx="927071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선택 알고리즘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장소와 결제 금액 확인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가지고 있는 카드들의 해당 장소에서의 혜택을 서버에서 가져옴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가지고 있는 카드들의 혜택을 적용한 최종 가격 확인 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최종 가격과 각 카드의 잔고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한도에 부합하지 않는 카드 제외</a:t>
            </a:r>
            <a:endParaRPr lang="en-US" altLang="ko-KR" sz="14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남은 카드 중 가장 낮은 가격이 제시되는 카드 신호 발생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1568" y="2951947"/>
            <a:ext cx="2229831" cy="954107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a typeface="HY견고딕" panose="02030600000101010101" pitchFamily="18" charset="-127"/>
              </a:rPr>
              <a:t>수신 받은 </a:t>
            </a:r>
            <a:r>
              <a:rPr lang="en-US" altLang="ko-KR" sz="1400" b="1" dirty="0" smtClean="0">
                <a:ea typeface="HY견고딕" panose="02030600000101010101" pitchFamily="18" charset="-127"/>
              </a:rPr>
              <a:t>A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 정보 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결제 시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1000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원당 </a:t>
            </a:r>
            <a:endParaRPr lang="en-US" altLang="ko-KR" sz="1400" dirty="0" smtClean="0"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ea typeface="HY견고딕" panose="02030600000101010101" pitchFamily="18" charset="-127"/>
              </a:rPr>
              <a:t>50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 할인</a:t>
            </a:r>
            <a:endParaRPr lang="en-US" altLang="ko-KR" sz="1400" dirty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잔고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40000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70" y="4123613"/>
            <a:ext cx="2229830" cy="954107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HY견고딕" panose="02030600000101010101" pitchFamily="18" charset="-127"/>
              </a:rPr>
              <a:t>수신 받은 </a:t>
            </a:r>
            <a:r>
              <a:rPr lang="en-US" altLang="ko-KR" sz="1400" b="1" dirty="0" smtClean="0">
                <a:ea typeface="HY견고딕" panose="02030600000101010101" pitchFamily="18" charset="-127"/>
              </a:rPr>
              <a:t>B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 정보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결제 시</a:t>
            </a:r>
            <a:r>
              <a:rPr lang="en-US" altLang="ko-KR" sz="1400" dirty="0" smtClean="0"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ea typeface="HY견고딕" panose="02030600000101010101" pitchFamily="18" charset="-127"/>
              </a:rPr>
              <a:t>결제 금액의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10% </a:t>
            </a:r>
            <a:r>
              <a:rPr lang="ko-KR" altLang="en-US" sz="1400" dirty="0" smtClean="0">
                <a:ea typeface="HY견고딕" panose="02030600000101010101" pitchFamily="18" charset="-127"/>
              </a:rPr>
              <a:t>할인</a:t>
            </a:r>
            <a:r>
              <a:rPr lang="en-US" altLang="ko-KR" sz="1400" dirty="0" smtClean="0">
                <a:ea typeface="HY견고딕" panose="02030600000101010101" pitchFamily="18" charset="-127"/>
              </a:rPr>
              <a:t>(10000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원까지 적용</a:t>
            </a:r>
            <a:r>
              <a:rPr lang="en-US" altLang="ko-KR" sz="1400" dirty="0" smtClean="0"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ea typeface="HY견고딕" panose="02030600000101010101" pitchFamily="18" charset="-127"/>
              </a:rPr>
              <a:t> </a:t>
            </a:r>
            <a:endParaRPr lang="en-US" altLang="ko-KR" sz="1400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한도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32000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 남음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1569" y="5363642"/>
            <a:ext cx="2229831" cy="954107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HY견고딕" panose="02030600000101010101" pitchFamily="18" charset="-127"/>
              </a:rPr>
              <a:t>수신 받은 </a:t>
            </a:r>
            <a:r>
              <a:rPr lang="en-US" altLang="ko-KR" sz="1400" b="1" dirty="0" smtClean="0">
                <a:ea typeface="HY견고딕" panose="02030600000101010101" pitchFamily="18" charset="-127"/>
              </a:rPr>
              <a:t>C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 </a:t>
            </a:r>
            <a:r>
              <a:rPr lang="ko-KR" altLang="en-US" sz="1400" b="1" dirty="0">
                <a:ea typeface="HY견고딕" panose="02030600000101010101" pitchFamily="18" charset="-127"/>
              </a:rPr>
              <a:t>정보 </a:t>
            </a:r>
            <a:endParaRPr lang="en-US" altLang="ko-KR" sz="1400" b="1" dirty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결제 시</a:t>
            </a:r>
            <a:r>
              <a:rPr lang="en-US" altLang="ko-KR" sz="1400" dirty="0" smtClean="0"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ea typeface="HY견고딕" panose="02030600000101010101" pitchFamily="18" charset="-127"/>
              </a:rPr>
              <a:t>결제 건당 </a:t>
            </a:r>
            <a:endParaRPr lang="en-US" altLang="ko-KR" sz="1400" dirty="0" smtClean="0"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ea typeface="HY견고딕" panose="02030600000101010101" pitchFamily="18" charset="-127"/>
              </a:rPr>
              <a:t>3000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 할인</a:t>
            </a:r>
            <a:endParaRPr lang="en-US" altLang="ko-KR" sz="1400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잔고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23000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 남음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26601" y="2436717"/>
            <a:ext cx="2568811" cy="307777"/>
          </a:xfrm>
          <a:prstGeom prst="rect">
            <a:avLst/>
          </a:prstGeom>
          <a:solidFill>
            <a:srgbClr val="E6E6DC"/>
          </a:solidFill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CS </a:t>
            </a:r>
            <a:r>
              <a:rPr lang="ko-KR" altLang="en-US" sz="1400" b="1" dirty="0" smtClean="0"/>
              <a:t>편의점에서 </a:t>
            </a:r>
            <a:r>
              <a:rPr lang="en-US" altLang="ko-KR" sz="1400" b="1" dirty="0" smtClean="0"/>
              <a:t>32500</a:t>
            </a:r>
            <a:r>
              <a:rPr lang="ko-KR" altLang="en-US" sz="1400" b="1" dirty="0" smtClean="0"/>
              <a:t>원 결제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02456" y="3167390"/>
            <a:ext cx="2068285" cy="523220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ea typeface="HY견고딕" panose="02030600000101010101" pitchFamily="18" charset="-127"/>
              </a:rPr>
              <a:t>A 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카드로 결제 시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최종 가격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30900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2456" y="4334174"/>
            <a:ext cx="2068285" cy="523220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HY견고딕" panose="02030600000101010101" pitchFamily="18" charset="-127"/>
              </a:rPr>
              <a:t>B</a:t>
            </a:r>
            <a:r>
              <a:rPr lang="en-US" altLang="ko-KR" sz="1400" b="1" dirty="0" smtClean="0">
                <a:ea typeface="HY견고딕" panose="02030600000101010101" pitchFamily="18" charset="-127"/>
              </a:rPr>
              <a:t> 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카드로 결제 시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최종 가격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31000</a:t>
            </a:r>
            <a:r>
              <a:rPr lang="ko-KR" altLang="en-US" sz="1400" dirty="0">
                <a:ea typeface="HY견고딕" panose="02030600000101010101" pitchFamily="18" charset="-127"/>
              </a:rPr>
              <a:t>원</a:t>
            </a:r>
            <a:r>
              <a:rPr lang="ko-KR" altLang="en-US" sz="1400" dirty="0" smtClean="0">
                <a:ea typeface="HY견고딕" panose="02030600000101010101" pitchFamily="18" charset="-127"/>
              </a:rPr>
              <a:t> 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2456" y="5579085"/>
            <a:ext cx="2068285" cy="523220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HY견고딕" panose="02030600000101010101" pitchFamily="18" charset="-127"/>
              </a:rPr>
              <a:t>C</a:t>
            </a:r>
            <a:r>
              <a:rPr lang="en-US" altLang="ko-KR" sz="1400" b="1" dirty="0" smtClean="0">
                <a:ea typeface="HY견고딕" panose="02030600000101010101" pitchFamily="18" charset="-127"/>
              </a:rPr>
              <a:t> 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카드로 결제 시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최종 가격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28500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 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226" y="3059668"/>
            <a:ext cx="2338688" cy="738664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ea typeface="HY견고딕" panose="02030600000101010101" pitchFamily="18" charset="-127"/>
              </a:rPr>
              <a:t>A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 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잔고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40000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</a:t>
            </a:r>
            <a:r>
              <a:rPr lang="en-US" altLang="ko-KR" sz="1400" dirty="0" smtClean="0">
                <a:ea typeface="HY견고딕" panose="02030600000101010101" pitchFamily="18" charset="-127"/>
              </a:rPr>
              <a:t>&gt;</a:t>
            </a:r>
            <a:r>
              <a:rPr lang="ko-KR" altLang="en-US" sz="1400" dirty="0" smtClean="0">
                <a:ea typeface="HY견고딕" panose="02030600000101010101" pitchFamily="18" charset="-127"/>
              </a:rPr>
              <a:t>금액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30900</a:t>
            </a: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가능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2226" y="4226452"/>
            <a:ext cx="2338688" cy="738664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HY견고딕" panose="02030600000101010101" pitchFamily="18" charset="-127"/>
              </a:rPr>
              <a:t>B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 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잔고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32000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</a:t>
            </a:r>
            <a:r>
              <a:rPr lang="en-US" altLang="ko-KR" sz="1400" dirty="0" smtClean="0">
                <a:ea typeface="HY견고딕" panose="02030600000101010101" pitchFamily="18" charset="-127"/>
              </a:rPr>
              <a:t>&gt;</a:t>
            </a:r>
            <a:r>
              <a:rPr lang="ko-KR" altLang="en-US" sz="1400" dirty="0" smtClean="0">
                <a:ea typeface="HY견고딕" panose="02030600000101010101" pitchFamily="18" charset="-127"/>
              </a:rPr>
              <a:t>금액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31000</a:t>
            </a: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가능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2225" y="5471363"/>
            <a:ext cx="2338688" cy="738664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ea typeface="HY견고딕" panose="02030600000101010101" pitchFamily="18" charset="-127"/>
              </a:rPr>
              <a:t>C </a:t>
            </a:r>
            <a:r>
              <a:rPr lang="ko-KR" altLang="en-US" sz="1400" b="1" dirty="0" smtClean="0">
                <a:ea typeface="HY견고딕" panose="02030600000101010101" pitchFamily="18" charset="-127"/>
              </a:rPr>
              <a:t>카드 </a:t>
            </a:r>
            <a:endParaRPr lang="en-US" altLang="ko-KR" sz="1400" b="1" dirty="0" smtClean="0"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잔고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23000</a:t>
            </a:r>
            <a:r>
              <a:rPr lang="ko-KR" altLang="en-US" sz="1400" dirty="0" smtClean="0">
                <a:ea typeface="HY견고딕" panose="02030600000101010101" pitchFamily="18" charset="-127"/>
              </a:rPr>
              <a:t>원</a:t>
            </a:r>
            <a:r>
              <a:rPr lang="en-US" altLang="ko-KR" sz="1400" dirty="0">
                <a:ea typeface="HY견고딕" panose="02030600000101010101" pitchFamily="18" charset="-127"/>
              </a:rPr>
              <a:t>&lt;</a:t>
            </a:r>
            <a:r>
              <a:rPr lang="ko-KR" altLang="en-US" sz="1400" dirty="0" smtClean="0">
                <a:ea typeface="HY견고딕" panose="02030600000101010101" pitchFamily="18" charset="-127"/>
              </a:rPr>
              <a:t>금액 </a:t>
            </a:r>
            <a:r>
              <a:rPr lang="en-US" altLang="ko-KR" sz="1400" dirty="0" smtClean="0">
                <a:ea typeface="HY견고딕" panose="02030600000101010101" pitchFamily="18" charset="-127"/>
              </a:rPr>
              <a:t>28500</a:t>
            </a:r>
          </a:p>
          <a:p>
            <a:r>
              <a:rPr lang="ko-KR" altLang="en-US" sz="1400" dirty="0" smtClean="0">
                <a:ea typeface="HY견고딕" panose="02030600000101010101" pitchFamily="18" charset="-127"/>
              </a:rPr>
              <a:t>탈락</a:t>
            </a:r>
            <a:endParaRPr lang="ko-KR" altLang="en-US" sz="1400" dirty="0"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2399" y="3429584"/>
            <a:ext cx="2073437" cy="800219"/>
          </a:xfrm>
          <a:prstGeom prst="rect">
            <a:avLst/>
          </a:prstGeom>
          <a:noFill/>
          <a:ln w="57150" cap="rnd">
            <a:solidFill>
              <a:srgbClr val="81A5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가능한 카드들의 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금액 크기 순 정렬</a:t>
            </a:r>
            <a:endParaRPr lang="en-US" altLang="ko-KR" sz="1600" b="1" dirty="0" smtClean="0"/>
          </a:p>
          <a:p>
            <a:pPr algn="ctr"/>
            <a:r>
              <a:rPr lang="en-US" altLang="ko-KR" sz="1400" dirty="0" smtClean="0"/>
              <a:t>A</a:t>
            </a:r>
            <a:r>
              <a:rPr lang="ko-KR" altLang="en-US" sz="1400" dirty="0" smtClean="0"/>
              <a:t>카드</a:t>
            </a:r>
            <a:r>
              <a:rPr lang="en-US" altLang="ko-KR" sz="1400" dirty="0" smtClean="0"/>
              <a:t>&lt;B</a:t>
            </a:r>
            <a:r>
              <a:rPr lang="ko-KR" altLang="en-US" sz="1400" dirty="0" smtClean="0"/>
              <a:t>카드</a:t>
            </a:r>
            <a:endParaRPr lang="en-US" altLang="ko-KR" sz="1400" dirty="0" smtClean="0"/>
          </a:p>
        </p:txBody>
      </p:sp>
      <p:cxnSp>
        <p:nvCxnSpPr>
          <p:cNvPr id="36" name="꺾인 연결선 35"/>
          <p:cNvCxnSpPr>
            <a:stCxn id="27" idx="1"/>
            <a:endCxn id="26" idx="1"/>
          </p:cNvCxnSpPr>
          <p:nvPr/>
        </p:nvCxnSpPr>
        <p:spPr>
          <a:xfrm rot="10800000" flipH="1" flipV="1">
            <a:off x="1226601" y="2590606"/>
            <a:ext cx="614968" cy="3250090"/>
          </a:xfrm>
          <a:prstGeom prst="bentConnector3">
            <a:avLst>
              <a:gd name="adj1" fmla="val 0"/>
            </a:avLst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7" idx="1"/>
            <a:endCxn id="25" idx="1"/>
          </p:cNvCxnSpPr>
          <p:nvPr/>
        </p:nvCxnSpPr>
        <p:spPr>
          <a:xfrm rot="10800000" flipH="1" flipV="1">
            <a:off x="1226600" y="2590605"/>
            <a:ext cx="614969" cy="2010061"/>
          </a:xfrm>
          <a:prstGeom prst="bentConnector3">
            <a:avLst>
              <a:gd name="adj1" fmla="val 0"/>
            </a:avLst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7" idx="1"/>
            <a:endCxn id="24" idx="1"/>
          </p:cNvCxnSpPr>
          <p:nvPr/>
        </p:nvCxnSpPr>
        <p:spPr>
          <a:xfrm rot="10800000" flipH="1" flipV="1">
            <a:off x="1226600" y="2590605"/>
            <a:ext cx="614967" cy="838395"/>
          </a:xfrm>
          <a:prstGeom prst="bentConnector3">
            <a:avLst>
              <a:gd name="adj1" fmla="val 0"/>
            </a:avLst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8" idx="1"/>
            <a:endCxn id="24" idx="3"/>
          </p:cNvCxnSpPr>
          <p:nvPr/>
        </p:nvCxnSpPr>
        <p:spPr>
          <a:xfrm flipH="1">
            <a:off x="4071399" y="3429000"/>
            <a:ext cx="431057" cy="1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9" idx="1"/>
            <a:endCxn id="25" idx="3"/>
          </p:cNvCxnSpPr>
          <p:nvPr/>
        </p:nvCxnSpPr>
        <p:spPr>
          <a:xfrm flipH="1">
            <a:off x="4071400" y="4595784"/>
            <a:ext cx="431056" cy="4883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0" idx="1"/>
            <a:endCxn id="26" idx="3"/>
          </p:cNvCxnSpPr>
          <p:nvPr/>
        </p:nvCxnSpPr>
        <p:spPr>
          <a:xfrm flipH="1">
            <a:off x="4071400" y="5840695"/>
            <a:ext cx="431056" cy="1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3" idx="1"/>
            <a:endCxn id="30" idx="3"/>
          </p:cNvCxnSpPr>
          <p:nvPr/>
        </p:nvCxnSpPr>
        <p:spPr>
          <a:xfrm flipH="1">
            <a:off x="6570741" y="5840695"/>
            <a:ext cx="401484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2" idx="1"/>
            <a:endCxn id="29" idx="3"/>
          </p:cNvCxnSpPr>
          <p:nvPr/>
        </p:nvCxnSpPr>
        <p:spPr>
          <a:xfrm flipH="1">
            <a:off x="6570741" y="4595784"/>
            <a:ext cx="401485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1" idx="1"/>
            <a:endCxn id="28" idx="3"/>
          </p:cNvCxnSpPr>
          <p:nvPr/>
        </p:nvCxnSpPr>
        <p:spPr>
          <a:xfrm flipH="1">
            <a:off x="6570741" y="3429000"/>
            <a:ext cx="401485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2" idx="3"/>
            <a:endCxn id="34" idx="1"/>
          </p:cNvCxnSpPr>
          <p:nvPr/>
        </p:nvCxnSpPr>
        <p:spPr>
          <a:xfrm flipV="1">
            <a:off x="9310914" y="3829694"/>
            <a:ext cx="401485" cy="76609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1" idx="3"/>
            <a:endCxn id="34" idx="1"/>
          </p:cNvCxnSpPr>
          <p:nvPr/>
        </p:nvCxnSpPr>
        <p:spPr>
          <a:xfrm>
            <a:off x="9310914" y="3429000"/>
            <a:ext cx="401485" cy="400694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4" idx="2"/>
            <a:endCxn id="87" idx="0"/>
          </p:cNvCxnSpPr>
          <p:nvPr/>
        </p:nvCxnSpPr>
        <p:spPr>
          <a:xfrm flipH="1">
            <a:off x="10749117" y="4229803"/>
            <a:ext cx="1" cy="739201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683841" y="4969005"/>
            <a:ext cx="2130552" cy="40011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카드 신호 발생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634</Words>
  <Application>Microsoft Office PowerPoint</Application>
  <PresentationFormat>와이드스크린</PresentationFormat>
  <Paragraphs>120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휴먼둥근헤드라인</vt:lpstr>
      <vt:lpstr>함초롬돋움</vt:lpstr>
      <vt:lpstr>배달의민족 도현</vt:lpstr>
      <vt:lpstr>210 옴니고딕 030</vt:lpstr>
      <vt:lpstr>Arial Black</vt:lpstr>
      <vt:lpstr>HY견고딕</vt:lpstr>
      <vt:lpstr>맑은 고딕</vt:lpstr>
      <vt:lpstr>Arial</vt:lpstr>
      <vt:lpstr>Office 테마</vt:lpstr>
      <vt:lpstr>오픈소스 팀 프로젝트  10조 제안서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woneunglee@naver.com</cp:lastModifiedBy>
  <cp:revision>34</cp:revision>
  <dcterms:created xsi:type="dcterms:W3CDTF">2019-10-10T04:09:29Z</dcterms:created>
  <dcterms:modified xsi:type="dcterms:W3CDTF">2019-10-10T15:35:35Z</dcterms:modified>
</cp:coreProperties>
</file>