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69" r:id="rId3"/>
    <p:sldId id="264" r:id="rId4"/>
    <p:sldId id="273" r:id="rId5"/>
    <p:sldId id="265" r:id="rId6"/>
    <p:sldId id="275" r:id="rId7"/>
    <p:sldId id="276" r:id="rId8"/>
    <p:sldId id="259" r:id="rId9"/>
    <p:sldId id="272" r:id="rId10"/>
    <p:sldId id="262" r:id="rId11"/>
    <p:sldId id="280" r:id="rId12"/>
    <p:sldId id="261" r:id="rId13"/>
    <p:sldId id="257" r:id="rId14"/>
    <p:sldId id="278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DC"/>
    <a:srgbClr val="F3D6A8"/>
    <a:srgbClr val="1C5F83"/>
    <a:srgbClr val="81A594"/>
    <a:srgbClr val="5CBDDD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6" autoAdjust="0"/>
    <p:restoredTop sz="94660"/>
  </p:normalViewPr>
  <p:slideViewPr>
    <p:cSldViewPr snapToGrid="0">
      <p:cViewPr varScale="1">
        <p:scale>
          <a:sx n="63" d="100"/>
          <a:sy n="63" d="100"/>
        </p:scale>
        <p:origin x="-586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6282F-267B-4148-9B0C-72E0C7E3793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D52DF-2BF1-4465-85FC-4EA3638A1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D52DF-2BF1-4465-85FC-4EA3638A12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95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9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0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2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6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6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5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6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8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A51A-1E4F-4EAB-8786-8559A34BABBD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5572-7D37-4B87-B666-ABB20FFD0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7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aspberry pi 이미지 검색결과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r="8478"/>
          <a:stretch/>
        </p:blipFill>
        <p:spPr bwMode="auto">
          <a:xfrm>
            <a:off x="-9427" y="0"/>
            <a:ext cx="122014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17113" b="35930"/>
          <a:stretch/>
        </p:blipFill>
        <p:spPr>
          <a:xfrm>
            <a:off x="405430" y="343172"/>
            <a:ext cx="6306454" cy="1828010"/>
          </a:xfrm>
          <a:prstGeom prst="rect">
            <a:avLst/>
          </a:prstGeom>
          <a:noFill/>
        </p:spPr>
      </p:pic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-329939" y="4969962"/>
            <a:ext cx="5099901" cy="1166887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20192921 </a:t>
            </a:r>
            <a:r>
              <a:rPr lang="ko-KR" altLang="en-US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원 응</a:t>
            </a:r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20192934 </a:t>
            </a:r>
            <a:r>
              <a:rPr lang="ko-KR" altLang="en-US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 은 서</a:t>
            </a:r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20192936 </a:t>
            </a:r>
            <a:r>
              <a:rPr lang="ko-KR" altLang="en-US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 환 규</a:t>
            </a:r>
            <a:endParaRPr lang="ko-KR" altLang="en-US" sz="3600" dirty="0">
              <a:solidFill>
                <a:srgbClr val="E6E6D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0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07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100584"/>
            <a:ext cx="6484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구현할 제품 이미지</a:t>
            </a:r>
            <a:r>
              <a:rPr lang="en-US" altLang="ko-KR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(3)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61845"/>
              </p:ext>
            </p:extLst>
          </p:nvPr>
        </p:nvGraphicFramePr>
        <p:xfrm>
          <a:off x="1179576" y="1630322"/>
          <a:ext cx="7300210" cy="2011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825053">
                  <a:extLst>
                    <a:ext uri="{9D8B030D-6E8A-4147-A177-3AD203B41FA5}">
                      <a16:colId xmlns="" xmlns:a16="http://schemas.microsoft.com/office/drawing/2014/main" val="1352246771"/>
                    </a:ext>
                  </a:extLst>
                </a:gridCol>
                <a:gridCol w="1825053">
                  <a:extLst>
                    <a:ext uri="{9D8B030D-6E8A-4147-A177-3AD203B41FA5}">
                      <a16:colId xmlns="" xmlns:a16="http://schemas.microsoft.com/office/drawing/2014/main" val="3063899174"/>
                    </a:ext>
                  </a:extLst>
                </a:gridCol>
                <a:gridCol w="1918740">
                  <a:extLst>
                    <a:ext uri="{9D8B030D-6E8A-4147-A177-3AD203B41FA5}">
                      <a16:colId xmlns="" xmlns:a16="http://schemas.microsoft.com/office/drawing/2014/main" val="681281747"/>
                    </a:ext>
                  </a:extLst>
                </a:gridCol>
                <a:gridCol w="1731364">
                  <a:extLst>
                    <a:ext uri="{9D8B030D-6E8A-4147-A177-3AD203B41FA5}">
                      <a16:colId xmlns="" xmlns:a16="http://schemas.microsoft.com/office/drawing/2014/main" val="439052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추천 카드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다음 카드</a:t>
                      </a:r>
                      <a:endParaRPr lang="en-US" altLang="ko-KR" sz="1800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이전 카드</a:t>
                      </a:r>
                      <a:endParaRPr lang="ko-KR" altLang="en-US" sz="18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08831944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추천 카드 명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결제 진행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1684143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카드</a:t>
                      </a:r>
                      <a:r>
                        <a:rPr lang="ko-KR" altLang="en-US" baseline="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혜택 출력</a:t>
                      </a:r>
                      <a:r>
                        <a:rPr lang="en-US" altLang="ko-KR" baseline="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86430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 결제 금액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금액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80588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실 결제 금액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금액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637147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171625" y="3753354"/>
            <a:ext cx="345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결제용 단말 출력 화면 구상도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29738"/>
              </p:ext>
            </p:extLst>
          </p:nvPr>
        </p:nvGraphicFramePr>
        <p:xfrm>
          <a:off x="3649399" y="4224096"/>
          <a:ext cx="7300210" cy="2011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825053">
                  <a:extLst>
                    <a:ext uri="{9D8B030D-6E8A-4147-A177-3AD203B41FA5}">
                      <a16:colId xmlns="" xmlns:a16="http://schemas.microsoft.com/office/drawing/2014/main" val="1352246771"/>
                    </a:ext>
                  </a:extLst>
                </a:gridCol>
                <a:gridCol w="1825053">
                  <a:extLst>
                    <a:ext uri="{9D8B030D-6E8A-4147-A177-3AD203B41FA5}">
                      <a16:colId xmlns="" xmlns:a16="http://schemas.microsoft.com/office/drawing/2014/main" val="3063899174"/>
                    </a:ext>
                  </a:extLst>
                </a:gridCol>
                <a:gridCol w="1918740">
                  <a:extLst>
                    <a:ext uri="{9D8B030D-6E8A-4147-A177-3AD203B41FA5}">
                      <a16:colId xmlns="" xmlns:a16="http://schemas.microsoft.com/office/drawing/2014/main" val="681281747"/>
                    </a:ext>
                  </a:extLst>
                </a:gridCol>
                <a:gridCol w="1731364">
                  <a:extLst>
                    <a:ext uri="{9D8B030D-6E8A-4147-A177-3AD203B41FA5}">
                      <a16:colId xmlns="" xmlns:a16="http://schemas.microsoft.com/office/drawing/2014/main" val="439052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추천 카드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다음 카드</a:t>
                      </a:r>
                      <a:endParaRPr lang="en-US" altLang="ko-KR" sz="1800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이전 카드</a:t>
                      </a:r>
                      <a:endParaRPr lang="ko-KR" altLang="en-US" sz="18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08831944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우리 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V 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체크카드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결제 진행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1684143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결제 건당 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3000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 할인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86430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 결제 금액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7850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80588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실 결제 금액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4850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637147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641448" y="6347128"/>
            <a:ext cx="345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결제용 단말 출력 화면 예시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08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100584"/>
            <a:ext cx="6484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제품 설계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158376"/>
              </p:ext>
            </p:extLst>
          </p:nvPr>
        </p:nvGraphicFramePr>
        <p:xfrm>
          <a:off x="1387203" y="900879"/>
          <a:ext cx="10240745" cy="63228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4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33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03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75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항목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 기능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559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Django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Virtual Environment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Django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사용하여 해당 기기를 사용할 때 필요한 데이터를 수집하고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알고리즘을 구현시킬 수 있는 웹 페이지 개발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2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crawler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Beautifulsoup</a:t>
                      </a:r>
                      <a:r>
                        <a:rPr lang="ko-KR" altLang="en-US" dirty="0" smtClean="0"/>
                        <a:t>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urllib.request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라이브러리를 활용하여 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카드 별 혜택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매장 별 제휴 카드 목록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데이터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카드 결제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NFC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일반적으로 신용카드 결제에 사용되는 </a:t>
                      </a:r>
                      <a:r>
                        <a:rPr lang="en-US" altLang="ko-KR" baseline="0" dirty="0" smtClean="0"/>
                        <a:t>13.56mhz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nfc</a:t>
                      </a:r>
                      <a:r>
                        <a:rPr lang="ko-KR" altLang="en-US" baseline="0" dirty="0" err="1" smtClean="0"/>
                        <a:t>를</a:t>
                      </a:r>
                      <a:r>
                        <a:rPr lang="ko-KR" altLang="en-US" baseline="0" dirty="0" smtClean="0"/>
                        <a:t> 이용하여 일반 매장에서 결제가 가능하게 함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동적 </a:t>
                      </a:r>
                      <a:r>
                        <a:rPr lang="en-US" altLang="ko-KR" baseline="0" dirty="0" err="1" smtClean="0"/>
                        <a:t>nfc</a:t>
                      </a:r>
                      <a:r>
                        <a:rPr lang="ko-KR" altLang="en-US" baseline="0" dirty="0" smtClean="0"/>
                        <a:t>를 사용하여 하나의 장치에서 여러 카드를 저장하고 사용할 수 있도록 함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SPI-</a:t>
                      </a:r>
                      <a:r>
                        <a:rPr lang="en-US" altLang="ko-KR" baseline="0" dirty="0" err="1" smtClean="0"/>
                        <a:t>Py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모듈 사용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594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 간 정보 전달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bluetooth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중앙 처리 장치를 분리시켜</a:t>
                      </a:r>
                      <a:r>
                        <a:rPr lang="ko-KR" altLang="en-US" baseline="0" dirty="0" smtClean="0"/>
                        <a:t> 손에 쥐고 다녀야 하는 단말을 소형화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59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QR</a:t>
                      </a:r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가맹점으로부터 입력 받은 가격 정보를 바탕으로 화면에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QR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출력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소비자는 카메라로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QR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인식하여 결제 데이터를 받아옴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pyzbar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라이브러리를 사용하여 바코드에 사용하는 이미지를 검출하고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QR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</a:t>
                      </a:r>
                      <a:r>
                        <a:rPr lang="ko-KR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디코딩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인터페이스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Tkinter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라이브러리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고객용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가맹점용으로 총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en-US" altLang="ko-KR" dirty="0" smtClean="0"/>
                        <a:t>GUI</a:t>
                      </a:r>
                      <a:r>
                        <a:rPr lang="ko-KR" altLang="en-US" dirty="0" err="1" smtClean="0"/>
                        <a:t>를</a:t>
                      </a:r>
                      <a:r>
                        <a:rPr lang="ko-KR" altLang="en-US" dirty="0" smtClean="0"/>
                        <a:t> 제작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457200" lvl="1" indent="0" algn="l" latinLnBrk="1">
                        <a:buFontTx/>
                        <a:buNone/>
                      </a:pP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상황에 따라서는 </a:t>
                      </a:r>
                      <a:r>
                        <a:rPr lang="ko-KR" altLang="en-US" dirty="0" err="1" smtClean="0"/>
                        <a:t>화면전환용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GUI</a:t>
                      </a:r>
                      <a:r>
                        <a:rPr lang="ko-KR" altLang="en-US" dirty="0" smtClean="0"/>
                        <a:t>를 더 제작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32102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라즈베리</a:t>
                      </a:r>
                      <a:r>
                        <a:rPr lang="ko-KR" altLang="en-US" dirty="0" smtClean="0"/>
                        <a:t> 파이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raspbian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부품을 통합적으로 제어하고 연산 수행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9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09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100584"/>
            <a:ext cx="4123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제품 설계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184310" y="1018254"/>
            <a:ext cx="2232246" cy="1224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HW : Raspberry Pi</a:t>
            </a:r>
          </a:p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OS :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Raspbian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LANG : Python3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85905" y="947848"/>
            <a:ext cx="5616624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Franchisee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441589" y="3115869"/>
            <a:ext cx="8136904" cy="4052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Consumer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501929" y="1352005"/>
            <a:ext cx="914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키패드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123629" y="1377259"/>
            <a:ext cx="199452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Raspberry Pi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663689" y="2362856"/>
            <a:ext cx="914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510041" y="1605859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85725" y="1623032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가격</a:t>
            </a:r>
            <a:r>
              <a:rPr lang="en-US" altLang="ko-KR" sz="1400" dirty="0"/>
              <a:t>,</a:t>
            </a:r>
            <a:r>
              <a:rPr lang="ko-KR" altLang="en-US" sz="1400" dirty="0"/>
              <a:t>매장 정보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0102329" y="1883954"/>
            <a:ext cx="0" cy="4068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47047" y="1830305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데이터를 바탕으로</a:t>
            </a:r>
            <a:endParaRPr lang="en-US" altLang="ko-KR" sz="1400" dirty="0"/>
          </a:p>
          <a:p>
            <a:r>
              <a:rPr lang="en-US" altLang="ko-KR" sz="1400" dirty="0"/>
              <a:t>QR</a:t>
            </a:r>
            <a:r>
              <a:rPr lang="ko-KR" altLang="en-US" sz="1400" dirty="0"/>
              <a:t>코드 </a:t>
            </a:r>
            <a:r>
              <a:rPr lang="ko-KR" altLang="en-US" sz="1400" dirty="0" err="1"/>
              <a:t>디코딩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9349995" y="3783686"/>
            <a:ext cx="9144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880827" y="5007822"/>
            <a:ext cx="191592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블루투스 모듈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9788635" y="4327852"/>
            <a:ext cx="0" cy="607962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534377" y="243486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QR</a:t>
            </a:r>
            <a:r>
              <a:rPr lang="ko-KR" altLang="en-US" sz="1400" dirty="0"/>
              <a:t>코드 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20683" y="3835950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QR</a:t>
            </a:r>
            <a:r>
              <a:rPr lang="ko-KR" altLang="en-US" sz="1400" dirty="0"/>
              <a:t>코드 인식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831703" y="6422830"/>
            <a:ext cx="199452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Raspberry Pi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9869144" y="5511878"/>
            <a:ext cx="1884" cy="864096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41789" y="6422830"/>
            <a:ext cx="127444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6635093" y="6744224"/>
            <a:ext cx="2063080" cy="1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963089" y="4215734"/>
            <a:ext cx="191592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Crawler</a:t>
            </a:r>
            <a:endParaRPr lang="ko-KR" altLang="en-US" dirty="0"/>
          </a:p>
        </p:txBody>
      </p:sp>
      <p:cxnSp>
        <p:nvCxnSpPr>
          <p:cNvPr id="34" name="꺾인 연결선 33"/>
          <p:cNvCxnSpPr>
            <a:stCxn id="32" idx="2"/>
          </p:cNvCxnSpPr>
          <p:nvPr/>
        </p:nvCxnSpPr>
        <p:spPr>
          <a:xfrm rot="16200000" flipH="1">
            <a:off x="4526728" y="5067255"/>
            <a:ext cx="1703040" cy="914399"/>
          </a:xfrm>
          <a:prstGeom prst="bentConnector3">
            <a:avLst>
              <a:gd name="adj1" fmla="val 41259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35959" y="498807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가맹점별</a:t>
            </a:r>
            <a:r>
              <a:rPr lang="ko-KR" altLang="en-US" sz="1400" dirty="0"/>
              <a:t> 카드 혜택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13599" y="6069940"/>
            <a:ext cx="180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매장 및 가격 정보를 토대로 알고리즘을 구현시켜 추천 카드 출력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6635093" y="6546992"/>
            <a:ext cx="206308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9666176" y="5501245"/>
            <a:ext cx="0" cy="864096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897974" y="3758534"/>
            <a:ext cx="128037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nfc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cxnSp>
        <p:nvCxnSpPr>
          <p:cNvPr id="40" name="꺾인 연결선 39"/>
          <p:cNvCxnSpPr>
            <a:endCxn id="39" idx="2"/>
          </p:cNvCxnSpPr>
          <p:nvPr/>
        </p:nvCxnSpPr>
        <p:spPr>
          <a:xfrm rot="10800000">
            <a:off x="7538162" y="4215734"/>
            <a:ext cx="1261436" cy="995538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144579" y="2451030"/>
            <a:ext cx="42527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145978" y="2738390"/>
            <a:ext cx="425271" cy="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145978" y="3026422"/>
            <a:ext cx="42527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09899" y="229571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</a:t>
            </a:r>
            <a:r>
              <a:rPr lang="ko-KR" altLang="en-US" sz="1400" dirty="0"/>
              <a:t>번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03147" y="258526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03147" y="288240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번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83969" y="620503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결제 정보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516569" y="4628618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결제를 위한</a:t>
            </a:r>
            <a:endParaRPr lang="en-US" altLang="ko-KR" sz="1400" dirty="0"/>
          </a:p>
          <a:p>
            <a:r>
              <a:rPr lang="ko-KR" altLang="en-US" sz="1400" dirty="0"/>
              <a:t>카드신호 발생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45646" y="3680505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일정 시간마다</a:t>
            </a:r>
            <a:endParaRPr lang="en-US" altLang="ko-KR" sz="1400" dirty="0"/>
          </a:p>
          <a:p>
            <a:r>
              <a:rPr lang="ko-KR" altLang="en-US" sz="1400" dirty="0"/>
              <a:t>주기적으로 업데이트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98174" y="581422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결제 정보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9908307" y="563992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QR</a:t>
            </a:r>
            <a:r>
              <a:rPr lang="ko-KR" altLang="en-US" sz="1400" dirty="0"/>
              <a:t>코드로</a:t>
            </a:r>
            <a:endParaRPr lang="en-US" altLang="ko-KR" sz="1400" dirty="0"/>
          </a:p>
          <a:p>
            <a:r>
              <a:rPr lang="ko-KR" altLang="en-US" sz="1400" dirty="0"/>
              <a:t>받아온 정보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840714" y="4327852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QR</a:t>
            </a:r>
            <a:r>
              <a:rPr lang="ko-KR" altLang="en-US" sz="1400" dirty="0"/>
              <a:t>코드로</a:t>
            </a:r>
            <a:endParaRPr lang="en-US" altLang="ko-KR" sz="1400" dirty="0"/>
          </a:p>
          <a:p>
            <a:r>
              <a:rPr lang="ko-KR" altLang="en-US" sz="1400" dirty="0"/>
              <a:t>받아온 정보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74086" y="6767012"/>
            <a:ext cx="2533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QR</a:t>
            </a:r>
            <a:r>
              <a:rPr lang="ko-KR" altLang="en-US" sz="1400" dirty="0"/>
              <a:t>코드로</a:t>
            </a:r>
            <a:r>
              <a:rPr lang="en-US" altLang="ko-KR" sz="1400" dirty="0"/>
              <a:t> </a:t>
            </a:r>
            <a:r>
              <a:rPr lang="ko-KR" altLang="en-US" sz="1400" dirty="0"/>
              <a:t>받아온 정보</a:t>
            </a:r>
          </a:p>
        </p:txBody>
      </p:sp>
    </p:spTree>
    <p:extLst>
      <p:ext uri="{BB962C8B-B14F-4D97-AF65-F5344CB8AC3E}">
        <p14:creationId xmlns:p14="http://schemas.microsoft.com/office/powerpoint/2010/main" val="25267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10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100584"/>
            <a:ext cx="1837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일정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70025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6" idx="6"/>
            <a:endCxn id="27" idx="2"/>
          </p:cNvCxnSpPr>
          <p:nvPr/>
        </p:nvCxnSpPr>
        <p:spPr>
          <a:xfrm flipV="1">
            <a:off x="2581211" y="5577840"/>
            <a:ext cx="8465377" cy="29317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4577398" y="5495540"/>
            <a:ext cx="180000" cy="180000"/>
          </a:xfrm>
          <a:prstGeom prst="ellipse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737007" y="5477697"/>
            <a:ext cx="180000" cy="180000"/>
          </a:xfrm>
          <a:prstGeom prst="ellipse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889259" y="5477697"/>
            <a:ext cx="180000" cy="180000"/>
          </a:xfrm>
          <a:prstGeom prst="ellipse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046588" y="5487840"/>
            <a:ext cx="180000" cy="180000"/>
          </a:xfrm>
          <a:prstGeom prst="ellipse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TextBox 1028"/>
          <p:cNvSpPr txBox="1"/>
          <p:nvPr/>
        </p:nvSpPr>
        <p:spPr>
          <a:xfrm>
            <a:off x="4089003" y="5878146"/>
            <a:ext cx="115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11/6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41597" y="5860303"/>
            <a:ext cx="12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11/20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9345" y="5869004"/>
            <a:ext cx="12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11/13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98926" y="5870446"/>
            <a:ext cx="127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11/27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1" name="모서리가 둥근 직사각형 1030"/>
          <p:cNvSpPr/>
          <p:nvPr/>
        </p:nvSpPr>
        <p:spPr>
          <a:xfrm>
            <a:off x="4757398" y="1956583"/>
            <a:ext cx="2159609" cy="576000"/>
          </a:xfrm>
          <a:prstGeom prst="roundRect">
            <a:avLst>
              <a:gd name="adj" fmla="val 50000"/>
            </a:avLst>
          </a:prstGeom>
          <a:solidFill>
            <a:srgbClr val="F3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QR </a:t>
            </a:r>
            <a:r>
              <a:rPr lang="ko-KR" altLang="en-US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 입출력</a:t>
            </a:r>
            <a:endParaRPr lang="ko-KR" altLang="en-US" dirty="0">
              <a:solidFill>
                <a:srgbClr val="1C5F8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401211" y="5517157"/>
            <a:ext cx="180000" cy="180000"/>
          </a:xfrm>
          <a:prstGeom prst="ellipse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912816" y="5860303"/>
            <a:ext cx="115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11/4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69177" y="1397594"/>
            <a:ext cx="2288221" cy="576000"/>
          </a:xfrm>
          <a:prstGeom prst="roundRect">
            <a:avLst>
              <a:gd name="adj" fmla="val 50000"/>
            </a:avLst>
          </a:prstGeom>
          <a:solidFill>
            <a:srgbClr val="F3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가맹점 단말 제작</a:t>
            </a:r>
            <a:endParaRPr lang="ko-KR" altLang="en-US" dirty="0">
              <a:solidFill>
                <a:srgbClr val="1C5F8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38367" y="4597773"/>
            <a:ext cx="2288221" cy="576000"/>
          </a:xfrm>
          <a:prstGeom prst="roundRect">
            <a:avLst>
              <a:gd name="adj" fmla="val 50000"/>
            </a:avLst>
          </a:prstGeom>
          <a:solidFill>
            <a:srgbClr val="F3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부분 통합</a:t>
            </a:r>
            <a:endParaRPr lang="ko-KR" altLang="en-US" dirty="0">
              <a:solidFill>
                <a:srgbClr val="1C5F8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737007" y="3931773"/>
            <a:ext cx="2288221" cy="576000"/>
          </a:xfrm>
          <a:prstGeom prst="roundRect">
            <a:avLst>
              <a:gd name="adj" fmla="val 50000"/>
            </a:avLst>
          </a:prstGeom>
          <a:solidFill>
            <a:srgbClr val="F3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동적 </a:t>
            </a:r>
            <a:r>
              <a:rPr lang="en-US" altLang="ko-KR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nfc </a:t>
            </a:r>
            <a:r>
              <a:rPr lang="ko-KR" altLang="en-US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신호 출력</a:t>
            </a:r>
            <a:endParaRPr lang="ko-KR" altLang="en-US" dirty="0">
              <a:solidFill>
                <a:srgbClr val="1C5F8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463348" y="3255630"/>
            <a:ext cx="4453659" cy="576000"/>
          </a:xfrm>
          <a:prstGeom prst="roundRect">
            <a:avLst>
              <a:gd name="adj" fmla="val 50000"/>
            </a:avLst>
          </a:prstGeom>
          <a:solidFill>
            <a:srgbClr val="F3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카드사 홈페이지 웹 </a:t>
            </a:r>
            <a:r>
              <a:rPr lang="ko-KR" altLang="en-US" dirty="0" err="1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</a:t>
            </a:r>
            <a:endParaRPr lang="ko-KR" altLang="en-US" dirty="0">
              <a:solidFill>
                <a:srgbClr val="1C5F8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463348" y="2591552"/>
            <a:ext cx="4453659" cy="576000"/>
          </a:xfrm>
          <a:prstGeom prst="roundRect">
            <a:avLst>
              <a:gd name="adj" fmla="val 50000"/>
            </a:avLst>
          </a:prstGeom>
          <a:solidFill>
            <a:srgbClr val="F3D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C5F8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장고 서버</a:t>
            </a:r>
            <a:endParaRPr lang="ko-KR" altLang="en-US" dirty="0">
              <a:solidFill>
                <a:srgbClr val="1C5F8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2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11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9519" y="100595"/>
            <a:ext cx="7022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고려사항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E6CF4748-8B78-4852-8A49-C87A08696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31979"/>
              </p:ext>
            </p:extLst>
          </p:nvPr>
        </p:nvGraphicFramePr>
        <p:xfrm>
          <a:off x="1239520" y="1291472"/>
          <a:ext cx="10596056" cy="4108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894">
                  <a:extLst>
                    <a:ext uri="{9D8B030D-6E8A-4147-A177-3AD203B41FA5}">
                      <a16:colId xmlns="" xmlns:a16="http://schemas.microsoft.com/office/drawing/2014/main" val="540052295"/>
                    </a:ext>
                  </a:extLst>
                </a:gridCol>
                <a:gridCol w="8684162">
                  <a:extLst>
                    <a:ext uri="{9D8B030D-6E8A-4147-A177-3AD203B41FA5}">
                      <a16:colId xmlns="" xmlns:a16="http://schemas.microsoft.com/office/drawing/2014/main" val="4226391831"/>
                    </a:ext>
                  </a:extLst>
                </a:gridCol>
              </a:tblGrid>
              <a:tr h="702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>
                    <a:solidFill>
                      <a:srgbClr val="0062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 anchor="ctr">
                    <a:solidFill>
                      <a:srgbClr val="0062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0892145"/>
                  </a:ext>
                </a:extLst>
              </a:tr>
              <a:tr h="80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QR</a:t>
                      </a:r>
                      <a:r>
                        <a:rPr lang="ko-KR" altLang="en-US" dirty="0"/>
                        <a:t>코드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Qrcode</a:t>
                      </a:r>
                      <a:r>
                        <a:rPr lang="ko-KR" altLang="en-US" dirty="0"/>
                        <a:t>라는 외부 라이브러리를 활용하여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소요시간을 단축할 것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48645927"/>
                  </a:ext>
                </a:extLst>
              </a:tr>
              <a:tr h="1272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웹 </a:t>
                      </a:r>
                      <a:r>
                        <a:rPr lang="ko-KR" altLang="en-US" dirty="0" err="1"/>
                        <a:t>크롤링</a:t>
                      </a:r>
                      <a:r>
                        <a:rPr lang="en-US" altLang="ko-KR" dirty="0"/>
                        <a:t>, Django</a:t>
                      </a:r>
                      <a:r>
                        <a:rPr lang="ko-KR" altLang="en-US" dirty="0"/>
                        <a:t>를 이용한 웹 페이지 개발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입력 받은 정보로 </a:t>
                      </a:r>
                      <a:r>
                        <a:rPr lang="en-US" altLang="ko-KR" dirty="0"/>
                        <a:t>QR</a:t>
                      </a:r>
                      <a:r>
                        <a:rPr lang="ko-KR" altLang="en-US" dirty="0"/>
                        <a:t>코드 생성</a:t>
                      </a:r>
                      <a:r>
                        <a:rPr lang="en-US" altLang="ko-KR" dirty="0"/>
                        <a:t>, GUI</a:t>
                      </a:r>
                      <a:r>
                        <a:rPr lang="ko-KR" altLang="en-US" dirty="0"/>
                        <a:t>제작에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대한 부분은 물품이 오기 전까지 먼저 제작할 것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14866039"/>
                  </a:ext>
                </a:extLst>
              </a:tr>
              <a:tr h="1272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개발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dirty="0"/>
                        <a:t>만약 프로젝트가 빠르게 진행되어 시간이 여유롭다면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아두이노</a:t>
                      </a:r>
                      <a:r>
                        <a:rPr lang="ko-KR" altLang="en-US" dirty="0"/>
                        <a:t> 블루투스 모듈을 이용하여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고객용</a:t>
                      </a:r>
                      <a:r>
                        <a:rPr lang="ko-KR" altLang="en-US" dirty="0"/>
                        <a:t> 단말 자체 크기 축소</a:t>
                      </a:r>
                      <a:r>
                        <a:rPr lang="en-US" altLang="ko-KR" dirty="0"/>
                        <a:t>, GUI</a:t>
                      </a:r>
                      <a:r>
                        <a:rPr lang="ko-KR" altLang="en-US" dirty="0"/>
                        <a:t>의 디자인 개선 및 화면 전환에 필요한 화면 제작을 진행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0925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9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12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9519" y="100595"/>
            <a:ext cx="7022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 개선점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E6CF4748-8B78-4852-8A49-C87A08696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49145"/>
              </p:ext>
            </p:extLst>
          </p:nvPr>
        </p:nvGraphicFramePr>
        <p:xfrm>
          <a:off x="1239520" y="1291472"/>
          <a:ext cx="10596056" cy="1509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894">
                  <a:extLst>
                    <a:ext uri="{9D8B030D-6E8A-4147-A177-3AD203B41FA5}">
                      <a16:colId xmlns="" xmlns:a16="http://schemas.microsoft.com/office/drawing/2014/main" val="540052295"/>
                    </a:ext>
                  </a:extLst>
                </a:gridCol>
                <a:gridCol w="8684162">
                  <a:extLst>
                    <a:ext uri="{9D8B030D-6E8A-4147-A177-3AD203B41FA5}">
                      <a16:colId xmlns="" xmlns:a16="http://schemas.microsoft.com/office/drawing/2014/main" val="4226391831"/>
                    </a:ext>
                  </a:extLst>
                </a:gridCol>
              </a:tblGrid>
              <a:tr h="702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개선점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62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개선 방식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62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0892145"/>
                  </a:ext>
                </a:extLst>
              </a:tr>
              <a:tr h="807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부족한 </a:t>
                      </a:r>
                      <a:r>
                        <a:rPr lang="ko-KR" altLang="en-US" baseline="0" dirty="0" err="1" smtClean="0"/>
                        <a:t>휴대성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가맹점 단말 외의 나머지 기기들은 스마트폰에서 충분히 지원 가능한</a:t>
                      </a:r>
                      <a:r>
                        <a:rPr lang="ko-KR" altLang="en-US" baseline="0" dirty="0" smtClean="0"/>
                        <a:t> 기능들이므로 스마트폰으로 이식하여 편의성을 극대화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4864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04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aspberry pi 이미지 검색결과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r="8478"/>
          <a:stretch/>
        </p:blipFill>
        <p:spPr bwMode="auto">
          <a:xfrm>
            <a:off x="-9427" y="0"/>
            <a:ext cx="122014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-329939" y="4969962"/>
            <a:ext cx="5099901" cy="1166887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20192921 </a:t>
            </a:r>
            <a:r>
              <a:rPr lang="ko-KR" altLang="en-US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원 응</a:t>
            </a:r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20192934 </a:t>
            </a:r>
            <a:r>
              <a:rPr lang="ko-KR" altLang="en-US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 은 서</a:t>
            </a:r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en-US" altLang="ko-KR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20192936 </a:t>
            </a:r>
            <a:r>
              <a:rPr lang="ko-KR" altLang="en-US" sz="3600" dirty="0" smtClean="0">
                <a:solidFill>
                  <a:srgbClr val="E6E6D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 환 규</a:t>
            </a:r>
            <a:endParaRPr lang="ko-KR" altLang="en-US" sz="3600" dirty="0">
              <a:solidFill>
                <a:srgbClr val="E6E6D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315" y="461913"/>
            <a:ext cx="5891752" cy="2310416"/>
          </a:xfrm>
          <a:custGeom>
            <a:avLst/>
            <a:gdLst/>
            <a:ahLst/>
            <a:cxnLst/>
            <a:rect l="l" t="t" r="r" b="b"/>
            <a:pathLst>
              <a:path w="5891752" h="2310416">
                <a:moveTo>
                  <a:pt x="3428936" y="1574520"/>
                </a:moveTo>
                <a:lnTo>
                  <a:pt x="3428936" y="1648139"/>
                </a:lnTo>
                <a:lnTo>
                  <a:pt x="3912234" y="1648139"/>
                </a:lnTo>
                <a:lnTo>
                  <a:pt x="3912234" y="1574520"/>
                </a:lnTo>
                <a:close/>
                <a:moveTo>
                  <a:pt x="1800161" y="1574520"/>
                </a:moveTo>
                <a:lnTo>
                  <a:pt x="1800161" y="1648139"/>
                </a:lnTo>
                <a:lnTo>
                  <a:pt x="2283459" y="1648139"/>
                </a:lnTo>
                <a:lnTo>
                  <a:pt x="2283459" y="1574520"/>
                </a:lnTo>
                <a:close/>
                <a:moveTo>
                  <a:pt x="1202677" y="1517198"/>
                </a:moveTo>
                <a:lnTo>
                  <a:pt x="1470177" y="1517198"/>
                </a:lnTo>
                <a:lnTo>
                  <a:pt x="1470177" y="1579578"/>
                </a:lnTo>
                <a:lnTo>
                  <a:pt x="1202677" y="1579578"/>
                </a:lnTo>
                <a:close/>
                <a:moveTo>
                  <a:pt x="4720012" y="1491910"/>
                </a:moveTo>
                <a:lnTo>
                  <a:pt x="4720012" y="1558223"/>
                </a:lnTo>
                <a:lnTo>
                  <a:pt x="5048767" y="1558223"/>
                </a:lnTo>
                <a:lnTo>
                  <a:pt x="5026850" y="1648139"/>
                </a:lnTo>
                <a:lnTo>
                  <a:pt x="5109460" y="1648139"/>
                </a:lnTo>
                <a:lnTo>
                  <a:pt x="5130815" y="1558223"/>
                </a:lnTo>
                <a:lnTo>
                  <a:pt x="5130815" y="1491910"/>
                </a:lnTo>
                <a:close/>
                <a:moveTo>
                  <a:pt x="4320390" y="1336243"/>
                </a:moveTo>
                <a:lnTo>
                  <a:pt x="4409182" y="1336243"/>
                </a:lnTo>
                <a:lnTo>
                  <a:pt x="4409182" y="1418291"/>
                </a:lnTo>
                <a:lnTo>
                  <a:pt x="4309151" y="1418291"/>
                </a:lnTo>
                <a:close/>
                <a:moveTo>
                  <a:pt x="4827349" y="1218228"/>
                </a:moveTo>
                <a:lnTo>
                  <a:pt x="4849266" y="1218228"/>
                </a:lnTo>
                <a:cubicBezTo>
                  <a:pt x="4863503" y="1218228"/>
                  <a:pt x="4875117" y="1222255"/>
                  <a:pt x="4884108" y="1230310"/>
                </a:cubicBezTo>
                <a:cubicBezTo>
                  <a:pt x="4893100" y="1238365"/>
                  <a:pt x="4897596" y="1248762"/>
                  <a:pt x="4897596" y="1261500"/>
                </a:cubicBezTo>
                <a:lnTo>
                  <a:pt x="4897596" y="1262624"/>
                </a:lnTo>
                <a:cubicBezTo>
                  <a:pt x="4897596" y="1275737"/>
                  <a:pt x="4893100" y="1286227"/>
                  <a:pt x="4884108" y="1294094"/>
                </a:cubicBezTo>
                <a:cubicBezTo>
                  <a:pt x="4875117" y="1301962"/>
                  <a:pt x="4863503" y="1305896"/>
                  <a:pt x="4849266" y="1305896"/>
                </a:cubicBezTo>
                <a:lnTo>
                  <a:pt x="4827349" y="1305896"/>
                </a:lnTo>
                <a:cubicBezTo>
                  <a:pt x="4813112" y="1305896"/>
                  <a:pt x="4801498" y="1301962"/>
                  <a:pt x="4792506" y="1294094"/>
                </a:cubicBezTo>
                <a:cubicBezTo>
                  <a:pt x="4783515" y="1286227"/>
                  <a:pt x="4779019" y="1275737"/>
                  <a:pt x="4779019" y="1262624"/>
                </a:cubicBezTo>
                <a:lnTo>
                  <a:pt x="4779019" y="1261500"/>
                </a:lnTo>
                <a:cubicBezTo>
                  <a:pt x="4779019" y="1248762"/>
                  <a:pt x="4783515" y="1238365"/>
                  <a:pt x="4792506" y="1230310"/>
                </a:cubicBezTo>
                <a:cubicBezTo>
                  <a:pt x="4801498" y="1222255"/>
                  <a:pt x="4813112" y="1218228"/>
                  <a:pt x="4827349" y="1218228"/>
                </a:cubicBezTo>
                <a:close/>
                <a:moveTo>
                  <a:pt x="1982803" y="1195749"/>
                </a:moveTo>
                <a:lnTo>
                  <a:pt x="2105313" y="1195749"/>
                </a:lnTo>
                <a:lnTo>
                  <a:pt x="2105313" y="1367151"/>
                </a:lnTo>
                <a:lnTo>
                  <a:pt x="1982803" y="1367151"/>
                </a:lnTo>
                <a:close/>
                <a:moveTo>
                  <a:pt x="5331498" y="1119320"/>
                </a:moveTo>
                <a:lnTo>
                  <a:pt x="5213483" y="1645329"/>
                </a:lnTo>
                <a:lnTo>
                  <a:pt x="5295531" y="1645329"/>
                </a:lnTo>
                <a:lnTo>
                  <a:pt x="5369150" y="1304210"/>
                </a:lnTo>
                <a:lnTo>
                  <a:pt x="5443330" y="1645329"/>
                </a:lnTo>
                <a:lnTo>
                  <a:pt x="5525379" y="1645329"/>
                </a:lnTo>
                <a:lnTo>
                  <a:pt x="5407364" y="1119320"/>
                </a:lnTo>
                <a:close/>
                <a:moveTo>
                  <a:pt x="3455911" y="1119320"/>
                </a:moveTo>
                <a:lnTo>
                  <a:pt x="3455911" y="1471679"/>
                </a:lnTo>
                <a:lnTo>
                  <a:pt x="3886383" y="1471679"/>
                </a:lnTo>
                <a:lnTo>
                  <a:pt x="3886383" y="1395812"/>
                </a:lnTo>
                <a:lnTo>
                  <a:pt x="3543017" y="1395812"/>
                </a:lnTo>
                <a:lnTo>
                  <a:pt x="3543017" y="1335681"/>
                </a:lnTo>
                <a:lnTo>
                  <a:pt x="3886383" y="1335681"/>
                </a:lnTo>
                <a:lnTo>
                  <a:pt x="3886383" y="1259814"/>
                </a:lnTo>
                <a:lnTo>
                  <a:pt x="3543017" y="1259814"/>
                </a:lnTo>
                <a:lnTo>
                  <a:pt x="3543017" y="1195187"/>
                </a:lnTo>
                <a:lnTo>
                  <a:pt x="3886383" y="1195187"/>
                </a:lnTo>
                <a:lnTo>
                  <a:pt x="3886383" y="1119320"/>
                </a:lnTo>
                <a:close/>
                <a:moveTo>
                  <a:pt x="2894440" y="1119320"/>
                </a:moveTo>
                <a:lnTo>
                  <a:pt x="2894440" y="1196873"/>
                </a:lnTo>
                <a:lnTo>
                  <a:pt x="3018637" y="1196873"/>
                </a:lnTo>
                <a:lnTo>
                  <a:pt x="2894440" y="1313202"/>
                </a:lnTo>
                <a:lnTo>
                  <a:pt x="2894440" y="1407051"/>
                </a:lnTo>
                <a:lnTo>
                  <a:pt x="3000654" y="1308144"/>
                </a:lnTo>
                <a:lnTo>
                  <a:pt x="3123164" y="1404242"/>
                </a:lnTo>
                <a:lnTo>
                  <a:pt x="3123164" y="1314326"/>
                </a:lnTo>
                <a:lnTo>
                  <a:pt x="3051231" y="1261500"/>
                </a:lnTo>
                <a:lnTo>
                  <a:pt x="3120354" y="1196873"/>
                </a:lnTo>
                <a:lnTo>
                  <a:pt x="3120354" y="1119320"/>
                </a:lnTo>
                <a:close/>
                <a:moveTo>
                  <a:pt x="2379052" y="1119320"/>
                </a:moveTo>
                <a:lnTo>
                  <a:pt x="2379052" y="1194625"/>
                </a:lnTo>
                <a:lnTo>
                  <a:pt x="2714551" y="1194625"/>
                </a:lnTo>
                <a:lnTo>
                  <a:pt x="2714551" y="1260938"/>
                </a:lnTo>
                <a:lnTo>
                  <a:pt x="2379052" y="1260938"/>
                </a:lnTo>
                <a:lnTo>
                  <a:pt x="2379052" y="1471679"/>
                </a:lnTo>
                <a:lnTo>
                  <a:pt x="2545959" y="1471679"/>
                </a:lnTo>
                <a:lnTo>
                  <a:pt x="2545959" y="1572834"/>
                </a:lnTo>
                <a:lnTo>
                  <a:pt x="2343086" y="1572834"/>
                </a:lnTo>
                <a:lnTo>
                  <a:pt x="2343086" y="1648139"/>
                </a:lnTo>
                <a:lnTo>
                  <a:pt x="2826384" y="1648139"/>
                </a:lnTo>
                <a:lnTo>
                  <a:pt x="2826384" y="1572834"/>
                </a:lnTo>
                <a:lnTo>
                  <a:pt x="2623511" y="1572834"/>
                </a:lnTo>
                <a:lnTo>
                  <a:pt x="2623511" y="1471679"/>
                </a:lnTo>
                <a:lnTo>
                  <a:pt x="2794914" y="1471679"/>
                </a:lnTo>
                <a:lnTo>
                  <a:pt x="2794914" y="1396374"/>
                </a:lnTo>
                <a:lnTo>
                  <a:pt x="2454919" y="1396374"/>
                </a:lnTo>
                <a:lnTo>
                  <a:pt x="2454919" y="1331747"/>
                </a:lnTo>
                <a:lnTo>
                  <a:pt x="2790418" y="1331747"/>
                </a:lnTo>
                <a:lnTo>
                  <a:pt x="2790418" y="1119320"/>
                </a:lnTo>
                <a:close/>
                <a:moveTo>
                  <a:pt x="1822078" y="1119320"/>
                </a:moveTo>
                <a:lnTo>
                  <a:pt x="1822078" y="1195749"/>
                </a:lnTo>
                <a:lnTo>
                  <a:pt x="1896821" y="1195749"/>
                </a:lnTo>
                <a:lnTo>
                  <a:pt x="1896821" y="1367151"/>
                </a:lnTo>
                <a:lnTo>
                  <a:pt x="1822078" y="1367151"/>
                </a:lnTo>
                <a:lnTo>
                  <a:pt x="1822078" y="1443018"/>
                </a:lnTo>
                <a:lnTo>
                  <a:pt x="2260980" y="1443018"/>
                </a:lnTo>
                <a:lnTo>
                  <a:pt x="2260980" y="1367151"/>
                </a:lnTo>
                <a:lnTo>
                  <a:pt x="2191295" y="1367151"/>
                </a:lnTo>
                <a:lnTo>
                  <a:pt x="2191295" y="1195749"/>
                </a:lnTo>
                <a:lnTo>
                  <a:pt x="2260980" y="1195749"/>
                </a:lnTo>
                <a:lnTo>
                  <a:pt x="2260980" y="1119320"/>
                </a:lnTo>
                <a:close/>
                <a:moveTo>
                  <a:pt x="1099835" y="1119320"/>
                </a:moveTo>
                <a:lnTo>
                  <a:pt x="1099835" y="1413795"/>
                </a:lnTo>
                <a:lnTo>
                  <a:pt x="1354972" y="1413795"/>
                </a:lnTo>
                <a:lnTo>
                  <a:pt x="1354972" y="1340738"/>
                </a:lnTo>
                <a:lnTo>
                  <a:pt x="1186941" y="1340738"/>
                </a:lnTo>
                <a:lnTo>
                  <a:pt x="1186941" y="1302524"/>
                </a:lnTo>
                <a:lnTo>
                  <a:pt x="1335865" y="1302524"/>
                </a:lnTo>
                <a:lnTo>
                  <a:pt x="1335865" y="1233963"/>
                </a:lnTo>
                <a:lnTo>
                  <a:pt x="1186941" y="1233963"/>
                </a:lnTo>
                <a:lnTo>
                  <a:pt x="1186941" y="1192939"/>
                </a:lnTo>
                <a:lnTo>
                  <a:pt x="1345418" y="1192939"/>
                </a:lnTo>
                <a:lnTo>
                  <a:pt x="1345418" y="1119320"/>
                </a:lnTo>
                <a:close/>
                <a:moveTo>
                  <a:pt x="5595626" y="1116510"/>
                </a:moveTo>
                <a:lnTo>
                  <a:pt x="5595626" y="1290161"/>
                </a:lnTo>
                <a:lnTo>
                  <a:pt x="5500652" y="1290161"/>
                </a:lnTo>
                <a:lnTo>
                  <a:pt x="5500652" y="1366589"/>
                </a:lnTo>
                <a:lnTo>
                  <a:pt x="5595626" y="1366589"/>
                </a:lnTo>
                <a:lnTo>
                  <a:pt x="5595626" y="1648139"/>
                </a:lnTo>
                <a:lnTo>
                  <a:pt x="5673740" y="1648139"/>
                </a:lnTo>
                <a:lnTo>
                  <a:pt x="5673740" y="1116510"/>
                </a:lnTo>
                <a:close/>
                <a:moveTo>
                  <a:pt x="4524949" y="1116510"/>
                </a:moveTo>
                <a:lnTo>
                  <a:pt x="4524949" y="1648139"/>
                </a:lnTo>
                <a:lnTo>
                  <a:pt x="4601940" y="1648139"/>
                </a:lnTo>
                <a:lnTo>
                  <a:pt x="4601940" y="1116510"/>
                </a:lnTo>
                <a:close/>
                <a:moveTo>
                  <a:pt x="4409182" y="1116510"/>
                </a:moveTo>
                <a:lnTo>
                  <a:pt x="4409182" y="1259814"/>
                </a:lnTo>
                <a:lnTo>
                  <a:pt x="4331068" y="1259814"/>
                </a:lnTo>
                <a:lnTo>
                  <a:pt x="4340622" y="1195187"/>
                </a:lnTo>
                <a:lnTo>
                  <a:pt x="4340622" y="1119320"/>
                </a:lnTo>
                <a:lnTo>
                  <a:pt x="4123699" y="1119320"/>
                </a:lnTo>
                <a:lnTo>
                  <a:pt x="4123699" y="1195187"/>
                </a:lnTo>
                <a:lnTo>
                  <a:pt x="4257449" y="1195187"/>
                </a:lnTo>
                <a:lnTo>
                  <a:pt x="4191698" y="1644767"/>
                </a:lnTo>
                <a:lnTo>
                  <a:pt x="4277118" y="1644767"/>
                </a:lnTo>
                <a:lnTo>
                  <a:pt x="4297911" y="1494720"/>
                </a:lnTo>
                <a:lnTo>
                  <a:pt x="4409182" y="1494720"/>
                </a:lnTo>
                <a:lnTo>
                  <a:pt x="4409182" y="1648139"/>
                </a:lnTo>
                <a:lnTo>
                  <a:pt x="4486173" y="1648139"/>
                </a:lnTo>
                <a:lnTo>
                  <a:pt x="4486173" y="1116510"/>
                </a:lnTo>
                <a:close/>
                <a:moveTo>
                  <a:pt x="3273212" y="1116510"/>
                </a:moveTo>
                <a:lnTo>
                  <a:pt x="3273212" y="1449762"/>
                </a:lnTo>
                <a:lnTo>
                  <a:pt x="2923663" y="1449762"/>
                </a:lnTo>
                <a:lnTo>
                  <a:pt x="2923663" y="1519446"/>
                </a:lnTo>
                <a:lnTo>
                  <a:pt x="3266468" y="1519446"/>
                </a:lnTo>
                <a:lnTo>
                  <a:pt x="3244551" y="1648139"/>
                </a:lnTo>
                <a:lnTo>
                  <a:pt x="3328285" y="1648139"/>
                </a:lnTo>
                <a:lnTo>
                  <a:pt x="3349640" y="1519446"/>
                </a:lnTo>
                <a:lnTo>
                  <a:pt x="3349640" y="1116510"/>
                </a:lnTo>
                <a:close/>
                <a:moveTo>
                  <a:pt x="3161941" y="1116510"/>
                </a:moveTo>
                <a:lnTo>
                  <a:pt x="3161941" y="1219914"/>
                </a:lnTo>
                <a:lnTo>
                  <a:pt x="3116421" y="1219914"/>
                </a:lnTo>
                <a:lnTo>
                  <a:pt x="3116421" y="1289037"/>
                </a:lnTo>
                <a:lnTo>
                  <a:pt x="3161941" y="1289037"/>
                </a:lnTo>
                <a:lnTo>
                  <a:pt x="3161941" y="1410423"/>
                </a:lnTo>
                <a:lnTo>
                  <a:pt x="3238369" y="1410423"/>
                </a:lnTo>
                <a:lnTo>
                  <a:pt x="3238369" y="1116510"/>
                </a:lnTo>
                <a:close/>
                <a:moveTo>
                  <a:pt x="1470177" y="1116510"/>
                </a:moveTo>
                <a:lnTo>
                  <a:pt x="1470177" y="1448638"/>
                </a:lnTo>
                <a:lnTo>
                  <a:pt x="1123438" y="1448638"/>
                </a:lnTo>
                <a:lnTo>
                  <a:pt x="1123438" y="1648139"/>
                </a:lnTo>
                <a:lnTo>
                  <a:pt x="1549415" y="1648139"/>
                </a:lnTo>
                <a:lnTo>
                  <a:pt x="1549415" y="1116510"/>
                </a:lnTo>
                <a:close/>
                <a:moveTo>
                  <a:pt x="4798126" y="1097403"/>
                </a:moveTo>
                <a:lnTo>
                  <a:pt x="4798126" y="1135617"/>
                </a:lnTo>
                <a:lnTo>
                  <a:pt x="4675616" y="1135617"/>
                </a:lnTo>
                <a:lnTo>
                  <a:pt x="4675616" y="1206426"/>
                </a:lnTo>
                <a:lnTo>
                  <a:pt x="4711020" y="1206426"/>
                </a:lnTo>
                <a:cubicBezTo>
                  <a:pt x="4704651" y="1218415"/>
                  <a:pt x="4701467" y="1230404"/>
                  <a:pt x="4701467" y="1242393"/>
                </a:cubicBezTo>
                <a:lnTo>
                  <a:pt x="4701467" y="1281731"/>
                </a:lnTo>
                <a:cubicBezTo>
                  <a:pt x="4701467" y="1292596"/>
                  <a:pt x="4703995" y="1303273"/>
                  <a:pt x="4709053" y="1313764"/>
                </a:cubicBezTo>
                <a:cubicBezTo>
                  <a:pt x="4714111" y="1324254"/>
                  <a:pt x="4720948" y="1333807"/>
                  <a:pt x="4729565" y="1342424"/>
                </a:cubicBezTo>
                <a:cubicBezTo>
                  <a:pt x="4738182" y="1351041"/>
                  <a:pt x="4748204" y="1358347"/>
                  <a:pt x="4759631" y="1364341"/>
                </a:cubicBezTo>
                <a:cubicBezTo>
                  <a:pt x="4771058" y="1370336"/>
                  <a:pt x="4783328" y="1374082"/>
                  <a:pt x="4796440" y="1375581"/>
                </a:cubicBezTo>
                <a:lnTo>
                  <a:pt x="4796440" y="1398622"/>
                </a:lnTo>
                <a:lnTo>
                  <a:pt x="4667186" y="1398622"/>
                </a:lnTo>
                <a:lnTo>
                  <a:pt x="4667186" y="1471117"/>
                </a:lnTo>
                <a:lnTo>
                  <a:pt x="5130815" y="1471117"/>
                </a:lnTo>
                <a:lnTo>
                  <a:pt x="5130815" y="1116510"/>
                </a:lnTo>
                <a:lnTo>
                  <a:pt x="5048205" y="1116510"/>
                </a:lnTo>
                <a:lnTo>
                  <a:pt x="5048205" y="1398622"/>
                </a:lnTo>
                <a:lnTo>
                  <a:pt x="4877927" y="1398622"/>
                </a:lnTo>
                <a:lnTo>
                  <a:pt x="4877927" y="1376143"/>
                </a:lnTo>
                <a:cubicBezTo>
                  <a:pt x="4890665" y="1374644"/>
                  <a:pt x="4902935" y="1370991"/>
                  <a:pt x="4914736" y="1365184"/>
                </a:cubicBezTo>
                <a:cubicBezTo>
                  <a:pt x="4926537" y="1359377"/>
                  <a:pt x="4936840" y="1352072"/>
                  <a:pt x="4945644" y="1343267"/>
                </a:cubicBezTo>
                <a:cubicBezTo>
                  <a:pt x="4954449" y="1334463"/>
                  <a:pt x="4961474" y="1324816"/>
                  <a:pt x="4966719" y="1314326"/>
                </a:cubicBezTo>
                <a:cubicBezTo>
                  <a:pt x="4971964" y="1303835"/>
                  <a:pt x="4974586" y="1292970"/>
                  <a:pt x="4974586" y="1281731"/>
                </a:cubicBezTo>
                <a:lnTo>
                  <a:pt x="4974586" y="1242393"/>
                </a:lnTo>
                <a:cubicBezTo>
                  <a:pt x="4974586" y="1230404"/>
                  <a:pt x="4971402" y="1218415"/>
                  <a:pt x="4965033" y="1206426"/>
                </a:cubicBezTo>
                <a:lnTo>
                  <a:pt x="4997065" y="1206426"/>
                </a:lnTo>
                <a:lnTo>
                  <a:pt x="4997065" y="1135617"/>
                </a:lnTo>
                <a:lnTo>
                  <a:pt x="4876803" y="1135617"/>
                </a:lnTo>
                <a:lnTo>
                  <a:pt x="4876803" y="1097403"/>
                </a:lnTo>
                <a:close/>
                <a:moveTo>
                  <a:pt x="1800161" y="907770"/>
                </a:moveTo>
                <a:lnTo>
                  <a:pt x="1800161" y="981389"/>
                </a:lnTo>
                <a:lnTo>
                  <a:pt x="2283459" y="981389"/>
                </a:lnTo>
                <a:lnTo>
                  <a:pt x="2283459" y="907770"/>
                </a:lnTo>
                <a:close/>
                <a:moveTo>
                  <a:pt x="1456737" y="756599"/>
                </a:moveTo>
                <a:lnTo>
                  <a:pt x="1456737" y="907770"/>
                </a:lnTo>
                <a:lnTo>
                  <a:pt x="1257236" y="907770"/>
                </a:lnTo>
                <a:lnTo>
                  <a:pt x="1257236" y="981389"/>
                </a:lnTo>
                <a:lnTo>
                  <a:pt x="1740535" y="981389"/>
                </a:lnTo>
                <a:lnTo>
                  <a:pt x="1740535" y="907770"/>
                </a:lnTo>
                <a:lnTo>
                  <a:pt x="1541033" y="907770"/>
                </a:lnTo>
                <a:lnTo>
                  <a:pt x="1541033" y="756599"/>
                </a:lnTo>
                <a:close/>
                <a:moveTo>
                  <a:pt x="3324761" y="750979"/>
                </a:moveTo>
                <a:lnTo>
                  <a:pt x="3324761" y="899902"/>
                </a:lnTo>
                <a:lnTo>
                  <a:pt x="3124136" y="899902"/>
                </a:lnTo>
                <a:lnTo>
                  <a:pt x="3124136" y="981389"/>
                </a:lnTo>
                <a:lnTo>
                  <a:pt x="3607434" y="981389"/>
                </a:lnTo>
                <a:lnTo>
                  <a:pt x="3607434" y="899902"/>
                </a:lnTo>
                <a:lnTo>
                  <a:pt x="3406809" y="899902"/>
                </a:lnTo>
                <a:lnTo>
                  <a:pt x="3406809" y="750979"/>
                </a:lnTo>
                <a:close/>
                <a:moveTo>
                  <a:pt x="714311" y="745359"/>
                </a:moveTo>
                <a:lnTo>
                  <a:pt x="714311" y="815044"/>
                </a:lnTo>
                <a:lnTo>
                  <a:pt x="752525" y="815044"/>
                </a:lnTo>
                <a:lnTo>
                  <a:pt x="752525" y="981389"/>
                </a:lnTo>
                <a:lnTo>
                  <a:pt x="1170635" y="981389"/>
                </a:lnTo>
                <a:lnTo>
                  <a:pt x="1170635" y="904960"/>
                </a:lnTo>
                <a:lnTo>
                  <a:pt x="832326" y="904960"/>
                </a:lnTo>
                <a:lnTo>
                  <a:pt x="832326" y="815044"/>
                </a:lnTo>
                <a:lnTo>
                  <a:pt x="1197610" y="815044"/>
                </a:lnTo>
                <a:lnTo>
                  <a:pt x="1197610" y="745359"/>
                </a:lnTo>
                <a:close/>
                <a:moveTo>
                  <a:pt x="2871295" y="569461"/>
                </a:moveTo>
                <a:lnTo>
                  <a:pt x="2923558" y="569461"/>
                </a:lnTo>
                <a:cubicBezTo>
                  <a:pt x="2931801" y="569461"/>
                  <a:pt x="2939481" y="571053"/>
                  <a:pt x="2946600" y="574238"/>
                </a:cubicBezTo>
                <a:cubicBezTo>
                  <a:pt x="2953718" y="577422"/>
                  <a:pt x="2959900" y="581731"/>
                  <a:pt x="2965145" y="587163"/>
                </a:cubicBezTo>
                <a:cubicBezTo>
                  <a:pt x="2970390" y="592596"/>
                  <a:pt x="2974604" y="598965"/>
                  <a:pt x="2977789" y="606270"/>
                </a:cubicBezTo>
                <a:cubicBezTo>
                  <a:pt x="2980974" y="613576"/>
                  <a:pt x="2982566" y="621350"/>
                  <a:pt x="2982566" y="629592"/>
                </a:cubicBezTo>
                <a:lnTo>
                  <a:pt x="2982566" y="819540"/>
                </a:lnTo>
                <a:cubicBezTo>
                  <a:pt x="2982566" y="827782"/>
                  <a:pt x="2980974" y="835556"/>
                  <a:pt x="2977789" y="842862"/>
                </a:cubicBezTo>
                <a:cubicBezTo>
                  <a:pt x="2974604" y="850167"/>
                  <a:pt x="2970390" y="856537"/>
                  <a:pt x="2965145" y="861969"/>
                </a:cubicBezTo>
                <a:cubicBezTo>
                  <a:pt x="2959900" y="867401"/>
                  <a:pt x="2953718" y="871710"/>
                  <a:pt x="2946600" y="874894"/>
                </a:cubicBezTo>
                <a:cubicBezTo>
                  <a:pt x="2939481" y="878079"/>
                  <a:pt x="2931801" y="879671"/>
                  <a:pt x="2923558" y="879671"/>
                </a:cubicBezTo>
                <a:lnTo>
                  <a:pt x="2871295" y="879671"/>
                </a:lnTo>
                <a:cubicBezTo>
                  <a:pt x="2863053" y="879671"/>
                  <a:pt x="2855372" y="878079"/>
                  <a:pt x="2848254" y="874894"/>
                </a:cubicBezTo>
                <a:cubicBezTo>
                  <a:pt x="2841135" y="871710"/>
                  <a:pt x="2834860" y="867401"/>
                  <a:pt x="2829428" y="861969"/>
                </a:cubicBezTo>
                <a:cubicBezTo>
                  <a:pt x="2823995" y="856537"/>
                  <a:pt x="2819780" y="850167"/>
                  <a:pt x="2816784" y="842862"/>
                </a:cubicBezTo>
                <a:cubicBezTo>
                  <a:pt x="2813786" y="835556"/>
                  <a:pt x="2812287" y="827782"/>
                  <a:pt x="2812287" y="819540"/>
                </a:cubicBezTo>
                <a:lnTo>
                  <a:pt x="2812287" y="629592"/>
                </a:lnTo>
                <a:cubicBezTo>
                  <a:pt x="2812287" y="621350"/>
                  <a:pt x="2813786" y="613576"/>
                  <a:pt x="2816784" y="606270"/>
                </a:cubicBezTo>
                <a:cubicBezTo>
                  <a:pt x="2819780" y="598965"/>
                  <a:pt x="2823995" y="592596"/>
                  <a:pt x="2829428" y="587163"/>
                </a:cubicBezTo>
                <a:cubicBezTo>
                  <a:pt x="2834860" y="581731"/>
                  <a:pt x="2841135" y="577422"/>
                  <a:pt x="2848254" y="574238"/>
                </a:cubicBezTo>
                <a:cubicBezTo>
                  <a:pt x="2855372" y="571053"/>
                  <a:pt x="2863053" y="569461"/>
                  <a:pt x="2871295" y="569461"/>
                </a:cubicBezTo>
                <a:close/>
                <a:moveTo>
                  <a:pt x="321996" y="531809"/>
                </a:moveTo>
                <a:lnTo>
                  <a:pt x="504075" y="531809"/>
                </a:lnTo>
                <a:cubicBezTo>
                  <a:pt x="520935" y="531809"/>
                  <a:pt x="534328" y="537709"/>
                  <a:pt x="544257" y="549511"/>
                </a:cubicBezTo>
                <a:cubicBezTo>
                  <a:pt x="554185" y="561312"/>
                  <a:pt x="559149" y="575643"/>
                  <a:pt x="559149" y="592502"/>
                </a:cubicBezTo>
                <a:lnTo>
                  <a:pt x="559149" y="616667"/>
                </a:lnTo>
                <a:cubicBezTo>
                  <a:pt x="559149" y="624909"/>
                  <a:pt x="557838" y="632683"/>
                  <a:pt x="555215" y="639989"/>
                </a:cubicBezTo>
                <a:cubicBezTo>
                  <a:pt x="552592" y="647295"/>
                  <a:pt x="548940" y="653757"/>
                  <a:pt x="544257" y="659377"/>
                </a:cubicBezTo>
                <a:cubicBezTo>
                  <a:pt x="539573" y="664997"/>
                  <a:pt x="533766" y="669399"/>
                  <a:pt x="526835" y="672583"/>
                </a:cubicBezTo>
                <a:cubicBezTo>
                  <a:pt x="519904" y="675768"/>
                  <a:pt x="512318" y="677360"/>
                  <a:pt x="504075" y="677360"/>
                </a:cubicBezTo>
                <a:lnTo>
                  <a:pt x="321996" y="677360"/>
                </a:lnTo>
                <a:cubicBezTo>
                  <a:pt x="305136" y="677360"/>
                  <a:pt x="291743" y="671459"/>
                  <a:pt x="281814" y="659658"/>
                </a:cubicBezTo>
                <a:cubicBezTo>
                  <a:pt x="271886" y="647856"/>
                  <a:pt x="266922" y="633526"/>
                  <a:pt x="266922" y="616667"/>
                </a:cubicBezTo>
                <a:lnTo>
                  <a:pt x="266922" y="592502"/>
                </a:lnTo>
                <a:cubicBezTo>
                  <a:pt x="266922" y="575643"/>
                  <a:pt x="271886" y="561312"/>
                  <a:pt x="281814" y="549511"/>
                </a:cubicBezTo>
                <a:cubicBezTo>
                  <a:pt x="291743" y="537709"/>
                  <a:pt x="305136" y="531809"/>
                  <a:pt x="321996" y="531809"/>
                </a:cubicBezTo>
                <a:close/>
                <a:moveTo>
                  <a:pt x="896953" y="525627"/>
                </a:moveTo>
                <a:lnTo>
                  <a:pt x="1019463" y="525627"/>
                </a:lnTo>
                <a:lnTo>
                  <a:pt x="1019463" y="627906"/>
                </a:lnTo>
                <a:lnTo>
                  <a:pt x="896953" y="627906"/>
                </a:lnTo>
                <a:close/>
                <a:moveTo>
                  <a:pt x="2555617" y="486851"/>
                </a:moveTo>
                <a:lnTo>
                  <a:pt x="2500544" y="573957"/>
                </a:lnTo>
                <a:lnTo>
                  <a:pt x="2568543" y="573957"/>
                </a:lnTo>
                <a:lnTo>
                  <a:pt x="2568543" y="965091"/>
                </a:lnTo>
                <a:lnTo>
                  <a:pt x="2650029" y="965091"/>
                </a:lnTo>
                <a:lnTo>
                  <a:pt x="2650029" y="486851"/>
                </a:lnTo>
                <a:close/>
                <a:moveTo>
                  <a:pt x="2861741" y="484041"/>
                </a:moveTo>
                <a:cubicBezTo>
                  <a:pt x="2843758" y="484041"/>
                  <a:pt x="2826805" y="487506"/>
                  <a:pt x="2810882" y="494437"/>
                </a:cubicBezTo>
                <a:cubicBezTo>
                  <a:pt x="2794960" y="501368"/>
                  <a:pt x="2781098" y="510735"/>
                  <a:pt x="2769296" y="522536"/>
                </a:cubicBezTo>
                <a:cubicBezTo>
                  <a:pt x="2757495" y="534338"/>
                  <a:pt x="2748222" y="548200"/>
                  <a:pt x="2741479" y="564122"/>
                </a:cubicBezTo>
                <a:cubicBezTo>
                  <a:pt x="2734735" y="580045"/>
                  <a:pt x="2731363" y="596998"/>
                  <a:pt x="2731363" y="614981"/>
                </a:cubicBezTo>
                <a:lnTo>
                  <a:pt x="2731363" y="834151"/>
                </a:lnTo>
                <a:cubicBezTo>
                  <a:pt x="2731363" y="852134"/>
                  <a:pt x="2734735" y="869087"/>
                  <a:pt x="2741479" y="885010"/>
                </a:cubicBezTo>
                <a:cubicBezTo>
                  <a:pt x="2748222" y="900933"/>
                  <a:pt x="2757495" y="914795"/>
                  <a:pt x="2769296" y="926596"/>
                </a:cubicBezTo>
                <a:cubicBezTo>
                  <a:pt x="2781098" y="938398"/>
                  <a:pt x="2794960" y="947764"/>
                  <a:pt x="2810882" y="954695"/>
                </a:cubicBezTo>
                <a:cubicBezTo>
                  <a:pt x="2826805" y="961626"/>
                  <a:pt x="2843758" y="965091"/>
                  <a:pt x="2861741" y="965091"/>
                </a:cubicBezTo>
                <a:lnTo>
                  <a:pt x="2933112" y="965091"/>
                </a:lnTo>
                <a:cubicBezTo>
                  <a:pt x="2951095" y="965091"/>
                  <a:pt x="2968048" y="961626"/>
                  <a:pt x="2983971" y="954695"/>
                </a:cubicBezTo>
                <a:cubicBezTo>
                  <a:pt x="2999893" y="947764"/>
                  <a:pt x="3013755" y="938398"/>
                  <a:pt x="3025557" y="926596"/>
                </a:cubicBezTo>
                <a:cubicBezTo>
                  <a:pt x="3037358" y="914795"/>
                  <a:pt x="3046724" y="900933"/>
                  <a:pt x="3053655" y="885010"/>
                </a:cubicBezTo>
                <a:cubicBezTo>
                  <a:pt x="3060587" y="869087"/>
                  <a:pt x="3064052" y="852134"/>
                  <a:pt x="3064052" y="834151"/>
                </a:cubicBezTo>
                <a:lnTo>
                  <a:pt x="3064052" y="614981"/>
                </a:lnTo>
                <a:cubicBezTo>
                  <a:pt x="3064052" y="596998"/>
                  <a:pt x="3060587" y="580045"/>
                  <a:pt x="3053655" y="564122"/>
                </a:cubicBezTo>
                <a:cubicBezTo>
                  <a:pt x="3046724" y="548200"/>
                  <a:pt x="3037358" y="534338"/>
                  <a:pt x="3025557" y="522536"/>
                </a:cubicBezTo>
                <a:cubicBezTo>
                  <a:pt x="3013755" y="510735"/>
                  <a:pt x="2999893" y="501368"/>
                  <a:pt x="2983971" y="494437"/>
                </a:cubicBezTo>
                <a:cubicBezTo>
                  <a:pt x="2968048" y="487506"/>
                  <a:pt x="2951095" y="484041"/>
                  <a:pt x="2933112" y="484041"/>
                </a:cubicBezTo>
                <a:close/>
                <a:moveTo>
                  <a:pt x="308508" y="453132"/>
                </a:moveTo>
                <a:cubicBezTo>
                  <a:pt x="291649" y="453132"/>
                  <a:pt x="275820" y="456317"/>
                  <a:pt x="261021" y="462686"/>
                </a:cubicBezTo>
                <a:cubicBezTo>
                  <a:pt x="246222" y="469055"/>
                  <a:pt x="233203" y="477859"/>
                  <a:pt x="221964" y="489099"/>
                </a:cubicBezTo>
                <a:cubicBezTo>
                  <a:pt x="210725" y="500338"/>
                  <a:pt x="201920" y="513357"/>
                  <a:pt x="195551" y="528156"/>
                </a:cubicBezTo>
                <a:cubicBezTo>
                  <a:pt x="189182" y="542954"/>
                  <a:pt x="185997" y="558783"/>
                  <a:pt x="185997" y="575643"/>
                </a:cubicBezTo>
                <a:lnTo>
                  <a:pt x="185997" y="633526"/>
                </a:lnTo>
                <a:cubicBezTo>
                  <a:pt x="185997" y="650385"/>
                  <a:pt x="189182" y="666214"/>
                  <a:pt x="195551" y="681013"/>
                </a:cubicBezTo>
                <a:cubicBezTo>
                  <a:pt x="201920" y="695812"/>
                  <a:pt x="210725" y="708831"/>
                  <a:pt x="221964" y="720070"/>
                </a:cubicBezTo>
                <a:cubicBezTo>
                  <a:pt x="233203" y="731310"/>
                  <a:pt x="246222" y="740114"/>
                  <a:pt x="261021" y="746483"/>
                </a:cubicBezTo>
                <a:cubicBezTo>
                  <a:pt x="275820" y="752852"/>
                  <a:pt x="291649" y="756037"/>
                  <a:pt x="308508" y="756037"/>
                </a:cubicBezTo>
                <a:lnTo>
                  <a:pt x="372011" y="756037"/>
                </a:lnTo>
                <a:lnTo>
                  <a:pt x="372011" y="899902"/>
                </a:lnTo>
                <a:lnTo>
                  <a:pt x="171386" y="899902"/>
                </a:lnTo>
                <a:lnTo>
                  <a:pt x="171386" y="981389"/>
                </a:lnTo>
                <a:lnTo>
                  <a:pt x="654685" y="981389"/>
                </a:lnTo>
                <a:lnTo>
                  <a:pt x="654685" y="899902"/>
                </a:lnTo>
                <a:lnTo>
                  <a:pt x="454060" y="899902"/>
                </a:lnTo>
                <a:lnTo>
                  <a:pt x="454060" y="756037"/>
                </a:lnTo>
                <a:lnTo>
                  <a:pt x="517563" y="756037"/>
                </a:lnTo>
                <a:cubicBezTo>
                  <a:pt x="534422" y="756037"/>
                  <a:pt x="550345" y="752852"/>
                  <a:pt x="565331" y="746483"/>
                </a:cubicBezTo>
                <a:cubicBezTo>
                  <a:pt x="580317" y="740114"/>
                  <a:pt x="593336" y="731310"/>
                  <a:pt x="604388" y="720070"/>
                </a:cubicBezTo>
                <a:cubicBezTo>
                  <a:pt x="615440" y="708831"/>
                  <a:pt x="624150" y="695812"/>
                  <a:pt x="630520" y="681013"/>
                </a:cubicBezTo>
                <a:cubicBezTo>
                  <a:pt x="636889" y="666214"/>
                  <a:pt x="640073" y="650385"/>
                  <a:pt x="640073" y="633526"/>
                </a:cubicBezTo>
                <a:lnTo>
                  <a:pt x="640073" y="575643"/>
                </a:lnTo>
                <a:cubicBezTo>
                  <a:pt x="640073" y="558783"/>
                  <a:pt x="636889" y="542954"/>
                  <a:pt x="630520" y="528156"/>
                </a:cubicBezTo>
                <a:cubicBezTo>
                  <a:pt x="624150" y="513357"/>
                  <a:pt x="615440" y="500338"/>
                  <a:pt x="604388" y="489099"/>
                </a:cubicBezTo>
                <a:cubicBezTo>
                  <a:pt x="593336" y="477859"/>
                  <a:pt x="580317" y="469055"/>
                  <a:pt x="565331" y="462686"/>
                </a:cubicBezTo>
                <a:cubicBezTo>
                  <a:pt x="550345" y="456317"/>
                  <a:pt x="534422" y="453132"/>
                  <a:pt x="517563" y="453132"/>
                </a:cubicBezTo>
                <a:close/>
                <a:moveTo>
                  <a:pt x="736228" y="452570"/>
                </a:moveTo>
                <a:lnTo>
                  <a:pt x="736228" y="525627"/>
                </a:lnTo>
                <a:lnTo>
                  <a:pt x="812095" y="525627"/>
                </a:lnTo>
                <a:lnTo>
                  <a:pt x="812095" y="627906"/>
                </a:lnTo>
                <a:lnTo>
                  <a:pt x="736228" y="627906"/>
                </a:lnTo>
                <a:lnTo>
                  <a:pt x="736228" y="700401"/>
                </a:lnTo>
                <a:lnTo>
                  <a:pt x="1175131" y="700401"/>
                </a:lnTo>
                <a:lnTo>
                  <a:pt x="1175131" y="627906"/>
                </a:lnTo>
                <a:lnTo>
                  <a:pt x="1104322" y="627906"/>
                </a:lnTo>
                <a:lnTo>
                  <a:pt x="1104322" y="525627"/>
                </a:lnTo>
                <a:lnTo>
                  <a:pt x="1175131" y="525627"/>
                </a:lnTo>
                <a:lnTo>
                  <a:pt x="1175131" y="452570"/>
                </a:lnTo>
                <a:close/>
                <a:moveTo>
                  <a:pt x="1988423" y="451446"/>
                </a:moveTo>
                <a:lnTo>
                  <a:pt x="1819268" y="802681"/>
                </a:lnTo>
                <a:lnTo>
                  <a:pt x="1917614" y="802681"/>
                </a:lnTo>
                <a:lnTo>
                  <a:pt x="2041810" y="555412"/>
                </a:lnTo>
                <a:lnTo>
                  <a:pt x="2166007" y="802681"/>
                </a:lnTo>
                <a:lnTo>
                  <a:pt x="2264352" y="802681"/>
                </a:lnTo>
                <a:lnTo>
                  <a:pt x="2095198" y="451446"/>
                </a:lnTo>
                <a:close/>
                <a:moveTo>
                  <a:pt x="1445498" y="451446"/>
                </a:moveTo>
                <a:lnTo>
                  <a:pt x="1273533" y="785821"/>
                </a:lnTo>
                <a:lnTo>
                  <a:pt x="1377499" y="785821"/>
                </a:lnTo>
                <a:lnTo>
                  <a:pt x="1498885" y="550354"/>
                </a:lnTo>
                <a:lnTo>
                  <a:pt x="1620272" y="785821"/>
                </a:lnTo>
                <a:lnTo>
                  <a:pt x="1724237" y="785821"/>
                </a:lnTo>
                <a:lnTo>
                  <a:pt x="1552273" y="451446"/>
                </a:lnTo>
                <a:close/>
                <a:moveTo>
                  <a:pt x="3152235" y="449760"/>
                </a:moveTo>
                <a:lnTo>
                  <a:pt x="3152235" y="523941"/>
                </a:lnTo>
                <a:lnTo>
                  <a:pt x="3427602" y="523941"/>
                </a:lnTo>
                <a:lnTo>
                  <a:pt x="3152235" y="700963"/>
                </a:lnTo>
                <a:lnTo>
                  <a:pt x="3152235" y="790879"/>
                </a:lnTo>
                <a:lnTo>
                  <a:pt x="3365785" y="657691"/>
                </a:lnTo>
                <a:lnTo>
                  <a:pt x="3579336" y="790879"/>
                </a:lnTo>
                <a:lnTo>
                  <a:pt x="3579336" y="700963"/>
                </a:lnTo>
                <a:lnTo>
                  <a:pt x="3439966" y="611047"/>
                </a:lnTo>
                <a:lnTo>
                  <a:pt x="3579336" y="523941"/>
                </a:lnTo>
                <a:lnTo>
                  <a:pt x="3579336" y="449760"/>
                </a:lnTo>
                <a:close/>
                <a:moveTo>
                  <a:pt x="0" y="0"/>
                </a:moveTo>
                <a:lnTo>
                  <a:pt x="5891752" y="0"/>
                </a:lnTo>
                <a:lnTo>
                  <a:pt x="5891752" y="2310416"/>
                </a:lnTo>
                <a:lnTo>
                  <a:pt x="0" y="2310416"/>
                </a:lnTo>
                <a:close/>
              </a:path>
            </a:pathLst>
          </a:custGeom>
          <a:solidFill>
            <a:srgbClr val="F3D6A8">
              <a:alpha val="80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4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6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100584"/>
            <a:ext cx="4123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29740" y="1375410"/>
            <a:ext cx="5181600" cy="410718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문제점 인식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사전 기술</a:t>
            </a:r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시장조사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제품 요구 사항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구현할 제품 이미지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제품 설계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추진 일정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7.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고려사항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8.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기대효과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4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8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100584"/>
            <a:ext cx="4123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문제점 인식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79576" y="988563"/>
            <a:ext cx="5613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돋움" panose="020B0604000101010101" pitchFamily="50" charset="-127"/>
              </a:rPr>
              <a:t>많은 카드 혜택들이 버려짐</a:t>
            </a:r>
            <a:endParaRPr lang="ko-KR" altLang="en-US" sz="32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8302" y="1571054"/>
            <a:ext cx="888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오정민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“[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오정민의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쌈짓돈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해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1300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억 사라지는 카드사 포인트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미리 잘 챙기세요”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한국 경제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2019. 05. 16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2988" y="2211234"/>
            <a:ext cx="793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박인철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,＂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통신사 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맴버쉽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포인트 절반도 못 쓰고 소멸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…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변덕스런 운영 도마에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“,</a:t>
            </a:r>
          </a:p>
          <a:p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소비자가 만드는 신문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2019. 05. 21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9575" y="3027807"/>
            <a:ext cx="7913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돋움" panose="020B0604000101010101" pitchFamily="50" charset="-127"/>
              </a:rPr>
              <a:t>혜택을 사용하려고 해도 너무 복잡함 </a:t>
            </a:r>
            <a:endParaRPr lang="ko-KR" altLang="en-US" sz="3200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4049" y="3612487"/>
            <a:ext cx="1012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결제 시 카드 혜택 종류를 전부 알고 최선의 카드를 제시하기는 너무 힘듦 </a:t>
            </a:r>
            <a:endParaRPr lang="ko-KR" altLang="en-US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88302" y="4009970"/>
            <a:ext cx="893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많은 제휴 카드 중 자신의 카드를 찾는 것이 힘들 정도로 제휴 카드가 많음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4048" y="5442921"/>
            <a:ext cx="1012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 프랜차이즈 매장일지라도 혜택을 받을 수 없는 업소도 존재</a:t>
            </a:r>
            <a:endParaRPr lang="ko-KR" altLang="en-US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57672" y="5891794"/>
            <a:ext cx="96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벅스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인천공항점은 일부 제휴 혜택을 제외한 모든 프로모션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이벤트 할인 혜택이 불가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7672" y="6261126"/>
            <a:ext cx="1063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b="1" dirty="0" smtClean="0">
                <a:solidFill>
                  <a:srgbClr val="A50519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투</a:t>
            </a:r>
            <a:r>
              <a:rPr lang="en-US" altLang="ko-KR" b="1" dirty="0" smtClean="0">
                <a:solidFill>
                  <a:srgbClr val="A50519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</a:t>
            </a:r>
            <a:r>
              <a:rPr lang="ko-KR" altLang="en-US" b="1" dirty="0" err="1" smtClean="0">
                <a:solidFill>
                  <a:srgbClr val="A50519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플레이스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홈페이지에 특수 점포에서 혜택이 제외됨을 공지했지만 정확한 점포 위치 제공하지 않음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69"/>
          <a:stretch/>
        </p:blipFill>
        <p:spPr>
          <a:xfrm>
            <a:off x="2226493" y="4400444"/>
            <a:ext cx="2470506" cy="8881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49" y="4400444"/>
            <a:ext cx="2477165" cy="8881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264" y="4381929"/>
            <a:ext cx="2519155" cy="9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6" y="20755"/>
            <a:ext cx="5641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사전 기술</a:t>
            </a:r>
            <a:r>
              <a:rPr lang="en-US" altLang="ko-KR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시장 조사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30376" y="1085648"/>
            <a:ext cx="40731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삼성 페이</a:t>
            </a:r>
            <a:endParaRPr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사용자의 카드를 저장해두고 원하는 카드를 선택하여 결제할 수 있도록 함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마그네틱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카드 단말기와 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NFC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 단말기에 모두 적용할 수 있음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스마트폰 내부의 앱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결제 시 카드를 자동으로 선택해주지는 않음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03520" y="1085648"/>
            <a:ext cx="42902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클립 카드</a:t>
            </a:r>
            <a:endParaRPr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스마트폰과 연동된 카드 모양의 단말을 사용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작은 액정 화면을 통해 여러 정보 표시 가능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신용카드는 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마그네틱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결제만 지원되어 시장에서 외면당함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비슷한 사례로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LG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페이 서비스를 위해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IC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 또한 지원되는 화이트 카드라는 제품이 있었으나 백지화 됨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55139" y="3419873"/>
            <a:ext cx="10605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Syrup </a:t>
            </a:r>
            <a:r>
              <a:rPr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월렛</a:t>
            </a:r>
            <a:endParaRPr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다양한 멤버쉽카드들을 모아둔 </a:t>
            </a:r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어플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멤버쉽카드를 여러 개 가지고 다닌 필요가 없어짐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멤버쉽혜택을 받기 위해서는 사용자가 직접 해당 카드를 선택해서 적용해야 함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925" b="2848"/>
          <a:stretch/>
        </p:blipFill>
        <p:spPr>
          <a:xfrm>
            <a:off x="9483183" y="1213937"/>
            <a:ext cx="2277156" cy="2082523"/>
          </a:xfrm>
          <a:prstGeom prst="rect">
            <a:avLst/>
          </a:prstGeom>
          <a:ln>
            <a:solidFill>
              <a:srgbClr val="00628B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304219" y="6075376"/>
            <a:ext cx="11356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여러 카드를 한 곳에 모아 혜택을 받기에 조금 더 수월하게 만들어 주는 기능은 많지만</a:t>
            </a:r>
            <a:endParaRPr lang="en-US" altLang="ko-KR" sz="20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fontAlgn="base"/>
            <a:r>
              <a:rPr lang="ko-KR" altLang="en-US" sz="20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여러 카드들이 저장이 되어 있을 뿐 그 중에서 직접 사용자가 선택해야 하는 문제가 있다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5139" y="4650979"/>
            <a:ext cx="106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홈쇼핑 </a:t>
            </a:r>
            <a:r>
              <a:rPr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APP</a:t>
            </a:r>
          </a:p>
          <a:p>
            <a:pPr fontAlgn="base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마지막 결제 시 등록된 카드들 중 일시불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할부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쿠폰을 전부 고려하여 가장 저렴한 가격을 나타내주는 결제수단을 제시해 줌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0238" y="5711367"/>
            <a:ext cx="217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시장조사 결론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4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9519" y="100595"/>
            <a:ext cx="7022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제품 </a:t>
            </a:r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요청 사항 </a:t>
            </a:r>
            <a:r>
              <a:rPr lang="en-US" altLang="ko-KR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(1)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E6CF4748-8B78-4852-8A49-C87A08696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24271"/>
              </p:ext>
            </p:extLst>
          </p:nvPr>
        </p:nvGraphicFramePr>
        <p:xfrm>
          <a:off x="1239519" y="1124630"/>
          <a:ext cx="10596057" cy="5342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823">
                  <a:extLst>
                    <a:ext uri="{9D8B030D-6E8A-4147-A177-3AD203B41FA5}">
                      <a16:colId xmlns="" xmlns:a16="http://schemas.microsoft.com/office/drawing/2014/main" val="540052295"/>
                    </a:ext>
                  </a:extLst>
                </a:gridCol>
                <a:gridCol w="4346617">
                  <a:extLst>
                    <a:ext uri="{9D8B030D-6E8A-4147-A177-3AD203B41FA5}">
                      <a16:colId xmlns="" xmlns:a16="http://schemas.microsoft.com/office/drawing/2014/main" val="4226391831"/>
                    </a:ext>
                  </a:extLst>
                </a:gridCol>
                <a:gridCol w="4346617">
                  <a:extLst>
                    <a:ext uri="{9D8B030D-6E8A-4147-A177-3AD203B41FA5}">
                      <a16:colId xmlns="" xmlns:a16="http://schemas.microsoft.com/office/drawing/2014/main" val="682495581"/>
                    </a:ext>
                  </a:extLst>
                </a:gridCol>
              </a:tblGrid>
              <a:tr h="405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 anchorCtr="1">
                    <a:solidFill>
                      <a:srgbClr val="0062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 사항</a:t>
                      </a:r>
                    </a:p>
                  </a:txBody>
                  <a:tcPr anchor="ctr" anchorCtr="1">
                    <a:solidFill>
                      <a:srgbClr val="0062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방법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0062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0892145"/>
                  </a:ext>
                </a:extLst>
              </a:tr>
              <a:tr h="1396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카드 제시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상황에 맞는 카드를 추천해주되 결제가 안되는 경우나 선호를 하지 않는 경우 다른 카드도 사용할 수 있도록 해야함</a:t>
                      </a:r>
                      <a:endParaRPr lang="en-US" altLang="ko-KR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사용자가 소지하고 있는 카드들 중 가장 좋은 카드만</a:t>
                      </a:r>
                      <a:r>
                        <a:rPr lang="ko-KR" altLang="en-US" baseline="0" dirty="0" smtClean="0"/>
                        <a:t> 선택해주는 것이 아닌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사용자가 상황에 따라 다른 카드 또한 선택할 수 있도록 카드를 혜택이 좋은 순서대로 정렬</a:t>
                      </a:r>
                      <a:endParaRPr lang="en-US" altLang="ko-KR" baseline="0" dirty="0" smtClean="0"/>
                    </a:p>
                    <a:p>
                      <a:pPr algn="l" latinLnBrk="1"/>
                      <a:endParaRPr lang="en-US" altLang="ko-KR" baseline="0" dirty="0" smtClean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718452522"/>
                  </a:ext>
                </a:extLst>
              </a:tr>
              <a:tr h="1396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저장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각 카드들의 현 가맹점에서의 카드 정보 저장 필요</a:t>
                      </a:r>
                      <a:endParaRPr lang="en-US" altLang="ko-KR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파이썬에서</a:t>
                      </a:r>
                      <a:r>
                        <a:rPr lang="ko-KR" altLang="en-US" dirty="0" smtClean="0"/>
                        <a:t> 지원하는 다차원 리스트를 이용하여 가맹점</a:t>
                      </a:r>
                      <a:r>
                        <a:rPr lang="ko-KR" altLang="en-US" baseline="0" dirty="0" smtClean="0"/>
                        <a:t> 제휴 </a:t>
                      </a:r>
                      <a:r>
                        <a:rPr lang="ko-KR" altLang="en-US" dirty="0" smtClean="0"/>
                        <a:t>카드들과 카드들의 혜택을 정리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관련 정보를 관리하기 쉽도록 서버에 저장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카드들의 혜택을 주기적으로 웹 </a:t>
                      </a:r>
                      <a:r>
                        <a:rPr lang="ko-KR" altLang="en-US" dirty="0" err="1" smtClean="0"/>
                        <a:t>크롤러를</a:t>
                      </a:r>
                      <a:r>
                        <a:rPr lang="ko-KR" altLang="en-US" dirty="0" smtClean="0"/>
                        <a:t> 통해 자동 갱신</a:t>
                      </a:r>
                      <a:endParaRPr lang="en-US" altLang="ko-KR" dirty="0" smtClean="0"/>
                    </a:p>
                    <a:p>
                      <a:pPr algn="l" latinLnBrk="1"/>
                      <a:endParaRPr lang="en-US" altLang="ko-KR" baseline="0" dirty="0" smtClean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501307237"/>
                  </a:ext>
                </a:extLst>
              </a:tr>
              <a:tr h="876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상황</a:t>
                      </a:r>
                      <a:r>
                        <a:rPr lang="ko-KR" altLang="en-US" baseline="0" dirty="0" smtClean="0"/>
                        <a:t> 정보 수집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aseline="0" dirty="0" smtClean="0"/>
                        <a:t>결제 상황에 대한 정보 입력 필요</a:t>
                      </a:r>
                      <a:endParaRPr lang="en-US" altLang="ko-KR" baseline="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err="1" smtClean="0"/>
                        <a:t>점포명과</a:t>
                      </a:r>
                      <a:r>
                        <a:rPr lang="ko-KR" altLang="en-US" baseline="0" dirty="0" smtClean="0"/>
                        <a:t> 가격정보를 </a:t>
                      </a:r>
                      <a:r>
                        <a:rPr lang="en-US" altLang="ko-KR" baseline="0" dirty="0" smtClean="0"/>
                        <a:t>qr</a:t>
                      </a:r>
                      <a:r>
                        <a:rPr lang="ko-KR" altLang="en-US" baseline="0" dirty="0" smtClean="0"/>
                        <a:t>코드를 이용하여 동시에 입력 받음</a:t>
                      </a:r>
                      <a:endParaRPr lang="en-US" altLang="ko-KR" baseline="0" dirty="0" smtClean="0"/>
                    </a:p>
                    <a:p>
                      <a:pPr algn="l" latinLnBrk="1"/>
                      <a:endParaRPr lang="en-US" altLang="ko-KR" baseline="0" dirty="0" smtClean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68716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40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9519" y="100595"/>
            <a:ext cx="7022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제품 </a:t>
            </a:r>
            <a:r>
              <a:rPr lang="ko-KR" altLang="en-US" sz="4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요청 사항 </a:t>
            </a:r>
            <a:r>
              <a:rPr lang="en-US" altLang="ko-KR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(2)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E6CF4748-8B78-4852-8A49-C87A08696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196238"/>
              </p:ext>
            </p:extLst>
          </p:nvPr>
        </p:nvGraphicFramePr>
        <p:xfrm>
          <a:off x="1368112" y="1501931"/>
          <a:ext cx="10596056" cy="220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894">
                  <a:extLst>
                    <a:ext uri="{9D8B030D-6E8A-4147-A177-3AD203B41FA5}">
                      <a16:colId xmlns="" xmlns:a16="http://schemas.microsoft.com/office/drawing/2014/main" val="540052295"/>
                    </a:ext>
                  </a:extLst>
                </a:gridCol>
                <a:gridCol w="4342081">
                  <a:extLst>
                    <a:ext uri="{9D8B030D-6E8A-4147-A177-3AD203B41FA5}">
                      <a16:colId xmlns="" xmlns:a16="http://schemas.microsoft.com/office/drawing/2014/main" val="4226391831"/>
                    </a:ext>
                  </a:extLst>
                </a:gridCol>
                <a:gridCol w="4342081">
                  <a:extLst>
                    <a:ext uri="{9D8B030D-6E8A-4147-A177-3AD203B41FA5}">
                      <a16:colId xmlns="" xmlns:a16="http://schemas.microsoft.com/office/drawing/2014/main" val="227163192"/>
                    </a:ext>
                  </a:extLst>
                </a:gridCol>
              </a:tblGrid>
              <a:tr h="570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 anchorCtr="1">
                    <a:solidFill>
                      <a:srgbClr val="0062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 사항</a:t>
                      </a:r>
                    </a:p>
                  </a:txBody>
                  <a:tcPr anchor="ctr" anchorCtr="1">
                    <a:solidFill>
                      <a:srgbClr val="0062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방법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rgbClr val="0062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0892145"/>
                  </a:ext>
                </a:extLst>
              </a:tr>
              <a:tr h="71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휴대성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결제를 위해 가지고 다니는 단말이기에 크기가 너무 크면 안됨</a:t>
                      </a:r>
                      <a:endParaRPr lang="en-US" altLang="ko-KR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블루투스를 이용하여 장치를 분리시켜 </a:t>
                      </a:r>
                      <a:r>
                        <a:rPr lang="ko-KR" altLang="en-US" dirty="0" err="1" smtClean="0"/>
                        <a:t>휴대성을</a:t>
                      </a:r>
                      <a:r>
                        <a:rPr lang="ko-KR" altLang="en-US" baseline="0" dirty="0" smtClean="0"/>
                        <a:t> 높일 수 있도록 함</a:t>
                      </a:r>
                      <a:endParaRPr lang="en-US" altLang="ko-KR" dirty="0" smtClean="0"/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648645927"/>
                  </a:ext>
                </a:extLst>
              </a:tr>
              <a:tr h="71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카드 결제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카드를 알려주는 것만 아니라 카드를 결제할 수 있도록 해야함</a:t>
                      </a:r>
                      <a:endParaRPr lang="en-US" altLang="ko-KR" sz="18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동적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NFC</a:t>
                      </a:r>
                      <a:r>
                        <a:rPr kumimoji="0" lang="ko-KR" alt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이용하여 하나의 단말에서 상황에 맞는 카드 정보를 출력할 수 있도록 설계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61562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5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05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5" y="100584"/>
            <a:ext cx="6145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구현할 제품 이미지</a:t>
            </a:r>
            <a:r>
              <a:rPr lang="en-US" altLang="ko-KR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(1)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955308" y="4166688"/>
            <a:ext cx="3317470" cy="8551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서버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 별 혜택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매장 별 제휴 카드 목록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2" name="직선 연결선 81"/>
          <p:cNvCxnSpPr>
            <a:stCxn id="89" idx="0"/>
            <a:endCxn id="85" idx="2"/>
          </p:cNvCxnSpPr>
          <p:nvPr/>
        </p:nvCxnSpPr>
        <p:spPr>
          <a:xfrm flipV="1">
            <a:off x="8187456" y="2785040"/>
            <a:ext cx="0" cy="3261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7055820" y="1829531"/>
            <a:ext cx="2263272" cy="955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화면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-qr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출력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316308" y="3111237"/>
            <a:ext cx="1742295" cy="374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Raspberry Pi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94" name="꺾인 연결선 93"/>
          <p:cNvCxnSpPr>
            <a:stCxn id="89" idx="3"/>
            <a:endCxn id="104" idx="1"/>
          </p:cNvCxnSpPr>
          <p:nvPr/>
        </p:nvCxnSpPr>
        <p:spPr>
          <a:xfrm flipV="1">
            <a:off x="9058603" y="2307285"/>
            <a:ext cx="940042" cy="99142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9998645" y="1363320"/>
            <a:ext cx="1608929" cy="1887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키패드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가격 정보 입력 받음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추후에 실제 결제 단말과의 연동 계획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072791" y="1158982"/>
            <a:ext cx="4677944" cy="232719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7072791" y="1157522"/>
            <a:ext cx="1471535" cy="527902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가맹점 단말</a:t>
            </a:r>
            <a:endParaRPr lang="en-US" altLang="ko-KR" dirty="0" smtClean="0">
              <a:solidFill>
                <a:schemeClr val="tx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955308" y="5314413"/>
            <a:ext cx="4086673" cy="10792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웹 </a:t>
            </a:r>
            <a:r>
              <a:rPr lang="ko-KR" altLang="en-US" dirty="0" err="1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크롤러</a:t>
            </a:r>
            <a:endParaRPr lang="en-US" altLang="ko-KR" dirty="0" smtClean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가맹점 홈페이지에 있는 카드 혜택을 자동으로 가져와 서버에 저장</a:t>
            </a:r>
            <a:endParaRPr lang="ko-KR" altLang="en-US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37300" y="4192251"/>
            <a:ext cx="4451545" cy="9214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437300" y="4191170"/>
            <a:ext cx="1742295" cy="374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블루투스 모듈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146550" y="4743114"/>
            <a:ext cx="1742295" cy="374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Raspberry Pi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793911" y="4204431"/>
            <a:ext cx="2072153" cy="374936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소비자 휴대 단말</a:t>
            </a:r>
            <a:endParaRPr lang="ko-KR" altLang="en-US" dirty="0">
              <a:solidFill>
                <a:schemeClr val="tx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69" name="꺾인 연결선 168"/>
          <p:cNvCxnSpPr>
            <a:stCxn id="154" idx="3"/>
            <a:endCxn id="15" idx="1"/>
          </p:cNvCxnSpPr>
          <p:nvPr/>
        </p:nvCxnSpPr>
        <p:spPr>
          <a:xfrm flipV="1">
            <a:off x="5888845" y="4594285"/>
            <a:ext cx="2066463" cy="33629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그룹 188"/>
          <p:cNvGrpSpPr/>
          <p:nvPr/>
        </p:nvGrpSpPr>
        <p:grpSpPr>
          <a:xfrm>
            <a:off x="1475531" y="5577439"/>
            <a:ext cx="2591216" cy="865255"/>
            <a:chOff x="1245024" y="4751440"/>
            <a:chExt cx="2591216" cy="865255"/>
          </a:xfrm>
        </p:grpSpPr>
        <p:cxnSp>
          <p:nvCxnSpPr>
            <p:cNvPr id="173" name="직선 연결선 172"/>
            <p:cNvCxnSpPr/>
            <p:nvPr/>
          </p:nvCxnSpPr>
          <p:spPr>
            <a:xfrm>
              <a:off x="1365935" y="4989601"/>
              <a:ext cx="108000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1365935" y="5432029"/>
              <a:ext cx="108000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2599552" y="4809983"/>
              <a:ext cx="1236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무선 연결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99552" y="5247363"/>
              <a:ext cx="1236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유선 연결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1245024" y="4751440"/>
              <a:ext cx="2503358" cy="86525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031204" y="2572292"/>
            <a:ext cx="2263272" cy="374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Qr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인식 카메라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6889" y="3506897"/>
            <a:ext cx="1742295" cy="374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블루투스 모듈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09004" y="1820906"/>
            <a:ext cx="2085472" cy="6695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동적 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nfc</a:t>
            </a: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카드 신호 생성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437300" y="1224211"/>
            <a:ext cx="4895185" cy="26833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6" name="꺾인 연결선 115"/>
          <p:cNvCxnSpPr>
            <a:stCxn id="20" idx="1"/>
            <a:endCxn id="16" idx="0"/>
          </p:cNvCxnSpPr>
          <p:nvPr/>
        </p:nvCxnSpPr>
        <p:spPr>
          <a:xfrm rot="10800000" flipV="1">
            <a:off x="2278038" y="2155671"/>
            <a:ext cx="1930967" cy="1351226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1465825" y="1258593"/>
            <a:ext cx="2283473" cy="52790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결제용 단말</a:t>
            </a:r>
            <a:endParaRPr lang="en-US" altLang="ko-KR" dirty="0" smtClean="0">
              <a:solidFill>
                <a:schemeClr val="tx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3421045" y="2996258"/>
            <a:ext cx="2890402" cy="942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화면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선택 카드 정보 출력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소비자 카드 선택 확인</a:t>
            </a:r>
            <a:endParaRPr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94" name="꺾인 연결선 193"/>
          <p:cNvCxnSpPr>
            <a:stCxn id="12" idx="1"/>
            <a:endCxn id="16" idx="0"/>
          </p:cNvCxnSpPr>
          <p:nvPr/>
        </p:nvCxnSpPr>
        <p:spPr>
          <a:xfrm rot="10800000" flipV="1">
            <a:off x="2278038" y="2759759"/>
            <a:ext cx="1753167" cy="747137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191" idx="1"/>
            <a:endCxn id="16" idx="3"/>
          </p:cNvCxnSpPr>
          <p:nvPr/>
        </p:nvCxnSpPr>
        <p:spPr>
          <a:xfrm rot="10800000" flipV="1">
            <a:off x="3149185" y="3467499"/>
            <a:ext cx="271861" cy="22686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>
            <a:stCxn id="85" idx="1"/>
          </p:cNvCxnSpPr>
          <p:nvPr/>
        </p:nvCxnSpPr>
        <p:spPr>
          <a:xfrm rot="10800000" flipV="1">
            <a:off x="6134356" y="2307286"/>
            <a:ext cx="921465" cy="40324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>
            <a:stCxn id="16" idx="2"/>
            <a:endCxn id="153" idx="0"/>
          </p:cNvCxnSpPr>
          <p:nvPr/>
        </p:nvCxnSpPr>
        <p:spPr>
          <a:xfrm>
            <a:off x="2278037" y="3881833"/>
            <a:ext cx="30411" cy="309337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꺾인 연결선 324"/>
          <p:cNvCxnSpPr>
            <a:stCxn id="154" idx="1"/>
            <a:endCxn id="153" idx="2"/>
          </p:cNvCxnSpPr>
          <p:nvPr/>
        </p:nvCxnSpPr>
        <p:spPr>
          <a:xfrm rot="10800000">
            <a:off x="2308448" y="4566106"/>
            <a:ext cx="1838102" cy="364476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꺾인 연결선 329"/>
          <p:cNvCxnSpPr>
            <a:stCxn id="64" idx="0"/>
            <a:endCxn id="15" idx="2"/>
          </p:cNvCxnSpPr>
          <p:nvPr/>
        </p:nvCxnSpPr>
        <p:spPr>
          <a:xfrm rot="16200000" flipV="1">
            <a:off x="9660078" y="4975846"/>
            <a:ext cx="292532" cy="38460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02717"/>
              </p:ext>
            </p:extLst>
          </p:nvPr>
        </p:nvGraphicFramePr>
        <p:xfrm>
          <a:off x="1264738" y="1630322"/>
          <a:ext cx="7517566" cy="18542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47876">
                  <a:extLst>
                    <a:ext uri="{9D8B030D-6E8A-4147-A177-3AD203B41FA5}">
                      <a16:colId xmlns="" xmlns:a16="http://schemas.microsoft.com/office/drawing/2014/main" val="1352246771"/>
                    </a:ext>
                  </a:extLst>
                </a:gridCol>
                <a:gridCol w="1073938">
                  <a:extLst>
                    <a:ext uri="{9D8B030D-6E8A-4147-A177-3AD203B41FA5}">
                      <a16:colId xmlns="" xmlns:a16="http://schemas.microsoft.com/office/drawing/2014/main" val="681281747"/>
                    </a:ext>
                  </a:extLst>
                </a:gridCol>
                <a:gridCol w="1073938">
                  <a:extLst>
                    <a:ext uri="{9D8B030D-6E8A-4147-A177-3AD203B41FA5}">
                      <a16:colId xmlns="" xmlns:a16="http://schemas.microsoft.com/office/drawing/2014/main" val="3449067302"/>
                    </a:ext>
                  </a:extLst>
                </a:gridCol>
                <a:gridCol w="1073938">
                  <a:extLst>
                    <a:ext uri="{9D8B030D-6E8A-4147-A177-3AD203B41FA5}">
                      <a16:colId xmlns="" xmlns:a16="http://schemas.microsoft.com/office/drawing/2014/main" val="2059089707"/>
                    </a:ext>
                  </a:extLst>
                </a:gridCol>
                <a:gridCol w="2147876">
                  <a:extLst>
                    <a:ext uri="{9D8B030D-6E8A-4147-A177-3AD203B41FA5}">
                      <a16:colId xmlns="" xmlns:a16="http://schemas.microsoft.com/office/drawing/2014/main" val="107955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가맹점 명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가격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확인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&lt;QR 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코드 출력</a:t>
                      </a:r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&gt;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0883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가맹점 명 수정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68414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80588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8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9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54128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지우기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688467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0"/>
            <a:ext cx="1060704" cy="6858000"/>
          </a:xfrm>
          <a:prstGeom prst="rect">
            <a:avLst/>
          </a:prstGeom>
          <a:solidFill>
            <a:srgbClr val="00628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872" y="100584"/>
            <a:ext cx="82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06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575" y="100584"/>
            <a:ext cx="6333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구현할 제품 이미지</a:t>
            </a:r>
            <a:r>
              <a:rPr lang="en-US" altLang="ko-KR" sz="4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(2)</a:t>
            </a:r>
            <a:endParaRPr lang="ko-KR" altLang="en-US" sz="4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79576" y="860881"/>
            <a:ext cx="10656000" cy="0"/>
          </a:xfrm>
          <a:prstGeom prst="line">
            <a:avLst/>
          </a:prstGeom>
          <a:ln w="57150">
            <a:solidFill>
              <a:srgbClr val="81A5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91134" y="3571326"/>
            <a:ext cx="336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가맹점 단말 출력 화면 구상도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62706"/>
              </p:ext>
            </p:extLst>
          </p:nvPr>
        </p:nvGraphicFramePr>
        <p:xfrm>
          <a:off x="4410175" y="4027462"/>
          <a:ext cx="7517566" cy="18542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47876">
                  <a:extLst>
                    <a:ext uri="{9D8B030D-6E8A-4147-A177-3AD203B41FA5}">
                      <a16:colId xmlns="" xmlns:a16="http://schemas.microsoft.com/office/drawing/2014/main" val="1352246771"/>
                    </a:ext>
                  </a:extLst>
                </a:gridCol>
                <a:gridCol w="1073938">
                  <a:extLst>
                    <a:ext uri="{9D8B030D-6E8A-4147-A177-3AD203B41FA5}">
                      <a16:colId xmlns="" xmlns:a16="http://schemas.microsoft.com/office/drawing/2014/main" val="681281747"/>
                    </a:ext>
                  </a:extLst>
                </a:gridCol>
                <a:gridCol w="1073938">
                  <a:extLst>
                    <a:ext uri="{9D8B030D-6E8A-4147-A177-3AD203B41FA5}">
                      <a16:colId xmlns="" xmlns:a16="http://schemas.microsoft.com/office/drawing/2014/main" val="3449067302"/>
                    </a:ext>
                  </a:extLst>
                </a:gridCol>
                <a:gridCol w="1073938">
                  <a:extLst>
                    <a:ext uri="{9D8B030D-6E8A-4147-A177-3AD203B41FA5}">
                      <a16:colId xmlns="" xmlns:a16="http://schemas.microsoft.com/office/drawing/2014/main" val="2059089707"/>
                    </a:ext>
                  </a:extLst>
                </a:gridCol>
                <a:gridCol w="2147876">
                  <a:extLst>
                    <a:ext uri="{9D8B030D-6E8A-4147-A177-3AD203B41FA5}">
                      <a16:colId xmlns="" xmlns:a16="http://schemas.microsoft.com/office/drawing/2014/main" val="107955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GS</a:t>
                      </a:r>
                      <a:r>
                        <a:rPr lang="en-US" altLang="ko-KR" baseline="0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25 </a:t>
                      </a:r>
                      <a:r>
                        <a:rPr lang="ko-KR" altLang="en-US" baseline="0" dirty="0" err="1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신금호점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7850</a:t>
                      </a:r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확인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 smtClean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0883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가맹점 명 수정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68414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80588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8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9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54128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지우기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688467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136571" y="5968466"/>
            <a:ext cx="336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가맹점 단말 출력 화면 예시</a:t>
            </a:r>
            <a:r>
              <a:rPr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3" name="Picture 2" descr="https://upload.wikimedia.org/wikipedia/commons/thumb/d/d0/QR_code_for_mobile_English_Wikipedia.svg/220px-QR_code_for_mobile_English_Wikipedi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218" y="3906811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6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1C5F8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4400" dirty="0">
            <a:latin typeface="배달의민족 도현" panose="020B0600000101010101" pitchFamily="50" charset="-127"/>
            <a:ea typeface="배달의민족 도현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1140</Words>
  <Application>Microsoft Office PowerPoint</Application>
  <PresentationFormat>사용자 지정</PresentationFormat>
  <Paragraphs>261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woneunglee@naver.com</dc:creator>
  <cp:lastModifiedBy>Eunseo Choi</cp:lastModifiedBy>
  <cp:revision>42</cp:revision>
  <dcterms:created xsi:type="dcterms:W3CDTF">2019-10-31T06:26:40Z</dcterms:created>
  <dcterms:modified xsi:type="dcterms:W3CDTF">2019-11-03T17:03:15Z</dcterms:modified>
</cp:coreProperties>
</file>