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6" r:id="rId4"/>
    <p:sldId id="287" r:id="rId5"/>
    <p:sldId id="288" r:id="rId6"/>
    <p:sldId id="285" r:id="rId7"/>
    <p:sldId id="289" r:id="rId8"/>
    <p:sldId id="292" r:id="rId9"/>
    <p:sldId id="293" r:id="rId10"/>
    <p:sldId id="294" r:id="rId11"/>
    <p:sldId id="290" r:id="rId12"/>
    <p:sldId id="291" r:id="rId13"/>
    <p:sldId id="298" r:id="rId14"/>
    <p:sldId id="297" r:id="rId15"/>
    <p:sldId id="295" r:id="rId16"/>
    <p:sldId id="2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585"/>
    <a:srgbClr val="837D7D"/>
    <a:srgbClr val="EDA762"/>
    <a:srgbClr val="E17D1A"/>
    <a:srgbClr val="B89C8B"/>
    <a:srgbClr val="F4CAA1"/>
    <a:srgbClr val="96C2C9"/>
    <a:srgbClr val="FFC000"/>
    <a:srgbClr val="594E49"/>
    <a:srgbClr val="AB8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6" autoAdjust="0"/>
    <p:restoredTop sz="94660"/>
  </p:normalViewPr>
  <p:slideViewPr>
    <p:cSldViewPr snapToGrid="0">
      <p:cViewPr varScale="1">
        <p:scale>
          <a:sx n="54" d="100"/>
          <a:sy n="54" d="100"/>
        </p:scale>
        <p:origin x="-2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282F-267B-4148-9B0C-72E0C7E3793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52DF-2BF1-4465-85FC-4EA3638A1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항목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기능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0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항목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기능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0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항목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기능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0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항목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기능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0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항목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b="0" i="0" u="none" strike="noStrike" kern="1200" dirty="0" smtClean="0">
                <a:solidFill>
                  <a:srgbClr val="FFFFFF"/>
                </a:solidFill>
                <a:effectLst/>
                <a:latin typeface="+mn-lt"/>
              </a:rPr>
              <a:t>세부 기능</a:t>
            </a:r>
            <a:endParaRPr lang="ko-KR" altLang="ko-KR" sz="1200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0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spberry pi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r="8478"/>
          <a:stretch/>
        </p:blipFill>
        <p:spPr bwMode="auto">
          <a:xfrm>
            <a:off x="-9427" y="0"/>
            <a:ext cx="12201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9429" y="0"/>
            <a:ext cx="12201427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76935" y="1234439"/>
            <a:ext cx="5428701" cy="326136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오픈소스</a:t>
            </a:r>
            <a:r>
              <a:rPr lang="ko-KR" altLang="en-US" sz="44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10</a:t>
            </a:r>
            <a:r>
              <a:rPr lang="ko-KR" altLang="en-US" sz="44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dirty="0" smtClean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팀 프로젝트 계획서</a:t>
            </a:r>
            <a:endParaRPr lang="ko-KR" altLang="en-US" sz="44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2525" y="5090160"/>
            <a:ext cx="30175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20192921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이원응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20192934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최은서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20192936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최환규</a:t>
            </a:r>
          </a:p>
        </p:txBody>
      </p:sp>
    </p:spTree>
    <p:extLst>
      <p:ext uri="{BB962C8B-B14F-4D97-AF65-F5344CB8AC3E}">
        <p14:creationId xmlns:p14="http://schemas.microsoft.com/office/powerpoint/2010/main" val="19959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7939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구현할 제품 이미지 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결제용 단말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14391"/>
              </p:ext>
            </p:extLst>
          </p:nvPr>
        </p:nvGraphicFramePr>
        <p:xfrm>
          <a:off x="2639029" y="1837530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:a16="http://schemas.microsoft.com/office/drawing/2014/main" xmlns="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:a16="http://schemas.microsoft.com/office/drawing/2014/main" xmlns="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:a16="http://schemas.microsoft.com/office/drawing/2014/main" xmlns="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xmlns="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카드</a:t>
                      </a:r>
                      <a:r>
                        <a:rPr lang="ko-KR" altLang="en-US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혜택 출력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37147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31301"/>
              </p:ext>
            </p:extLst>
          </p:nvPr>
        </p:nvGraphicFramePr>
        <p:xfrm>
          <a:off x="2639029" y="4277145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:a16="http://schemas.microsoft.com/office/drawing/2014/main" xmlns="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:a16="http://schemas.microsoft.com/office/drawing/2014/main" xmlns="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:a16="http://schemas.microsoft.com/office/drawing/2014/main" xmlns="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xmlns="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우리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체크카드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건당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3000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할인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3714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31284" y="182140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구상도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6566" y="4272953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2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5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설계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76525"/>
              </p:ext>
            </p:extLst>
          </p:nvPr>
        </p:nvGraphicFramePr>
        <p:xfrm>
          <a:off x="836697" y="1516698"/>
          <a:ext cx="10583972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6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91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세부 항목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세부 기능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2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서버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Django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 Virtual Environment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Django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를 사용하여 해당 기기를 사용할 때 필요한 데이터를 수집하고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알고리즘을 구현시킬 수 있는 웹 페이지 개발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6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Web crawler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Beautifulsoup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과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urllib.request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라이브러리를 활용하여 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개발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각 카드 별 혜택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및 매장 별 제휴 카드 목록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에 대한 데이터</a:t>
                      </a:r>
                      <a:r>
                        <a:rPr lang="en-US" altLang="ko-KR" sz="1800" b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수집</a:t>
                      </a:r>
                      <a:endParaRPr lang="ko-KR" altLang="en-US" sz="18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카드 결제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NFC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일반적으로 신용카드 결제에 사용되는 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13.56mhz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nfc</a:t>
                      </a:r>
                      <a:r>
                        <a:rPr lang="ko-KR" altLang="en-US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를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이용하여 일반 매장에서 결제가 가능하게 함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동적 </a:t>
                      </a:r>
                      <a:r>
                        <a:rPr lang="en-US" altLang="ko-KR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nfc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를 사용하여 하나의 장치에서 여러 카드를 저장하고 사용할 수 있도록 함</a:t>
                      </a:r>
                      <a:endParaRPr lang="en-US" altLang="ko-KR" sz="18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latinLnBrk="1"/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SPI-</a:t>
                      </a:r>
                      <a:r>
                        <a:rPr lang="en-US" altLang="ko-KR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Py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모듈 사용</a:t>
                      </a:r>
                      <a:endParaRPr lang="en-US" altLang="ko-KR" sz="18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5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설계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24913"/>
              </p:ext>
            </p:extLst>
          </p:nvPr>
        </p:nvGraphicFramePr>
        <p:xfrm>
          <a:off x="836697" y="1516699"/>
          <a:ext cx="10583972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16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5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세부 항목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세부 기능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86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단말 간</a:t>
                      </a:r>
                      <a:endParaRPr lang="en-US" altLang="ko-KR" sz="18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정보 전달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bluetooth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중앙 처리 장치를 분리시켜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손에 쥐고 다녀야 하는 단말을 소형화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50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QR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코드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가맹점으로부터 입력 받은 가격 정보를 바탕으로 화면에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QR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코드 출력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소비자는 카메라로 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QR</a:t>
                      </a:r>
                      <a:r>
                        <a:rPr lang="ko-KR" altLang="en-US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코드 인식하여 결제 데이터를 받아옴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pyzbar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라이브러리를 사용하여 바코드에 사용하는 이미지를 검출하고 </a:t>
                      </a:r>
                      <a:r>
                        <a:rPr lang="en-US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OpenCv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QR</a:t>
                      </a:r>
                      <a:r>
                        <a:rPr lang="ko-KR" altLang="ko-KR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코드 </a:t>
                      </a:r>
                      <a:r>
                        <a:rPr lang="ko-KR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디코딩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인터페이스 제작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Tkinter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라이브러리</a:t>
                      </a:r>
                      <a:endParaRPr lang="en-US" altLang="ko-KR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고객용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가맹점용으로 총 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2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개의 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GUI</a:t>
                      </a:r>
                      <a:r>
                        <a:rPr lang="ko-KR" altLang="en-US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를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제작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.</a:t>
                      </a:r>
                    </a:p>
                    <a:p>
                      <a:pPr marL="457200" lvl="1" indent="0" algn="l" latinLnBrk="1">
                        <a:buFontTx/>
                        <a:buNone/>
                      </a:pP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상황에 따라서는 </a:t>
                      </a:r>
                      <a:r>
                        <a:rPr lang="ko-KR" altLang="en-US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화면전환용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GUI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를 더 제작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3210296"/>
                  </a:ext>
                </a:extLst>
              </a:tr>
              <a:tr h="94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라즈베리</a:t>
                      </a:r>
                      <a:endParaRPr lang="en-US" altLang="ko-KR" sz="18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파이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raspbian</a:t>
                      </a:r>
                      <a:endParaRPr lang="en-US" altLang="ko-KR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다양한 부품을 통합적으로 제어하고 연산 수행</a:t>
                      </a:r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설계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0404" y="3016136"/>
            <a:ext cx="7357993" cy="3655263"/>
          </a:xfrm>
          <a:prstGeom prst="rect">
            <a:avLst/>
          </a:prstGeom>
          <a:noFill/>
          <a:ln w="28575">
            <a:solidFill>
              <a:srgbClr val="594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19689" y="3256794"/>
            <a:ext cx="908121" cy="354155"/>
          </a:xfrm>
          <a:prstGeom prst="rect">
            <a:avLst/>
          </a:prstGeom>
          <a:solidFill>
            <a:srgbClr val="B89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카메라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93693" y="962255"/>
            <a:ext cx="883590" cy="344026"/>
          </a:xfrm>
          <a:prstGeom prst="rect">
            <a:avLst/>
          </a:prstGeom>
          <a:solidFill>
            <a:srgbClr val="EDA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키패드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9240" y="3382741"/>
            <a:ext cx="1054359" cy="358835"/>
          </a:xfrm>
          <a:prstGeom prst="rect">
            <a:avLst/>
          </a:prstGeom>
          <a:solidFill>
            <a:srgbClr val="96C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nfc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모듈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354" y="2558936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[Consumer]</a:t>
            </a:r>
            <a:endParaRPr lang="ko-KR" altLang="en-US" sz="20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31718" y="733270"/>
            <a:ext cx="5002724" cy="2058174"/>
          </a:xfrm>
          <a:prstGeom prst="rect">
            <a:avLst/>
          </a:prstGeom>
          <a:noFill/>
          <a:ln w="28575">
            <a:solidFill>
              <a:srgbClr val="594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221412" y="339627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[Franchisee]</a:t>
            </a:r>
            <a:endParaRPr lang="ko-KR" altLang="en-US" sz="20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95561" y="4979819"/>
            <a:ext cx="51634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16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번</a:t>
            </a:r>
            <a:endParaRPr lang="ko-KR" altLang="en-US" sz="16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895625" y="5285317"/>
            <a:ext cx="51634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16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번</a:t>
            </a:r>
            <a:endParaRPr lang="ko-KR" altLang="en-US" sz="16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08037" y="3311784"/>
            <a:ext cx="2579416" cy="1224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HW : Raspberry Pi</a:t>
            </a: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OS :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Raspbian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LANG : Python3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03666" y="962255"/>
            <a:ext cx="1822872" cy="344026"/>
          </a:xfrm>
          <a:prstGeom prst="rect">
            <a:avLst/>
          </a:prstGeom>
          <a:solidFill>
            <a:srgbClr val="EDA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Raspberry Pi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19689" y="2263908"/>
            <a:ext cx="721516" cy="344026"/>
          </a:xfrm>
          <a:prstGeom prst="rect">
            <a:avLst/>
          </a:prstGeom>
          <a:solidFill>
            <a:srgbClr val="EDA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화</a:t>
            </a:r>
            <a:r>
              <a:rPr lang="ko-KR" altLang="en-US" sz="16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96350" y="4487029"/>
            <a:ext cx="1554797" cy="354155"/>
          </a:xfrm>
          <a:prstGeom prst="rect">
            <a:avLst/>
          </a:prstGeom>
          <a:solidFill>
            <a:srgbClr val="B89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블루투스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모듈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62313" y="5966007"/>
            <a:ext cx="1822872" cy="405678"/>
          </a:xfrm>
          <a:prstGeom prst="rect">
            <a:avLst/>
          </a:prstGeom>
          <a:solidFill>
            <a:srgbClr val="B89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Rasbperry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Pi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05878" y="5959784"/>
            <a:ext cx="1003691" cy="411901"/>
          </a:xfrm>
          <a:prstGeom prst="rect">
            <a:avLst/>
          </a:prstGeom>
          <a:solidFill>
            <a:srgbClr val="B89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28682" y="4088819"/>
            <a:ext cx="1595028" cy="354155"/>
          </a:xfrm>
          <a:prstGeom prst="rect">
            <a:avLst/>
          </a:prstGeom>
          <a:solidFill>
            <a:srgbClr val="B89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Web Crawler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8" name="꺾인 연결선 7"/>
          <p:cNvCxnSpPr>
            <a:stCxn id="52" idx="2"/>
            <a:endCxn id="50" idx="0"/>
          </p:cNvCxnSpPr>
          <p:nvPr/>
        </p:nvCxnSpPr>
        <p:spPr>
          <a:xfrm rot="16200000" flipH="1">
            <a:off x="2008555" y="4760615"/>
            <a:ext cx="1516810" cy="881528"/>
          </a:xfrm>
          <a:prstGeom prst="bentConnector3">
            <a:avLst>
              <a:gd name="adj1" fmla="val 38927"/>
            </a:avLst>
          </a:prstGeom>
          <a:ln w="38100">
            <a:solidFill>
              <a:srgbClr val="AB8A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709569" y="6258165"/>
            <a:ext cx="2152744" cy="6223"/>
          </a:xfrm>
          <a:prstGeom prst="straightConnector1">
            <a:avLst/>
          </a:prstGeom>
          <a:ln w="38100">
            <a:solidFill>
              <a:srgbClr val="AB8A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709569" y="6071545"/>
            <a:ext cx="2152744" cy="6223"/>
          </a:xfrm>
          <a:prstGeom prst="straightConnector1">
            <a:avLst/>
          </a:prstGeom>
          <a:ln w="38100">
            <a:solidFill>
              <a:srgbClr val="96C2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913714" y="4841184"/>
            <a:ext cx="0" cy="1124823"/>
          </a:xfrm>
          <a:prstGeom prst="straightConnector1">
            <a:avLst/>
          </a:prstGeom>
          <a:ln w="38100">
            <a:solidFill>
              <a:srgbClr val="AB8A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652446" y="4841184"/>
            <a:ext cx="0" cy="1124823"/>
          </a:xfrm>
          <a:prstGeom prst="straightConnector1">
            <a:avLst/>
          </a:prstGeom>
          <a:ln w="38100">
            <a:solidFill>
              <a:srgbClr val="96C2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" idx="2"/>
            <a:endCxn id="41" idx="0"/>
          </p:cNvCxnSpPr>
          <p:nvPr/>
        </p:nvCxnSpPr>
        <p:spPr>
          <a:xfrm flipH="1">
            <a:off x="6773749" y="3610949"/>
            <a:ext cx="1" cy="876080"/>
          </a:xfrm>
          <a:prstGeom prst="straightConnector1">
            <a:avLst/>
          </a:prstGeom>
          <a:ln w="38100">
            <a:solidFill>
              <a:srgbClr val="AB8A7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1" idx="1"/>
            <a:endCxn id="10" idx="2"/>
          </p:cNvCxnSpPr>
          <p:nvPr/>
        </p:nvCxnSpPr>
        <p:spPr>
          <a:xfrm rot="10800000">
            <a:off x="4566420" y="3741577"/>
            <a:ext cx="1429930" cy="922531"/>
          </a:xfrm>
          <a:prstGeom prst="bentConnector2">
            <a:avLst/>
          </a:prstGeom>
          <a:ln w="38100">
            <a:solidFill>
              <a:srgbClr val="96C2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9" idx="1"/>
            <a:endCxn id="38" idx="3"/>
          </p:cNvCxnSpPr>
          <p:nvPr/>
        </p:nvCxnSpPr>
        <p:spPr>
          <a:xfrm flipH="1">
            <a:off x="7926538" y="1134268"/>
            <a:ext cx="1667155" cy="0"/>
          </a:xfrm>
          <a:prstGeom prst="straightConnector1">
            <a:avLst/>
          </a:prstGeom>
          <a:ln w="38100">
            <a:solidFill>
              <a:srgbClr val="EDA76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0" idx="0"/>
          </p:cNvCxnSpPr>
          <p:nvPr/>
        </p:nvCxnSpPr>
        <p:spPr>
          <a:xfrm flipH="1">
            <a:off x="6680447" y="1296949"/>
            <a:ext cx="9322" cy="966959"/>
          </a:xfrm>
          <a:prstGeom prst="straightConnector1">
            <a:avLst/>
          </a:prstGeom>
          <a:ln w="38100">
            <a:solidFill>
              <a:srgbClr val="EDA76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8969121" y="5137319"/>
            <a:ext cx="819517" cy="5783"/>
          </a:xfrm>
          <a:prstGeom prst="straightConnector1">
            <a:avLst/>
          </a:prstGeom>
          <a:ln w="38100">
            <a:solidFill>
              <a:srgbClr val="EDA76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969122" y="5435214"/>
            <a:ext cx="819517" cy="5783"/>
          </a:xfrm>
          <a:prstGeom prst="straightConnector1">
            <a:avLst/>
          </a:prstGeom>
          <a:ln w="38100">
            <a:solidFill>
              <a:srgbClr val="B89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8969123" y="5738721"/>
            <a:ext cx="819517" cy="5783"/>
          </a:xfrm>
          <a:prstGeom prst="straightConnector1">
            <a:avLst/>
          </a:prstGeom>
          <a:ln w="38100">
            <a:solidFill>
              <a:srgbClr val="96C2C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895624" y="5573436"/>
            <a:ext cx="516341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ko-KR" altLang="en-US" sz="16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번</a:t>
            </a:r>
            <a:endParaRPr lang="ko-KR" altLang="en-US" sz="16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80518" y="1143061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가격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매장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89769" y="154681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데이터를 바탕으로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디코딩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20125" y="227986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 출력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7810" y="327271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 인식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73748" y="3742677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코드로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받아온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13714" y="5077212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코드로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받아온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68871" y="522770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결제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35421" y="4140889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결제를 위한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카드신호 발생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56397" y="575358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결제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28856" y="6283050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코드로 받아온 정보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75641" y="3575087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일정 시간마다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주기적으로 업데이트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28064" y="4698233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가맹점별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카드 혜택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04717" y="5683375"/>
            <a:ext cx="161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매장 및 가격 정보를 토대로 알고리즘을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구현시켜 추천 카드 출력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V="1">
            <a:off x="1789468" y="1449200"/>
            <a:ext cx="0" cy="409591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0453507" y="1453085"/>
            <a:ext cx="0" cy="409591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8286847" y="1449200"/>
            <a:ext cx="0" cy="409591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134073" y="1436914"/>
            <a:ext cx="0" cy="409591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7" idx="0"/>
          </p:cNvCxnSpPr>
          <p:nvPr/>
        </p:nvCxnSpPr>
        <p:spPr>
          <a:xfrm flipV="1">
            <a:off x="3974986" y="1436914"/>
            <a:ext cx="0" cy="409591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향후 추진 일정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6" name="직선 연결선 5"/>
          <p:cNvCxnSpPr>
            <a:stCxn id="16" idx="6"/>
            <a:endCxn id="11" idx="2"/>
          </p:cNvCxnSpPr>
          <p:nvPr/>
        </p:nvCxnSpPr>
        <p:spPr>
          <a:xfrm flipV="1">
            <a:off x="1888799" y="5615128"/>
            <a:ext cx="8465377" cy="2931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884986" y="5532828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44595" y="5514985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96847" y="5514985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354176" y="5525128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6591" y="5915434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11/6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185" y="5897591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11/20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6933" y="5906292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11/13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6514" y="5907734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11/27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08799" y="5554445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0404" y="5897591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11/4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1798799" y="1604863"/>
            <a:ext cx="2176187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가맹점 단말 제작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1" name="왼쪽/오른쪽 화살표 20"/>
          <p:cNvSpPr/>
          <p:nvPr/>
        </p:nvSpPr>
        <p:spPr>
          <a:xfrm>
            <a:off x="3974986" y="2136704"/>
            <a:ext cx="2146501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 입출력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왼쪽/오른쪽 화살표 21"/>
          <p:cNvSpPr/>
          <p:nvPr/>
        </p:nvSpPr>
        <p:spPr>
          <a:xfrm>
            <a:off x="1789468" y="2845838"/>
            <a:ext cx="4332019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Django</a:t>
            </a:r>
            <a:r>
              <a:rPr lang="en-US" altLang="ko-KR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서버 구축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6037507" y="4061927"/>
            <a:ext cx="2332049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동적 </a:t>
            </a:r>
            <a:r>
              <a:rPr lang="en-US" altLang="ko-KR" dirty="0" err="1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nfc</a:t>
            </a:r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신호 출력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8286847" y="4659087"/>
            <a:ext cx="2166660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통합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왼쪽/오른쪽 화살표 25"/>
          <p:cNvSpPr/>
          <p:nvPr/>
        </p:nvSpPr>
        <p:spPr>
          <a:xfrm>
            <a:off x="1798799" y="3530084"/>
            <a:ext cx="4322687" cy="578498"/>
          </a:xfrm>
          <a:prstGeom prst="leftRightArrow">
            <a:avLst>
              <a:gd name="adj1" fmla="val 66216"/>
              <a:gd name="adj2" fmla="val 418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카드사 홈페이지 웹 </a:t>
            </a:r>
            <a:r>
              <a:rPr lang="ko-KR" altLang="en-US" dirty="0" err="1" smtClean="0">
                <a:solidFill>
                  <a:srgbClr val="80726A"/>
                </a:solidFill>
                <a:latin typeface="나눔스퀘어라운드 Bold" pitchFamily="50" charset="-127"/>
                <a:ea typeface="나눔스퀘어라운드 Bold" pitchFamily="50" charset="-127"/>
              </a:rPr>
              <a:t>크롤링</a:t>
            </a:r>
            <a:endParaRPr lang="ko-KR" altLang="en-US" dirty="0">
              <a:solidFill>
                <a:srgbClr val="80726A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98799" y="1651518"/>
            <a:ext cx="2176187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0142" y="2195800"/>
            <a:ext cx="2176187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798798" y="2889376"/>
            <a:ext cx="4322688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98799" y="3582954"/>
            <a:ext cx="4322688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134073" y="4096141"/>
            <a:ext cx="2176187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282083" y="4718187"/>
            <a:ext cx="2176187" cy="0"/>
          </a:xfrm>
          <a:prstGeom prst="straightConnector1">
            <a:avLst/>
          </a:prstGeom>
          <a:ln w="57150">
            <a:solidFill>
              <a:srgbClr val="AB8A7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65046" y="3089441"/>
            <a:ext cx="6061907" cy="6791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9049" tIns="76200" rIns="76200" bIns="76200" numCol="1" spcCol="1270" anchor="ctr" anchorCtr="0">
            <a:noAutofit/>
          </a:bodyPr>
          <a:lstStyle/>
          <a:p>
            <a:pPr lvl="0" algn="l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</p:spTree>
    <p:extLst>
      <p:ext uri="{BB962C8B-B14F-4D97-AF65-F5344CB8AC3E}">
        <p14:creationId xmlns:p14="http://schemas.microsoft.com/office/powerpoint/2010/main" val="28668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7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고려사항 및 향후 개선점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2653"/>
              </p:ext>
            </p:extLst>
          </p:nvPr>
        </p:nvGraphicFramePr>
        <p:xfrm>
          <a:off x="836697" y="1516698"/>
          <a:ext cx="10583972" cy="4098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5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항목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고려사항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QR</a:t>
                      </a:r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코드 생성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외부 라이브러리 </a:t>
                      </a:r>
                      <a:r>
                        <a:rPr lang="en-US" altLang="ko-KR" sz="18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Qrcode</a:t>
                      </a:r>
                      <a:r>
                        <a:rPr lang="ko-KR" altLang="en-US" sz="1800" b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를 활용하여 소요시간을 단축할 것</a:t>
                      </a:r>
                      <a:r>
                        <a:rPr lang="en-US" altLang="ko-KR" sz="1800" b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.</a:t>
                      </a:r>
                      <a:endParaRPr lang="en-US" altLang="ko-KR" sz="18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08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개발 순서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웹 </a:t>
                      </a:r>
                      <a:r>
                        <a:rPr lang="ko-KR" alt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크롤링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Django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를 이용한 웹 페이지 개발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입력 받은 정보로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QR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코드 생성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GUI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제작에 대한 부분은 물품이 오기 전까지 먼저 제작할 것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.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1407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추가 개발 항목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만약 프로젝트가 빠르게 진행되어 시간이 여유롭다면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</a:t>
                      </a:r>
                      <a:r>
                        <a:rPr lang="ko-KR" altLang="en-US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아두이노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블루투스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모듈을 이용하여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고객용 단말 자체 크기 축소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, GUI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의 디자인 개선 및 화면 전환에 필요한 화면 제작을 진행</a:t>
                      </a:r>
                      <a:r>
                        <a:rPr lang="en-US" altLang="ko-KR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7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고려사항 및 향후 개선점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61889"/>
              </p:ext>
            </p:extLst>
          </p:nvPr>
        </p:nvGraphicFramePr>
        <p:xfrm>
          <a:off x="836697" y="1516698"/>
          <a:ext cx="10583972" cy="1859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5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개선점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개선 방식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7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부족한 </a:t>
                      </a:r>
                      <a:r>
                        <a:rPr lang="ko-KR" altLang="en-US" sz="1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Arial" pitchFamily="34" charset="0"/>
                        </a:rPr>
                        <a:t>휴대성</a:t>
                      </a:r>
                      <a:endParaRPr lang="ko-KR" alt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가맹점 단말 외의 나머지 기기들은 </a:t>
                      </a:r>
                      <a:r>
                        <a:rPr lang="ko-KR" altLang="en-US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스마트폰에서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충분히 지원 가능한 기능들이므로 </a:t>
                      </a:r>
                      <a:r>
                        <a:rPr lang="ko-KR" altLang="en-US" sz="1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스마트폰으로</a:t>
                      </a:r>
                      <a:r>
                        <a:rPr lang="ko-KR" altLang="en-US" sz="1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이식하여 편의성을 극대화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691898" y="0"/>
            <a:ext cx="8500101" cy="6858000"/>
          </a:xfrm>
          <a:prstGeom prst="rect">
            <a:avLst/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3929609" y="1483140"/>
            <a:ext cx="348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문제점 인식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3929608" y="2195146"/>
            <a:ext cx="447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사전 기술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및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시장조사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3929609" y="2907152"/>
            <a:ext cx="348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요청 사항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23DAEB-6DCE-4737-BB58-84D4D3616BDF}"/>
              </a:ext>
            </a:extLst>
          </p:cNvPr>
          <p:cNvSpPr txBox="1"/>
          <p:nvPr/>
        </p:nvSpPr>
        <p:spPr>
          <a:xfrm flipH="1">
            <a:off x="3929609" y="3619158"/>
            <a:ext cx="348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구현할 제품 이미지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9" y="139080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21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3929609" y="4331165"/>
            <a:ext cx="348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설계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3929609" y="5043172"/>
            <a:ext cx="348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향후 추진 일정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D7D538-70B4-43F2-944A-6633B39142F4}"/>
              </a:ext>
            </a:extLst>
          </p:cNvPr>
          <p:cNvSpPr txBox="1"/>
          <p:nvPr/>
        </p:nvSpPr>
        <p:spPr>
          <a:xfrm flipH="1">
            <a:off x="3929608" y="5755179"/>
            <a:ext cx="619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고려사항 및 향후 개선점</a:t>
            </a:r>
            <a:endParaRPr lang="ko-KR" altLang="en-US" sz="32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9" y="210281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8" y="281481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9" y="3526824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7" y="423883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6" y="495083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2897579" y="5662845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1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문제점 인식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419981" y="1482366"/>
            <a:ext cx="11251319" cy="192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688123-DA09-4009-B6ED-85EEED40B6E6}"/>
              </a:ext>
            </a:extLst>
          </p:cNvPr>
          <p:cNvSpPr txBox="1"/>
          <p:nvPr/>
        </p:nvSpPr>
        <p:spPr>
          <a:xfrm>
            <a:off x="535961" y="1586265"/>
            <a:ext cx="408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많은 카드 혜택들이 버려짐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426" y="2113713"/>
            <a:ext cx="8887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“[</a:t>
            </a:r>
            <a:r>
              <a:rPr lang="ko-KR" altLang="en-US" sz="1500" dirty="0" err="1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오정민의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쌈짓돈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해 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1300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억 사라지는 카드사 포인트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미리 잘 챙기세요”</a:t>
            </a:r>
            <a:r>
              <a:rPr lang="en-US" altLang="ko-KR" sz="1500" dirty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 경제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16</a:t>
            </a:r>
            <a:endParaRPr lang="ko-KR" altLang="en-US" sz="1500" dirty="0">
              <a:solidFill>
                <a:schemeClr val="accent3">
                  <a:lumMod val="7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26" y="2707233"/>
            <a:ext cx="7936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박인철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,＂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통신사 </a:t>
            </a:r>
            <a:r>
              <a:rPr lang="ko-KR" altLang="en-US" sz="1500" dirty="0" err="1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맴버쉽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포인트 절반도 못 쓰고 소멸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변덕스런 운영 도마에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“,</a:t>
            </a:r>
          </a:p>
          <a:p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소비자가 만드는 신문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21</a:t>
            </a:r>
            <a:endParaRPr lang="ko-KR" altLang="en-US" sz="1500" dirty="0">
              <a:solidFill>
                <a:schemeClr val="accent3">
                  <a:lumMod val="7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419981" y="3638942"/>
            <a:ext cx="11251319" cy="306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688123-DA09-4009-B6ED-85EEED40B6E6}"/>
              </a:ext>
            </a:extLst>
          </p:cNvPr>
          <p:cNvSpPr txBox="1"/>
          <p:nvPr/>
        </p:nvSpPr>
        <p:spPr>
          <a:xfrm>
            <a:off x="591820" y="3772737"/>
            <a:ext cx="468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혜택을 사용하려고 해도 너무 복잡함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69" t="23797"/>
          <a:stretch/>
        </p:blipFill>
        <p:spPr>
          <a:xfrm>
            <a:off x="934853" y="4579619"/>
            <a:ext cx="2470506" cy="6767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549" t="23797" r="62" b="-2831"/>
          <a:stretch/>
        </p:blipFill>
        <p:spPr>
          <a:xfrm>
            <a:off x="3603499" y="4579619"/>
            <a:ext cx="2462022" cy="7019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23672"/>
          <a:stretch/>
        </p:blipFill>
        <p:spPr>
          <a:xfrm>
            <a:off x="6251624" y="4564380"/>
            <a:ext cx="2519155" cy="6920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4425" y="4191509"/>
            <a:ext cx="102503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1.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제휴 카드가 너무 많기 때문에 결제 시 카드 혜택 종류를 전부 알고 최선의 카드를 제시하기는 너무 힘들다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sz="1500" dirty="0">
              <a:solidFill>
                <a:schemeClr val="accent3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설명선 1(테두리 및 강조선) 1"/>
          <p:cNvSpPr/>
          <p:nvPr/>
        </p:nvSpPr>
        <p:spPr>
          <a:xfrm>
            <a:off x="1768769" y="5283503"/>
            <a:ext cx="931019" cy="290527"/>
          </a:xfrm>
          <a:prstGeom prst="accentBorderCallout1">
            <a:avLst>
              <a:gd name="adj1" fmla="val 28883"/>
              <a:gd name="adj2" fmla="val -5953"/>
              <a:gd name="adj3" fmla="val -23904"/>
              <a:gd name="adj4" fmla="val -50833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109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가지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설명선 1(테두리 및 강조선) 17"/>
          <p:cNvSpPr/>
          <p:nvPr/>
        </p:nvSpPr>
        <p:spPr>
          <a:xfrm>
            <a:off x="4428149" y="5290639"/>
            <a:ext cx="931019" cy="290527"/>
          </a:xfrm>
          <a:prstGeom prst="accentBorderCallout1">
            <a:avLst>
              <a:gd name="adj1" fmla="val 28883"/>
              <a:gd name="adj2" fmla="val -5953"/>
              <a:gd name="adj3" fmla="val -23904"/>
              <a:gd name="adj4" fmla="val -50833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38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가지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1" name="설명선 1(테두리 및 강조선) 20"/>
          <p:cNvSpPr/>
          <p:nvPr/>
        </p:nvSpPr>
        <p:spPr>
          <a:xfrm>
            <a:off x="7045691" y="5290639"/>
            <a:ext cx="931019" cy="290527"/>
          </a:xfrm>
          <a:prstGeom prst="accentBorderCallout1">
            <a:avLst>
              <a:gd name="adj1" fmla="val 28883"/>
              <a:gd name="adj2" fmla="val -5953"/>
              <a:gd name="adj3" fmla="val -23904"/>
              <a:gd name="adj4" fmla="val -50833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56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가지</a:t>
            </a:r>
            <a:endParaRPr lang="ko-KR" altLang="en-US" sz="16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424" y="5706176"/>
            <a:ext cx="102503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2.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같은 </a:t>
            </a:r>
            <a:r>
              <a:rPr lang="ko-KR" altLang="en-US" sz="1500" dirty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프랜차이즈 매장일지라도 혜택을 받을 수 없는 업소도 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존재한다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6106" y="6029341"/>
            <a:ext cx="10250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500" dirty="0" err="1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스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*</a:t>
            </a:r>
            <a:r>
              <a:rPr lang="ko-KR" altLang="en-US" sz="1500" dirty="0" err="1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벅스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인천공항점은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일부 제휴 혜택을 제외한 모든 프로모션</a:t>
            </a:r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이벤트 할인 혜택이 불가</a:t>
            </a:r>
            <a:endParaRPr lang="en-US" altLang="ko-KR" sz="1500" dirty="0" smtClean="0">
              <a:solidFill>
                <a:schemeClr val="accent3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투*</a:t>
            </a:r>
            <a:r>
              <a:rPr lang="ko-KR" altLang="en-US" sz="1500" dirty="0" err="1" smtClean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플레이스</a:t>
            </a:r>
            <a:r>
              <a:rPr lang="ko-KR" altLang="en-US" sz="1500" dirty="0" err="1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는</a:t>
            </a:r>
            <a:r>
              <a:rPr lang="ko-KR" altLang="en-US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홈페이지에 특수 점포에서 혜택이 제외됨을 공지했지만 정확한 점포 위치 제공하지 않음</a:t>
            </a:r>
            <a:endParaRPr lang="ko-KR" altLang="en-US" sz="1500" dirty="0">
              <a:solidFill>
                <a:schemeClr val="accent3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4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8C7F186-E720-4EF3-9B40-FC388A4857BB}"/>
              </a:ext>
            </a:extLst>
          </p:cNvPr>
          <p:cNvGrpSpPr/>
          <p:nvPr/>
        </p:nvGrpSpPr>
        <p:grpSpPr>
          <a:xfrm>
            <a:off x="537390" y="3651062"/>
            <a:ext cx="2595310" cy="2606347"/>
            <a:chOff x="419981" y="4900664"/>
            <a:chExt cx="2595310" cy="14864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C688123-DA09-4009-B6ED-85EEED40B6E6}"/>
                </a:ext>
              </a:extLst>
            </p:cNvPr>
            <p:cNvSpPr txBox="1"/>
            <p:nvPr/>
          </p:nvSpPr>
          <p:spPr>
            <a:xfrm>
              <a:off x="419981" y="4900664"/>
              <a:ext cx="2595310" cy="20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Samsung Pay</a:t>
              </a:r>
              <a:endParaRPr lang="en-US" altLang="ko-KR" b="1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812A9E3-4E75-49DE-B6B7-CD2DAC87B305}"/>
                </a:ext>
              </a:extLst>
            </p:cNvPr>
            <p:cNvSpPr txBox="1"/>
            <p:nvPr/>
          </p:nvSpPr>
          <p:spPr>
            <a:xfrm>
              <a:off x="419981" y="5149621"/>
              <a:ext cx="2595310" cy="123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사용자의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카드를 저장해두고 원하는 카드를 선택하여 결제할 수 있도록 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함</a:t>
              </a:r>
              <a:endParaRPr lang="ko-KR" altLang="en-US" sz="1500" dirty="0">
                <a:solidFill>
                  <a:schemeClr val="accent3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err="1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마그네틱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카드 단말기와  </a:t>
              </a:r>
              <a:r>
                <a:rPr lang="en-US" altLang="ko-KR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NFC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카드 단말기에 모두 적용할 수 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있음</a:t>
              </a:r>
              <a:endParaRPr lang="ko-KR" altLang="en-US" sz="1500" dirty="0">
                <a:solidFill>
                  <a:schemeClr val="accent3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err="1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스마트폰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내부의 </a:t>
              </a:r>
              <a:r>
                <a:rPr lang="ko-KR" altLang="en-US" sz="1500" dirty="0" err="1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앱</a:t>
              </a:r>
              <a:endParaRPr lang="ko-KR" altLang="en-US" sz="1500" dirty="0">
                <a:solidFill>
                  <a:schemeClr val="accent3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결제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시 카드를 자동으로 선택해주지는 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않음</a:t>
              </a:r>
              <a:endParaRPr lang="en-US" altLang="ko-KR" sz="1500" dirty="0" smtClean="0">
                <a:solidFill>
                  <a:schemeClr val="accent3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522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사전 기술 및 시장조사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3325381" y="1334276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8C7F186-E720-4EF3-9B40-FC388A4857BB}"/>
              </a:ext>
            </a:extLst>
          </p:cNvPr>
          <p:cNvGrpSpPr/>
          <p:nvPr/>
        </p:nvGrpSpPr>
        <p:grpSpPr>
          <a:xfrm>
            <a:off x="3362706" y="3660389"/>
            <a:ext cx="2595310" cy="2917681"/>
            <a:chOff x="419981" y="4911784"/>
            <a:chExt cx="2595310" cy="17386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C688123-DA09-4009-B6ED-85EEED40B6E6}"/>
                </a:ext>
              </a:extLst>
            </p:cNvPr>
            <p:cNvSpPr txBox="1"/>
            <p:nvPr/>
          </p:nvSpPr>
          <p:spPr>
            <a:xfrm>
              <a:off x="419981" y="4911784"/>
              <a:ext cx="2595310" cy="20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Clip Card</a:t>
              </a:r>
              <a:endParaRPr lang="en-US" altLang="ko-KR" b="1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812A9E3-4E75-49DE-B6B7-CD2DAC87B305}"/>
                </a:ext>
              </a:extLst>
            </p:cNvPr>
            <p:cNvSpPr txBox="1"/>
            <p:nvPr/>
          </p:nvSpPr>
          <p:spPr>
            <a:xfrm>
              <a:off x="419981" y="5149621"/>
              <a:ext cx="2595310" cy="150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err="1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스마트폰과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연동된 카드 모양의 단말을 사용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작은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액정 화면을 통해 여러 정보 표시 가능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신용카드는 </a:t>
              </a:r>
              <a:r>
                <a:rPr lang="ko-KR" altLang="en-US" sz="1500" dirty="0" err="1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마그네틱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 결제만 지원되어 시장에서 외면당함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비슷한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사례로 </a:t>
              </a:r>
              <a:r>
                <a:rPr lang="en-US" altLang="ko-KR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LG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페이 서비스를 위해 </a:t>
              </a:r>
              <a:r>
                <a:rPr lang="en-US" altLang="ko-KR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IC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카드 또한 지원되는 화이트 카드라는 제품이 있었으나 백지화 됨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454346" y="1334276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8C7F186-E720-4EF3-9B40-FC388A4857BB}"/>
              </a:ext>
            </a:extLst>
          </p:cNvPr>
          <p:cNvGrpSpPr/>
          <p:nvPr/>
        </p:nvGrpSpPr>
        <p:grpSpPr>
          <a:xfrm>
            <a:off x="6253796" y="3651061"/>
            <a:ext cx="2595310" cy="2144685"/>
            <a:chOff x="419981" y="4900664"/>
            <a:chExt cx="2595310" cy="12231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C688123-DA09-4009-B6ED-85EEED40B6E6}"/>
                </a:ext>
              </a:extLst>
            </p:cNvPr>
            <p:cNvSpPr txBox="1"/>
            <p:nvPr/>
          </p:nvSpPr>
          <p:spPr>
            <a:xfrm>
              <a:off x="419981" y="4900664"/>
              <a:ext cx="2595310" cy="20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Syrup Wallet</a:t>
              </a:r>
              <a:endParaRPr lang="en-US" altLang="ko-KR" b="1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812A9E3-4E75-49DE-B6B7-CD2DAC87B305}"/>
                </a:ext>
              </a:extLst>
            </p:cNvPr>
            <p:cNvSpPr txBox="1"/>
            <p:nvPr/>
          </p:nvSpPr>
          <p:spPr>
            <a:xfrm>
              <a:off x="419981" y="5149623"/>
              <a:ext cx="2595310" cy="974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다양한 멤버십카드들을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모아둔 </a:t>
              </a:r>
              <a:r>
                <a:rPr lang="ko-KR" altLang="en-US" sz="1500" dirty="0" err="1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어플</a:t>
              </a:r>
              <a:endParaRPr lang="ko-KR" altLang="en-US" sz="1500" dirty="0">
                <a:solidFill>
                  <a:schemeClr val="accent3">
                    <a:lumMod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멤버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십</a:t>
              </a: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카드를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여러 개 가지고 다닌 필요가 없어짐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 smtClean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멤버십 혜택을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받기 위해서는 사용자가 직접 해당 카드를 선택해서 적용해야 함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9041787" y="1334276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8C7F186-E720-4EF3-9B40-FC388A4857BB}"/>
              </a:ext>
            </a:extLst>
          </p:cNvPr>
          <p:cNvGrpSpPr/>
          <p:nvPr/>
        </p:nvGrpSpPr>
        <p:grpSpPr>
          <a:xfrm>
            <a:off x="9079112" y="3660388"/>
            <a:ext cx="2595310" cy="1645621"/>
            <a:chOff x="419981" y="4911784"/>
            <a:chExt cx="2595310" cy="9806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C688123-DA09-4009-B6ED-85EEED40B6E6}"/>
                </a:ext>
              </a:extLst>
            </p:cNvPr>
            <p:cNvSpPr txBox="1"/>
            <p:nvPr/>
          </p:nvSpPr>
          <p:spPr>
            <a:xfrm>
              <a:off x="419981" y="4911784"/>
              <a:ext cx="2595310" cy="22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홈쇼핑 </a:t>
              </a:r>
              <a:r>
                <a:rPr lang="en-US" altLang="ko-KR" b="1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APP</a:t>
              </a:r>
              <a:endParaRPr lang="en-US" altLang="ko-KR" b="1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812A9E3-4E75-49DE-B6B7-CD2DAC87B305}"/>
                </a:ext>
              </a:extLst>
            </p:cNvPr>
            <p:cNvSpPr txBox="1"/>
            <p:nvPr/>
          </p:nvSpPr>
          <p:spPr>
            <a:xfrm>
              <a:off x="419981" y="5149621"/>
              <a:ext cx="2595310" cy="74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마지막 결제 시 등록된 카드들 중 일시불</a:t>
              </a:r>
              <a:r>
                <a:rPr lang="en-US" altLang="ko-KR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,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할부</a:t>
              </a:r>
              <a:r>
                <a:rPr lang="en-US" altLang="ko-KR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, </a:t>
              </a:r>
              <a:r>
                <a:rPr lang="ko-KR" altLang="en-US" sz="1500" dirty="0">
                  <a:solidFill>
                    <a:schemeClr val="accent3">
                      <a:lumMod val="75000"/>
                    </a:schemeClr>
                  </a:solidFill>
                  <a:latin typeface="나눔스퀘어라운드 Regular" pitchFamily="50" charset="-127"/>
                  <a:ea typeface="나눔스퀘어라운드 Regular" pitchFamily="50" charset="-127"/>
                </a:rPr>
                <a:t>쿠폰을 전부 고려하여 가장 저렴한 가격을 나타내주는 결제수단을 제시해 줌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2A12125-E5E0-494A-8958-06A73B5BCD28}"/>
              </a:ext>
            </a:extLst>
          </p:cNvPr>
          <p:cNvSpPr/>
          <p:nvPr/>
        </p:nvSpPr>
        <p:spPr>
          <a:xfrm>
            <a:off x="6170752" y="1334276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t="8926" b="14785"/>
          <a:stretch/>
        </p:blipFill>
        <p:spPr>
          <a:xfrm>
            <a:off x="3423471" y="1424276"/>
            <a:ext cx="2503819" cy="1980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gerti\Downloads\cc4c506f1d36424f89cd7928157210f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t="4360" r="21173" b="18264"/>
          <a:stretch/>
        </p:blipFill>
        <p:spPr bwMode="auto">
          <a:xfrm>
            <a:off x="610841" y="1465566"/>
            <a:ext cx="2448408" cy="18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erti\Downloads\unnam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" t="13640" r="6186" b="13561"/>
          <a:stretch/>
        </p:blipFill>
        <p:spPr bwMode="auto">
          <a:xfrm>
            <a:off x="6326495" y="1424276"/>
            <a:ext cx="2388513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erti\Downloads\246x0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787" y="1424276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522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사전 기술 및 시장조사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8989" y="3130207"/>
            <a:ext cx="906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여러 카드를 한 곳에 모아 혜택을 받기에 조금 더 수월하게 만들어 주는 기능은 많지만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여러 카드들이 저장이 되어 있을 뿐 그 중에서 직접 사용자가 선택해야 하는 문제가 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2940" y="2186397"/>
            <a:ext cx="4209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시장조사 결론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27236" y="2345309"/>
            <a:ext cx="357711" cy="371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3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요청 사항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17488"/>
              </p:ext>
            </p:extLst>
          </p:nvPr>
        </p:nvGraphicFramePr>
        <p:xfrm>
          <a:off x="828970" y="1507187"/>
          <a:ext cx="10596057" cy="463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286">
                  <a:extLst>
                    <a:ext uri="{9D8B030D-6E8A-4147-A177-3AD203B41FA5}">
                      <a16:colId xmlns:a16="http://schemas.microsoft.com/office/drawing/2014/main" xmlns="" val="540052295"/>
                    </a:ext>
                  </a:extLst>
                </a:gridCol>
                <a:gridCol w="4217437">
                  <a:extLst>
                    <a:ext uri="{9D8B030D-6E8A-4147-A177-3AD203B41FA5}">
                      <a16:colId xmlns:a16="http://schemas.microsoft.com/office/drawing/2014/main" xmlns="" val="4226391831"/>
                    </a:ext>
                  </a:extLst>
                </a:gridCol>
                <a:gridCol w="4660334">
                  <a:extLst>
                    <a:ext uri="{9D8B030D-6E8A-4147-A177-3AD203B41FA5}">
                      <a16:colId xmlns:a16="http://schemas.microsoft.com/office/drawing/2014/main" xmlns="" val="682495581"/>
                    </a:ext>
                  </a:extLst>
                </a:gridCol>
              </a:tblGrid>
              <a:tr h="405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항목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요청 사항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구현 방법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892145"/>
                  </a:ext>
                </a:extLst>
              </a:tr>
              <a:tr h="1396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카드 제시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상황에 맞는 카드를 추천해주되 결제가 안되는 경우나 선호를 하지 않는 경우 다른 카드도 사용할 수 있도록 해야함</a:t>
                      </a:r>
                      <a:endParaRPr lang="en-US" altLang="ko-K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사용자가 소지하고 있는 카드들 중 가장 좋은 카드만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선택해주는 것이 아닌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사용자가 상황에 따라 다른 카드 또한 선택할 수 있도록 카드를 혜택이 좋은 순서대로 정렬</a:t>
                      </a:r>
                      <a:endParaRPr lang="en-US" altLang="ko-KR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452522"/>
                  </a:ext>
                </a:extLst>
              </a:tr>
              <a:tr h="195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데이터 저장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각 카드들의 현 가맹점에서의 카드 정보 저장 필요</a:t>
                      </a:r>
                      <a:endParaRPr lang="en-US" altLang="ko-K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파이썬에서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지원하는 다차원 리스트를 이용하여 가맹점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제휴 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카드들과 카드들의 혜택을 정리</a:t>
                      </a:r>
                      <a:endParaRPr lang="en-US" altLang="ko-K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관련 정보를 관리하기 쉽도록 서버에 저장</a:t>
                      </a:r>
                      <a:endParaRPr lang="en-US" altLang="ko-K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카드들의 혜택을 주기적으로 웹 </a:t>
                      </a:r>
                      <a:r>
                        <a:rPr lang="ko-KR" alt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크롤러를</a:t>
                      </a:r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통해 자동 갱신</a:t>
                      </a:r>
                      <a:endParaRPr lang="en-US" altLang="ko-KR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1307237"/>
                  </a:ext>
                </a:extLst>
              </a:tr>
              <a:tr h="87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상황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정보 수집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결제 상황에 대한 정보 입력 필요</a:t>
                      </a:r>
                      <a:endParaRPr lang="en-US" altLang="ko-KR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점포명과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가격정보를 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qr</a:t>
                      </a:r>
                      <a:r>
                        <a:rPr lang="ko-KR" alt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코드를 이용하여 동시에 입력 받음</a:t>
                      </a:r>
                      <a:endParaRPr lang="en-US" altLang="ko-KR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16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9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3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요청 사항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26444"/>
              </p:ext>
            </p:extLst>
          </p:nvPr>
        </p:nvGraphicFramePr>
        <p:xfrm>
          <a:off x="828970" y="1507189"/>
          <a:ext cx="10596057" cy="2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286">
                  <a:extLst>
                    <a:ext uri="{9D8B030D-6E8A-4147-A177-3AD203B41FA5}">
                      <a16:colId xmlns:a16="http://schemas.microsoft.com/office/drawing/2014/main" xmlns="" val="540052295"/>
                    </a:ext>
                  </a:extLst>
                </a:gridCol>
                <a:gridCol w="4217437">
                  <a:extLst>
                    <a:ext uri="{9D8B030D-6E8A-4147-A177-3AD203B41FA5}">
                      <a16:colId xmlns:a16="http://schemas.microsoft.com/office/drawing/2014/main" xmlns="" val="4226391831"/>
                    </a:ext>
                  </a:extLst>
                </a:gridCol>
                <a:gridCol w="4660334">
                  <a:extLst>
                    <a:ext uri="{9D8B030D-6E8A-4147-A177-3AD203B41FA5}">
                      <a16:colId xmlns:a16="http://schemas.microsoft.com/office/drawing/2014/main" xmlns="" val="682495581"/>
                    </a:ext>
                  </a:extLst>
                </a:gridCol>
              </a:tblGrid>
              <a:tr h="39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항목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요청 사항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구현 방법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892145"/>
                  </a:ext>
                </a:extLst>
              </a:tr>
              <a:tr h="101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휴대성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결제를 위해 가지고 다니는 단말이기에 크기가 너무 크면 안됨</a:t>
                      </a:r>
                      <a:endParaRPr lang="en-US" altLang="ko-KR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블루투스를 이용하여 장치를 분리시켜 </a:t>
                      </a:r>
                      <a:r>
                        <a:rPr lang="ko-KR" alt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휴대성을</a:t>
                      </a:r>
                      <a:r>
                        <a:rPr lang="ko-KR" alt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높일 수 있도록 함</a:t>
                      </a:r>
                      <a:endParaRPr lang="en-US" altLang="ko-KR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452522"/>
                  </a:ext>
                </a:extLst>
              </a:tr>
              <a:tr h="1097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카드 결제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카드를 알려주는 것만 아니라 카드를 결제할 수 있도록 해야함</a:t>
                      </a:r>
                      <a:endParaRPr lang="en-US" altLang="ko-KR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동적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NFC</a:t>
                      </a:r>
                      <a:r>
                        <a:rPr kumimoji="0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를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이용하여 하나의 단말에서 상황에 맞는 카드 정보를 출력할 수 있도록 설계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130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32609" y="2824856"/>
            <a:ext cx="1991318" cy="433871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QR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 인식 카메라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5360" y="3638952"/>
            <a:ext cx="1145285" cy="606490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블루투스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모듈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5358" y="5262481"/>
            <a:ext cx="1145285" cy="606490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블루투스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모듈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25754" y="5887633"/>
            <a:ext cx="1698173" cy="357716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Raspberry Pi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4570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구현할 제품 이미지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0404" y="1754169"/>
            <a:ext cx="3904105" cy="2593910"/>
          </a:xfrm>
          <a:prstGeom prst="rect">
            <a:avLst/>
          </a:prstGeom>
          <a:noFill/>
          <a:ln w="28575">
            <a:solidFill>
              <a:srgbClr val="594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06678" y="2006094"/>
            <a:ext cx="1617249" cy="718457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동적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nfc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카드 신호 생성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7927" y="3379245"/>
            <a:ext cx="2286000" cy="866197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화면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선택 카드 정보 출력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소비자 카드 선택 확인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748" y="1371607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</a:t>
            </a:r>
            <a:r>
              <a:rPr lang="ko-KR" altLang="en-US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결제용 단말</a:t>
            </a:r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0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0403" y="5144315"/>
            <a:ext cx="3904105" cy="1200501"/>
          </a:xfrm>
          <a:prstGeom prst="rect">
            <a:avLst/>
          </a:prstGeom>
          <a:noFill/>
          <a:ln w="28575">
            <a:solidFill>
              <a:srgbClr val="594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0609" y="4761763"/>
            <a:ext cx="218182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</a:t>
            </a:r>
            <a:r>
              <a:rPr lang="ko-KR" altLang="en-US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소비자 휴대 단말</a:t>
            </a:r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0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360645" y="3951532"/>
            <a:ext cx="177282" cy="1"/>
          </a:xfrm>
          <a:prstGeom prst="line">
            <a:avLst/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1"/>
            <a:endCxn id="11" idx="0"/>
          </p:cNvCxnSpPr>
          <p:nvPr/>
        </p:nvCxnSpPr>
        <p:spPr>
          <a:xfrm rot="10800000" flipV="1">
            <a:off x="1788003" y="3041792"/>
            <a:ext cx="1044606" cy="597160"/>
          </a:xfrm>
          <a:prstGeom prst="bentConnector2">
            <a:avLst/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11" idx="0"/>
          </p:cNvCxnSpPr>
          <p:nvPr/>
        </p:nvCxnSpPr>
        <p:spPr>
          <a:xfrm rot="10800000" flipV="1">
            <a:off x="1788004" y="2365322"/>
            <a:ext cx="1418675" cy="1273629"/>
          </a:xfrm>
          <a:prstGeom prst="bentConnector2">
            <a:avLst/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2" idx="2"/>
            <a:endCxn id="35" idx="1"/>
          </p:cNvCxnSpPr>
          <p:nvPr/>
        </p:nvCxnSpPr>
        <p:spPr>
          <a:xfrm rot="16200000" flipH="1">
            <a:off x="2358117" y="5298854"/>
            <a:ext cx="197520" cy="1337753"/>
          </a:xfrm>
          <a:prstGeom prst="bentConnector2">
            <a:avLst/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2"/>
            <a:endCxn id="32" idx="0"/>
          </p:cNvCxnSpPr>
          <p:nvPr/>
        </p:nvCxnSpPr>
        <p:spPr>
          <a:xfrm flipH="1">
            <a:off x="1788001" y="4245442"/>
            <a:ext cx="2" cy="1017039"/>
          </a:xfrm>
          <a:prstGeom prst="line">
            <a:avLst/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119388" y="1754169"/>
            <a:ext cx="5002724" cy="2058174"/>
          </a:xfrm>
          <a:prstGeom prst="rect">
            <a:avLst/>
          </a:prstGeom>
          <a:noFill/>
          <a:ln w="28575">
            <a:solidFill>
              <a:srgbClr val="594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808119" y="1950096"/>
            <a:ext cx="2149151" cy="1371600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키패드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가격 정보 입력 받음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추후에 실제 결제 단말과의 연동 계획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47949" y="3321696"/>
            <a:ext cx="1657740" cy="357716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Raspberry Pi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51509" y="2365323"/>
            <a:ext cx="1446269" cy="657811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화면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QR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코드 출력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95492" y="4376075"/>
            <a:ext cx="2862920" cy="1015518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서버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카드 별 혜택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각 매장 별 제휴 카드 목록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58738" y="5650475"/>
            <a:ext cx="3336428" cy="1015518"/>
          </a:xfrm>
          <a:prstGeom prst="rect">
            <a:avLst/>
          </a:prstGeom>
          <a:solidFill>
            <a:srgbClr val="8B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웹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크롤러</a:t>
            </a:r>
            <a:endParaRPr lang="en-US" altLang="ko-KR" sz="1600" dirty="0" smtClean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가맹점 홈페이지에 있는 카드 혜택을 자동으로 가져와 서버에 저장</a:t>
            </a:r>
            <a:endParaRPr lang="ko-KR" altLang="en-US" sz="16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48" name="직선 연결선 47"/>
          <p:cNvCxnSpPr>
            <a:stCxn id="46" idx="2"/>
            <a:endCxn id="47" idx="0"/>
          </p:cNvCxnSpPr>
          <p:nvPr/>
        </p:nvCxnSpPr>
        <p:spPr>
          <a:xfrm>
            <a:off x="8626952" y="5391593"/>
            <a:ext cx="0" cy="258882"/>
          </a:xfrm>
          <a:prstGeom prst="line">
            <a:avLst/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46" idx="1"/>
          </p:cNvCxnSpPr>
          <p:nvPr/>
        </p:nvCxnSpPr>
        <p:spPr>
          <a:xfrm flipV="1">
            <a:off x="4823927" y="4883834"/>
            <a:ext cx="2371565" cy="1182657"/>
          </a:xfrm>
          <a:prstGeom prst="bentConnector3">
            <a:avLst>
              <a:gd name="adj1" fmla="val 50000"/>
            </a:avLst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3"/>
            <a:endCxn id="45" idx="1"/>
          </p:cNvCxnSpPr>
          <p:nvPr/>
        </p:nvCxnSpPr>
        <p:spPr>
          <a:xfrm flipV="1">
            <a:off x="4823927" y="2694229"/>
            <a:ext cx="1427582" cy="347563"/>
          </a:xfrm>
          <a:prstGeom prst="bentConnector3">
            <a:avLst>
              <a:gd name="adj1" fmla="val 50000"/>
            </a:avLst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020556" y="3023134"/>
            <a:ext cx="0" cy="298562"/>
          </a:xfrm>
          <a:prstGeom prst="line">
            <a:avLst/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3" idx="1"/>
            <a:endCxn id="44" idx="3"/>
          </p:cNvCxnSpPr>
          <p:nvPr/>
        </p:nvCxnSpPr>
        <p:spPr>
          <a:xfrm rot="10800000" flipV="1">
            <a:off x="8005689" y="2635896"/>
            <a:ext cx="802430" cy="864658"/>
          </a:xfrm>
          <a:prstGeom prst="bentConnector3">
            <a:avLst>
              <a:gd name="adj1" fmla="val 50000"/>
            </a:avLst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09082" y="1360526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</a:t>
            </a:r>
            <a:r>
              <a:rPr lang="ko-KR" altLang="en-US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가맹점 단말</a:t>
            </a:r>
            <a:r>
              <a:rPr lang="en-US" altLang="ko-KR" sz="20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0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176819" y="456423"/>
            <a:ext cx="810197" cy="0"/>
          </a:xfrm>
          <a:prstGeom prst="line">
            <a:avLst/>
          </a:prstGeom>
          <a:ln w="38100">
            <a:solidFill>
              <a:srgbClr val="594E4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167499" y="810012"/>
            <a:ext cx="791524" cy="0"/>
          </a:xfrm>
          <a:prstGeom prst="line">
            <a:avLst/>
          </a:prstGeom>
          <a:ln w="38100">
            <a:solidFill>
              <a:srgbClr val="594E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9289" y="300359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무선 연결</a:t>
            </a:r>
            <a:endParaRPr lang="ko-KR" altLang="en-US" sz="16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23615" y="618736"/>
            <a:ext cx="162815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 smtClean="0">
                <a:solidFill>
                  <a:srgbClr val="594E49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유선 연결</a:t>
            </a:r>
            <a:endParaRPr lang="ko-KR" altLang="en-US" sz="1600" dirty="0">
              <a:solidFill>
                <a:srgbClr val="594E49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0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462742" y="233679"/>
            <a:ext cx="0" cy="8497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591820" y="289220"/>
            <a:ext cx="89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라운드 Bold" pitchFamily="50" charset="-127"/>
                <a:cs typeface="Arial" pitchFamily="34" charset="0"/>
              </a:rPr>
              <a:t>PART 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라운드 Bold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1612661" y="273831"/>
            <a:ext cx="779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구현할 제품 이미지 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가맹점 단말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622"/>
              </p:ext>
            </p:extLst>
          </p:nvPr>
        </p:nvGraphicFramePr>
        <p:xfrm>
          <a:off x="2309293" y="1807611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:a16="http://schemas.microsoft.com/office/drawing/2014/main" xmlns="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:a16="http://schemas.microsoft.com/office/drawing/2014/main" xmlns="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가격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&lt;QR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코드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688467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1585"/>
              </p:ext>
            </p:extLst>
          </p:nvPr>
        </p:nvGraphicFramePr>
        <p:xfrm>
          <a:off x="2290631" y="4204098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:a16="http://schemas.microsoft.com/office/drawing/2014/main" xmlns="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xmlns="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:a16="http://schemas.microsoft.com/office/drawing/2014/main" xmlns="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GS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25 </a:t>
                      </a:r>
                      <a:r>
                        <a:rPr lang="ko-KR" altLang="en-US" baseline="0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신금호점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6884673"/>
                  </a:ext>
                </a:extLst>
              </a:tr>
            </a:tbl>
          </a:graphicData>
        </a:graphic>
      </p:graphicFrame>
      <p:pic>
        <p:nvPicPr>
          <p:cNvPr id="9" name="Picture 2" descr="https://upload.wikimedia.org/wikipedia/commons/thumb/d/d0/QR_code_for_mobile_English_Wikipedia.svg/220px-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36" y="408344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5426" y="1818876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구상도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708" y="4200644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AB8A7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1C5F8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4400" dirty="0"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1152</Words>
  <Application>Microsoft Office PowerPoint</Application>
  <PresentationFormat>사용자 지정</PresentationFormat>
  <Paragraphs>290</Paragraphs>
  <Slides>16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Eunseo Choi</cp:lastModifiedBy>
  <cp:revision>69</cp:revision>
  <dcterms:created xsi:type="dcterms:W3CDTF">2019-10-31T06:26:40Z</dcterms:created>
  <dcterms:modified xsi:type="dcterms:W3CDTF">2019-11-03T19:19:33Z</dcterms:modified>
</cp:coreProperties>
</file>