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7315200" cy="9601200"/>
  <p:custDataLst>
    <p:tags r:id="rId29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tags" Target="tags/tag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44" name="Shape 116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5" name="Google Shape;116745;n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46" name="Google Shape;116746;n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47" name="Shape 116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8" name="Google Shape;116748;g4f31bed9a558fc04_5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49" name="Google Shape;116749;g4f31bed9a558fc04_5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53" name="Shape 116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4" name="Google Shape;116754;g4f31bed9a558fc04_12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55" name="Google Shape;116755;g4f31bed9a558fc04_12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7439"/>
            <a:ext cx="8458200" cy="1829761"/>
          </a:xfrm>
        </p:spPr>
        <p:txBody>
          <a:bodyPr>
            <a:noAutofit/>
          </a:bodyPr>
          <a:lstStyle/>
          <a:p>
            <a:r>
              <a:rPr lang="en-IN" sz="8000" dirty="0">
                <a:solidFill>
                  <a:srgbClr val="C00000"/>
                </a:solidFill>
                <a:latin typeface="Century Gothic" pitchFamily="34" charset="0"/>
              </a:rPr>
              <a:t>ARRAY IN C PROGRAMMING</a:t>
            </a:r>
            <a:endParaRPr lang="en-US" sz="8000" dirty="0">
              <a:solidFill>
                <a:srgbClr val="C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7239000" cy="381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Century Gothic" pitchFamily="34" charset="0"/>
              </a:rPr>
              <a:t>Accessing Array elements</a:t>
            </a:r>
            <a:endParaRPr lang="en-US" sz="3600" dirty="0">
              <a:solidFill>
                <a:schemeClr val="accent3"/>
              </a:solidFill>
              <a:latin typeface="Century Gothic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458200" cy="607489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 C, you access elements of an array using indices.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index is an integer value that specifies the position of the element within the array.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 indices start from 0, meaning the first element is accessed with index 0, the second with index 1, and so on.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3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  <a:endParaRPr lang="en-US" sz="2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arrayName</a:t>
            </a:r>
            <a:r>
              <a:rPr lang="en-US" sz="23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[index]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3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#include &lt;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stdio.h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 main()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int numbers[5] = {10, 20, 30, 40, 50};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// Accessing and printing specific array elements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printf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("Element at index 0: %d\n", numbers[0]); 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//access the first element of array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printf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("Element at index 2: %d\n", numbers[2]); 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//access the third element of array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return 0;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Output:</a:t>
            </a:r>
            <a:endParaRPr lang="en-US" sz="2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0: 10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2: 30</a:t>
            </a:r>
          </a:p>
          <a:p>
            <a:endParaRPr lang="en-IN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9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838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Century Gothic" pitchFamily="34" charset="0"/>
              </a:rPr>
              <a:t>Bound Checking</a:t>
            </a:r>
            <a:endParaRPr lang="en-US" sz="4000" dirty="0">
              <a:solidFill>
                <a:schemeClr val="accent3"/>
              </a:solidFill>
              <a:latin typeface="Century Gothic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5257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Bounds checking refers to the practice of ensuring that you do not access elements outside the valid range of an array.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Accessing elements beyond the declared size of an array leads to undefined behavior and can cause program crashes or corruption of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Always ensure that your indices are within the bounds of the array (i.e., between 0 and `</a:t>
            </a:r>
            <a:r>
              <a:rPr lang="en-US" sz="24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arraySize</a:t>
            </a: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- 1`).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38100"/>
            <a:ext cx="9144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#include &lt;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stdio.h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 main()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int numbers[3] = {1, 2, 3};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// Correct access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for (int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0;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&lt; 3;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++)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("Element at index %d: %d\n",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numbers[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]);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// Incorrect access (out of bounds)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// Uncommenting the following line will cause undefined behavior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//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("Element at index 5: %d\n", numbers[5]);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return 0;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98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38100"/>
            <a:ext cx="9144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Explanation:</a:t>
            </a:r>
            <a:endParaRPr lang="en-US" sz="2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Accessing indices from 0 to 2 is safe.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Accessing indices beyond the size of the array (e.g., `numbers[5]`) leads to undefined behavior.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39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4"/>
                </a:solidFill>
                <a:latin typeface="Century Gothic" pitchFamily="34" charset="0"/>
              </a:rPr>
              <a:t>Passing an array as an Argument to a Function</a:t>
            </a:r>
            <a:endParaRPr lang="en-US" sz="3200" dirty="0">
              <a:solidFill>
                <a:schemeClr val="accent3"/>
              </a:solidFill>
              <a:latin typeface="Century Gothic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403" y="967154"/>
            <a:ext cx="8839200" cy="5791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 C, arrays are passed to functions by passing the array's name.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array name acts as a pointer to the first element of the array.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Thus, functions can modify the contents of the array.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</a:p>
          <a:p>
            <a:pPr marL="109728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void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functionName</a:t>
            </a:r>
            <a:r>
              <a:rPr 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(type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arrayName</a:t>
            </a:r>
            <a:r>
              <a:rPr 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[], int size);</a:t>
            </a:r>
            <a:endParaRPr lang="en-IN" sz="3200" b="1" dirty="0">
              <a:solidFill>
                <a:srgbClr val="C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#include &lt;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stdio.h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void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printArray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(int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[], int size)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for (int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0;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&lt; size;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++)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printf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("Element at index %d: %d\n",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]);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 main()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int numbers[5] = {10, 20, 30, 40, 50};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// Passing array to function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printArray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(numbers, 5);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return 0;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</a:t>
            </a:r>
          </a:p>
          <a:p>
            <a:pPr marL="109728" indent="0">
              <a:buNone/>
            </a:pPr>
            <a:endParaRPr lang="en-IN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8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Output: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0: 10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1: 20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2: 30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3: 40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4: 50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Explanation:</a:t>
            </a:r>
            <a:endParaRPr lang="en-US" sz="2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 </a:t>
            </a:r>
            <a:r>
              <a:rPr lang="en-US" sz="2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`</a:t>
            </a:r>
            <a:r>
              <a:rPr lang="en-US" sz="20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printArray</a:t>
            </a:r>
            <a:r>
              <a:rPr lang="en-US" sz="2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`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is a function that takes an array and its size as arguments.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 The </a:t>
            </a:r>
            <a:r>
              <a:rPr lang="en-US" sz="2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`</a:t>
            </a:r>
            <a:r>
              <a:rPr lang="en-US" sz="20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</a:t>
            </a:r>
            <a:r>
              <a:rPr lang="en-US" sz="2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`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parameter in </a:t>
            </a:r>
            <a:r>
              <a:rPr lang="en-US" sz="2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`</a:t>
            </a:r>
            <a:r>
              <a:rPr lang="en-US" sz="20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printArray</a:t>
            </a:r>
            <a:r>
              <a:rPr lang="en-US" sz="2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`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acts as a pointer to the array </a:t>
            </a:r>
            <a:r>
              <a:rPr lang="en-US" sz="2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`numbers`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in </a:t>
            </a:r>
            <a:r>
              <a:rPr lang="en-US" sz="20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`main`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-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 function prints each element of the array.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09728" indent="0">
              <a:buNone/>
            </a:pPr>
            <a:endParaRPr lang="en-IN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0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178" y="85578"/>
            <a:ext cx="8229600" cy="68580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4"/>
                </a:solidFill>
                <a:latin typeface="Century Gothic" pitchFamily="34" charset="0"/>
              </a:rPr>
              <a:t>Sorting algorithm </a:t>
            </a:r>
            <a:endParaRPr lang="en-US" sz="4000" dirty="0">
              <a:solidFill>
                <a:schemeClr val="accent3"/>
              </a:solidFill>
              <a:latin typeface="Century Gothic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4178" y="771378"/>
            <a:ext cx="8448822" cy="5248422"/>
          </a:xfrm>
        </p:spPr>
        <p:txBody>
          <a:bodyPr>
            <a:normAutofit lnSpcReduction="10000"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Linear Search</a:t>
            </a:r>
            <a:endParaRPr lang="en-US" sz="19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Linear search, also known as sequential search, is a method for finding a target value within an array by checking each element sequentially from the beginning to the end.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Complexity:</a:t>
            </a:r>
            <a:endParaRPr lang="en-US" sz="19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Time Complexity:  O(n) where n is the number of elements in the array.</a:t>
            </a:r>
          </a:p>
          <a:p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Space Complexity: O(1)</a:t>
            </a:r>
          </a:p>
          <a:p>
            <a:pPr marL="109728" indent="0">
              <a:buNone/>
            </a:pPr>
            <a:r>
              <a:rPr lang="en-IN" sz="1900" b="1" dirty="0">
                <a:latin typeface="Century Gothic" pitchFamily="34" charset="0"/>
              </a:rPr>
              <a:t>Pseudocode:</a:t>
            </a:r>
          </a:p>
          <a:p>
            <a:pPr marL="109728" indent="0">
              <a:buNone/>
            </a:pP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LINEAR_SEARCH(array, target)   </a:t>
            </a:r>
          </a:p>
          <a:p>
            <a:pPr marL="109728" indent="0">
              <a:buNone/>
            </a:pP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FOR each index </a:t>
            </a:r>
            <a:r>
              <a:rPr lang="en-US" sz="1700" b="1" dirty="0" err="1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 in the array      </a:t>
            </a:r>
          </a:p>
          <a:p>
            <a:pPr marL="109728" indent="0">
              <a:buNone/>
            </a:pP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 IF array[</a:t>
            </a:r>
            <a:r>
              <a:rPr lang="en-US" sz="1700" b="1" dirty="0" err="1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] == target           </a:t>
            </a:r>
          </a:p>
          <a:p>
            <a:pPr marL="109728" indent="0">
              <a:buNone/>
            </a:pP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RETURN </a:t>
            </a:r>
            <a:r>
              <a:rPr lang="en-US" sz="1700" b="1" dirty="0" err="1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  // Found at index </a:t>
            </a:r>
            <a:r>
              <a:rPr lang="en-US" sz="1700" b="1" dirty="0" err="1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       </a:t>
            </a:r>
          </a:p>
          <a:p>
            <a:pPr marL="109728" indent="0">
              <a:buNone/>
            </a:pP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END IF   </a:t>
            </a:r>
          </a:p>
          <a:p>
            <a:pPr marL="109728" indent="0">
              <a:buNone/>
            </a:pP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END FOR   </a:t>
            </a:r>
          </a:p>
          <a:p>
            <a:pPr marL="109728" indent="0">
              <a:buNone/>
            </a:pPr>
            <a:r>
              <a:rPr lang="en-US" sz="1700" b="1" dirty="0">
                <a:solidFill>
                  <a:srgbClr val="C00000"/>
                </a:solidFill>
                <a:latin typeface="Century Gothic" pitchFamily="34" charset="0"/>
              </a:rPr>
              <a:t>RETURN -1  // Not </a:t>
            </a:r>
            <a:r>
              <a:rPr lang="en-US" sz="1700" b="1" dirty="0" err="1">
                <a:solidFill>
                  <a:srgbClr val="C00000"/>
                </a:solidFill>
                <a:latin typeface="Century Gothic" pitchFamily="34" charset="0"/>
              </a:rPr>
              <a:t>foundEND</a:t>
            </a:r>
            <a:endParaRPr lang="en-IN" sz="1900" b="1" dirty="0">
              <a:solidFill>
                <a:srgbClr val="C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Explanation:</a:t>
            </a:r>
            <a:endParaRPr lang="en-US" sz="2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LINEAR_SEARCH(array, target): 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This is the function declaration, taking the array and the target value as input.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FOR each index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in the array: 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This loop iterates through the array, one element at a time.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IF array[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] == target: 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This checks if the current element is equal to the target value.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RETURN i: 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If a match is found, the function returns the index of the matching element.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END IF: 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Ends the if statement.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END FOR: 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Ends the for loop.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RETURN -1: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If the loop completes without finding a match, the function returns -1, indicating that the target value was not found in the array.</a:t>
            </a:r>
          </a:p>
          <a:p>
            <a:pPr marL="109728" indent="0">
              <a:buNone/>
            </a:pPr>
            <a:endParaRPr lang="en-IN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8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5575" y="1447800"/>
            <a:ext cx="8897815" cy="4191000"/>
          </a:xfrm>
        </p:spPr>
        <p:txBody>
          <a:bodyPr>
            <a:normAutofit fontScale="47500" lnSpcReduction="20000"/>
          </a:bodyPr>
          <a:lstStyle/>
          <a:p>
            <a:r>
              <a:rPr lang="en-US" sz="5900" dirty="0">
                <a:solidFill>
                  <a:srgbClr val="FF0000"/>
                </a:solidFill>
              </a:rPr>
              <a:t>What is an Array? Why Array?</a:t>
            </a:r>
          </a:p>
          <a:p>
            <a:r>
              <a:rPr lang="en-US" sz="5900" dirty="0">
                <a:solidFill>
                  <a:srgbClr val="FF0000"/>
                </a:solidFill>
              </a:rPr>
              <a:t>Application of Arrays? </a:t>
            </a:r>
          </a:p>
          <a:p>
            <a:r>
              <a:rPr lang="en-US" sz="5900" dirty="0">
                <a:solidFill>
                  <a:srgbClr val="FF0000"/>
                </a:solidFill>
              </a:rPr>
              <a:t>Declaration &amp; Initialization of Array </a:t>
            </a:r>
          </a:p>
          <a:p>
            <a:r>
              <a:rPr lang="en-US" sz="5900" dirty="0">
                <a:solidFill>
                  <a:srgbClr val="FF0000"/>
                </a:solidFill>
              </a:rPr>
              <a:t>Accessing Array elements </a:t>
            </a:r>
          </a:p>
          <a:p>
            <a:r>
              <a:rPr lang="en-US" sz="5900" dirty="0">
                <a:solidFill>
                  <a:srgbClr val="FF0000"/>
                </a:solidFill>
              </a:rPr>
              <a:t>Bounds checking  </a:t>
            </a:r>
          </a:p>
          <a:p>
            <a:r>
              <a:rPr lang="en-US" sz="5900" dirty="0">
                <a:solidFill>
                  <a:srgbClr val="FF0000"/>
                </a:solidFill>
              </a:rPr>
              <a:t>passing an array as an argument to a Function </a:t>
            </a:r>
          </a:p>
          <a:p>
            <a:r>
              <a:rPr lang="en-US" sz="5900" dirty="0">
                <a:solidFill>
                  <a:srgbClr val="FF0000"/>
                </a:solidFill>
              </a:rPr>
              <a:t>Searching - Linear &amp; Binary </a:t>
            </a:r>
          </a:p>
          <a:p>
            <a:r>
              <a:rPr lang="en-US" sz="5900" dirty="0">
                <a:solidFill>
                  <a:srgbClr val="FF0000"/>
                </a:solidFill>
              </a:rPr>
              <a:t>Sorting - Bubble sort, Selection Sort </a:t>
            </a:r>
          </a:p>
          <a:p>
            <a:r>
              <a:rPr lang="en-US" sz="5900" dirty="0">
                <a:solidFill>
                  <a:srgbClr val="FF0000"/>
                </a:solidFill>
              </a:rPr>
              <a:t>Multidimensional array</a:t>
            </a:r>
            <a:endParaRPr lang="en-IN" sz="5900" b="1" dirty="0">
              <a:solidFill>
                <a:srgbClr val="FF0000"/>
              </a:solidFill>
              <a:latin typeface="Century Gothic" pitchFamily="34" charset="0"/>
            </a:endParaRPr>
          </a:p>
          <a:p>
            <a:pPr>
              <a:buFontTx/>
              <a:buChar char="-"/>
            </a:pPr>
            <a:endParaRPr lang="en-IN" sz="2800" b="1" dirty="0">
              <a:latin typeface="Century Gothic" pitchFamily="34" charset="0"/>
            </a:endParaRPr>
          </a:p>
          <a:p>
            <a:pPr>
              <a:buFontTx/>
              <a:buChar char="-"/>
            </a:pPr>
            <a:endParaRPr lang="en-US" sz="2800" b="1" dirty="0">
              <a:latin typeface="Century Gothic" pitchFamily="34" charset="0"/>
            </a:endParaRPr>
          </a:p>
          <a:p>
            <a:pPr lvl="1">
              <a:buNone/>
            </a:pPr>
            <a:endParaRPr lang="en-IN" sz="1800" b="1" dirty="0">
              <a:solidFill>
                <a:srgbClr val="008000"/>
              </a:solidFill>
              <a:latin typeface="Century Gothic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Century Gothic" pitchFamily="34" charset="0"/>
              </a:rPr>
              <a:t>INTRODUCTION</a:t>
            </a:r>
          </a:p>
        </p:txBody>
      </p:sp>
      <p:sp>
        <p:nvSpPr>
          <p:cNvPr id="116738" name="AutoShape 2" descr="Image result for overview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0" name="AutoShape 4" descr="Image result for overview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2" name="AutoShape 6" descr="Image result for overview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</a:t>
            </a:r>
            <a:endParaRPr lang="en-US" sz="2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#include &lt;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stdio.h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linearSearch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(int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[], int size, int target)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for (int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0;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&lt; size;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++)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if 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] == target)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return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 // Return index of the target element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return -1; // Target not found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 main()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int numbers[] = {10, 20, 30, 40, 50};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int size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sizeof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(numbers) /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sizeof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(numbers[0]);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int target = 30;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int index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linearSearch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(numbers, size, target);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09728" indent="0">
              <a:buNone/>
            </a:pPr>
            <a:endParaRPr lang="en-IN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if (index != -1)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printf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("Element %d found at index %d.\n", target, index);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} else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printf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("Element %d not found.\n", target);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return 0;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kern="100" dirty="0">
                <a:latin typeface="Calibri" panose="020F0502020204030204" pitchFamily="34" charset="0"/>
                <a:cs typeface="Latha" panose="020B0604020202020204" pitchFamily="34" charset="0"/>
              </a:rPr>
              <a:t>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Output:</a:t>
            </a:r>
            <a:endParaRPr lang="en-US" sz="1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30 found at index 2.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Explanation:</a:t>
            </a:r>
            <a:endParaRPr lang="en-US" sz="18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linearSearch</a:t>
            </a:r>
            <a:r>
              <a:rPr lang="en-US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function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iterates through the array and compares each element with the target value.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It returns the index if found, otherwise -1 if the target is not in the array.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4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50" name="Shape 116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1" name="Google Shape;116751;p1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Binary search is an efficient algorithm for finding a target value within a sorted array by repeatedly dividing the search interval in half.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24"/>
              <a:buChar char="🞂"/>
            </a:pPr>
            <a:r>
              <a:rPr b="1" lang="en-US">
                <a:solidFill>
                  <a:schemeClr val="accent2"/>
                </a:solidFill>
              </a:rPr>
              <a:t>Complexity:</a:t>
            </a:r>
            <a:endParaRPr b="1">
              <a:solidFill>
                <a:schemeClr val="accent2"/>
              </a:solidFill>
            </a:endParaRPr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Time Complexity:  O(log n) where n is the number of elements in the array.</a:t>
            </a:r>
            <a:endParaRPr/>
          </a:p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/>
              <a:t>Space Complexity: O(1)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52" name="Google Shape;116752;p1"/>
          <p:cNvSpPr txBox="1"/>
          <p:nvPr>
            <p:ph type="title"/>
          </p:nvPr>
        </p:nvSpPr>
        <p:spPr>
          <a:xfrm>
            <a:off x="457200" y="274647"/>
            <a:ext cx="73776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search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56" name="Shape 116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7" name="Google Shape;116757;p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58" name="Google Shape;11675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41960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 array in C is a collection of elements of the same type stored in contiguous memory locations. Each element can be accessed using an index, with the index starting at 0.</a:t>
            </a:r>
          </a:p>
          <a:p>
            <a:pPr marL="109728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Arrays are used to store multiple values of the same type in a single variable, making it easier to manage and manipulate collections of data</a:t>
            </a:r>
            <a:endParaRPr lang="en-IN" sz="2800" b="1" dirty="0">
              <a:latin typeface="Century Gothic" pitchFamily="34" charset="0"/>
            </a:endParaRPr>
          </a:p>
          <a:p>
            <a:pPr>
              <a:buFontTx/>
              <a:buChar char="-"/>
            </a:pPr>
            <a:endParaRPr lang="en-IN" sz="3200" b="1" dirty="0">
              <a:latin typeface="Century Gothic" pitchFamily="34" charset="0"/>
            </a:endParaRPr>
          </a:p>
          <a:p>
            <a:pPr>
              <a:buFontTx/>
              <a:buChar char="-"/>
            </a:pPr>
            <a:endParaRPr lang="en-US" sz="3200" b="1" dirty="0">
              <a:latin typeface="Century Gothic" pitchFamily="34" charset="0"/>
            </a:endParaRPr>
          </a:p>
          <a:p>
            <a:pPr lvl="1">
              <a:buNone/>
            </a:pPr>
            <a:endParaRPr lang="en-IN" sz="2000" b="1" dirty="0">
              <a:solidFill>
                <a:srgbClr val="008000"/>
              </a:solidFill>
              <a:latin typeface="Century Gothic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Century Gothic" pitchFamily="34" charset="0"/>
              </a:rPr>
              <a:t>What is Array?</a:t>
            </a:r>
          </a:p>
        </p:txBody>
      </p:sp>
      <p:sp>
        <p:nvSpPr>
          <p:cNvPr id="116738" name="AutoShape 2" descr="Image result for overview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0" name="AutoShape 4" descr="Image result for overview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42" name="AutoShape 6" descr="Image result for overview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Century Gothic" pitchFamily="34" charset="0"/>
              </a:rPr>
              <a:t>Why use Array?</a:t>
            </a:r>
            <a:endParaRPr lang="en-US" sz="4000" dirty="0">
              <a:solidFill>
                <a:schemeClr val="accent3"/>
              </a:solidFill>
              <a:latin typeface="Century Gothic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648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</a:pPr>
            <a:r>
              <a:rPr lang="en-US" sz="24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Efficient Data Management</a:t>
            </a: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Arrays allow you to store and manage multiple values in a single variable.</a:t>
            </a:r>
          </a:p>
          <a:p>
            <a:pPr marL="342900" indent="-342900">
              <a:lnSpc>
                <a:spcPct val="107000"/>
              </a:lnSpc>
            </a:pPr>
            <a:r>
              <a:rPr lang="en-US" sz="24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Ease of Access:</a:t>
            </a: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Elements can be accessed directly using an index, which provides a quick way to retrieve or update values.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b="1" u="sng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Compact Code:</a:t>
            </a: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Arrays help in writing compact and readable code, especially when dealing with a large number of similar items.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  <a:latin typeface="Century Gothic" pitchFamily="34" charset="0"/>
            </a:endParaRPr>
          </a:p>
          <a:p>
            <a:pPr>
              <a:buNone/>
            </a:pPr>
            <a:endParaRPr lang="en-US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Century Gothic" pitchFamily="34" charset="0"/>
              </a:rPr>
              <a:t>Applications of Array</a:t>
            </a:r>
            <a:endParaRPr lang="en-US" sz="4000" dirty="0">
              <a:solidFill>
                <a:schemeClr val="accent3"/>
              </a:solidFill>
              <a:latin typeface="Century Gothic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B9FA894-A39D-05EE-827B-5F3C3B37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648200"/>
          </a:xfrm>
        </p:spPr>
        <p:txBody>
          <a:bodyPr>
            <a:normAutofit/>
          </a:bodyPr>
          <a:lstStyle/>
          <a:p>
            <a:pPr marL="70866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Storing Data: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Arrays are commonly used to store lists of items such as integers, floating-point numbers, or characters.</a:t>
            </a:r>
          </a:p>
          <a:p>
            <a:pPr marL="70866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Matrix Operations: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Arrays can represent matrices in mathematical computations.</a:t>
            </a:r>
          </a:p>
          <a:p>
            <a:pPr marL="70866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Data Processing: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Useful in algorithms that require sorting, searching, or manipulating a sequence of values.</a:t>
            </a:r>
          </a:p>
          <a:p>
            <a:pPr marL="70866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Tables and Records: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Arrays are used to manage tables, grids, or other structures where data is organized in rows and columns.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7439"/>
            <a:ext cx="8458200" cy="1829761"/>
          </a:xfrm>
        </p:spPr>
        <p:txBody>
          <a:bodyPr>
            <a:noAutofit/>
          </a:bodyPr>
          <a:lstStyle/>
          <a:p>
            <a:r>
              <a:rPr lang="en-IN" sz="8000" dirty="0">
                <a:solidFill>
                  <a:srgbClr val="C00000"/>
                </a:solidFill>
                <a:latin typeface="Century Gothic" pitchFamily="34" charset="0"/>
              </a:rPr>
              <a:t>DECLARACTIONAND </a:t>
            </a:r>
            <a:br>
              <a:rPr lang="en-IN" sz="8000" dirty="0">
                <a:solidFill>
                  <a:srgbClr val="C00000"/>
                </a:solidFill>
                <a:latin typeface="Century Gothic" pitchFamily="34" charset="0"/>
              </a:rPr>
            </a:br>
            <a:r>
              <a:rPr lang="en-IN" sz="8000" dirty="0">
                <a:solidFill>
                  <a:srgbClr val="C00000"/>
                </a:solidFill>
                <a:latin typeface="Century Gothic" pitchFamily="34" charset="0"/>
              </a:rPr>
              <a:t>INITIALIZATION</a:t>
            </a:r>
            <a:endParaRPr lang="en-US" sz="8000" dirty="0">
              <a:solidFill>
                <a:srgbClr val="C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4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7543800" cy="762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Century Gothic" pitchFamily="34" charset="0"/>
              </a:rPr>
              <a:t>Declaration of Array</a:t>
            </a:r>
            <a:endParaRPr lang="en-US" sz="4000" dirty="0">
              <a:solidFill>
                <a:schemeClr val="accent3"/>
              </a:solidFill>
              <a:latin typeface="Century Gothic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706902"/>
            <a:ext cx="8458200" cy="2057400"/>
          </a:xfrm>
        </p:spPr>
        <p:txBody>
          <a:bodyPr>
            <a:normAutofit/>
          </a:bodyPr>
          <a:lstStyle/>
          <a:p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declare an array in C, you specify the type of the elements followed by the array name and the size of the array in square brackets.</a:t>
            </a:r>
          </a:p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</a:p>
          <a:p>
            <a:pPr marL="109728" indent="0"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type 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arrayName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</a:t>
            </a:r>
            <a:r>
              <a:rPr lang="en-US" sz="2400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arraySize</a:t>
            </a:r>
            <a:r>
              <a:rPr lang="en-US" sz="2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]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</a:t>
            </a:r>
          </a:p>
          <a:p>
            <a:endParaRPr lang="en-US" sz="2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b="1" dirty="0">
              <a:latin typeface="Century Gothic" pitchFamily="34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2B4C643-1E21-4195-78D9-AA6EEA92F82B}"/>
              </a:ext>
            </a:extLst>
          </p:cNvPr>
          <p:cNvSpPr txBox="1">
            <a:spLocks/>
          </p:cNvSpPr>
          <p:nvPr/>
        </p:nvSpPr>
        <p:spPr>
          <a:xfrm>
            <a:off x="361071" y="2764302"/>
            <a:ext cx="7543800" cy="762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dirty="0">
                <a:solidFill>
                  <a:schemeClr val="accent4"/>
                </a:solidFill>
                <a:latin typeface="Century Gothic" pitchFamily="34" charset="0"/>
              </a:rPr>
              <a:t>Initialization of Array</a:t>
            </a:r>
            <a:endParaRPr lang="en-US" sz="4000" dirty="0">
              <a:solidFill>
                <a:schemeClr val="accent3"/>
              </a:solidFill>
              <a:latin typeface="Century Gothic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91040-F11B-D59D-53BE-4ACC94C6BB44}"/>
              </a:ext>
            </a:extLst>
          </p:cNvPr>
          <p:cNvSpPr txBox="1">
            <a:spLocks/>
          </p:cNvSpPr>
          <p:nvPr/>
        </p:nvSpPr>
        <p:spPr>
          <a:xfrm>
            <a:off x="19929" y="3382108"/>
            <a:ext cx="8458200" cy="27689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708660" indent="-3429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You can initialize an array at the time of declaration </a:t>
            </a:r>
            <a:r>
              <a:rPr lang="en-US" sz="24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byproviding</a:t>
            </a:r>
            <a:r>
              <a:rPr lang="en-US" sz="2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a list of values in curly braces. If the number of values is less than the size specified, the remaining elements are automatically initialized to zero.</a:t>
            </a:r>
          </a:p>
          <a:p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</a:p>
          <a:p>
            <a:pPr marL="109728" indent="0">
              <a:buFont typeface="Wingdings 3"/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type </a:t>
            </a:r>
            <a:r>
              <a:rPr lang="en-US" sz="2400" kern="1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arrayName</a:t>
            </a:r>
            <a:r>
              <a:rPr lang="en-US" sz="2400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[</a:t>
            </a:r>
            <a:r>
              <a:rPr lang="en-US" sz="2400" kern="1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arraySize</a:t>
            </a:r>
            <a:r>
              <a:rPr lang="en-US" sz="2400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]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= {value1, value2, value3, ...};</a:t>
            </a:r>
            <a:endParaRPr lang="en-US" sz="2400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2400" kern="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8763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#include &lt;</a:t>
            </a:r>
            <a:r>
              <a:rPr lang="en-U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stdio.h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 main()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</a:t>
            </a:r>
            <a:r>
              <a:rPr lang="en-US" sz="23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// Declaration and initialization of an integer array with 5 elements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int numbers[5] = {10, 20, 30, 40, 50};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US" sz="23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// Accessing and printing array elements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for (int </a:t>
            </a:r>
            <a:r>
              <a:rPr lang="en-U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0; </a:t>
            </a:r>
            <a:r>
              <a:rPr lang="en-U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&lt; 5; </a:t>
            </a:r>
            <a:r>
              <a:rPr lang="en-U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++) {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</a:t>
            </a:r>
            <a:r>
              <a:rPr lang="en-U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printf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("Element at index %d: %d\n", </a:t>
            </a:r>
            <a:r>
              <a:rPr lang="en-U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numbers[</a:t>
            </a:r>
            <a:r>
              <a:rPr lang="en-US" sz="2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]);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}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return 0;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}</a:t>
            </a:r>
          </a:p>
          <a:p>
            <a:endParaRPr lang="en-IN" sz="1800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8763000" cy="6781800"/>
          </a:xfrm>
        </p:spPr>
        <p:txBody>
          <a:bodyPr>
            <a:no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Output: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0: 10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1: 20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2: 30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3: 40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Element at index 4: 50</a:t>
            </a:r>
          </a:p>
          <a:p>
            <a:endParaRPr lang="en-IN" sz="18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70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23.xml" val="3058454157"/>
  <p:tag name="ppt/notesMasters/notesMaster1.xml" val="2499758391"/>
  <p:tag name="ppt/slides/slide22.xml" val="3708673166"/>
  <p:tag name="ppt/notesSlides/notesSlide1.xml" val="3889379986"/>
  <p:tag name="ppt/notesSlides/notesSlide2.xml" val="3034178123"/>
  <p:tag name="ppt/theme/theme3.xml" val="3520736427"/>
  <p:tag name="ppt/slides/slide1.xml" val="630019505"/>
  <p:tag name="ppt/slides/slide2.xml" val="605419170"/>
  <p:tag name="ppt/slides/slide3.xml" val="427878397"/>
  <p:tag name="ppt/slides/slide4.xml" val="390532207"/>
  <p:tag name="ppt/slides/slide5.xml" val="1516116316"/>
  <p:tag name="ppt/slides/slide6.xml" val="1838479854"/>
  <p:tag name="ppt/slides/slide7.xml" val="2426501434"/>
  <p:tag name="ppt/slides/slide8.xml" val="1066924229"/>
  <p:tag name="ppt/slides/slide9.xml" val="1179600375"/>
  <p:tag name="ppt/slides/slide10.xml" val="467071927"/>
  <p:tag name="ppt/slides/slide11.xml" val="1875406823"/>
  <p:tag name="ppt/slides/slide12.xml" val="3960479166"/>
  <p:tag name="ppt/slides/slide13.xml" val="2970162576"/>
  <p:tag name="ppt/slides/slide14.xml" val="3845196567"/>
  <p:tag name="ppt/slides/slide15.xml" val="68268553"/>
  <p:tag name="ppt/slides/slide16.xml" val="2857566666"/>
  <p:tag name="ppt/slides/slide17.xml" val="3852115702"/>
  <p:tag name="ppt/slides/slide18.xml" val="631066172"/>
  <p:tag name="ppt/slides/slide19.xml" val="4027352136"/>
  <p:tag name="ppt/slides/slide20.xml" val="3652861168"/>
  <p:tag name="ppt/slides/slide21.xml" val="4221396521"/>
  <p:tag name="ppt/slideMasters/slideMaster1.xml" val="959308534"/>
  <p:tag name="ppt/slideLayouts/slideLayout1.xml" val="2460404555"/>
  <p:tag name="ppt/slideLayouts/slideLayout3.xml" val="3938057816"/>
  <p:tag name="ppt/slideLayouts/slideLayout4.xml" val="634070293"/>
  <p:tag name="ppt/slideLayouts/slideLayout5.xml" val="4110341159"/>
  <p:tag name="ppt/slideLayouts/slideLayout6.xml" val="3014082999"/>
  <p:tag name="ppt/slideLayouts/slideLayout7.xml" val="2797591033"/>
  <p:tag name="ppt/slideLayouts/slideLayout8.xml" val="1791238574"/>
  <p:tag name="ppt/slideLayouts/slideLayout9.xml" val="486125098"/>
  <p:tag name="ppt/slideLayouts/slideLayout10.xml" val="1641207024"/>
  <p:tag name="ppt/slideLayouts/slideLayout11.xml" val="3742210364"/>
  <p:tag name="ppt/slideLayouts/slideLayout2.xml" val="2667506039"/>
  <p:tag name="ppt/theme/theme1.xml" val="661002415"/>
  <p:tag name="ppt/media/image1.jpeg" val="311420230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