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43"/>
  </p:notesMasterIdLst>
  <p:handoutMasterIdLst>
    <p:handoutMasterId r:id="rId44"/>
  </p:handoutMasterIdLst>
  <p:sldIdLst>
    <p:sldId id="559" r:id="rId2"/>
    <p:sldId id="342" r:id="rId3"/>
    <p:sldId id="692" r:id="rId4"/>
    <p:sldId id="389" r:id="rId5"/>
    <p:sldId id="565" r:id="rId6"/>
    <p:sldId id="717" r:id="rId7"/>
    <p:sldId id="652" r:id="rId8"/>
    <p:sldId id="718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8" r:id="rId17"/>
    <p:sldId id="699" r:id="rId18"/>
    <p:sldId id="701" r:id="rId19"/>
    <p:sldId id="700" r:id="rId20"/>
    <p:sldId id="738" r:id="rId21"/>
    <p:sldId id="727" r:id="rId22"/>
    <p:sldId id="696" r:id="rId23"/>
    <p:sldId id="739" r:id="rId24"/>
    <p:sldId id="740" r:id="rId25"/>
    <p:sldId id="742" r:id="rId26"/>
    <p:sldId id="743" r:id="rId27"/>
    <p:sldId id="744" r:id="rId28"/>
    <p:sldId id="735" r:id="rId29"/>
    <p:sldId id="689" r:id="rId30"/>
    <p:sldId id="734" r:id="rId31"/>
    <p:sldId id="745" r:id="rId32"/>
    <p:sldId id="691" r:id="rId33"/>
    <p:sldId id="695" r:id="rId34"/>
    <p:sldId id="729" r:id="rId35"/>
    <p:sldId id="730" r:id="rId36"/>
    <p:sldId id="690" r:id="rId37"/>
    <p:sldId id="733" r:id="rId38"/>
    <p:sldId id="737" r:id="rId39"/>
    <p:sldId id="736" r:id="rId40"/>
    <p:sldId id="731" r:id="rId41"/>
    <p:sldId id="693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77916" autoAdjust="0"/>
  </p:normalViewPr>
  <p:slideViewPr>
    <p:cSldViewPr>
      <p:cViewPr varScale="1">
        <p:scale>
          <a:sx n="72" d="100"/>
          <a:sy n="72" d="100"/>
        </p:scale>
        <p:origin x="-2160" y="-11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F1AC-C26B-4E56-9808-8FC7660A3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2002.sina.com.cn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补充思维导图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10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40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2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3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0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13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14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、第一种方式，父元素</a:t>
            </a:r>
            <a:r>
              <a:rPr lang="en-US" altLang="zh-CN" dirty="0" smtClean="0"/>
              <a:t>text-align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，子元素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inline-block</a:t>
            </a:r>
            <a:r>
              <a:rPr lang="zh-CN" altLang="en-US" dirty="0" smtClean="0"/>
              <a:t>；缺点是需要同时设置父子两个元素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、第二种方式，只需要设置子元素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top auto</a:t>
            </a:r>
            <a:r>
              <a:rPr lang="zh-CN" altLang="en-US" dirty="0" smtClean="0"/>
              <a:t>，缺点是必须指定子元素的宽度</a:t>
            </a:r>
            <a:endParaRPr lang="en-US" altLang="zh-CN" dirty="0" smtClean="0"/>
          </a:p>
          <a:p>
            <a:r>
              <a:rPr lang="zh-CN" altLang="en-US" dirty="0" smtClean="0"/>
              <a:t>以上两种兼容性好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、使用绝对定位时，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，再设置</a:t>
            </a:r>
            <a:r>
              <a:rPr lang="en-US" altLang="zh-CN" dirty="0" smtClean="0"/>
              <a:t>margin-left</a:t>
            </a:r>
            <a:r>
              <a:rPr lang="zh-CN" altLang="en-US" dirty="0" smtClean="0"/>
              <a:t>为子元素的一半宽度，缺点是需要设置宽度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06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强调通栏宽度是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，版心是固定宽度并且设置居中对齐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114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57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74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补充思维导图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850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57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、强调自适应是指元素宽度根据窗口剩余空间变化，不是根据元素的内容变化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、第三种方式使用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的负数的作用，强调右侧的标签要写在前面</a:t>
            </a:r>
            <a:endParaRPr lang="en-US" altLang="zh-CN" dirty="0" smtClean="0"/>
          </a:p>
          <a:p>
            <a:r>
              <a:rPr lang="zh-CN" altLang="en-US" dirty="0" smtClean="0"/>
              <a:t>强调第二种方案</a:t>
            </a:r>
            <a:r>
              <a:rPr lang="en-US" altLang="zh-CN" dirty="0" smtClean="0"/>
              <a:t>IE6</a:t>
            </a:r>
            <a:r>
              <a:rPr lang="zh-CN" altLang="en-US" dirty="0" smtClean="0"/>
              <a:t>不支持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7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让学生根据上一种布局完成，</a:t>
            </a:r>
            <a:endParaRPr lang="en-US" altLang="zh-CN" dirty="0" smtClean="0"/>
          </a:p>
          <a:p>
            <a:r>
              <a:rPr lang="zh-CN" altLang="en-US" dirty="0" smtClean="0"/>
              <a:t>总结前两种方案得出思路（非负数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、块元素水平排列需要用到浮动，自适应块不能定义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，所以不能使用浮动，必须借助于外边距实现“让位”，或者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（不兼容性</a:t>
            </a:r>
            <a:r>
              <a:rPr lang="en-US" altLang="zh-CN" dirty="0" smtClean="0"/>
              <a:t>IE6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、浮动元素的标签要写在前面</a:t>
            </a:r>
            <a:endParaRPr lang="en-US" altLang="zh-CN" dirty="0" smtClean="0"/>
          </a:p>
          <a:p>
            <a:r>
              <a:rPr lang="zh-CN" altLang="en-US" dirty="0" smtClean="0"/>
              <a:t>（负数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、两个区块全部浮动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、自适应标签写在前面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、设置自适应标签的</a:t>
            </a:r>
            <a:r>
              <a:rPr lang="en-US" altLang="zh-CN" dirty="0" smtClean="0"/>
              <a:t>margin-right(</a:t>
            </a:r>
            <a:r>
              <a:rPr lang="zh-CN" altLang="en-US" dirty="0" smtClean="0"/>
              <a:t>或固定标签的</a:t>
            </a:r>
            <a:r>
              <a:rPr lang="en-US" altLang="zh-CN" dirty="0" smtClean="0"/>
              <a:t>margin-left)</a:t>
            </a:r>
            <a:r>
              <a:rPr lang="zh-CN" altLang="en-US" dirty="0" smtClean="0"/>
              <a:t>，数值为负的固定宽度值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6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8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、第二、三种方法使用负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，都要求中间栏的标签放置在第一个位置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、两者的区别在于，双飞翼在中间区块内部嵌套一个子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（设置其左右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，空出中间区域被遮挡部分）；圣杯利用外部容器设置左右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，挤压中间</a:t>
            </a:r>
            <a:r>
              <a:rPr lang="en-US" altLang="zh-CN" dirty="0" smtClean="0"/>
              <a:t>div</a:t>
            </a:r>
            <a:r>
              <a:rPr lang="zh-CN" altLang="en-US" dirty="0" smtClean="0"/>
              <a:t>两端空间，再设置左右区块相对偏移，空出遮挡部分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、简单做法：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两端定宽分别左右浮动，中间设置左右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（中间栏的标签放置在最后）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3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8B6A8-A211-4F6A-8A82-B0967F348F4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82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强调浮动的元素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属性无效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高的父元素，它的子元素无论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如何，都在上方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155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、当父盒子没有设置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时，子元素设置</a:t>
            </a:r>
            <a:r>
              <a:rPr lang="en-US" altLang="zh-CN" dirty="0" smtClean="0"/>
              <a:t>margin-top</a:t>
            </a:r>
            <a:r>
              <a:rPr lang="zh-CN" altLang="en-US" dirty="0" smtClean="0"/>
              <a:t>会导致父盒子下沉。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、设置盒子的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，需要减小宽高以保持盒子的整体尺寸不变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强调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主要用于兄弟元素之间，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主要用于父子元素之间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93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56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70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http://www1.pconline.com.cn/pcedu/specialtopic/css3-doraemon/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56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强调通过</a:t>
            </a:r>
            <a:r>
              <a:rPr lang="en-US" altLang="zh-CN" dirty="0" smtClean="0"/>
              <a:t>caniuse.com</a:t>
            </a:r>
            <a:r>
              <a:rPr lang="zh-CN" altLang="en-US" dirty="0" smtClean="0"/>
              <a:t>网站可以查看对选择器的支持程度</a:t>
            </a:r>
            <a:endParaRPr lang="en-US" altLang="zh-CN" dirty="0" smtClean="0"/>
          </a:p>
          <a:p>
            <a:r>
              <a:rPr lang="zh-CN" altLang="en-US" dirty="0" smtClean="0"/>
              <a:t>儿子选择器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IE7</a:t>
            </a:r>
            <a:r>
              <a:rPr lang="zh-CN" altLang="en-US" dirty="0" smtClean="0"/>
              <a:t>开始兼容）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650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强调：</a:t>
            </a:r>
            <a:endParaRPr lang="en-US" altLang="zh-CN" dirty="0" smtClean="0"/>
          </a:p>
          <a:p>
            <a:r>
              <a:rPr lang="en-US" altLang="zh-CN" dirty="0" smtClean="0"/>
              <a:t>Opacity</a:t>
            </a:r>
            <a:r>
              <a:rPr lang="zh-CN" altLang="en-US" dirty="0" smtClean="0"/>
              <a:t>是新版本浏览器的透明样式</a:t>
            </a:r>
            <a:endParaRPr lang="en-US" altLang="zh-CN" dirty="0" smtClean="0"/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是针对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浏览器的样式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780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red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color: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+</a:t>
            </a:r>
            <a:r>
              <a:rPr lang="en-US" altLang="zh-CN" dirty="0" err="1" smtClean="0"/>
              <a:t>color: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color: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yellow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\9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750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28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_font-size:0;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解决第一个问题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_zoom:1;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解决第二个问题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第三个缺陷是指当多个盒子浮动，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方向和浮动方向一样时（左浮动：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margin-left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），队首的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会双倍；解决方案：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方向反过来（强调：左浮动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右边距）。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第四个缺陷是子元素右浮动，并设置了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margin-right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，右侧边距会多出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3px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；解决方案：使用父元素的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padding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，不要用子元素的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margin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21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、讲解这两种布局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、强调表格布局的不足（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http://2002.sina.com.cn/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开始使用</a:t>
            </a:r>
            <a:r>
              <a:rPr lang="en-US" altLang="zh-CN" dirty="0" err="1" smtClean="0"/>
              <a:t>div+css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74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2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06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29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重点讲解这两种布局，其他布局类型简单</a:t>
            </a:r>
            <a:r>
              <a:rPr lang="zh-CN" altLang="en-US" baseline="0" dirty="0" smtClean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11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4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9144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955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15" y="365125"/>
            <a:ext cx="6016886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816" y="1432553"/>
            <a:ext cx="8390964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1794ED-377D-4756-9B15-73DF41E4B166}" type="datetimeFigureOut">
              <a:rPr lang="zh-CN" altLang="en-US" smtClean="0"/>
              <a:t>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68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6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8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ea typeface="微软雅黑" panose="020B0503020204020204" pitchFamily="34" charset="-122"/>
              </a:rPr>
              <a:t>基础</a:t>
            </a:r>
            <a:r>
              <a:rPr lang="en-US" altLang="zh-CN" b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</a:t>
            </a:r>
            <a:r>
              <a:rPr lang="zh-CN" altLang="en-US" dirty="0"/>
              <a:t>页面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三列布局</a:t>
            </a:r>
            <a:endParaRPr lang="en-US" altLang="zh-CN" dirty="0" smtClean="0"/>
          </a:p>
        </p:txBody>
      </p:sp>
      <p:pic>
        <p:nvPicPr>
          <p:cNvPr id="7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1"/>
            <a:ext cx="3024336" cy="497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35748"/>
              </p:ext>
            </p:extLst>
          </p:nvPr>
        </p:nvGraphicFramePr>
        <p:xfrm>
          <a:off x="5209728" y="1764100"/>
          <a:ext cx="3239851" cy="443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3466917" imgH="4726745" progId="Visio.Drawing.11">
                  <p:embed/>
                </p:oleObj>
              </mc:Choice>
              <mc:Fallback>
                <p:oleObj r:id="rId5" imgW="3466917" imgH="47267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728" y="1764100"/>
                        <a:ext cx="3239851" cy="44344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57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</a:t>
            </a:r>
            <a:r>
              <a:rPr lang="zh-CN" altLang="en-US" dirty="0"/>
              <a:t>页面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列布局</a:t>
            </a:r>
            <a:endParaRPr lang="en-US" altLang="zh-CN" dirty="0" smtClean="0"/>
          </a:p>
        </p:txBody>
      </p:sp>
      <p:pic>
        <p:nvPicPr>
          <p:cNvPr id="6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20673"/>
            <a:ext cx="3600400" cy="615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5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布局表达式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22432"/>
              </p:ext>
            </p:extLst>
          </p:nvPr>
        </p:nvGraphicFramePr>
        <p:xfrm>
          <a:off x="1111088" y="1308770"/>
          <a:ext cx="3571875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4" imgW="2386782" imgH="2926849" progId="Visio.Drawing.11">
                  <p:embed/>
                </p:oleObj>
              </mc:Choice>
              <mc:Fallback>
                <p:oleObj r:id="rId4" imgW="2386782" imgH="2926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088" y="1308770"/>
                        <a:ext cx="3571875" cy="439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5025256" y="2704033"/>
            <a:ext cx="3723208" cy="14642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000" b="1" dirty="0" smtClean="0">
                <a:ea typeface="黑体" pitchFamily="2" charset="-122"/>
              </a:rPr>
              <a:t> 1 -   1  -  1:</a:t>
            </a:r>
          </a:p>
          <a:p>
            <a:pPr algn="l"/>
            <a:r>
              <a:rPr lang="zh-CN" altLang="en-US" sz="2000" b="1" dirty="0" smtClean="0">
                <a:ea typeface="黑体" pitchFamily="2" charset="-122"/>
              </a:rPr>
              <a:t>数字表示单元模块数量；</a:t>
            </a:r>
            <a:endParaRPr lang="en-US" altLang="zh-CN" sz="2000" b="1" dirty="0" smtClean="0">
              <a:ea typeface="黑体" pitchFamily="2" charset="-122"/>
            </a:endParaRPr>
          </a:p>
          <a:p>
            <a:pPr algn="l"/>
            <a:r>
              <a:rPr lang="zh-CN" altLang="en-US" sz="2000" b="1" dirty="0">
                <a:ea typeface="黑体" pitchFamily="2" charset="-122"/>
              </a:rPr>
              <a:t>减号</a:t>
            </a:r>
            <a:r>
              <a:rPr lang="zh-CN" altLang="en-US" sz="2000" b="1" dirty="0" smtClean="0">
                <a:ea typeface="黑体" pitchFamily="2" charset="-122"/>
              </a:rPr>
              <a:t>表示上下相邻，加号表示左右相邻；</a:t>
            </a:r>
            <a:endParaRPr lang="zh-CN" altLang="en-US" sz="20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2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布局表达式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76375" y="1185192"/>
          <a:ext cx="2957513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4" imgW="2386782" imgH="2926849" progId="Visio.Drawing.11">
                  <p:embed/>
                </p:oleObj>
              </mc:Choice>
              <mc:Fallback>
                <p:oleObj r:id="rId4" imgW="2386782" imgH="2926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85192"/>
                        <a:ext cx="2957513" cy="364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4572000" y="1185192"/>
          <a:ext cx="2900363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6" imgW="2386782" imgH="2926849" progId="Visio.Drawing.11">
                  <p:embed/>
                </p:oleObj>
              </mc:Choice>
              <mc:Fallback>
                <p:oleObj r:id="rId6" imgW="2386782" imgH="2926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85192"/>
                        <a:ext cx="2900363" cy="357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49288" y="5307285"/>
            <a:ext cx="4112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dirty="0" smtClean="0"/>
              <a:t>  </a:t>
            </a:r>
            <a:r>
              <a:rPr lang="en-US" altLang="zh-CN" sz="2400" b="1" dirty="0"/>
              <a:t>“1-2-1”</a:t>
            </a:r>
            <a:r>
              <a:rPr lang="zh-CN" altLang="en-US" sz="2400" b="1" dirty="0"/>
              <a:t>布局和“</a:t>
            </a:r>
            <a:r>
              <a:rPr lang="en-US" altLang="zh-CN" sz="2400" b="1" dirty="0"/>
              <a:t>1-3-1”</a:t>
            </a:r>
            <a:r>
              <a:rPr lang="zh-CN" altLang="en-US" sz="2400" b="1" dirty="0"/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08371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endParaRPr lang="en-US" altLang="zh-CN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876550" y="976313"/>
          <a:ext cx="339090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4" imgW="2386782" imgH="2926849" progId="Visio.Drawing.11">
                  <p:embed/>
                </p:oleObj>
              </mc:Choice>
              <mc:Fallback>
                <p:oleObj r:id="rId4" imgW="2386782" imgH="2926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976313"/>
                        <a:ext cx="3390900" cy="416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57013" y="5307285"/>
            <a:ext cx="26965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dirty="0" smtClean="0"/>
              <a:t>  </a:t>
            </a:r>
            <a:r>
              <a:rPr lang="en-US" altLang="zh-CN" sz="2400" b="1" dirty="0"/>
              <a:t>“</a:t>
            </a:r>
            <a:r>
              <a:rPr lang="en-US" altLang="zh-CN" sz="2400" b="1" dirty="0" smtClean="0"/>
              <a:t>1+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1-1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”</a:t>
            </a:r>
            <a:r>
              <a:rPr lang="zh-CN" altLang="en-US" sz="2400" b="1" dirty="0"/>
              <a:t>布局</a:t>
            </a:r>
          </a:p>
        </p:txBody>
      </p:sp>
    </p:spTree>
    <p:extLst>
      <p:ext uri="{BB962C8B-B14F-4D97-AF65-F5344CB8AC3E}">
        <p14:creationId xmlns:p14="http://schemas.microsoft.com/office/powerpoint/2010/main" val="136783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练习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5013" y="836712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写出以下布局的表达式</a:t>
            </a:r>
            <a:endParaRPr lang="en-US" altLang="zh-CN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54007"/>
              </p:ext>
            </p:extLst>
          </p:nvPr>
        </p:nvGraphicFramePr>
        <p:xfrm>
          <a:off x="2483768" y="1556792"/>
          <a:ext cx="4032448" cy="496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4" imgW="2386782" imgH="2926849" progId="Visio.Drawing.11">
                  <p:embed/>
                </p:oleObj>
              </mc:Choice>
              <mc:Fallback>
                <p:oleObj r:id="rId4" imgW="2386782" imgH="29268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556792"/>
                        <a:ext cx="4032448" cy="49626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DIV+CSS</a:t>
            </a:r>
            <a:r>
              <a:rPr lang="zh-CN" altLang="en-US" dirty="0" smtClean="0">
                <a:latin typeface="Arial"/>
              </a:rPr>
              <a:t>布局技术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59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水平对齐</a:t>
            </a:r>
            <a:endParaRPr lang="en-US" altLang="zh-CN" dirty="0" smtClean="0"/>
          </a:p>
          <a:p>
            <a:r>
              <a:rPr lang="zh-CN" altLang="en-US" dirty="0" smtClean="0"/>
              <a:t>垂直对齐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单列布局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85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子元素</a:t>
            </a:r>
            <a:r>
              <a:rPr lang="zh-CN" altLang="en-US" dirty="0" smtClean="0"/>
              <a:t>是行级元素时使用</a:t>
            </a:r>
            <a:r>
              <a:rPr lang="en-US" altLang="zh-CN" dirty="0" smtClean="0"/>
              <a:t>text-align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r>
              <a:rPr lang="zh-CN" altLang="en-US" dirty="0" smtClean="0"/>
              <a:t>非定位时子元素水平对齐方式</a:t>
            </a:r>
            <a:endParaRPr lang="en-US" altLang="zh-CN" dirty="0" smtClean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 smtClean="0"/>
              <a:t>display+text-align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margin+width</a:t>
            </a:r>
            <a:endParaRPr lang="en-US" altLang="zh-CN" dirty="0" smtClean="0"/>
          </a:p>
          <a:p>
            <a:r>
              <a:rPr lang="zh-CN" altLang="en-US" dirty="0" smtClean="0"/>
              <a:t>绝对定位时子元素水平对齐方式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left+margin-left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单列布局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水平对齐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0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3153" y="98107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通栏与版心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单列布局</a:t>
            </a:r>
            <a:r>
              <a:rPr lang="en-US" altLang="zh-CN" dirty="0"/>
              <a:t>-</a:t>
            </a:r>
            <a:r>
              <a:rPr lang="zh-CN" altLang="en-US" dirty="0"/>
              <a:t>水平</a:t>
            </a:r>
            <a:r>
              <a:rPr lang="zh-CN" altLang="en-US" dirty="0" smtClean="0"/>
              <a:t>对齐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760342"/>
            <a:ext cx="8858251" cy="42309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79512" y="2060848"/>
            <a:ext cx="8893051" cy="72008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31639" y="2060849"/>
            <a:ext cx="6480721" cy="412842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972449" y="1058258"/>
            <a:ext cx="1214263" cy="504056"/>
          </a:xfrm>
          <a:prstGeom prst="wedgeRoundRectCallout">
            <a:avLst>
              <a:gd name="adj1" fmla="val 70161"/>
              <a:gd name="adj2" fmla="val 217453"/>
              <a:gd name="adj3" fmla="val 16667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通栏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7964760" y="4013448"/>
            <a:ext cx="1214263" cy="504056"/>
          </a:xfrm>
          <a:prstGeom prst="wedgeRoundRectCallout">
            <a:avLst>
              <a:gd name="adj1" fmla="val -80449"/>
              <a:gd name="adj2" fmla="val 160763"/>
              <a:gd name="adj3" fmla="val 16667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版心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055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课程回顾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99639" y="981075"/>
            <a:ext cx="8337550" cy="5010170"/>
          </a:xfrm>
        </p:spPr>
        <p:txBody>
          <a:bodyPr/>
          <a:lstStyle/>
          <a:p>
            <a:r>
              <a:rPr lang="zh-CN" altLang="en-US" dirty="0"/>
              <a:t>标准</a:t>
            </a:r>
            <a:r>
              <a:rPr lang="zh-CN" altLang="en-US" dirty="0" smtClean="0"/>
              <a:t>文档流有哪些特点？如何脱离标准文档流？</a:t>
            </a:r>
            <a:endParaRPr lang="en-US" altLang="zh-CN" dirty="0" smtClean="0"/>
          </a:p>
          <a:p>
            <a:r>
              <a:rPr lang="zh-CN" altLang="en-US" dirty="0" smtClean="0"/>
              <a:t>浮动元素有哪些特点？</a:t>
            </a:r>
            <a:endParaRPr lang="en-US" altLang="zh-CN" dirty="0" smtClean="0"/>
          </a:p>
          <a:p>
            <a:r>
              <a:rPr lang="zh-CN" altLang="en-US" dirty="0" smtClean="0"/>
              <a:t>请描述你所知道的清除浮动的方法</a:t>
            </a:r>
            <a:endParaRPr lang="en-US" altLang="zh-CN" dirty="0" smtClean="0"/>
          </a:p>
          <a:p>
            <a:r>
              <a:rPr lang="zh-CN" altLang="en-US" dirty="0" smtClean="0"/>
              <a:t>定位有哪些类型？</a:t>
            </a:r>
            <a:endParaRPr lang="en-US" altLang="zh-CN" dirty="0" smtClean="0"/>
          </a:p>
          <a:p>
            <a:r>
              <a:rPr lang="zh-CN" altLang="en-US" dirty="0" smtClean="0"/>
              <a:t>相对定位和绝对定位的参考点有什么不同？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3153" y="98107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行级元素垂直对齐使用</a:t>
            </a:r>
            <a:r>
              <a:rPr lang="en-US" altLang="zh-CN" dirty="0" smtClean="0"/>
              <a:t>line-height</a:t>
            </a:r>
          </a:p>
          <a:p>
            <a:r>
              <a:rPr lang="zh-CN" altLang="en-US" dirty="0" smtClean="0"/>
              <a:t>非绝对定位的居中对齐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display+vertical-align</a:t>
            </a:r>
            <a:endParaRPr lang="en-US" altLang="zh-CN" dirty="0" smtClean="0"/>
          </a:p>
          <a:p>
            <a:r>
              <a:rPr lang="zh-CN" altLang="en-US" dirty="0" smtClean="0"/>
              <a:t>绝对定位的居中对齐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top+margin-top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单列布局</a:t>
            </a:r>
            <a:r>
              <a:rPr lang="en-US" altLang="zh-CN" dirty="0" smtClean="0"/>
              <a:t>-</a:t>
            </a:r>
            <a:r>
              <a:rPr lang="zh-CN" altLang="en-US" dirty="0"/>
              <a:t>垂直</a:t>
            </a:r>
            <a:r>
              <a:rPr lang="zh-CN" altLang="en-US" dirty="0" smtClean="0"/>
              <a:t>对齐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49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课堂练习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根据提供的背景图片，完成以下页面效果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276872"/>
            <a:ext cx="8687327" cy="26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多列布局类型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3888432"/>
          </a:xfrm>
        </p:spPr>
        <p:txBody>
          <a:bodyPr/>
          <a:lstStyle/>
          <a:p>
            <a:r>
              <a:rPr lang="zh-CN" altLang="en-US" dirty="0" smtClean="0"/>
              <a:t>左定宽右自适应</a:t>
            </a:r>
            <a:endParaRPr lang="en-US" altLang="zh-CN" dirty="0" smtClean="0"/>
          </a:p>
          <a:p>
            <a:r>
              <a:rPr lang="zh-CN" altLang="en-US" dirty="0" smtClean="0"/>
              <a:t>左自适应右定宽</a:t>
            </a:r>
            <a:endParaRPr lang="en-US" altLang="zh-CN" dirty="0" smtClean="0"/>
          </a:p>
          <a:p>
            <a:r>
              <a:rPr lang="zh-CN" altLang="en-US" dirty="0" smtClean="0"/>
              <a:t>两列定宽右自适应</a:t>
            </a:r>
            <a:endParaRPr lang="en-US" altLang="zh-CN" dirty="0" smtClean="0"/>
          </a:p>
          <a:p>
            <a:r>
              <a:rPr lang="zh-CN" altLang="en-US" dirty="0" smtClean="0"/>
              <a:t>两端固定中间自适应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列等分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9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848872" cy="3888432"/>
          </a:xfrm>
        </p:spPr>
        <p:txBody>
          <a:bodyPr/>
          <a:lstStyle/>
          <a:p>
            <a:r>
              <a:rPr lang="zh-CN" altLang="en-US" dirty="0" smtClean="0"/>
              <a:t>左定宽右自适应解决方案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左侧</a:t>
            </a:r>
            <a:r>
              <a:rPr lang="zh-CN" altLang="en-US" dirty="0"/>
              <a:t>定宽</a:t>
            </a:r>
            <a:r>
              <a:rPr lang="zh-CN" altLang="en-US" dirty="0" smtClean="0"/>
              <a:t>浮动，右侧</a:t>
            </a:r>
            <a:r>
              <a:rPr lang="en-US" altLang="zh-CN" dirty="0" smtClean="0"/>
              <a:t>margin-left</a:t>
            </a:r>
          </a:p>
          <a:p>
            <a:pPr lvl="1"/>
            <a:r>
              <a:rPr lang="zh-CN" altLang="en-US" dirty="0" smtClean="0"/>
              <a:t>左侧定宽浮动，右侧</a:t>
            </a:r>
            <a:r>
              <a:rPr lang="en-US" altLang="zh-CN" dirty="0" smtClean="0"/>
              <a:t>overflow</a:t>
            </a:r>
          </a:p>
          <a:p>
            <a:pPr lvl="1"/>
            <a:r>
              <a:rPr lang="zh-CN" altLang="en-US" dirty="0" smtClean="0"/>
              <a:t>全部浮动，右侧宽度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，并设置负</a:t>
            </a:r>
            <a:r>
              <a:rPr lang="en-US" altLang="zh-CN" dirty="0" smtClean="0"/>
              <a:t>margin-right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73016"/>
            <a:ext cx="6430128" cy="22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3888432"/>
          </a:xfrm>
        </p:spPr>
        <p:txBody>
          <a:bodyPr/>
          <a:lstStyle/>
          <a:p>
            <a:r>
              <a:rPr lang="zh-CN" altLang="en-US" dirty="0" smtClean="0"/>
              <a:t>左自适应右定宽解决方案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" y="2490787"/>
            <a:ext cx="7992538" cy="29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3888432"/>
          </a:xfrm>
        </p:spPr>
        <p:txBody>
          <a:bodyPr/>
          <a:lstStyle/>
          <a:p>
            <a:r>
              <a:rPr lang="zh-CN" altLang="en-US" dirty="0" smtClean="0"/>
              <a:t>两列定宽右自适应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左侧两列定宽可以按一列处理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参考左侧定宽右侧自适应解决方案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51" y="3212976"/>
            <a:ext cx="7046681" cy="23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3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3888432"/>
          </a:xfrm>
        </p:spPr>
        <p:txBody>
          <a:bodyPr/>
          <a:lstStyle/>
          <a:p>
            <a:r>
              <a:rPr lang="zh-CN" altLang="en-US" dirty="0" smtClean="0"/>
              <a:t>两端固定中间自适应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</a:t>
            </a:r>
            <a:r>
              <a:rPr lang="zh-CN" altLang="en-US" dirty="0"/>
              <a:t>飞</a:t>
            </a:r>
            <a:r>
              <a:rPr lang="zh-CN" altLang="en-US" dirty="0" smtClean="0"/>
              <a:t>翼布局</a:t>
            </a:r>
            <a:endParaRPr lang="en-US" altLang="zh-CN" dirty="0" smtClean="0"/>
          </a:p>
          <a:p>
            <a:pPr lvl="1"/>
            <a:r>
              <a:rPr lang="zh-CN" altLang="en-US" dirty="0"/>
              <a:t>圣</a:t>
            </a:r>
            <a:r>
              <a:rPr lang="zh-CN" altLang="en-US" dirty="0" smtClean="0"/>
              <a:t>杯布局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14718"/>
            <a:ext cx="5661148" cy="1841024"/>
          </a:xfrm>
          <a:prstGeom prst="rect">
            <a:avLst/>
          </a:prstGeom>
        </p:spPr>
      </p:pic>
      <p:pic>
        <p:nvPicPr>
          <p:cNvPr id="15362" name="Picture 2" descr="http://upload-images.jianshu.io/upload_images/1747023-4b4ebc49181a2e4f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01398" y="5013176"/>
            <a:ext cx="6896830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多列布局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268760"/>
            <a:ext cx="7543800" cy="3888432"/>
          </a:xfrm>
        </p:spPr>
        <p:txBody>
          <a:bodyPr/>
          <a:lstStyle/>
          <a:p>
            <a:r>
              <a:rPr lang="zh-CN" altLang="en-US" dirty="0" smtClean="0"/>
              <a:t>多列等分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采用百分比设置宽度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95" y="3212976"/>
            <a:ext cx="5752393" cy="22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绝对定位的覆盖问题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绝对定位的盒子重叠时如何确定上下层级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7500756" cy="32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-index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调整元素定位时重叠层的上下位置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</a:t>
            </a:r>
            <a:r>
              <a:rPr lang="zh-CN" altLang="en-US" dirty="0" smtClean="0"/>
              <a:t>属性值：整数，默认值为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属性设置各元素之间的重叠高低关系。</a:t>
            </a:r>
            <a:r>
              <a:rPr lang="en-US" altLang="zh-CN" dirty="0" smtClean="0"/>
              <a:t>z-index</a:t>
            </a:r>
            <a:r>
              <a:rPr lang="zh-CN" altLang="en-US" dirty="0" smtClean="0"/>
              <a:t>值大的层位于其值小的层上方，相同时定义在最后的元素压在上方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定位的元素始终压在未定位的元素上方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z-index</a:t>
            </a:r>
            <a:r>
              <a:rPr lang="zh-CN" altLang="en-US" dirty="0"/>
              <a:t>决定</a:t>
            </a:r>
            <a:r>
              <a:rPr lang="zh-CN" altLang="en-US" dirty="0" smtClean="0"/>
              <a:t>了子元素的层级</a:t>
            </a:r>
            <a:endParaRPr lang="zh-CN" altLang="en-US" dirty="0"/>
          </a:p>
        </p:txBody>
      </p:sp>
      <p:pic>
        <p:nvPicPr>
          <p:cNvPr id="5" name="图片 4" descr="8－18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3240" y="1790045"/>
            <a:ext cx="5286412" cy="48139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7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课程回顾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625001"/>
            <a:ext cx="8337550" cy="287685"/>
          </a:xfr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 bwMode="auto">
          <a:xfrm>
            <a:off x="2987824" y="1553776"/>
            <a:ext cx="2736304" cy="4107472"/>
          </a:xfrm>
          <a:prstGeom prst="round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000" b="1" dirty="0"/>
              <a:t>#d1{ </a:t>
            </a:r>
          </a:p>
          <a:p>
            <a:pPr algn="l"/>
            <a:r>
              <a:rPr lang="en-US" altLang="zh-CN" sz="2000" b="1" dirty="0"/>
              <a:t>   width:600px;</a:t>
            </a:r>
          </a:p>
          <a:p>
            <a:pPr algn="l"/>
            <a:r>
              <a:rPr lang="en-US" altLang="zh-CN" sz="2000" b="1" dirty="0"/>
              <a:t>    height:600px;</a:t>
            </a:r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position:relative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background:red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/>
              <a:t>#d2{</a:t>
            </a:r>
          </a:p>
          <a:p>
            <a:pPr algn="l"/>
            <a:r>
              <a:rPr lang="en-US" altLang="zh-CN" sz="2000" b="1" dirty="0"/>
              <a:t>  width:400px;          </a:t>
            </a:r>
          </a:p>
          <a:p>
            <a:pPr algn="l"/>
            <a:r>
              <a:rPr lang="en-US" altLang="zh-CN" sz="2000" b="1" dirty="0"/>
              <a:t>  height:400px;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background:blue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}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843451" y="1219528"/>
            <a:ext cx="3240360" cy="5133521"/>
          </a:xfrm>
          <a:prstGeom prst="round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/>
              <a:t>#d3{ </a:t>
            </a:r>
          </a:p>
          <a:p>
            <a:pPr algn="l"/>
            <a:r>
              <a:rPr lang="en-US" altLang="zh-CN" sz="2000" b="1" dirty="0" smtClean="0"/>
              <a:t>   width:600px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</a:t>
            </a:r>
            <a:r>
              <a:rPr lang="en-US" altLang="zh-CN" sz="2000" b="1" dirty="0" smtClean="0"/>
              <a:t>  height:600px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background:pink</a:t>
            </a:r>
            <a:r>
              <a:rPr lang="en-US" altLang="zh-CN" sz="2000" b="1" dirty="0" smtClean="0"/>
              <a:t>;        </a:t>
            </a:r>
          </a:p>
          <a:p>
            <a:pPr algn="l"/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position:absolute</a:t>
            </a:r>
            <a:r>
              <a:rPr lang="en-US" altLang="zh-CN" sz="2000" b="1" dirty="0" smtClean="0"/>
              <a:t>;  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  top:100px;</a:t>
            </a:r>
          </a:p>
          <a:p>
            <a:pPr algn="l"/>
            <a:r>
              <a:rPr lang="en-US" altLang="zh-CN" sz="2000" b="1" dirty="0"/>
              <a:t> </a:t>
            </a:r>
            <a:r>
              <a:rPr lang="en-US" altLang="zh-CN" sz="2000" b="1" dirty="0" smtClean="0"/>
              <a:t>  left:100px;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smtClean="0"/>
              <a:t>p{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  width:100px;          </a:t>
            </a:r>
          </a:p>
          <a:p>
            <a:pPr algn="l"/>
            <a:r>
              <a:rPr lang="en-US" altLang="zh-CN" sz="2000" b="1" dirty="0" smtClean="0"/>
              <a:t>   height:100px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background:blue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position:relative</a:t>
            </a:r>
            <a:r>
              <a:rPr lang="en-US" altLang="zh-CN" sz="2000" b="1" dirty="0" smtClean="0"/>
              <a:t>;</a:t>
            </a:r>
            <a:endParaRPr lang="en-US" altLang="zh-CN" sz="2000" b="1" dirty="0"/>
          </a:p>
          <a:p>
            <a:pPr algn="l"/>
            <a:r>
              <a:rPr lang="en-US" altLang="zh-CN" sz="2000" b="1" dirty="0"/>
              <a:t>   </a:t>
            </a:r>
            <a:r>
              <a:rPr lang="en-US" altLang="zh-CN" sz="2000" b="1" dirty="0" smtClean="0"/>
              <a:t>top:50px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  </a:t>
            </a:r>
            <a:r>
              <a:rPr lang="en-US" altLang="zh-CN" sz="2000" b="1" dirty="0" smtClean="0"/>
              <a:t>left:50px;</a:t>
            </a:r>
            <a:endParaRPr lang="en-US" altLang="zh-CN" sz="2000" b="1" dirty="0"/>
          </a:p>
          <a:p>
            <a:pPr algn="l"/>
            <a:r>
              <a:rPr lang="en-US" altLang="zh-CN" sz="2000" b="1" dirty="0"/>
              <a:t> 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150910" y="1525910"/>
            <a:ext cx="2736304" cy="4135338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000" b="1" dirty="0" smtClean="0">
                <a:solidFill>
                  <a:srgbClr val="0000FF"/>
                </a:solidFill>
              </a:rPr>
              <a:t>/*</a:t>
            </a:r>
            <a:r>
              <a:rPr lang="zh-CN" altLang="en-US" sz="2000" dirty="0">
                <a:solidFill>
                  <a:srgbClr val="0000FF"/>
                </a:solidFill>
              </a:rPr>
              <a:t>根据以下代码绘制各元素的页面位置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0000FF"/>
                </a:solidFill>
              </a:rPr>
              <a:t>*/</a:t>
            </a:r>
          </a:p>
          <a:p>
            <a:pPr algn="l"/>
            <a:r>
              <a:rPr lang="en-US" altLang="zh-CN" sz="2000" b="1" dirty="0" smtClean="0"/>
              <a:t>&lt;</a:t>
            </a:r>
            <a:r>
              <a:rPr lang="en-US" altLang="zh-CN" sz="2000" b="1" dirty="0"/>
              <a:t>div id="d1"&gt;</a:t>
            </a:r>
          </a:p>
          <a:p>
            <a:pPr algn="l"/>
            <a:r>
              <a:rPr lang="en-US" altLang="zh-CN" sz="2000" b="1" dirty="0"/>
              <a:t>  &lt;div id="d2"&gt;</a:t>
            </a:r>
          </a:p>
          <a:p>
            <a:pPr algn="l"/>
            <a:r>
              <a:rPr lang="en-US" altLang="zh-CN" sz="2000" b="1" dirty="0"/>
              <a:t>     &lt;div id="d3</a:t>
            </a:r>
            <a:r>
              <a:rPr lang="en-US" altLang="zh-CN" sz="2000" b="1" dirty="0" smtClean="0"/>
              <a:t>"&gt;              </a:t>
            </a:r>
          </a:p>
          <a:p>
            <a:pPr algn="l"/>
            <a:r>
              <a:rPr lang="en-US" altLang="zh-CN" sz="2000" b="1" dirty="0" smtClean="0"/>
              <a:t>        &lt;</a:t>
            </a:r>
            <a:r>
              <a:rPr lang="en-US" altLang="zh-CN" sz="2000" b="1" dirty="0"/>
              <a:t>p&gt;hello&lt;/p&gt;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en-US" altLang="zh-CN" sz="2000" b="1" dirty="0" smtClean="0"/>
              <a:t>&lt;/</a:t>
            </a:r>
            <a:r>
              <a:rPr lang="en-US" altLang="zh-CN" sz="2000" b="1" dirty="0"/>
              <a:t>div&gt;</a:t>
            </a:r>
          </a:p>
          <a:p>
            <a:pPr algn="l"/>
            <a:r>
              <a:rPr lang="en-US" altLang="zh-CN" sz="2000" b="1" dirty="0"/>
              <a:t>   </a:t>
            </a:r>
            <a:r>
              <a:rPr lang="en-US" altLang="zh-CN" sz="2000" b="1" dirty="0" smtClean="0"/>
              <a:t>&lt;/</a:t>
            </a:r>
            <a:r>
              <a:rPr lang="en-US" altLang="zh-CN" sz="2000" b="1" dirty="0"/>
              <a:t>div&gt;</a:t>
            </a:r>
          </a:p>
          <a:p>
            <a:pPr algn="l"/>
            <a:r>
              <a:rPr lang="en-US" altLang="zh-CN" sz="2000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8652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盒子间距计算问题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35013" y="981075"/>
            <a:ext cx="7543800" cy="789856"/>
          </a:xfrm>
        </p:spPr>
        <p:txBody>
          <a:bodyPr/>
          <a:lstStyle/>
          <a:p>
            <a:r>
              <a:rPr lang="zh-CN" altLang="en-US" dirty="0"/>
              <a:t>水平排列的盒子之间</a:t>
            </a:r>
            <a:r>
              <a:rPr lang="en-US" altLang="zh-CN" dirty="0"/>
              <a:t>margin</a:t>
            </a:r>
            <a:r>
              <a:rPr lang="zh-CN" altLang="en-US" dirty="0"/>
              <a:t>会</a:t>
            </a:r>
            <a:r>
              <a:rPr lang="zh-CN" altLang="en-US" dirty="0" smtClean="0"/>
              <a:t>叠加</a:t>
            </a:r>
            <a:endParaRPr lang="en-US" altLang="zh-CN" dirty="0" smtClean="0"/>
          </a:p>
          <a:p>
            <a:r>
              <a:rPr lang="zh-CN" altLang="en-US" dirty="0" smtClean="0"/>
              <a:t>垂直排列的盒子之间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标准文档流中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会</a:t>
            </a:r>
            <a:r>
              <a:rPr lang="zh-CN" altLang="en-US" dirty="0"/>
              <a:t>塌陷现象</a:t>
            </a:r>
            <a:endParaRPr lang="en-US" altLang="zh-CN" dirty="0"/>
          </a:p>
          <a:p>
            <a:pPr lvl="1"/>
            <a:r>
              <a:rPr lang="zh-CN" altLang="en-US" dirty="0" smtClean="0"/>
              <a:t>浮动脱标文档</a:t>
            </a:r>
            <a:r>
              <a:rPr lang="zh-CN" altLang="en-US" dirty="0"/>
              <a:t>流中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会叠加</a:t>
            </a:r>
            <a:endParaRPr lang="en-US" altLang="zh-CN" dirty="0" smtClean="0"/>
          </a:p>
          <a:p>
            <a:r>
              <a:rPr lang="zh-CN" altLang="en-US" dirty="0" smtClean="0"/>
              <a:t>父子盒子之间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argin</a:t>
            </a:r>
            <a:r>
              <a:rPr lang="zh-CN" altLang="en-US" dirty="0" smtClean="0"/>
              <a:t>主要用于兄弟盒子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padding</a:t>
            </a:r>
            <a:r>
              <a:rPr lang="zh-CN" altLang="en-US" dirty="0" smtClean="0"/>
              <a:t>主要用于父子盒子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932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3" y="692696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完成以下页面效果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3" y="1415877"/>
            <a:ext cx="7416824" cy="51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Arial"/>
              </a:rPr>
              <a:t>浏览器兼容性设置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92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4" y="860531"/>
            <a:ext cx="7669740" cy="5637511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96752"/>
            <a:ext cx="8748024" cy="49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4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不同浏览器支持的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程度不一样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兼容性问题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82034"/>
              </p:ext>
            </p:extLst>
          </p:nvPr>
        </p:nvGraphicFramePr>
        <p:xfrm>
          <a:off x="590550" y="2178817"/>
          <a:ext cx="822960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Chrome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Firefox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IE8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IE6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0" y="3310256"/>
            <a:ext cx="2099265" cy="23254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80" y="3261563"/>
            <a:ext cx="1773869" cy="2422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78" y="3284984"/>
            <a:ext cx="1784855" cy="2374154"/>
          </a:xfrm>
          <a:prstGeom prst="rect">
            <a:avLst/>
          </a:prstGeom>
        </p:spPr>
      </p:pic>
      <p:pic>
        <p:nvPicPr>
          <p:cNvPr id="14341" name="图片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447" y="3295608"/>
            <a:ext cx="1719102" cy="227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图片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图片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图片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1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88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5013" y="981075"/>
            <a:ext cx="7645398" cy="5010170"/>
          </a:xfrm>
        </p:spPr>
        <p:txBody>
          <a:bodyPr/>
          <a:lstStyle/>
          <a:p>
            <a:r>
              <a:rPr lang="zh-CN" altLang="en-US" dirty="0"/>
              <a:t>伪</a:t>
            </a:r>
            <a:r>
              <a:rPr lang="zh-CN" altLang="en-US" dirty="0" smtClean="0"/>
              <a:t>类选择器</a:t>
            </a:r>
            <a:r>
              <a:rPr lang="en-US" altLang="zh-CN" dirty="0" smtClean="0"/>
              <a:t>first-child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选择器的兼容性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2" y="1649028"/>
            <a:ext cx="90186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6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571876"/>
            <a:ext cx="7645398" cy="581013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设置元素透明度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85720" y="4286256"/>
          <a:ext cx="8572561" cy="164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071834"/>
                <a:gridCol w="3000397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opacity:x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opacity:0.4;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(opacity=x)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值为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0~100</a:t>
                      </a:r>
                      <a:r>
                        <a:rPr kumimoji="0" lang="zh-CN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，值越小越透明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filter:alpha</a:t>
                      </a:r>
                      <a:r>
                        <a:rPr kumimoji="0" lang="en-US" altLang="zh-CN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(opacity=40);</a:t>
                      </a:r>
                      <a:endParaRPr kumimoji="0" lang="zh-CN" altLang="zh-CN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8－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000108"/>
            <a:ext cx="7983116" cy="2500330"/>
          </a:xfrm>
          <a:prstGeom prst="rect">
            <a:avLst/>
          </a:prstGeom>
        </p:spPr>
      </p:pic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2143108" y="6215082"/>
            <a:ext cx="3857652" cy="431800"/>
            <a:chOff x="4071934" y="5500702"/>
            <a:chExt cx="3857679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071934" y="5500702"/>
              <a:ext cx="3857679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053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4970762" y="5500702"/>
              <a:ext cx="25731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透明度</a:t>
              </a:r>
              <a:r>
                <a:rPr lang="zh-CN" altLang="en-US" b="1" dirty="0">
                  <a:solidFill>
                    <a:schemeClr val="bg1"/>
                  </a:solidFill>
                </a:rPr>
                <a:t>样式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38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07393"/>
            <a:ext cx="8180359" cy="5010170"/>
          </a:xfrm>
        </p:spPr>
        <p:txBody>
          <a:bodyPr/>
          <a:lstStyle/>
          <a:p>
            <a:r>
              <a:rPr lang="en-US" altLang="zh-CN" dirty="0" smtClean="0"/>
              <a:t>CSS Hack</a:t>
            </a:r>
            <a:r>
              <a:rPr lang="zh-CN" altLang="en-US" dirty="0" smtClean="0"/>
              <a:t>主要是针对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不同版本引入的兼容性语法</a:t>
            </a:r>
            <a:endParaRPr lang="en-US" altLang="zh-CN" dirty="0" smtClean="0"/>
          </a:p>
          <a:p>
            <a:r>
              <a:rPr lang="en-US" altLang="zh-CN" dirty="0" smtClean="0"/>
              <a:t>Hack</a:t>
            </a:r>
            <a:r>
              <a:rPr lang="zh-CN" altLang="en-US" dirty="0" smtClean="0"/>
              <a:t>会导致页面混乱、维护困难</a:t>
            </a:r>
            <a:endParaRPr lang="en-US" altLang="zh-CN" dirty="0" smtClean="0"/>
          </a:p>
          <a:p>
            <a:r>
              <a:rPr lang="zh-CN" altLang="en-US" dirty="0" smtClean="0"/>
              <a:t>建议在考虑用户体验情况下才使用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条件注释法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HACK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8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76351"/>
            <a:ext cx="7964210" cy="5010170"/>
          </a:xfrm>
        </p:spPr>
        <p:txBody>
          <a:bodyPr/>
          <a:lstStyle/>
          <a:p>
            <a:r>
              <a:rPr lang="en-US" altLang="zh-CN" b="0" dirty="0" smtClean="0"/>
              <a:t>CSS</a:t>
            </a:r>
            <a:r>
              <a:rPr lang="zh-CN" altLang="en-US" b="0" dirty="0" smtClean="0"/>
              <a:t>样式</a:t>
            </a:r>
            <a:r>
              <a:rPr lang="zh-CN" altLang="en-US" b="0" dirty="0"/>
              <a:t>属性名前加上一些只有特定浏览器才能识别的</a:t>
            </a:r>
            <a:r>
              <a:rPr lang="en-US" altLang="zh-CN" b="0" dirty="0"/>
              <a:t>hack</a:t>
            </a:r>
            <a:r>
              <a:rPr lang="zh-CN" altLang="en-US" b="0" dirty="0" smtClean="0"/>
              <a:t>前缀，实现页面效果</a:t>
            </a:r>
            <a:endParaRPr lang="en-US" altLang="zh-CN" b="0" dirty="0" smtClean="0"/>
          </a:p>
          <a:p>
            <a:r>
              <a:rPr lang="zh-CN" altLang="en-US" b="0" dirty="0" smtClean="0"/>
              <a:t>书写顺序从高版本到低版本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</a:t>
            </a:r>
            <a:r>
              <a:rPr lang="en-US" altLang="zh-CN" dirty="0" smtClean="0"/>
              <a:t>Hack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71"/>
              </p:ext>
            </p:extLst>
          </p:nvPr>
        </p:nvGraphicFramePr>
        <p:xfrm>
          <a:off x="1259632" y="3068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使用前缀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IE7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IE8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zh-CN" altLang="en-US" dirty="0" smtClean="0"/>
                        <a:t>样式属性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样式属性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样式属性值</a:t>
                      </a:r>
                      <a:r>
                        <a:rPr lang="en-US" altLang="zh-CN" dirty="0" smtClean="0"/>
                        <a:t>\9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0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条件注释法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724128" y="1505293"/>
            <a:ext cx="2736304" cy="2019701"/>
          </a:xfrm>
          <a:prstGeom prst="round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000" b="1" dirty="0"/>
              <a:t>&lt;!--[if IE]&gt;</a:t>
            </a:r>
          </a:p>
          <a:p>
            <a:pPr algn="l"/>
            <a:r>
              <a:rPr lang="zh-CN" altLang="en-US" sz="2000" b="1" dirty="0" smtClean="0"/>
              <a:t>    这</a:t>
            </a:r>
            <a:r>
              <a:rPr lang="zh-CN" altLang="en-US" sz="2000" b="1" dirty="0"/>
              <a:t>段文字只在</a:t>
            </a:r>
            <a:r>
              <a:rPr lang="en-US" altLang="zh-CN" sz="2000" b="1" dirty="0"/>
              <a:t>IE</a:t>
            </a:r>
            <a:r>
              <a:rPr lang="zh-CN" altLang="en-US" sz="2000" b="1" dirty="0"/>
              <a:t>浏览器显示</a:t>
            </a:r>
          </a:p>
          <a:p>
            <a:pPr algn="l"/>
            <a:r>
              <a:rPr lang="en-US" altLang="zh-CN" sz="2000" b="1" dirty="0" smtClean="0"/>
              <a:t>&lt;![</a:t>
            </a:r>
            <a:r>
              <a:rPr lang="en-US" altLang="zh-CN" sz="2000" b="1" dirty="0" err="1"/>
              <a:t>endif</a:t>
            </a:r>
            <a:r>
              <a:rPr lang="en-US" altLang="zh-CN" sz="2000" b="1" dirty="0" smtClean="0"/>
              <a:t>]--&gt;</a:t>
            </a:r>
            <a:endParaRPr lang="en-US" altLang="zh-CN" sz="2000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 bwMode="auto">
          <a:xfrm>
            <a:off x="4876081" y="4049212"/>
            <a:ext cx="3456384" cy="1796699"/>
          </a:xfrm>
          <a:prstGeom prst="round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CN" sz="2000" dirty="0"/>
              <a:t>&lt;!--[if </a:t>
            </a:r>
            <a:r>
              <a:rPr lang="en-US" altLang="zh-CN" sz="2000" dirty="0" err="1"/>
              <a:t>gte</a:t>
            </a:r>
            <a:r>
              <a:rPr lang="en-US" altLang="zh-CN" sz="2000" dirty="0"/>
              <a:t> IE 8]&gt;</a:t>
            </a:r>
          </a:p>
          <a:p>
            <a:pPr marL="0" indent="0">
              <a:buNone/>
            </a:pPr>
            <a:r>
              <a:rPr lang="zh-CN" altLang="en-US" sz="2000" dirty="0"/>
              <a:t>这段文字只在</a:t>
            </a:r>
            <a:r>
              <a:rPr lang="en-US" altLang="zh-CN" sz="2000" dirty="0"/>
              <a:t>IE8</a:t>
            </a:r>
            <a:r>
              <a:rPr lang="zh-CN" altLang="en-US" sz="2000" dirty="0"/>
              <a:t>以上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)</a:t>
            </a:r>
            <a:r>
              <a:rPr lang="zh-CN" altLang="en-US" sz="2000" dirty="0"/>
              <a:t>版本</a:t>
            </a:r>
            <a:r>
              <a:rPr lang="en-US" altLang="zh-CN" sz="2000" dirty="0"/>
              <a:t>IE</a:t>
            </a:r>
            <a:r>
              <a:rPr lang="zh-CN" altLang="en-US" sz="2000" dirty="0"/>
              <a:t>浏览器显示</a:t>
            </a:r>
          </a:p>
          <a:p>
            <a:pPr marL="0" indent="0">
              <a:buNone/>
            </a:pPr>
            <a:r>
              <a:rPr lang="en-US" altLang="zh-CN" sz="2000" dirty="0"/>
              <a:t>&lt;![</a:t>
            </a:r>
            <a:r>
              <a:rPr lang="en-US" altLang="zh-CN" sz="2000" dirty="0" err="1"/>
              <a:t>endif</a:t>
            </a:r>
            <a:r>
              <a:rPr lang="en-US" altLang="zh-CN" sz="2000" dirty="0"/>
              <a:t>]--&gt;</a:t>
            </a:r>
            <a:endParaRPr lang="en-US" altLang="zh-CN" sz="2000" b="1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285753" y="1372434"/>
            <a:ext cx="8180359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针对指定浏览器执行</a:t>
            </a:r>
            <a:endParaRPr lang="en-US" altLang="zh-CN" kern="0" dirty="0" smtClean="0"/>
          </a:p>
          <a:p>
            <a:r>
              <a:rPr lang="zh-CN" altLang="en-US" kern="0" dirty="0" smtClean="0"/>
              <a:t>针对指定浏览器版本执行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大于：</a:t>
            </a:r>
            <a:r>
              <a:rPr lang="en-US" altLang="zh-CN" kern="0" dirty="0" err="1" smtClean="0"/>
              <a:t>gt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小于：</a:t>
            </a:r>
            <a:r>
              <a:rPr lang="en-US" altLang="zh-CN" kern="0" dirty="0" err="1" smtClean="0"/>
              <a:t>lt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大等于：</a:t>
            </a:r>
            <a:r>
              <a:rPr lang="en-US" altLang="zh-CN" kern="0" dirty="0" err="1" smtClean="0"/>
              <a:t>gte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小</a:t>
            </a:r>
            <a:r>
              <a:rPr lang="zh-CN" altLang="en-US" kern="0" dirty="0" smtClean="0"/>
              <a:t>等于：</a:t>
            </a:r>
            <a:r>
              <a:rPr lang="en-US" altLang="zh-CN" kern="0" dirty="0" err="1" smtClean="0"/>
              <a:t>lte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273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01869" y="850910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学完本阶段后，你能够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972422" y="4671861"/>
            <a:ext cx="5028824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掌握浏览器兼容性设置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07703" y="1801964"/>
            <a:ext cx="5031259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理解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DIV+CSS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页面布局技术优势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53760" y="3236912"/>
            <a:ext cx="5031259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DIV+CSS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页面布局技术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不支持微小盒子（低于</a:t>
            </a:r>
            <a:r>
              <a:rPr lang="en-US" altLang="zh-CN" dirty="0" smtClean="0"/>
              <a:t>12px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不支持</a:t>
            </a:r>
            <a:r>
              <a:rPr lang="en-US" altLang="zh-CN" dirty="0"/>
              <a:t>overflow</a:t>
            </a:r>
            <a:r>
              <a:rPr lang="zh-CN" altLang="en-US" dirty="0"/>
              <a:t>清除浮动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/>
              <a:t>双倍</a:t>
            </a:r>
            <a:r>
              <a:rPr lang="en-US" altLang="zh-CN" dirty="0"/>
              <a:t>margin</a:t>
            </a:r>
            <a:r>
              <a:rPr lang="zh-CN" altLang="en-US" dirty="0" smtClean="0"/>
              <a:t>缺陷</a:t>
            </a:r>
            <a:endParaRPr lang="en-US" altLang="zh-CN" dirty="0" smtClean="0"/>
          </a:p>
          <a:p>
            <a:r>
              <a:rPr lang="en-US" altLang="zh-CN" dirty="0" smtClean="0"/>
              <a:t>3px</a:t>
            </a:r>
            <a:r>
              <a:rPr lang="zh-CN" altLang="en-US" dirty="0" smtClean="0"/>
              <a:t>缺陷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IE6</a:t>
            </a:r>
            <a:r>
              <a:rPr lang="zh-CN" altLang="en-US" dirty="0" smtClean="0"/>
              <a:t>兼容性问题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6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4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Arial"/>
              </a:rPr>
              <a:t>DIV+CSS</a:t>
            </a:r>
            <a:r>
              <a:rPr lang="zh-CN" altLang="en-US" dirty="0" smtClean="0">
                <a:latin typeface="Arial"/>
              </a:rPr>
              <a:t>布局技术概述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07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常见网页布局方式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>
          <a:xfrm>
            <a:off x="5726671" y="6715147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3912" y="908720"/>
            <a:ext cx="7645398" cy="5010170"/>
          </a:xfrm>
        </p:spPr>
        <p:txBody>
          <a:bodyPr/>
          <a:lstStyle/>
          <a:p>
            <a:r>
              <a:rPr lang="zh-CN" altLang="en-US" b="0" dirty="0" smtClean="0"/>
              <a:t>表格布局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结构自适应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维护不便、性能差、不支持搜索引擎</a:t>
            </a:r>
            <a:endParaRPr lang="en-US" altLang="zh-CN" b="0" dirty="0" smtClean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671358" y="1493859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pic>
        <p:nvPicPr>
          <p:cNvPr id="43" name="Picture 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83" y="2209822"/>
            <a:ext cx="5768975" cy="433863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utoShape 196"/>
          <p:cNvSpPr>
            <a:spLocks noChangeArrowheads="1"/>
          </p:cNvSpPr>
          <p:nvPr/>
        </p:nvSpPr>
        <p:spPr bwMode="auto">
          <a:xfrm>
            <a:off x="2088121" y="1349397"/>
            <a:ext cx="1492250" cy="693737"/>
          </a:xfrm>
          <a:prstGeom prst="wedgeRoundRectCallout">
            <a:avLst>
              <a:gd name="adj1" fmla="val 60319"/>
              <a:gd name="adj2" fmla="val 188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论坛中应用表格</a:t>
            </a:r>
          </a:p>
        </p:txBody>
      </p:sp>
      <p:pic>
        <p:nvPicPr>
          <p:cNvPr id="45" name="Picture 2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58" y="2209822"/>
            <a:ext cx="5832475" cy="434498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199"/>
          <p:cNvSpPr>
            <a:spLocks noChangeArrowheads="1"/>
          </p:cNvSpPr>
          <p:nvPr/>
        </p:nvSpPr>
        <p:spPr bwMode="auto">
          <a:xfrm>
            <a:off x="4650346" y="1409722"/>
            <a:ext cx="1422400" cy="693737"/>
          </a:xfrm>
          <a:prstGeom prst="wedgeRoundRectCallout">
            <a:avLst>
              <a:gd name="adj1" fmla="val -77009"/>
              <a:gd name="adj2" fmla="val 1534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门户网站应用表格</a:t>
            </a:r>
          </a:p>
        </p:txBody>
      </p:sp>
      <p:pic>
        <p:nvPicPr>
          <p:cNvPr id="47" name="Picture 2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58" y="2209822"/>
            <a:ext cx="5832475" cy="437197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AutoShape 202"/>
          <p:cNvSpPr>
            <a:spLocks noChangeArrowheads="1"/>
          </p:cNvSpPr>
          <p:nvPr/>
        </p:nvSpPr>
        <p:spPr bwMode="auto">
          <a:xfrm>
            <a:off x="364096" y="4581547"/>
            <a:ext cx="1295400" cy="693737"/>
          </a:xfrm>
          <a:prstGeom prst="wedgeRoundRectCallout">
            <a:avLst>
              <a:gd name="adj1" fmla="val 71935"/>
              <a:gd name="adj2" fmla="val -116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购物网站应用表格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287" y="1407184"/>
            <a:ext cx="6513165" cy="5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4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6" grpId="0" animBg="1"/>
      <p:bldP spid="46" grpId="1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常见网页布局方式</a:t>
            </a:r>
          </a:p>
        </p:txBody>
      </p:sp>
      <p:pic>
        <p:nvPicPr>
          <p:cNvPr id="18" name="内容占位符 17" descr="7－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071546"/>
            <a:ext cx="6072230" cy="5395326"/>
          </a:xfrm>
        </p:spPr>
      </p:pic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71472" y="1071546"/>
            <a:ext cx="6072230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1472" y="1928802"/>
            <a:ext cx="6072230" cy="40005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1472" y="6000768"/>
            <a:ext cx="607223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7286644" y="1071546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网站导航</a:t>
            </a:r>
            <a:endParaRPr lang="zh-CN" altLang="en-US" b="1" dirty="0"/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7286644" y="3071810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主体内容</a:t>
            </a:r>
            <a:endParaRPr lang="zh-CN" altLang="en-US" b="1" dirty="0"/>
          </a:p>
        </p:txBody>
      </p:sp>
      <p:sp>
        <p:nvSpPr>
          <p:cNvPr id="31" name="线形标注 1 30"/>
          <p:cNvSpPr/>
          <p:nvPr/>
        </p:nvSpPr>
        <p:spPr bwMode="auto">
          <a:xfrm flipH="1">
            <a:off x="7286644" y="5857892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网站版权</a:t>
            </a:r>
            <a:endParaRPr lang="zh-CN" altLang="en-US" b="1" dirty="0"/>
          </a:p>
        </p:txBody>
      </p:sp>
      <p:pic>
        <p:nvPicPr>
          <p:cNvPr id="32" name="图片 31" descr="7－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000108"/>
            <a:ext cx="6027592" cy="5500726"/>
          </a:xfrm>
          <a:prstGeom prst="rect">
            <a:avLst/>
          </a:prstGeom>
        </p:spPr>
      </p:pic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142976" y="928670"/>
            <a:ext cx="6072230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42976" y="2285992"/>
            <a:ext cx="1143008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357422" y="2285992"/>
            <a:ext cx="4857784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142976" y="6000768"/>
            <a:ext cx="6072230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 flipH="1">
            <a:off x="7715272" y="107154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网站导航</a:t>
            </a:r>
            <a:endParaRPr lang="zh-CN" altLang="en-US" b="1" dirty="0"/>
          </a:p>
        </p:txBody>
      </p:sp>
      <p:sp>
        <p:nvSpPr>
          <p:cNvPr id="38" name="线形标注 1 37"/>
          <p:cNvSpPr/>
          <p:nvPr/>
        </p:nvSpPr>
        <p:spPr bwMode="auto">
          <a:xfrm flipH="1">
            <a:off x="71406" y="2000240"/>
            <a:ext cx="857288" cy="642942"/>
          </a:xfrm>
          <a:prstGeom prst="borderCallout1">
            <a:avLst>
              <a:gd name="adj1" fmla="val 50602"/>
              <a:gd name="adj2" fmla="val 230"/>
              <a:gd name="adj3" fmla="val 139908"/>
              <a:gd name="adj4" fmla="val -2374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左侧</a:t>
            </a:r>
            <a:endParaRPr lang="en-US" altLang="zh-CN" b="1" dirty="0" smtClean="0"/>
          </a:p>
          <a:p>
            <a:pPr algn="l" eaLnBrk="0" hangingPunct="0">
              <a:defRPr/>
            </a:pPr>
            <a:r>
              <a:rPr lang="zh-CN" altLang="en-US" b="1" dirty="0" smtClean="0"/>
              <a:t>链接</a:t>
            </a:r>
            <a:endParaRPr lang="zh-CN" altLang="en-US" b="1" dirty="0"/>
          </a:p>
        </p:txBody>
      </p:sp>
      <p:sp>
        <p:nvSpPr>
          <p:cNvPr id="39" name="线形标注 1 38"/>
          <p:cNvSpPr/>
          <p:nvPr/>
        </p:nvSpPr>
        <p:spPr bwMode="auto">
          <a:xfrm flipH="1">
            <a:off x="7715272" y="250030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右侧内容</a:t>
            </a:r>
            <a:endParaRPr lang="zh-CN" altLang="en-US" b="1" dirty="0"/>
          </a:p>
        </p:txBody>
      </p:sp>
      <p:sp>
        <p:nvSpPr>
          <p:cNvPr id="40" name="线形标注 1 39"/>
          <p:cNvSpPr/>
          <p:nvPr/>
        </p:nvSpPr>
        <p:spPr bwMode="auto">
          <a:xfrm flipH="1">
            <a:off x="7715272" y="5786454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网站版权</a:t>
            </a:r>
            <a:endParaRPr lang="zh-CN" altLang="en-US" b="1" dirty="0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2714612" y="214290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1-3-1</a:t>
            </a:r>
            <a:r>
              <a:rPr lang="zh-CN" altLang="en-US" b="1" dirty="0" smtClean="0"/>
              <a:t>布局</a:t>
            </a:r>
            <a:endParaRPr lang="zh-CN" altLang="en-US" b="1" dirty="0"/>
          </a:p>
        </p:txBody>
      </p:sp>
      <p:sp>
        <p:nvSpPr>
          <p:cNvPr id="21" name="线形标注 1 20"/>
          <p:cNvSpPr/>
          <p:nvPr/>
        </p:nvSpPr>
        <p:spPr bwMode="auto">
          <a:xfrm flipH="1">
            <a:off x="4000496" y="71414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smtClean="0"/>
              <a:t>1-2-1</a:t>
            </a:r>
            <a:r>
              <a:rPr lang="zh-CN" altLang="en-US" b="1" dirty="0" smtClean="0"/>
              <a:t>布局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095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0" grpId="0" animBg="1"/>
      <p:bldP spid="20" grpId="1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常见网页布局方式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DIV+CSS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标准，兼容性好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结构和外观分离，便于团队开发和维护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搜索引擎更加友好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0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常见</a:t>
            </a:r>
            <a:r>
              <a:rPr lang="zh-CN" altLang="en-US" dirty="0"/>
              <a:t>页面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905" y="981075"/>
            <a:ext cx="7645398" cy="5010170"/>
          </a:xfrm>
        </p:spPr>
        <p:txBody>
          <a:bodyPr/>
          <a:lstStyle/>
          <a:p>
            <a:r>
              <a:rPr lang="zh-CN" altLang="en-US" dirty="0"/>
              <a:t>两列</a:t>
            </a:r>
            <a:r>
              <a:rPr lang="zh-CN" altLang="en-US" dirty="0" smtClean="0"/>
              <a:t>布局</a:t>
            </a:r>
            <a:endParaRPr lang="en-US" altLang="zh-CN" dirty="0" smtClean="0"/>
          </a:p>
        </p:txBody>
      </p:sp>
      <p:pic>
        <p:nvPicPr>
          <p:cNvPr id="4" name="图片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06" y="1465283"/>
            <a:ext cx="407193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401403" y="3741948"/>
            <a:ext cx="2062855" cy="891017"/>
          </a:xfrm>
          <a:prstGeom prst="wedgeRoundRectCallout">
            <a:avLst>
              <a:gd name="adj1" fmla="val 79839"/>
              <a:gd name="adj2" fmla="val -1121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 smtClean="0">
                <a:ea typeface="黑体" pitchFamily="2" charset="-122"/>
              </a:rPr>
              <a:t>宽列用于展示内容</a:t>
            </a:r>
            <a:endParaRPr lang="en-US" altLang="zh-CN" b="1" dirty="0">
              <a:ea typeface="黑体" pitchFamily="2" charset="-122"/>
            </a:endParaRPr>
          </a:p>
          <a:p>
            <a:pPr algn="l"/>
            <a:endParaRPr lang="en-US" altLang="zh-CN" b="1" dirty="0">
              <a:ea typeface="黑体" pitchFamily="2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6875592" y="1815785"/>
            <a:ext cx="2062855" cy="891017"/>
          </a:xfrm>
          <a:prstGeom prst="wedgeRoundRectCallout">
            <a:avLst>
              <a:gd name="adj1" fmla="val -76959"/>
              <a:gd name="adj2" fmla="val 1053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>
                <a:ea typeface="黑体" pitchFamily="2" charset="-122"/>
              </a:rPr>
              <a:t>窄</a:t>
            </a:r>
            <a:r>
              <a:rPr lang="zh-CN" altLang="en-US" b="1" dirty="0" smtClean="0">
                <a:ea typeface="黑体" pitchFamily="2" charset="-122"/>
              </a:rPr>
              <a:t>列用于放置目录等信息</a:t>
            </a:r>
            <a:endParaRPr lang="en-US" altLang="zh-CN" b="1" dirty="0">
              <a:ea typeface="黑体" pitchFamily="2" charset="-122"/>
            </a:endParaRPr>
          </a:p>
          <a:p>
            <a:pPr algn="l"/>
            <a:endParaRPr lang="en-US" altLang="zh-CN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33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演示文稿1" id="{13D45095-55EE-8949-A28D-AFE4C2ADFB2A}" vid="{A41CC80B-BDDC-C241-BBFE-824BB01F914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8345</TotalTime>
  <Words>1429</Words>
  <Application>Microsoft Macintosh PowerPoint</Application>
  <PresentationFormat>全屏显示(4:3)</PresentationFormat>
  <Paragraphs>348</Paragraphs>
  <Slides>41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模板</vt:lpstr>
      <vt:lpstr>Visio.Drawing.11</vt:lpstr>
      <vt:lpstr>CSS基础  </vt:lpstr>
      <vt:lpstr>课程回顾</vt:lpstr>
      <vt:lpstr>课程回顾</vt:lpstr>
      <vt:lpstr>本章目标</vt:lpstr>
      <vt:lpstr>PowerPoint 演示文稿</vt:lpstr>
      <vt:lpstr>常见网页布局方式</vt:lpstr>
      <vt:lpstr>常见网页布局方式</vt:lpstr>
      <vt:lpstr>常见网页布局方式</vt:lpstr>
      <vt:lpstr>常见页面布局</vt:lpstr>
      <vt:lpstr>常见页面布局</vt:lpstr>
      <vt:lpstr>常见页面布局</vt:lpstr>
      <vt:lpstr>布局表达式1</vt:lpstr>
      <vt:lpstr>布局表达式2</vt:lpstr>
      <vt:lpstr>布局表达式3</vt:lpstr>
      <vt:lpstr>课堂练习</vt:lpstr>
      <vt:lpstr>PowerPoint 演示文稿</vt:lpstr>
      <vt:lpstr>单列布局</vt:lpstr>
      <vt:lpstr>单列布局-水平对齐1</vt:lpstr>
      <vt:lpstr>单列布局-水平对齐2</vt:lpstr>
      <vt:lpstr>单列布局-垂直对齐1</vt:lpstr>
      <vt:lpstr>课堂练习</vt:lpstr>
      <vt:lpstr>多列布局类型</vt:lpstr>
      <vt:lpstr>多列布局1</vt:lpstr>
      <vt:lpstr>多列布局2</vt:lpstr>
      <vt:lpstr>多列布局3</vt:lpstr>
      <vt:lpstr>多列布局4</vt:lpstr>
      <vt:lpstr>多列布局5</vt:lpstr>
      <vt:lpstr>绝对定位的覆盖问题</vt:lpstr>
      <vt:lpstr>z-index属性</vt:lpstr>
      <vt:lpstr>盒子间距计算问题</vt:lpstr>
      <vt:lpstr>练习</vt:lpstr>
      <vt:lpstr>PowerPoint 演示文稿</vt:lpstr>
      <vt:lpstr>浏览器使用情况</vt:lpstr>
      <vt:lpstr>兼容性问题</vt:lpstr>
      <vt:lpstr>选择器的兼容性</vt:lpstr>
      <vt:lpstr>CSS样式兼容性</vt:lpstr>
      <vt:lpstr>CSS HACK</vt:lpstr>
      <vt:lpstr>样式Hack</vt:lpstr>
      <vt:lpstr>IE条件注释法</vt:lpstr>
      <vt:lpstr>IE6兼容性问题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lzhan</cp:lastModifiedBy>
  <cp:revision>1154</cp:revision>
  <dcterms:created xsi:type="dcterms:W3CDTF">2006-03-08T06:55:38Z</dcterms:created>
  <dcterms:modified xsi:type="dcterms:W3CDTF">2018-08-20T10:37:06Z</dcterms:modified>
</cp:coreProperties>
</file>