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73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mnemstudio.org/path-finding-q-learning-tutorial.htm" TargetMode="External"/><Relationship Id="rId13" Type="http://schemas.openxmlformats.org/officeDocument/2006/relationships/hyperlink" Target="http://www.ai-forum.org/" TargetMode="External"/><Relationship Id="rId18" Type="http://schemas.openxmlformats.org/officeDocument/2006/relationships/hyperlink" Target="https://www.edx.org/micromasters/data-science" TargetMode="External"/><Relationship Id="rId3" Type="http://schemas.openxmlformats.org/officeDocument/2006/relationships/hyperlink" Target="https://becominghuman.ai/lets-build-an-atari-ai-part-0-intro-to-rl-9b2c5336e0ec" TargetMode="External"/><Relationship Id="rId7" Type="http://schemas.openxmlformats.org/officeDocument/2006/relationships/hyperlink" Target="https://gym.openai.com/docs/" TargetMode="External"/><Relationship Id="rId12" Type="http://schemas.openxmlformats.org/officeDocument/2006/relationships/hyperlink" Target="https://www.udemy.com/artificial-intelligence-az/" TargetMode="External"/><Relationship Id="rId17" Type="http://schemas.openxmlformats.org/officeDocument/2006/relationships/hyperlink" Target="https://www.reddit.com/r/datascience/" TargetMode="External"/><Relationship Id="rId2" Type="http://schemas.openxmlformats.org/officeDocument/2006/relationships/hyperlink" Target="https://becominghuman.ai/lets-build-an-atari-ai-part-1-dqn-df57e8ff3b26" TargetMode="External"/><Relationship Id="rId16" Type="http://schemas.openxmlformats.org/officeDocument/2006/relationships/hyperlink" Target="https://www.reddit.com/r/MLQues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romiru.com/2016/10/21/lets-make-a-dqn-full-dqn/" TargetMode="External"/><Relationship Id="rId11" Type="http://schemas.openxmlformats.org/officeDocument/2006/relationships/hyperlink" Target="http://vizdoom.cs.put.edu.pl/" TargetMode="External"/><Relationship Id="rId5" Type="http://schemas.openxmlformats.org/officeDocument/2006/relationships/hyperlink" Target="https://jaromiru.com/2016/09/27/lets-make-a-dqn-theory/" TargetMode="External"/><Relationship Id="rId15" Type="http://schemas.openxmlformats.org/officeDocument/2006/relationships/hyperlink" Target="https://www.reddit.com/r/learnmachinelearning/" TargetMode="External"/><Relationship Id="rId10" Type="http://schemas.openxmlformats.org/officeDocument/2006/relationships/hyperlink" Target="http://karpathy.github.io/2016/05/31/rl/" TargetMode="External"/><Relationship Id="rId4" Type="http://schemas.openxmlformats.org/officeDocument/2006/relationships/hyperlink" Target="http://hunch.net/~beygel/deep_rl_tutorial.pdf" TargetMode="External"/><Relationship Id="rId9" Type="http://schemas.openxmlformats.org/officeDocument/2006/relationships/hyperlink" Target="https://medium.com/@dhruvp/how-to-write-a-neural-network-to-play-pong-from-scratch-956b57d4f6e0" TargetMode="External"/><Relationship Id="rId14" Type="http://schemas.openxmlformats.org/officeDocument/2006/relationships/hyperlink" Target="http://forums.fast.a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Playing Doom Using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Muhammad Abdullah Abu Bakar</a:t>
            </a:r>
          </a:p>
          <a:p>
            <a:r>
              <a:rPr lang="en-GB" dirty="0">
                <a:cs typeface="Calibri"/>
              </a:rPr>
              <a:t>P15-6043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AE00-B1C1-4B5D-ACAC-C18B442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Q VALUE : THE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047D-FD39-472F-A136-D66A29D8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sz="5400" dirty="0">
                <a:cs typeface="Calibri"/>
              </a:rPr>
              <a:t>   Q( S , A ) = R + γ * max Q( S’ , A’ )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ea typeface="+mn-lt"/>
                <a:cs typeface="+mn-lt"/>
              </a:rPr>
              <a:t>Q( </a:t>
            </a:r>
            <a:r>
              <a:rPr lang="en-GB" sz="4000" dirty="0" err="1">
                <a:solidFill>
                  <a:srgbClr val="000000"/>
                </a:solidFill>
                <a:ea typeface="+mn-lt"/>
                <a:cs typeface="+mn-lt"/>
              </a:rPr>
              <a:t>Current_State</a:t>
            </a:r>
            <a:r>
              <a:rPr lang="en-GB" sz="4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4000" dirty="0" err="1">
                <a:solidFill>
                  <a:srgbClr val="000000"/>
                </a:solidFill>
                <a:ea typeface="+mn-lt"/>
                <a:cs typeface="+mn-lt"/>
              </a:rPr>
              <a:t>Given_Action</a:t>
            </a:r>
            <a:r>
              <a:rPr lang="en-GB" sz="4000" dirty="0">
                <a:solidFill>
                  <a:srgbClr val="000000"/>
                </a:solidFill>
                <a:ea typeface="+mn-lt"/>
                <a:cs typeface="+mn-lt"/>
              </a:rPr>
              <a:t> ) = </a:t>
            </a:r>
            <a:r>
              <a:rPr lang="en-GB" sz="4000" dirty="0" err="1">
                <a:solidFill>
                  <a:srgbClr val="000000"/>
                </a:solidFill>
                <a:ea typeface="+mn-lt"/>
                <a:cs typeface="+mn-lt"/>
              </a:rPr>
              <a:t>Immediate_Reward</a:t>
            </a:r>
            <a:r>
              <a:rPr lang="en-GB" sz="4000" dirty="0">
                <a:solidFill>
                  <a:srgbClr val="000000"/>
                </a:solidFill>
                <a:ea typeface="+mn-lt"/>
                <a:cs typeface="+mn-lt"/>
              </a:rPr>
              <a:t> + </a:t>
            </a:r>
            <a:r>
              <a:rPr lang="en-GB" sz="4000" dirty="0" err="1">
                <a:solidFill>
                  <a:srgbClr val="000000"/>
                </a:solidFill>
                <a:ea typeface="+mn-lt"/>
                <a:cs typeface="+mn-lt"/>
              </a:rPr>
              <a:t>Discount_Factor</a:t>
            </a:r>
            <a:r>
              <a:rPr lang="en-GB" sz="4000" dirty="0">
                <a:solidFill>
                  <a:srgbClr val="000000"/>
                </a:solidFill>
                <a:ea typeface="+mn-lt"/>
                <a:cs typeface="+mn-lt"/>
              </a:rPr>
              <a:t> * MAX Q( </a:t>
            </a:r>
            <a:r>
              <a:rPr lang="en-GB" sz="4000" dirty="0" err="1">
                <a:solidFill>
                  <a:srgbClr val="000000"/>
                </a:solidFill>
                <a:ea typeface="+mn-lt"/>
                <a:cs typeface="+mn-lt"/>
              </a:rPr>
              <a:t>Next_State</a:t>
            </a:r>
            <a:r>
              <a:rPr lang="en-GB" sz="4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4000" dirty="0" err="1">
                <a:solidFill>
                  <a:srgbClr val="000000"/>
                </a:solidFill>
                <a:ea typeface="+mn-lt"/>
                <a:cs typeface="+mn-lt"/>
              </a:rPr>
              <a:t>Optimal_Action_of_Next_State</a:t>
            </a:r>
            <a:r>
              <a:rPr lang="en-GB" sz="4000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GB" sz="4000" dirty="0">
              <a:cs typeface="Calibri"/>
            </a:endParaRPr>
          </a:p>
          <a:p>
            <a:pPr marL="0" indent="0">
              <a:buNone/>
            </a:pPr>
            <a:endParaRPr lang="en-GB" sz="5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5400" dirty="0">
                <a:ea typeface="+mn-lt"/>
                <a:cs typeface="+mn-lt"/>
              </a:rPr>
              <a:t>  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7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3604-EFA6-4391-AFB3-9029335A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Q VALUE : THE INTIUTION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0E8F-C40D-475B-AFAF-1CBA7BDE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endParaRPr lang="en-GB" b="1" dirty="0">
              <a:solidFill>
                <a:srgbClr val="000000"/>
              </a:solidFill>
              <a:cs typeface="Calibri"/>
            </a:endParaRPr>
          </a:p>
          <a:p>
            <a:pPr marL="800100" lvl="1" indent="-342900"/>
            <a:r>
              <a:rPr lang="en-GB" sz="2800" dirty="0">
                <a:solidFill>
                  <a:srgbClr val="000000"/>
                </a:solidFill>
                <a:cs typeface="Calibri"/>
              </a:rPr>
              <a:t>While in state </a:t>
            </a:r>
            <a:r>
              <a:rPr lang="en-GB" sz="2800" b="1" dirty="0">
                <a:solidFill>
                  <a:srgbClr val="5B9BD5"/>
                </a:solidFill>
                <a:cs typeface="Calibri"/>
              </a:rPr>
              <a:t>S</a:t>
            </a:r>
            <a:r>
              <a:rPr lang="en-GB" sz="2800" dirty="0">
                <a:solidFill>
                  <a:srgbClr val="000000"/>
                </a:solidFill>
                <a:cs typeface="Calibri"/>
              </a:rPr>
              <a:t>, we estimate the future reward for each possible action </a:t>
            </a:r>
            <a:r>
              <a:rPr lang="en-GB" sz="2800" b="1" dirty="0">
                <a:solidFill>
                  <a:srgbClr val="5B9BD5"/>
                </a:solidFill>
                <a:cs typeface="Calibri"/>
              </a:rPr>
              <a:t>A</a:t>
            </a:r>
            <a:r>
              <a:rPr lang="en-GB" sz="2800" dirty="0">
                <a:solidFill>
                  <a:srgbClr val="5B9BD5"/>
                </a:solidFill>
                <a:cs typeface="Calibri"/>
              </a:rPr>
              <a:t>. </a:t>
            </a:r>
            <a:endParaRPr lang="en-US" sz="2800">
              <a:solidFill>
                <a:srgbClr val="5B9BD5"/>
              </a:solidFill>
              <a:cs typeface="Calibri"/>
            </a:endParaRPr>
          </a:p>
          <a:p>
            <a:pPr marL="800100" lvl="1" indent="-342900"/>
            <a:r>
              <a:rPr lang="en-GB" sz="2800" dirty="0">
                <a:solidFill>
                  <a:srgbClr val="000000"/>
                </a:solidFill>
                <a:cs typeface="Calibri"/>
              </a:rPr>
              <a:t>We assume that after we have taken action </a:t>
            </a:r>
            <a:r>
              <a:rPr lang="en-GB" sz="2800" b="1" dirty="0">
                <a:solidFill>
                  <a:srgbClr val="5B9BD5"/>
                </a:solidFill>
                <a:cs typeface="Calibri"/>
              </a:rPr>
              <a:t>A</a:t>
            </a:r>
            <a:r>
              <a:rPr lang="en-GB" sz="2800" dirty="0">
                <a:solidFill>
                  <a:srgbClr val="5B9BD5"/>
                </a:solidFill>
                <a:cs typeface="Calibri"/>
              </a:rPr>
              <a:t> </a:t>
            </a:r>
            <a:r>
              <a:rPr lang="en-GB" sz="2800" dirty="0">
                <a:solidFill>
                  <a:srgbClr val="000000"/>
                </a:solidFill>
                <a:cs typeface="Calibri"/>
              </a:rPr>
              <a:t>and moved to the next state </a:t>
            </a:r>
            <a:r>
              <a:rPr lang="en-GB" sz="2800" b="1" dirty="0">
                <a:solidFill>
                  <a:srgbClr val="5B9BD5"/>
                </a:solidFill>
                <a:cs typeface="Calibri"/>
              </a:rPr>
              <a:t>S'</a:t>
            </a:r>
            <a:endParaRPr lang="en-US" sz="2800" dirty="0">
              <a:solidFill>
                <a:srgbClr val="5B9BD5"/>
              </a:solidFill>
              <a:cs typeface="Calibri"/>
            </a:endParaRPr>
          </a:p>
          <a:p>
            <a:pPr marL="800100" lvl="1" indent="-342900"/>
            <a:r>
              <a:rPr lang="en-GB" sz="2800" dirty="0">
                <a:solidFill>
                  <a:srgbClr val="000000"/>
                </a:solidFill>
                <a:cs typeface="Calibri"/>
              </a:rPr>
              <a:t>The expected future reward </a:t>
            </a:r>
            <a:r>
              <a:rPr lang="en-GB" sz="2800" b="1" dirty="0">
                <a:solidFill>
                  <a:srgbClr val="5B9BD5"/>
                </a:solidFill>
                <a:cs typeface="Calibri"/>
              </a:rPr>
              <a:t>Q(S,A)</a:t>
            </a:r>
            <a:r>
              <a:rPr lang="en-GB" sz="2800" dirty="0">
                <a:solidFill>
                  <a:srgbClr val="000000"/>
                </a:solidFill>
                <a:cs typeface="Calibri"/>
              </a:rPr>
              <a:t> for a given a state </a:t>
            </a:r>
            <a:r>
              <a:rPr lang="en-GB" sz="2800" b="1" dirty="0">
                <a:solidFill>
                  <a:srgbClr val="000000"/>
                </a:solidFill>
                <a:cs typeface="Calibri"/>
              </a:rPr>
              <a:t>S</a:t>
            </a:r>
            <a:r>
              <a:rPr lang="en-GB" sz="2800" dirty="0">
                <a:solidFill>
                  <a:srgbClr val="000000"/>
                </a:solidFill>
                <a:cs typeface="Calibri"/>
              </a:rPr>
              <a:t> and action </a:t>
            </a:r>
            <a:r>
              <a:rPr lang="en-GB" sz="2800" b="1" dirty="0">
                <a:solidFill>
                  <a:srgbClr val="000000"/>
                </a:solidFill>
                <a:cs typeface="Calibri"/>
              </a:rPr>
              <a:t>A </a:t>
            </a:r>
            <a:r>
              <a:rPr lang="en-GB" sz="2800" dirty="0">
                <a:solidFill>
                  <a:srgbClr val="000000"/>
                </a:solidFill>
                <a:cs typeface="Calibri"/>
              </a:rPr>
              <a:t>is calculated as the immediate reward </a:t>
            </a:r>
            <a:r>
              <a:rPr lang="en-GB" sz="2800" b="1" dirty="0">
                <a:solidFill>
                  <a:srgbClr val="5B9BD5"/>
                </a:solidFill>
                <a:cs typeface="Calibri"/>
              </a:rPr>
              <a:t>R</a:t>
            </a:r>
            <a:r>
              <a:rPr lang="en-GB" sz="2800" dirty="0">
                <a:solidFill>
                  <a:srgbClr val="000000"/>
                </a:solidFill>
                <a:cs typeface="Calibri"/>
              </a:rPr>
              <a:t>.</a:t>
            </a:r>
            <a:endParaRPr lang="en-GB" b="1" dirty="0">
              <a:solidFill>
                <a:srgbClr val="000000"/>
              </a:solidFill>
              <a:cs typeface="Calibri"/>
            </a:endParaRPr>
          </a:p>
          <a:p>
            <a:pPr marL="800100" lvl="1" indent="-342900"/>
            <a:r>
              <a:rPr lang="en-GB" sz="2800" dirty="0">
                <a:solidFill>
                  <a:srgbClr val="000000"/>
                </a:solidFill>
                <a:cs typeface="Calibri"/>
              </a:rPr>
              <a:t>Plus the expected future reward thereafter </a:t>
            </a:r>
            <a:r>
              <a:rPr lang="en-GB" sz="2800" b="1" dirty="0">
                <a:solidFill>
                  <a:srgbClr val="5B9BD5"/>
                </a:solidFill>
                <a:cs typeface="Calibri"/>
              </a:rPr>
              <a:t>Q(S',A')</a:t>
            </a:r>
            <a:r>
              <a:rPr lang="en-GB" sz="2800" dirty="0">
                <a:solidFill>
                  <a:srgbClr val="000000"/>
                </a:solidFill>
                <a:cs typeface="Calibri"/>
              </a:rPr>
              <a:t>. We assume the next action </a:t>
            </a:r>
            <a:r>
              <a:rPr lang="en-GB" sz="2800" b="1" dirty="0">
                <a:solidFill>
                  <a:srgbClr val="000000"/>
                </a:solidFill>
                <a:cs typeface="Calibri"/>
              </a:rPr>
              <a:t>A'</a:t>
            </a:r>
            <a:r>
              <a:rPr lang="en-GB" sz="2800" dirty="0">
                <a:solidFill>
                  <a:srgbClr val="000000"/>
                </a:solidFill>
                <a:cs typeface="Calibri"/>
              </a:rPr>
              <a:t> is optimal.</a:t>
            </a:r>
            <a:endParaRPr lang="en-GB" b="1" dirty="0">
              <a:solidFill>
                <a:srgbClr val="000000"/>
              </a:solidFill>
              <a:cs typeface="Calibri"/>
            </a:endParaRPr>
          </a:p>
          <a:p>
            <a:pPr marL="800100" lvl="1" indent="-342900"/>
            <a:r>
              <a:rPr lang="en-GB" sz="2800" dirty="0">
                <a:solidFill>
                  <a:srgbClr val="000000"/>
                </a:solidFill>
                <a:cs typeface="Calibri"/>
              </a:rPr>
              <a:t>Because there is uncertainty about the future, we discount Q(S’,A’) by the factor gamma </a:t>
            </a:r>
            <a:r>
              <a:rPr lang="en-GB" sz="2800" b="1" dirty="0">
                <a:solidFill>
                  <a:srgbClr val="5B9BD5"/>
                </a:solidFill>
                <a:cs typeface="Calibri"/>
              </a:rPr>
              <a:t>γ,</a:t>
            </a:r>
            <a:r>
              <a:rPr lang="en-GB" sz="2800" b="1" dirty="0">
                <a:solidFill>
                  <a:srgbClr val="000000"/>
                </a:solidFill>
                <a:cs typeface="Calibri"/>
              </a:rPr>
              <a:t> </a:t>
            </a:r>
            <a:r>
              <a:rPr lang="en-GB" sz="2800" dirty="0">
                <a:solidFill>
                  <a:srgbClr val="000000"/>
                </a:solidFill>
                <a:cs typeface="Calibri"/>
              </a:rPr>
              <a:t>plus to make the sum finite.</a:t>
            </a:r>
            <a:r>
              <a:rPr lang="en-GB" sz="2800" b="1" dirty="0">
                <a:solidFill>
                  <a:srgbClr val="5B9BD5"/>
                </a:solidFill>
                <a:cs typeface="Calibri"/>
              </a:rPr>
              <a:t> </a:t>
            </a:r>
            <a:endParaRPr lang="en-GB" b="1" dirty="0">
              <a:solidFill>
                <a:srgbClr val="5B9BD5"/>
              </a:solidFill>
              <a:cs typeface="Calibri"/>
            </a:endParaRPr>
          </a:p>
          <a:p>
            <a:pPr lvl="1"/>
            <a:endParaRPr lang="en-GB" dirty="0">
              <a:solidFill>
                <a:srgbClr val="000000"/>
              </a:solidFill>
              <a:cs typeface="Calibri"/>
            </a:endParaRPr>
          </a:p>
          <a:p>
            <a:pPr lvl="1"/>
            <a:endParaRPr lang="en-GB" dirty="0">
              <a:solidFill>
                <a:srgbClr val="000000"/>
              </a:solidFill>
              <a:cs typeface="Calibri"/>
            </a:endParaRPr>
          </a:p>
          <a:p>
            <a:pPr marL="800100" lvl="1" indent="-342900"/>
            <a:endParaRPr lang="en-GB" sz="2800" dirty="0">
              <a:solidFill>
                <a:srgbClr val="000000"/>
              </a:solidFill>
              <a:cs typeface="Calibri"/>
            </a:endParaRPr>
          </a:p>
          <a:p>
            <a:endParaRPr lang="en-GB" dirty="0">
              <a:solidFill>
                <a:srgbClr val="000000"/>
              </a:solidFill>
              <a:cs typeface="Calibri"/>
            </a:endParaRPr>
          </a:p>
          <a:p>
            <a:endParaRPr lang="en-GB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05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BEDE-C7C3-40CE-B7C5-03128332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"DEEP" in DEEP-Q-Learning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11F4-785E-47D4-8B1E-E87B9077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Good chess players are very good at estimating future rewards in their head. In other words, their Q-function Q(S,A) is very precise.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But how can a machine estimate a good Q-function? This is where neural networks come into play.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36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BFB8-4880-4D3F-9A56-29BF7E7C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REGRESSION AFTER ALL!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A8C7-DCC1-478B-A9F7-47757832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When playing a game, we generate lots of “experiences”. These experiences consist of:</a:t>
            </a:r>
            <a:endParaRPr lang="en-US" dirty="0"/>
          </a:p>
          <a:p>
            <a:r>
              <a:rPr lang="en-GB" dirty="0">
                <a:cs typeface="Calibri"/>
              </a:rPr>
              <a:t>the initial state, S</a:t>
            </a:r>
          </a:p>
          <a:p>
            <a:pPr marL="285750"/>
            <a:r>
              <a:rPr lang="en-GB" dirty="0">
                <a:cs typeface="Calibri"/>
              </a:rPr>
              <a:t>the action taken, A</a:t>
            </a:r>
            <a:endParaRPr lang="en-GB" dirty="0"/>
          </a:p>
          <a:p>
            <a:pPr marL="285750"/>
            <a:r>
              <a:rPr lang="en-GB" dirty="0">
                <a:cs typeface="Calibri"/>
              </a:rPr>
              <a:t>the reward earned, R</a:t>
            </a:r>
            <a:endParaRPr lang="en-GB" dirty="0"/>
          </a:p>
          <a:p>
            <a:pPr marL="285750"/>
            <a:r>
              <a:rPr lang="en-GB" dirty="0">
                <a:cs typeface="Calibri"/>
              </a:rPr>
              <a:t>and the state that followed, S’</a:t>
            </a:r>
            <a:endParaRPr lang="en-GB" dirty="0"/>
          </a:p>
          <a:p>
            <a:pPr marL="285750"/>
            <a:r>
              <a:rPr lang="en-GB" dirty="0">
                <a:cs typeface="Calibri"/>
              </a:rPr>
              <a:t>These experiences are our training data. We can frame the problem of estimating Q(S,A) as a regression. </a:t>
            </a:r>
          </a:p>
          <a:p>
            <a:pPr marL="285750"/>
            <a:r>
              <a:rPr lang="en-GB" dirty="0">
                <a:cs typeface="Calibri"/>
              </a:rPr>
              <a:t>Where there is regression, you will always find a wild neural NN there.</a:t>
            </a:r>
            <a:endParaRPr lang="en-GB" dirty="0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285750"/>
            <a:endParaRPr lang="en-GB" dirty="0">
              <a:cs typeface="Calibri"/>
            </a:endParaRPr>
          </a:p>
          <a:p>
            <a:pPr marL="800100" lvl="1" indent="-342900"/>
            <a:endParaRPr lang="en-GB" dirty="0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429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99BC-C8CB-4D28-B549-D93A400C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REGRESSION AFTER ALL!(Part-2)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FF7-DFE7-42D5-8FEA-FA13A235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Given an input vector consisting of S and A.</a:t>
            </a:r>
          </a:p>
          <a:p>
            <a:r>
              <a:rPr lang="en-GB" dirty="0">
                <a:cs typeface="Calibri"/>
              </a:rPr>
              <a:t> The ANN is supposed to predict the value of Q(S,A) equal to the target: </a:t>
            </a:r>
            <a:r>
              <a:rPr lang="en-GB" b="1" dirty="0">
                <a:cs typeface="Calibri"/>
              </a:rPr>
              <a:t>R + γ * max Q(S’,A’)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If we are good at predicting Q(S,A) for different states S and actions A, we have a good approximation of the Q-function.</a:t>
            </a:r>
            <a:endParaRPr lang="en-GB" b="1" dirty="0">
              <a:cs typeface="Calibri"/>
            </a:endParaRPr>
          </a:p>
          <a:p>
            <a:r>
              <a:rPr lang="en-GB" dirty="0">
                <a:cs typeface="Calibri"/>
              </a:rPr>
              <a:t> Note that we estimate Q(S’,A’) through the same neural net as Q(S,A).</a:t>
            </a:r>
            <a:endParaRPr lang="en-GB" b="1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05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91E8-8319-425E-8970-0C8668A5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ALGORITHM: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0AA5-294E-46BE-967E-522788C91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Given a batch of experiences &lt; S, A, R, S’ &gt;, the training process then looks as follows:</a:t>
            </a:r>
          </a:p>
          <a:p>
            <a:pPr marL="285750"/>
            <a:r>
              <a:rPr lang="en-GB" dirty="0">
                <a:cs typeface="Calibri"/>
              </a:rPr>
              <a:t>For each possible action A’ (left, right, shoot), predict the expected future reward Q(S’,A’) using the ANN.</a:t>
            </a:r>
            <a:endParaRPr lang="en-GB" dirty="0"/>
          </a:p>
          <a:p>
            <a:pPr marL="285750"/>
            <a:r>
              <a:rPr lang="en-GB" dirty="0">
                <a:cs typeface="Calibri"/>
              </a:rPr>
              <a:t>Choose the highest value of the three predictions as max Q(S’,A’)</a:t>
            </a:r>
            <a:endParaRPr lang="en-GB" dirty="0"/>
          </a:p>
          <a:p>
            <a:pPr marL="285750"/>
            <a:r>
              <a:rPr lang="en-GB" dirty="0">
                <a:cs typeface="Calibri"/>
              </a:rPr>
              <a:t>Calculate r + γ * max Q(S’,A’). This is the target value for the neural net</a:t>
            </a:r>
            <a:endParaRPr lang="en-GB" dirty="0"/>
          </a:p>
          <a:p>
            <a:pPr marL="285750"/>
            <a:r>
              <a:rPr lang="en-GB" dirty="0">
                <a:cs typeface="Calibri"/>
              </a:rPr>
              <a:t>Train the neural net using a loss function. </a:t>
            </a:r>
          </a:p>
          <a:p>
            <a:pPr marL="285750"/>
            <a:r>
              <a:rPr lang="en-GB" dirty="0">
                <a:cs typeface="Calibri"/>
              </a:rPr>
              <a:t>This calculates how near or far the predicted value is from the target value.</a:t>
            </a:r>
          </a:p>
          <a:p>
            <a:endParaRPr lang="en-GB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183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F604-991F-4160-B68F-144990BF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Experience Replay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7CA8-9EEC-4A3C-A9CC-9E4214F8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>
                <a:cs typeface="Calibri"/>
              </a:rPr>
              <a:t>During gameplay, all the experiences are stored in a </a:t>
            </a:r>
            <a:r>
              <a:rPr lang="en-GB" b="1" dirty="0">
                <a:cs typeface="Calibri"/>
              </a:rPr>
              <a:t>replay memory</a:t>
            </a:r>
            <a:r>
              <a:rPr lang="en-GB" dirty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r>
              <a:rPr lang="en-GB" dirty="0">
                <a:cs typeface="Calibri"/>
              </a:rPr>
              <a:t> This acts like a simple buffer in which we store &lt; S, A, R, S’ &gt; pairs.</a:t>
            </a:r>
            <a:endParaRPr lang="en-US" dirty="0">
              <a:cs typeface="Calibri"/>
            </a:endParaRPr>
          </a:p>
          <a:p>
            <a:r>
              <a:rPr lang="en-GB" dirty="0">
                <a:cs typeface="Calibri"/>
              </a:rPr>
              <a:t> We then feed random batches of replay memory to the ANN, this is called Experience Replay, instead of iterating over all the Q-values.</a:t>
            </a:r>
            <a:endParaRPr lang="en-GB" dirty="0"/>
          </a:p>
          <a:p>
            <a:r>
              <a:rPr lang="en-GB" b="1" dirty="0">
                <a:cs typeface="Calibri"/>
              </a:rPr>
              <a:t>WHY EXPERIENCE REPLAY?</a:t>
            </a:r>
          </a:p>
          <a:p>
            <a:r>
              <a:rPr lang="en-GB" dirty="0">
                <a:cs typeface="Calibri"/>
              </a:rPr>
              <a:t>The reason why experience replay is helpful has to do with the fact that in reinforcement learning, successive states are highly similar.</a:t>
            </a:r>
          </a:p>
          <a:p>
            <a:r>
              <a:rPr lang="en-GB" dirty="0">
                <a:cs typeface="Calibri"/>
              </a:rPr>
              <a:t>This means that there is a significant risk that the network will completely forget about what it’s like to be in state it hasn’t seen in a while. Replaying experience prevents this by still showing old frames to the network.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93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1AB6-D3AD-4345-8D85-E367CEE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N-Step Q learning ( Simplified by me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6C10-6E99-40A8-8CE4-D7C16C9B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Instead of getting the reward and calculating the deep Q values for one step.</a:t>
            </a:r>
          </a:p>
          <a:p>
            <a:r>
              <a:rPr lang="en-GB" dirty="0">
                <a:cs typeface="Calibri"/>
              </a:rPr>
              <a:t>We will take a series of steps that are </a:t>
            </a:r>
            <a:r>
              <a:rPr lang="en-GB" b="1" dirty="0">
                <a:cs typeface="Calibri"/>
              </a:rPr>
              <a:t>N steps.</a:t>
            </a:r>
          </a:p>
          <a:p>
            <a:r>
              <a:rPr lang="en-GB" dirty="0">
                <a:cs typeface="Calibri"/>
              </a:rPr>
              <a:t>Then based on those N-steps we will decide whether those were good or not.</a:t>
            </a:r>
          </a:p>
          <a:p>
            <a:r>
              <a:rPr lang="en-GB" dirty="0">
                <a:cs typeface="Calibri"/>
              </a:rPr>
              <a:t>To prove whether it is better is beyond my scope, I learned it and implemented it via a Udemy course ( amazing course linked below )</a:t>
            </a:r>
          </a:p>
          <a:p>
            <a:r>
              <a:rPr lang="en-GB" dirty="0">
                <a:cs typeface="Calibri"/>
              </a:rPr>
              <a:t>To me the logic is simple, which guy will get the better grade ? The one who plans for the quiz, or the one who plans for the semester ?</a:t>
            </a:r>
          </a:p>
        </p:txBody>
      </p:sp>
    </p:spTree>
    <p:extLst>
      <p:ext uri="{BB962C8B-B14F-4D97-AF65-F5344CB8AC3E}">
        <p14:creationId xmlns:p14="http://schemas.microsoft.com/office/powerpoint/2010/main" val="367092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5315-E1E6-4731-AA97-7C1E1726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How my Model Works in Doom</a:t>
            </a:r>
            <a:endParaRPr lang="en-GB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32CAEB3-DF06-4323-A385-331A22373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837" y="1825625"/>
            <a:ext cx="7422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6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A004-5AB8-4DBB-93C6-767F3F5D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Improvements that can be made: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4886-2F13-4ADE-9910-83ABBF25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GB" b="1" dirty="0">
              <a:cs typeface="Calibri"/>
            </a:endParaRPr>
          </a:p>
          <a:p>
            <a:r>
              <a:rPr lang="en-GB" dirty="0">
                <a:cs typeface="Calibri"/>
              </a:rPr>
              <a:t>Using Double DQN</a:t>
            </a:r>
            <a:endParaRPr lang="en-US" dirty="0">
              <a:cs typeface="Calibri"/>
            </a:endParaRPr>
          </a:p>
          <a:p>
            <a:r>
              <a:rPr lang="en-GB" dirty="0">
                <a:cs typeface="Calibri"/>
              </a:rPr>
              <a:t>Using Prioritized Experience Replay</a:t>
            </a:r>
          </a:p>
          <a:p>
            <a:r>
              <a:rPr lang="en-GB" dirty="0">
                <a:cs typeface="Calibri"/>
              </a:rPr>
              <a:t>Implementing Huber-Loss</a:t>
            </a:r>
          </a:p>
          <a:p>
            <a:r>
              <a:rPr lang="en-GB" dirty="0" err="1">
                <a:cs typeface="Calibri"/>
              </a:rPr>
              <a:t>Dueling</a:t>
            </a:r>
            <a:r>
              <a:rPr lang="en-GB" dirty="0">
                <a:cs typeface="Calibri"/>
              </a:rPr>
              <a:t> DQN's ( No absolute idea )</a:t>
            </a:r>
          </a:p>
          <a:p>
            <a:r>
              <a:rPr lang="en-GB" dirty="0">
                <a:cs typeface="Calibri"/>
              </a:rPr>
              <a:t>More Networks, More Training, More Memory for </a:t>
            </a:r>
            <a:r>
              <a:rPr lang="en-GB" dirty="0" err="1">
                <a:cs typeface="Calibri"/>
              </a:rPr>
              <a:t>Exp</a:t>
            </a:r>
            <a:r>
              <a:rPr lang="en-GB" dirty="0">
                <a:cs typeface="Calibri"/>
              </a:rPr>
              <a:t> Replay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P.S</a:t>
            </a:r>
          </a:p>
          <a:p>
            <a:r>
              <a:rPr lang="en-GB" sz="1600" b="1" dirty="0">
                <a:solidFill>
                  <a:srgbClr val="FF0000"/>
                </a:solidFill>
                <a:cs typeface="Calibri"/>
              </a:rPr>
              <a:t>DO NOT QUESTION ME IN THESE, AS I DO NOT HAVE STRONG KNOWLEDGE OF THESE, ONLY A VAGUE IDEA. MANANA!</a:t>
            </a:r>
            <a:endParaRPr lang="en-GB" sz="16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9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C615-1EF3-4359-A639-83E38C9E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is Doom?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75F0-B183-464C-B233-4B185FAA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Doom is an action-packed, first-person-perspective game from Id Software. </a:t>
            </a:r>
            <a:endParaRPr lang="en-US"/>
          </a:p>
          <a:p>
            <a:r>
              <a:rPr lang="en-GB" dirty="0">
                <a:cs typeface="Calibri"/>
              </a:rPr>
              <a:t>It was first released as Shareware on December 1st, 1993.</a:t>
            </a:r>
            <a:endParaRPr lang="en-GB" dirty="0"/>
          </a:p>
          <a:p>
            <a:r>
              <a:rPr lang="en-GB" dirty="0">
                <a:cs typeface="Calibri"/>
              </a:rPr>
              <a:t>Being a first-person shooter, </a:t>
            </a:r>
            <a:r>
              <a:rPr lang="en-GB" i="1" dirty="0">
                <a:cs typeface="Calibri"/>
              </a:rPr>
              <a:t>Doom</a:t>
            </a:r>
            <a:r>
              <a:rPr lang="en-GB" dirty="0">
                <a:cs typeface="Calibri"/>
              </a:rPr>
              <a:t> is experienced through the eyes of the main character.</a:t>
            </a:r>
          </a:p>
          <a:p>
            <a:r>
              <a:rPr lang="en-GB" dirty="0">
                <a:ea typeface="+mn-lt"/>
                <a:cs typeface="+mn-lt"/>
              </a:rPr>
              <a:t>Highly Popular game of the 90's and a hallmark of First Person Video Games.</a:t>
            </a:r>
          </a:p>
          <a:p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dirty="0">
                <a:ea typeface="+mn-lt"/>
                <a:cs typeface="+mn-lt"/>
              </a:rPr>
            </a:br>
            <a:endParaRPr lang="en-US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9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7446-7CC0-489D-A918-607190A3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Results of DQN,DDQN and </a:t>
            </a:r>
            <a:r>
              <a:rPr lang="en-GB" dirty="0" err="1">
                <a:cs typeface="Calibri Light"/>
              </a:rPr>
              <a:t>Tuned_DDQN</a:t>
            </a:r>
            <a:endParaRPr lang="en-GB" dirty="0" err="1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48E5A2-B6C5-4E9C-A142-36BC2D44C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536861" y="-1775903"/>
            <a:ext cx="5075146" cy="120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0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7B2C-4170-4F2B-93C9-7266FEE0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Profound Gratitude to the following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86CE-D5A5-4E9F-8F34-1CB72355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1050" dirty="0">
                <a:cs typeface="Calibri"/>
                <a:hlinkClick r:id="rId2"/>
              </a:rPr>
              <a:t>https://becominghuman.ai/lets-build-an-atari-ai-part-1-dqn-df57e8ff3b26</a:t>
            </a:r>
            <a:endParaRPr lang="en-GB" sz="1050">
              <a:cs typeface="Calibri"/>
            </a:endParaRPr>
          </a:p>
          <a:p>
            <a:r>
              <a:rPr lang="en-GB" sz="1050" dirty="0">
                <a:cs typeface="Calibri"/>
                <a:hlinkClick r:id="rId3"/>
              </a:rPr>
              <a:t>https://becominghuman.ai/lets-build-an-atari-ai-part-0-intro-to-rl-9b2c5336e0ec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4"/>
              </a:rPr>
              <a:t>http://hunch.net/~beygel/deep_rl_tutorial.pdf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5"/>
              </a:rPr>
              <a:t>https://jaromiru.com/2016/09/27/lets-make-a-dqn-theory/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6"/>
              </a:rPr>
              <a:t>https://jaromiru.com/2016/10/21/lets-make-a-dqn-full-dqn/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7"/>
              </a:rPr>
              <a:t>https://gym.openai.com/docs/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8"/>
              </a:rPr>
              <a:t>http://mnemstudio.org/path-finding-q-learning-tutorial.htm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9"/>
              </a:rPr>
              <a:t>https://medium.com/@dhruvp/how-to-write-a-neural-network-to-play-pong-from-scratch-956b57d4f6e0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10"/>
              </a:rPr>
              <a:t>http://karpathy.github.io/2016/05/31/rl/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11"/>
              </a:rPr>
              <a:t>http://vizdoom.cs.put.edu.pl/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12"/>
              </a:rPr>
              <a:t>https://www.udemy.com/artificial-intelligence-az/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13"/>
              </a:rPr>
              <a:t>http://www.ai-forum.org/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14"/>
              </a:rPr>
              <a:t>http://forums.fast.ai/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15"/>
              </a:rPr>
              <a:t>https://www.reddit.com/r/learnmachinelearning/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16"/>
              </a:rPr>
              <a:t>https://www.reddit.com/r/MLQuestions/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17"/>
              </a:rPr>
              <a:t>https://www.reddit.com/r/datascience/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  <a:hlinkClick r:id="rId18"/>
              </a:rPr>
              <a:t>https://www.edx.org/micromasters/data-science</a:t>
            </a:r>
            <a:endParaRPr lang="en-GB" sz="1050" dirty="0">
              <a:cs typeface="Calibri"/>
            </a:endParaRPr>
          </a:p>
          <a:p>
            <a:r>
              <a:rPr lang="en-GB" sz="1050" dirty="0">
                <a:cs typeface="Calibri"/>
              </a:rPr>
              <a:t>AND MY OLD LAPTOP WITH A GPU,  we will never forget you.</a:t>
            </a:r>
          </a:p>
        </p:txBody>
      </p:sp>
    </p:spTree>
    <p:extLst>
      <p:ext uri="{BB962C8B-B14F-4D97-AF65-F5344CB8AC3E}">
        <p14:creationId xmlns:p14="http://schemas.microsoft.com/office/powerpoint/2010/main" val="292063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9519-FD97-4B67-88FD-161E4FFC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Screenshot from Doom</a:t>
            </a:r>
            <a:endParaRPr lang="en-GB" dirty="0"/>
          </a:p>
        </p:txBody>
      </p:sp>
      <p:pic>
        <p:nvPicPr>
          <p:cNvPr id="8" name="Picture 8" descr="A picture containing indoor, building, ceiling, wall&#10;&#10;Description generated with very high confidence">
            <a:extLst>
              <a:ext uri="{FF2B5EF4-FFF2-40B4-BE49-F238E27FC236}">
                <a16:creationId xmlns:a16="http://schemas.microsoft.com/office/drawing/2014/main" id="{F03D3973-E78E-4EDD-8AB0-C645BDD1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316" y="1825625"/>
            <a:ext cx="9338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A248-B4CF-445D-9E0E-16AD1B3A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So What is Reinforcement Learning?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1F51-243F-4CCC-B99C-1D3250D9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It is semi-supervised form of machine learning.</a:t>
            </a:r>
          </a:p>
          <a:p>
            <a:r>
              <a:rPr lang="en-GB" dirty="0">
                <a:cs typeface="Calibri"/>
              </a:rPr>
              <a:t>The algorithm learns a policy of how to act in a given environment.</a:t>
            </a:r>
          </a:p>
          <a:p>
            <a:r>
              <a:rPr lang="en-GB" dirty="0">
                <a:cs typeface="Calibri"/>
              </a:rPr>
              <a:t>Every Action of the agent has some impact on the environment, and the environment provides some reward which guide the learning algorithm.</a:t>
            </a: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3C6848-0E93-4092-94C7-7DAE124E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14" y="4465242"/>
            <a:ext cx="6351916" cy="21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7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573F-4AF5-4C8E-B2D1-96C55D37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Enter Q-Learning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5A0C-003C-4C29-940E-9B198DDD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/>
              </a:rPr>
              <a:t>STATE:</a:t>
            </a:r>
          </a:p>
          <a:p>
            <a:r>
              <a:rPr lang="en-GB" dirty="0">
                <a:cs typeface="Calibri"/>
              </a:rPr>
              <a:t>Given a state </a:t>
            </a:r>
            <a:r>
              <a:rPr lang="en-GB" b="1" dirty="0">
                <a:solidFill>
                  <a:srgbClr val="5B9BD5"/>
                </a:solidFill>
                <a:cs typeface="Calibri"/>
              </a:rPr>
              <a:t>S</a:t>
            </a:r>
            <a:r>
              <a:rPr lang="en-GB" b="1" dirty="0">
                <a:cs typeface="Calibri"/>
              </a:rPr>
              <a:t> </a:t>
            </a:r>
            <a:r>
              <a:rPr lang="en-GB" dirty="0">
                <a:cs typeface="Calibri"/>
              </a:rPr>
              <a:t>in a game. </a:t>
            </a:r>
            <a:endParaRPr lang="en-US" dirty="0">
              <a:cs typeface="Calibri"/>
            </a:endParaRPr>
          </a:p>
          <a:p>
            <a:r>
              <a:rPr lang="en-GB" dirty="0">
                <a:cs typeface="Calibri"/>
              </a:rPr>
              <a:t>That may some configuration of a chess-board or frames from a video-game.</a:t>
            </a:r>
            <a:endParaRPr lang="en-US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</a:t>
            </a:r>
            <a:r>
              <a:rPr lang="en-GB" b="1" dirty="0">
                <a:cs typeface="Calibri"/>
              </a:rPr>
              <a:t>ACTION:</a:t>
            </a:r>
          </a:p>
          <a:p>
            <a:r>
              <a:rPr lang="en-GB" dirty="0">
                <a:cs typeface="Calibri"/>
              </a:rPr>
              <a:t>The Player decides to take an action </a:t>
            </a:r>
            <a:r>
              <a:rPr lang="en-GB" b="1" dirty="0">
                <a:solidFill>
                  <a:srgbClr val="5B9BD5"/>
                </a:solidFill>
                <a:cs typeface="Calibri"/>
              </a:rPr>
              <a:t>A. </a:t>
            </a:r>
          </a:p>
          <a:p>
            <a:r>
              <a:rPr lang="en-GB" dirty="0">
                <a:solidFill>
                  <a:srgbClr val="000000"/>
                </a:solidFill>
                <a:cs typeface="Calibri"/>
              </a:rPr>
              <a:t>In Chess that maybe moving a figure or in a video game that maybe pushing a button to move left, right, shoot, jump etc.</a:t>
            </a:r>
            <a:endParaRPr lang="en-GB" dirty="0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00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898-EA35-452B-9013-027CFDE4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Enter Q-Learning (Part-2)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D285-7A12-4A9A-AA91-F5061B5B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/>
              </a:rPr>
              <a:t>REWARD</a:t>
            </a:r>
            <a:r>
              <a:rPr lang="en-GB" dirty="0">
                <a:cs typeface="Calibri"/>
              </a:rPr>
              <a:t>:</a:t>
            </a:r>
            <a:endParaRPr lang="en-US" dirty="0"/>
          </a:p>
          <a:p>
            <a:r>
              <a:rPr lang="en-GB" dirty="0">
                <a:cs typeface="Calibri"/>
              </a:rPr>
              <a:t>As a result, there will be some reward </a:t>
            </a:r>
            <a:r>
              <a:rPr lang="en-GB" b="1" dirty="0">
                <a:solidFill>
                  <a:srgbClr val="5B9BD5"/>
                </a:solidFill>
                <a:cs typeface="Calibri"/>
              </a:rPr>
              <a:t>R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That maybe better score in a video-game or a checkmate in chess.</a:t>
            </a: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b="1" dirty="0">
                <a:cs typeface="Calibri"/>
              </a:rPr>
              <a:t>NEW STATE:</a:t>
            </a:r>
          </a:p>
          <a:p>
            <a:r>
              <a:rPr lang="en-GB" dirty="0">
                <a:cs typeface="Calibri"/>
              </a:rPr>
              <a:t>Thus we will reach a new state in the game called new state </a:t>
            </a:r>
            <a:r>
              <a:rPr lang="en-GB" b="1" dirty="0">
                <a:solidFill>
                  <a:srgbClr val="5B9BD5"/>
                </a:solidFill>
                <a:cs typeface="Calibri"/>
              </a:rPr>
              <a:t>S’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That maybe another configuration of the chess board or another frame(set) of a game or maybe another level of the game!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27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D54B-C8DD-49E0-B4BC-16EA9515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Little, Tiny and Very Small Problem with Rewards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6CE2-6FFD-4274-8087-6E2757E5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GB" b="1" dirty="0">
              <a:cs typeface="Calibri"/>
            </a:endParaRPr>
          </a:p>
          <a:p>
            <a:r>
              <a:rPr lang="en-GB" b="1" dirty="0">
                <a:cs typeface="Calibri"/>
              </a:rPr>
              <a:t>SPARSE DISTRIBUTION OF REWARD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In Chess or in any video-game, you may not directly get a reward by performing an action! </a:t>
            </a:r>
          </a:p>
          <a:p>
            <a:pPr lvl="1"/>
            <a:r>
              <a:rPr lang="en-GB" dirty="0">
                <a:cs typeface="Calibri"/>
              </a:rPr>
              <a:t>That is Rewards directly do not appear after an action.</a:t>
            </a:r>
          </a:p>
          <a:p>
            <a:pPr lvl="1"/>
            <a:r>
              <a:rPr lang="en-GB" dirty="0">
                <a:cs typeface="Calibri"/>
              </a:rPr>
              <a:t>So most of the time, the reward stays zero, that is why this it is called Sparse Distribution of Reward.</a:t>
            </a:r>
          </a:p>
          <a:p>
            <a:pPr lvl="1"/>
            <a:endParaRPr lang="en-GB" dirty="0">
              <a:cs typeface="Calibri"/>
            </a:endParaRPr>
          </a:p>
          <a:p>
            <a:pPr>
              <a:buFont typeface="Arial"/>
            </a:pPr>
            <a:r>
              <a:rPr lang="en-GB" b="1" dirty="0">
                <a:cs typeface="Calibri"/>
              </a:rPr>
              <a:t>CREDIT ASSIGNMENT PROBLEM</a:t>
            </a:r>
            <a:endParaRPr lang="en-GB" dirty="0">
              <a:cs typeface="Calibri"/>
            </a:endParaRPr>
          </a:p>
          <a:p>
            <a:pPr lvl="1">
              <a:buFont typeface="Arial"/>
            </a:pPr>
            <a:r>
              <a:rPr lang="en-GB" dirty="0">
                <a:cs typeface="Calibri"/>
              </a:rPr>
              <a:t>When there is a reward, it may not be due to the action executed immediately before it.</a:t>
            </a:r>
            <a:endParaRPr lang="en-US" dirty="0">
              <a:cs typeface="Calibri"/>
            </a:endParaRPr>
          </a:p>
          <a:p>
            <a:pPr lvl="1">
              <a:buFont typeface="Arial"/>
            </a:pPr>
            <a:r>
              <a:rPr lang="en-GB" dirty="0">
                <a:cs typeface="Calibri"/>
              </a:rPr>
              <a:t>Some Action taken long ago might have caused the reward.</a:t>
            </a:r>
            <a:endParaRPr lang="en-US" dirty="0">
              <a:cs typeface="Calibri"/>
            </a:endParaRPr>
          </a:p>
          <a:p>
            <a:pPr lvl="1">
              <a:buFont typeface="Arial"/>
            </a:pPr>
            <a:r>
              <a:rPr lang="en-GB" dirty="0">
                <a:cs typeface="Calibri"/>
              </a:rPr>
              <a:t>Figuring out which action is responsible for reward, we call it Credit Assignment Problem.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  <a:p>
            <a:pPr marL="457200" lvl="1" indent="0">
              <a:buNone/>
            </a:pPr>
            <a:endParaRPr lang="en-GB" dirty="0">
              <a:cs typeface="Calibri"/>
            </a:endParaRPr>
          </a:p>
          <a:p>
            <a:pPr marL="457200" lvl="1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60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9A05-AF10-4E3E-8F78-7C2B8019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Expected Future Rewards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0A74-D9F0-4180-A473-D3325A0A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Rewards are delayed in real life.</a:t>
            </a:r>
          </a:p>
          <a:p>
            <a:r>
              <a:rPr lang="en-GB" dirty="0">
                <a:cs typeface="Calibri"/>
              </a:rPr>
              <a:t>Good Chess Players do not chose their plays judging only the immediate reward.</a:t>
            </a:r>
          </a:p>
          <a:p>
            <a:r>
              <a:rPr lang="en-GB" dirty="0">
                <a:cs typeface="Calibri"/>
              </a:rPr>
              <a:t>For example, they do not only think about whether they can eliminate an opponent’s figure in the next move.</a:t>
            </a:r>
          </a:p>
          <a:p>
            <a:r>
              <a:rPr lang="en-GB" dirty="0">
                <a:cs typeface="Calibri"/>
              </a:rPr>
              <a:t>They also consider how taking a certain action now will help them in the long run.</a:t>
            </a:r>
          </a:p>
          <a:p>
            <a:r>
              <a:rPr lang="en-GB" dirty="0">
                <a:cs typeface="Calibri"/>
              </a:rPr>
              <a:t>Same goes in Video-games.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42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5FD7-3A02-4750-9D3F-AC7F1F45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Q VALUE : THE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02BC-137F-4CC2-9E5A-47D29F47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We find the maximum expected future reward using the </a:t>
            </a:r>
            <a:r>
              <a:rPr lang="en-GB" b="1" dirty="0">
                <a:cs typeface="Calibri"/>
              </a:rPr>
              <a:t>"Q-Function".</a:t>
            </a:r>
          </a:p>
          <a:p>
            <a:r>
              <a:rPr lang="en-GB" dirty="0">
                <a:cs typeface="Calibri"/>
              </a:rPr>
              <a:t>It takes the Current State(of the game) </a:t>
            </a:r>
            <a:r>
              <a:rPr lang="en-GB" b="1" dirty="0">
                <a:cs typeface="Calibri"/>
              </a:rPr>
              <a:t>S, </a:t>
            </a:r>
            <a:r>
              <a:rPr lang="en-GB" dirty="0">
                <a:cs typeface="Calibri"/>
              </a:rPr>
              <a:t> and a given action </a:t>
            </a:r>
            <a:r>
              <a:rPr lang="en-GB" b="1" dirty="0">
                <a:cs typeface="Calibri"/>
              </a:rPr>
              <a:t>A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b="1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GB" sz="4400" b="1" dirty="0">
                <a:solidFill>
                  <a:srgbClr val="5B9BD5"/>
                </a:solidFill>
                <a:cs typeface="Calibri"/>
              </a:rPr>
              <a:t>                     Q(state, action)</a:t>
            </a:r>
            <a:endParaRPr lang="en-GB" dirty="0"/>
          </a:p>
          <a:p>
            <a:pPr marL="0" indent="0">
              <a:buNone/>
            </a:pPr>
            <a:endParaRPr lang="en-GB" sz="4400" b="1" dirty="0">
              <a:solidFill>
                <a:srgbClr val="5B9BD5"/>
              </a:solidFill>
              <a:cs typeface="Calibri"/>
            </a:endParaRPr>
          </a:p>
          <a:p>
            <a:pPr marL="0" indent="0">
              <a:buNone/>
            </a:pPr>
            <a:endParaRPr lang="en-GB" b="1" dirty="0">
              <a:solidFill>
                <a:srgbClr val="5B9BD5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14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Playing Doom Using Reinforcement Learning</vt:lpstr>
      <vt:lpstr>What is Doom?</vt:lpstr>
      <vt:lpstr>Screenshot from Doom</vt:lpstr>
      <vt:lpstr>So What is Reinforcement Learning?</vt:lpstr>
      <vt:lpstr>Enter Q-Learning </vt:lpstr>
      <vt:lpstr>Enter Q-Learning (Part-2)</vt:lpstr>
      <vt:lpstr>The Little, Tiny and Very Small Problem with Rewards</vt:lpstr>
      <vt:lpstr>Expected Future Rewards</vt:lpstr>
      <vt:lpstr>THE Q VALUE : THE SOLUTION</vt:lpstr>
      <vt:lpstr>THE Q VALUE : THE FUNCTION</vt:lpstr>
      <vt:lpstr>THE Q VALUE : THE INTIUTION</vt:lpstr>
      <vt:lpstr>THE "DEEP" in DEEP-Q-Learning</vt:lpstr>
      <vt:lpstr>REGRESSION AFTER ALL!</vt:lpstr>
      <vt:lpstr>REGRESSION AFTER ALL!(Part-2)</vt:lpstr>
      <vt:lpstr>THE ALGORITHM:</vt:lpstr>
      <vt:lpstr>Experience Replay Memory</vt:lpstr>
      <vt:lpstr>N-Step Q learning ( Simplified by me )</vt:lpstr>
      <vt:lpstr>How my Model Works in Doom</vt:lpstr>
      <vt:lpstr>Improvements that can be made:</vt:lpstr>
      <vt:lpstr>Results of DQN,DDQN and Tuned_DDQN</vt:lpstr>
      <vt:lpstr>Profound Gratitude to the following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</cp:revision>
  <dcterms:created xsi:type="dcterms:W3CDTF">2013-07-15T20:26:40Z</dcterms:created>
  <dcterms:modified xsi:type="dcterms:W3CDTF">2018-05-03T18:43:21Z</dcterms:modified>
</cp:coreProperties>
</file>