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f7176170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f7176170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f3c97755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f3c97755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f3c97755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f3c97755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f3c97755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f3c97755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f3c97755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f3c97755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f3c97755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f3c97755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f3c97755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f3c97755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f3c97755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f3c97755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f3c97755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f3c97755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f3c97755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f3c97755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f3c9775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f3c9775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f3c97755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f3c97755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f3c97755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f3c97755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f3c977558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f3c977558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a5ee78766a25dd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a5ee78766a25dd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f3c9775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f3c97755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f3c97755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f3c97755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f3c97755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f3c97755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f3c9775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f3c9775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f3c97755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f3c97755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f3c97755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f3c97755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f3c97755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f3c97755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visual-paradigm.com/guide/uml-unified-modeling-language/uml-aggregation-vs-composi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wiki/GettingStar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Pygame 101 by Mr H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Inspired by Tech with Tim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Developmental Run 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" y="1107800"/>
            <a:ext cx="25812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575" y="194525"/>
            <a:ext cx="4823683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8200" y="4134724"/>
            <a:ext cx="2971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4724700" y="1357900"/>
            <a:ext cx="2548500" cy="10089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Pygame 800x600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 created</a:t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6416850" y="2820650"/>
            <a:ext cx="2548500" cy="10089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exited without error when windows X pressed… </a:t>
            </a:r>
            <a:endParaRPr/>
          </a:p>
        </p:txBody>
      </p:sp>
      <p:cxnSp>
        <p:nvCxnSpPr>
          <p:cNvPr id="120" name="Google Shape;120;p22"/>
          <p:cNvCxnSpPr>
            <a:stCxn id="119" idx="0"/>
          </p:cNvCxnSpPr>
          <p:nvPr/>
        </p:nvCxnSpPr>
        <p:spPr>
          <a:xfrm rot="10800000" flipH="1">
            <a:off x="7691100" y="355850"/>
            <a:ext cx="902700" cy="2464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22"/>
          <p:cNvCxnSpPr>
            <a:stCxn id="119" idx="2"/>
          </p:cNvCxnSpPr>
          <p:nvPr/>
        </p:nvCxnSpPr>
        <p:spPr>
          <a:xfrm flipH="1">
            <a:off x="6941400" y="3829550"/>
            <a:ext cx="749700" cy="3954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205525" y="0"/>
            <a:ext cx="8520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101 Oop Version 1B - UML Diagram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t="7450" b="-5355"/>
          <a:stretch/>
        </p:blipFill>
        <p:spPr>
          <a:xfrm>
            <a:off x="0" y="481500"/>
            <a:ext cx="3391525" cy="455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321100" y="282400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Explanation &amp; Justification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3423900" y="631275"/>
            <a:ext cx="55152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In order to create a scalable Object Orientated system, </a:t>
            </a:r>
            <a:r>
              <a:rPr lang="en-GB" sz="1200" dirty="0" err="1">
                <a:solidFill>
                  <a:schemeClr val="dk2"/>
                </a:solidFill>
              </a:rPr>
              <a:t>gfxObjects</a:t>
            </a:r>
            <a:r>
              <a:rPr lang="en-GB" sz="1200" dirty="0">
                <a:solidFill>
                  <a:schemeClr val="dk2"/>
                </a:solidFill>
              </a:rPr>
              <a:t> (dictionary) was added as an attribute of the World class.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This dictionary will hold all graphical objects (that are essentially Surfaces with other attributes) visible in the World.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A </a:t>
            </a:r>
            <a:r>
              <a:rPr lang="en-GB" sz="1200" dirty="0" err="1">
                <a:solidFill>
                  <a:schemeClr val="dk2"/>
                </a:solidFill>
              </a:rPr>
              <a:t>GfxObject</a:t>
            </a:r>
            <a:r>
              <a:rPr lang="en-GB" sz="1200" dirty="0">
                <a:solidFill>
                  <a:schemeClr val="dk2"/>
                </a:solidFill>
              </a:rPr>
              <a:t> is instantiated and must have the standard </a:t>
            </a:r>
            <a:r>
              <a:rPr lang="en-GB" sz="1200" dirty="0" err="1">
                <a:solidFill>
                  <a:schemeClr val="dk2"/>
                </a:solidFill>
              </a:rPr>
              <a:t>pygame</a:t>
            </a:r>
            <a:r>
              <a:rPr lang="en-GB" sz="1200" dirty="0">
                <a:solidFill>
                  <a:schemeClr val="dk2"/>
                </a:solidFill>
              </a:rPr>
              <a:t> (x-</a:t>
            </a:r>
            <a:r>
              <a:rPr lang="en-GB" sz="1200" dirty="0" err="1">
                <a:solidFill>
                  <a:schemeClr val="dk2"/>
                </a:solidFill>
              </a:rPr>
              <a:t>pos,y</a:t>
            </a:r>
            <a:r>
              <a:rPr lang="en-GB" sz="1200" dirty="0">
                <a:solidFill>
                  <a:schemeClr val="dk2"/>
                </a:solidFill>
              </a:rPr>
              <a:t>-</a:t>
            </a:r>
            <a:r>
              <a:rPr lang="en-GB" sz="1200" dirty="0" err="1">
                <a:solidFill>
                  <a:schemeClr val="dk2"/>
                </a:solidFill>
              </a:rPr>
              <a:t>pos,width,height</a:t>
            </a:r>
            <a:r>
              <a:rPr lang="en-GB" sz="1200" dirty="0">
                <a:solidFill>
                  <a:schemeClr val="dk2"/>
                </a:solidFill>
              </a:rPr>
              <a:t>) tuple to control its position.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The </a:t>
            </a:r>
            <a:r>
              <a:rPr lang="en-GB" sz="1200" dirty="0" err="1">
                <a:solidFill>
                  <a:schemeClr val="dk2"/>
                </a:solidFill>
              </a:rPr>
              <a:t>stringId</a:t>
            </a:r>
            <a:r>
              <a:rPr lang="en-GB" sz="1200" dirty="0">
                <a:solidFill>
                  <a:schemeClr val="dk2"/>
                </a:solidFill>
              </a:rPr>
              <a:t> parameter must be unique and is used as its key index value within the </a:t>
            </a:r>
            <a:r>
              <a:rPr lang="en-GB" sz="1200" dirty="0" err="1">
                <a:solidFill>
                  <a:schemeClr val="dk2"/>
                </a:solidFill>
              </a:rPr>
              <a:t>gfxObjects</a:t>
            </a:r>
            <a:r>
              <a:rPr lang="en-GB" sz="1200" dirty="0">
                <a:solidFill>
                  <a:schemeClr val="dk2"/>
                </a:solidFill>
              </a:rPr>
              <a:t> dictionary that World contains.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The </a:t>
            </a:r>
            <a:r>
              <a:rPr lang="en-GB" sz="1200" dirty="0" err="1">
                <a:solidFill>
                  <a:schemeClr val="dk2"/>
                </a:solidFill>
              </a:rPr>
              <a:t>World.addObject</a:t>
            </a:r>
            <a:r>
              <a:rPr lang="en-GB" sz="1200" dirty="0">
                <a:solidFill>
                  <a:schemeClr val="dk2"/>
                </a:solidFill>
              </a:rPr>
              <a:t>() method inserts a </a:t>
            </a:r>
            <a:r>
              <a:rPr lang="en-GB" sz="1200" dirty="0" err="1">
                <a:solidFill>
                  <a:schemeClr val="dk2"/>
                </a:solidFill>
              </a:rPr>
              <a:t>GfxObject</a:t>
            </a:r>
            <a:r>
              <a:rPr lang="en-GB" sz="1200" dirty="0">
                <a:solidFill>
                  <a:schemeClr val="dk2"/>
                </a:solidFill>
              </a:rPr>
              <a:t> into this dictionary.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The method </a:t>
            </a:r>
            <a:r>
              <a:rPr lang="en-GB" sz="1200" dirty="0" err="1">
                <a:solidFill>
                  <a:schemeClr val="dk2"/>
                </a:solidFill>
              </a:rPr>
              <a:t>World.loop</a:t>
            </a:r>
            <a:r>
              <a:rPr lang="en-GB" sz="1200" dirty="0">
                <a:solidFill>
                  <a:schemeClr val="dk2"/>
                </a:solidFill>
              </a:rPr>
              <a:t>() iterates over all </a:t>
            </a:r>
            <a:r>
              <a:rPr lang="en-GB" sz="1200" dirty="0" err="1">
                <a:solidFill>
                  <a:schemeClr val="dk2"/>
                </a:solidFill>
              </a:rPr>
              <a:t>GfxObjects</a:t>
            </a:r>
            <a:r>
              <a:rPr lang="en-GB" sz="1200" dirty="0">
                <a:solidFill>
                  <a:schemeClr val="dk2"/>
                </a:solidFill>
              </a:rPr>
              <a:t> calling their:</a:t>
            </a:r>
            <a:br>
              <a:rPr lang="en-GB" sz="1200" dirty="0">
                <a:solidFill>
                  <a:schemeClr val="dk2"/>
                </a:solidFill>
              </a:rPr>
            </a:br>
            <a:r>
              <a:rPr lang="en-GB" sz="1200" dirty="0">
                <a:solidFill>
                  <a:schemeClr val="dk2"/>
                </a:solidFill>
              </a:rPr>
              <a:t>   </a:t>
            </a:r>
            <a:r>
              <a:rPr lang="en-GB" sz="1200" dirty="0" err="1">
                <a:solidFill>
                  <a:schemeClr val="dk2"/>
                </a:solidFill>
              </a:rPr>
              <a:t>GfxObject.update</a:t>
            </a:r>
            <a:r>
              <a:rPr lang="en-GB" sz="1200" dirty="0">
                <a:solidFill>
                  <a:schemeClr val="dk2"/>
                </a:solidFill>
              </a:rPr>
              <a:t>(</a:t>
            </a:r>
            <a:r>
              <a:rPr lang="en-GB" sz="1200" dirty="0" err="1">
                <a:solidFill>
                  <a:schemeClr val="dk2"/>
                </a:solidFill>
              </a:rPr>
              <a:t>dx,dy</a:t>
            </a:r>
            <a:r>
              <a:rPr lang="en-GB" sz="1200" dirty="0">
                <a:solidFill>
                  <a:schemeClr val="dk2"/>
                </a:solidFill>
              </a:rPr>
              <a:t>) methods - to move the objects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   </a:t>
            </a:r>
            <a:r>
              <a:rPr lang="en-GB" sz="1200" dirty="0" err="1">
                <a:solidFill>
                  <a:schemeClr val="dk2"/>
                </a:solidFill>
              </a:rPr>
              <a:t>GfxObject.draw</a:t>
            </a:r>
            <a:r>
              <a:rPr lang="en-GB" sz="1200" dirty="0">
                <a:solidFill>
                  <a:schemeClr val="dk2"/>
                </a:solidFill>
              </a:rPr>
              <a:t>(win) method to draw it on the “win” surface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In this example move increments x so the </a:t>
            </a:r>
            <a:r>
              <a:rPr lang="en-GB" sz="1200" dirty="0" err="1">
                <a:solidFill>
                  <a:schemeClr val="dk2"/>
                </a:solidFill>
              </a:rPr>
              <a:t>redFig</a:t>
            </a:r>
            <a:r>
              <a:rPr lang="en-GB" sz="1200" dirty="0">
                <a:solidFill>
                  <a:schemeClr val="dk2"/>
                </a:solidFill>
              </a:rPr>
              <a:t> object moves right each frame. </a:t>
            </a:r>
            <a:r>
              <a:rPr lang="en-GB" sz="1200" i="1" dirty="0">
                <a:solidFill>
                  <a:schemeClr val="dk2"/>
                </a:solidFill>
              </a:rPr>
              <a:t>In the next iteration 101c, the method </a:t>
            </a:r>
            <a:r>
              <a:rPr lang="en-GB" sz="1200" i="1" dirty="0" err="1">
                <a:solidFill>
                  <a:schemeClr val="dk2"/>
                </a:solidFill>
              </a:rPr>
              <a:t>GfxObject.handleKeyMovement</a:t>
            </a:r>
            <a:r>
              <a:rPr lang="en-GB" sz="1200" i="1" dirty="0">
                <a:solidFill>
                  <a:schemeClr val="dk2"/>
                </a:solidFill>
              </a:rPr>
              <a:t>() will manage movement (displacement) by dx and </a:t>
            </a:r>
            <a:r>
              <a:rPr lang="en-GB" sz="1200" i="1" dirty="0" err="1">
                <a:solidFill>
                  <a:schemeClr val="dk2"/>
                </a:solidFill>
              </a:rPr>
              <a:t>dy</a:t>
            </a:r>
            <a:endParaRPr sz="1200" i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The surface that is to be drawn must be added to each </a:t>
            </a:r>
            <a:r>
              <a:rPr lang="en-GB" sz="1200" dirty="0" err="1">
                <a:solidFill>
                  <a:schemeClr val="dk2"/>
                </a:solidFill>
              </a:rPr>
              <a:t>GfxObject</a:t>
            </a:r>
            <a:r>
              <a:rPr lang="en-GB" sz="1200" dirty="0">
                <a:solidFill>
                  <a:schemeClr val="dk2"/>
                </a:solidFill>
              </a:rPr>
              <a:t> using its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.</a:t>
            </a:r>
            <a:r>
              <a:rPr lang="en-GB" sz="1200" dirty="0" err="1">
                <a:solidFill>
                  <a:schemeClr val="dk2"/>
                </a:solidFill>
              </a:rPr>
              <a:t>setSurface</a:t>
            </a:r>
            <a:r>
              <a:rPr lang="en-GB" sz="1200" dirty="0">
                <a:solidFill>
                  <a:schemeClr val="dk2"/>
                </a:solidFill>
              </a:rPr>
              <a:t>() method. 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45775" y="4571475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Ref: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 uml composition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2315550" y="4722688"/>
            <a:ext cx="318550" cy="159275"/>
          </a:xfrm>
          <a:prstGeom prst="flowChartDecision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2254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PyGame OOP101B - class GfxObject 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25" y="572700"/>
            <a:ext cx="588645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425" y="1961825"/>
            <a:ext cx="4007000" cy="30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20"/>
              <a:t>PyGame OOP101B - class GfxObject - Constructor &amp; setSurface</a:t>
            </a:r>
            <a:endParaRPr sz="21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2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0" y="534925"/>
            <a:ext cx="1968475" cy="33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650" y="1334700"/>
            <a:ext cx="61531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0275" y="2331100"/>
            <a:ext cx="6115503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6000" y="2645425"/>
            <a:ext cx="3130975" cy="23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0275" y="418650"/>
            <a:ext cx="6684775" cy="8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PyGame OOP101B - class GfxObject - getters width() height()</a:t>
            </a:r>
            <a:endParaRPr sz="21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2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0" y="534925"/>
            <a:ext cx="1968475" cy="33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418650"/>
            <a:ext cx="6684775" cy="8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1925" y="1445825"/>
            <a:ext cx="65722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6000" y="2645425"/>
            <a:ext cx="3130975" cy="23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PyGame OOP101B - class GfxObject - addAttribute() &amp; getAttribute()</a:t>
            </a:r>
            <a:endParaRPr sz="21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2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0" y="534925"/>
            <a:ext cx="1968475" cy="33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418650"/>
            <a:ext cx="6684775" cy="8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0475" y="1314950"/>
            <a:ext cx="6632025" cy="37523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6855125" y="1636625"/>
            <a:ext cx="11016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310900" y="1610075"/>
            <a:ext cx="2243400" cy="12477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will be refactored when being applied.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setAttribute should be made safer like get…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PyGame OOP101B - class GfxObject - update() &amp; draw()</a:t>
            </a:r>
            <a:endParaRPr sz="21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20"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0" y="534925"/>
            <a:ext cx="1968475" cy="33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418650"/>
            <a:ext cx="6684775" cy="8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6855125" y="1636625"/>
            <a:ext cx="11016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0825" y="2658263"/>
            <a:ext cx="62484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2527950" y="1457450"/>
            <a:ext cx="5906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These two methods are called by World.loop() when all GfxObjects are iterated over each frame.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560950" y="3999325"/>
            <a:ext cx="1294200" cy="690300"/>
          </a:xfrm>
          <a:prstGeom prst="wedgeRectCallout">
            <a:avLst>
              <a:gd name="adj1" fmla="val -38719"/>
              <a:gd name="adj2" fmla="val -8749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(x,y) = (pos_size[0],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pos_size[1])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PyGame OOP101B - class World - additional methods &amp; fields</a:t>
            </a:r>
            <a:endParaRPr sz="21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20"/>
          </a:p>
        </p:txBody>
      </p:sp>
      <p:sp>
        <p:nvSpPr>
          <p:cNvPr id="184" name="Google Shape;184;p29"/>
          <p:cNvSpPr txBox="1"/>
          <p:nvPr/>
        </p:nvSpPr>
        <p:spPr>
          <a:xfrm>
            <a:off x="6855125" y="1636625"/>
            <a:ext cx="11016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4350"/>
            <a:ext cx="45148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3994650" y="4015800"/>
            <a:ext cx="2462400" cy="1074600"/>
          </a:xfrm>
          <a:prstGeom prst="wedgeRectCallout">
            <a:avLst>
              <a:gd name="adj1" fmla="val -38719"/>
              <a:gd name="adj2" fmla="val -87495"/>
            </a:avLst>
          </a:prstGeom>
          <a:solidFill>
            <a:srgbClr val="DAE8F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Iterates over all gfxObjects each frame calling their methods .update() and .draw()</a:t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4843900" y="657350"/>
            <a:ext cx="4181400" cy="1430700"/>
          </a:xfrm>
          <a:prstGeom prst="wedgeRectCallout">
            <a:avLst>
              <a:gd name="adj1" fmla="val -66025"/>
              <a:gd name="adj2" fmla="val 35147"/>
            </a:avLst>
          </a:prstGeom>
          <a:solidFill>
            <a:srgbClr val="D5E8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Dictionary of GfxObjects with key=GfxObject.id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= GfxObject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i.e.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{id1:GfxObject1,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id2: GfxObject2,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4843900" y="2211475"/>
            <a:ext cx="4181400" cy="508200"/>
          </a:xfrm>
          <a:prstGeom prst="wedgeRectCallout">
            <a:avLst>
              <a:gd name="adj1" fmla="val -63961"/>
              <a:gd name="adj2" fmla="val 125497"/>
            </a:avLst>
          </a:prstGeom>
          <a:solidFill>
            <a:srgbClr val="D5E8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addObject() injects a GfxObject into the gfxObjects container dictionary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4843900" y="3352750"/>
            <a:ext cx="4181400" cy="508200"/>
          </a:xfrm>
          <a:prstGeom prst="wedgeRectCallout">
            <a:avLst>
              <a:gd name="adj1" fmla="val -62850"/>
              <a:gd name="adj2" fmla="val -35085"/>
            </a:avLst>
          </a:prstGeom>
          <a:solidFill>
            <a:srgbClr val="D5E8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be implemented later .. requires a call after the iterable dictionary loop has been run.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2652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en-GB" sz="2120"/>
              <a:t>PyGame OOP101B - class World - alterations to constructor</a:t>
            </a:r>
            <a:endParaRPr sz="21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525" y="628650"/>
            <a:ext cx="652462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8" y="572700"/>
            <a:ext cx="21240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2652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20"/>
              <a:t>PyGame OOP101B - class World - the method addObject</a:t>
            </a:r>
            <a:endParaRPr sz="21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212407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850" y="572700"/>
            <a:ext cx="6562726" cy="2288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32075" y="0"/>
            <a:ext cx="87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88"/>
              <a:t>Install Pygame :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https://www.pygame.org/wiki/GettingStarted</a:t>
            </a:r>
            <a:r>
              <a:rPr lang="en-GB"/>
              <a:t>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19270"/>
          <a:stretch/>
        </p:blipFill>
        <p:spPr>
          <a:xfrm>
            <a:off x="152400" y="725100"/>
            <a:ext cx="6391275" cy="31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85050" y="3507500"/>
            <a:ext cx="6604800" cy="33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marR="88900" lvl="0" indent="0" algn="l" rtl="0">
              <a:lnSpc>
                <a:spcPct val="121875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000">
                <a:solidFill>
                  <a:srgbClr val="EEEEE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GB" sz="1000">
                <a:solidFill>
                  <a:srgbClr val="6666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00">
                <a:solidFill>
                  <a:srgbClr val="EEEEE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pip install </a:t>
            </a:r>
            <a:r>
              <a:rPr lang="en-GB" sz="1000">
                <a:solidFill>
                  <a:srgbClr val="6666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00">
                <a:solidFill>
                  <a:srgbClr val="EEEEE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 pygame </a:t>
            </a:r>
            <a:r>
              <a:rPr lang="en-GB" sz="1000">
                <a:solidFill>
                  <a:srgbClr val="6666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GB" sz="1000">
                <a:solidFill>
                  <a:srgbClr val="EEEEE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1000">
              <a:solidFill>
                <a:srgbClr val="EEEEE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2652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20"/>
              <a:t>PyGame OOP101B - class World - loop() &amp; alterations to main_loop()</a:t>
            </a:r>
            <a:endParaRPr sz="21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212407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700" y="420050"/>
            <a:ext cx="64960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5700" y="2322475"/>
            <a:ext cx="5003601" cy="27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AA6935EC-61BC-22B7-8F06-F988ECB7B58A}"/>
              </a:ext>
            </a:extLst>
          </p:cNvPr>
          <p:cNvSpPr/>
          <p:nvPr/>
        </p:nvSpPr>
        <p:spPr>
          <a:xfrm>
            <a:off x="5573806" y="3341594"/>
            <a:ext cx="1432112" cy="423582"/>
          </a:xfrm>
          <a:prstGeom prst="wedgeRoundRectCallout">
            <a:avLst>
              <a:gd name="adj1" fmla="val -116785"/>
              <a:gd name="adj2" fmla="val 593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Fill background with black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6E21E8C8-C875-0C57-5680-113AF54C6FCD}"/>
              </a:ext>
            </a:extLst>
          </p:cNvPr>
          <p:cNvSpPr/>
          <p:nvPr/>
        </p:nvSpPr>
        <p:spPr>
          <a:xfrm>
            <a:off x="5773271" y="4220709"/>
            <a:ext cx="1432112" cy="423582"/>
          </a:xfrm>
          <a:prstGeom prst="wedgeRoundRectCallout">
            <a:avLst>
              <a:gd name="adj1" fmla="val -93311"/>
              <a:gd name="adj2" fmla="val 704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Loop through all </a:t>
            </a:r>
            <a:r>
              <a:rPr lang="en-GB" dirty="0" err="1"/>
              <a:t>gfxObjects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344875" y="8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Oop101B Main program adjustments</a:t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50" y="632550"/>
            <a:ext cx="7166750" cy="40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/>
          <p:nvPr/>
        </p:nvSpPr>
        <p:spPr>
          <a:xfrm>
            <a:off x="6277700" y="0"/>
            <a:ext cx="2774100" cy="803100"/>
          </a:xfrm>
          <a:prstGeom prst="wedgeRectCallout">
            <a:avLst>
              <a:gd name="adj1" fmla="val -121055"/>
              <a:gd name="adj2" fmla="val 827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generate a Surface you must draw on a surface and return that!</a:t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6436975" y="2227325"/>
            <a:ext cx="2196600" cy="466500"/>
          </a:xfrm>
          <a:prstGeom prst="wedgeRectCallout">
            <a:avLst>
              <a:gd name="adj1" fmla="val -114826"/>
              <a:gd name="adj2" fmla="val 6903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Step1: Create a GfxObject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4400" y="868863"/>
            <a:ext cx="5715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6722350" y="2937225"/>
            <a:ext cx="2110200" cy="1174800"/>
          </a:xfrm>
          <a:prstGeom prst="wedgeRectCallout">
            <a:avLst>
              <a:gd name="adj1" fmla="val -95288"/>
              <a:gd name="adj2" fmla="val -3077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Step2: Draw it with </a:t>
            </a:r>
            <a:r>
              <a:rPr lang="en-GB" dirty="0" err="1"/>
              <a:t>drawRedFigure</a:t>
            </a:r>
            <a:r>
              <a:rPr lang="en-GB" dirty="0"/>
              <a:t>. Use the width and height already set on </a:t>
            </a:r>
            <a:r>
              <a:rPr lang="en-GB" dirty="0" err="1"/>
              <a:t>redFig</a:t>
            </a:r>
            <a:r>
              <a:rPr lang="en-GB" dirty="0"/>
              <a:t>. Could load an image instead…</a:t>
            </a:r>
            <a:endParaRPr dirty="0"/>
          </a:p>
        </p:txBody>
      </p:sp>
      <p:sp>
        <p:nvSpPr>
          <p:cNvPr id="222" name="Google Shape;222;p33"/>
          <p:cNvSpPr/>
          <p:nvPr/>
        </p:nvSpPr>
        <p:spPr>
          <a:xfrm>
            <a:off x="4326775" y="4310850"/>
            <a:ext cx="2840400" cy="604500"/>
          </a:xfrm>
          <a:prstGeom prst="wedgeRectCallout">
            <a:avLst>
              <a:gd name="adj1" fmla="val -119406"/>
              <a:gd name="adj2" fmla="val -16740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Step3: add your object into the world </a:t>
            </a:r>
            <a:r>
              <a:rPr lang="en-GB" dirty="0" err="1"/>
              <a:t>gfxObjects</a:t>
            </a:r>
            <a:r>
              <a:rPr lang="en-GB" dirty="0"/>
              <a:t> dictionary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1572700" y="26875"/>
            <a:ext cx="60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oop101-tut1B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324" y="0"/>
            <a:ext cx="142634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700" y="700875"/>
            <a:ext cx="3628049" cy="2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7424" y="659075"/>
            <a:ext cx="3638451" cy="284296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/>
        </p:nvSpPr>
        <p:spPr>
          <a:xfrm>
            <a:off x="2567750" y="3859950"/>
            <a:ext cx="3822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Image rendered correctly - move adjust dx by 3 each frame…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405829" y="759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OOp101-1C … Saved as pygame101-oop-tut01c.py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D5592-F8F5-56F9-93E8-7B6A9E6B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3" y="1246934"/>
            <a:ext cx="2295525" cy="221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782FF-B91C-CB9C-6EA3-3D149A0F2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431" y="2474259"/>
            <a:ext cx="501015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2E057B-88F0-7202-0862-0DB9A0FF9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490" y="666116"/>
            <a:ext cx="4581245" cy="163564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B8FA925-D8D2-35F2-71AC-144D7E3AB7AC}"/>
              </a:ext>
            </a:extLst>
          </p:cNvPr>
          <p:cNvSpPr/>
          <p:nvPr/>
        </p:nvSpPr>
        <p:spPr>
          <a:xfrm>
            <a:off x="5206112" y="534844"/>
            <a:ext cx="2566288" cy="863650"/>
          </a:xfrm>
          <a:prstGeom prst="wedgeRoundRectCallout">
            <a:avLst>
              <a:gd name="adj1" fmla="val -77883"/>
              <a:gd name="adj2" fmla="val 4004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Keybind</a:t>
            </a:r>
            <a:r>
              <a:rPr lang="en-GB" sz="1100" dirty="0"/>
              <a:t> dictionary will bind a key like “left” to a key stroke that </a:t>
            </a:r>
            <a:r>
              <a:rPr lang="en-GB" sz="1100" dirty="0" err="1"/>
              <a:t>pygame</a:t>
            </a:r>
            <a:r>
              <a:rPr lang="en-GB" sz="1100" dirty="0"/>
              <a:t> can detect. This will allow multiple binds such as “left” to “a” or “left arrow”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E38B9D5-533D-FFA3-03BE-033942FFED93}"/>
              </a:ext>
            </a:extLst>
          </p:cNvPr>
          <p:cNvSpPr/>
          <p:nvPr/>
        </p:nvSpPr>
        <p:spPr>
          <a:xfrm>
            <a:off x="6145164" y="2885838"/>
            <a:ext cx="2566288" cy="863650"/>
          </a:xfrm>
          <a:prstGeom prst="wedgeRoundRectCallout">
            <a:avLst>
              <a:gd name="adj1" fmla="val -77883"/>
              <a:gd name="adj2" fmla="val 4004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Proof of concept code. Will make this abstract so the Player class will need to do </a:t>
            </a:r>
            <a:r>
              <a:rPr lang="en-GB" sz="1100" dirty="0" err="1"/>
              <a:t>keybind</a:t>
            </a:r>
            <a:r>
              <a:rPr lang="en-GB" sz="1100" dirty="0"/>
              <a:t> and act on presses.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6450-63A2-0471-F702-2004AB80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OOp101-1C … Saved as pygame101-oop-tut01c.py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44C0-F7E1-71ED-DC63-9353122C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520" y="1385047"/>
            <a:ext cx="4667250" cy="141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3744D-3549-DDC1-CC89-C04AA98B4723}"/>
              </a:ext>
            </a:extLst>
          </p:cNvPr>
          <p:cNvSpPr txBox="1"/>
          <p:nvPr/>
        </p:nvSpPr>
        <p:spPr>
          <a:xfrm>
            <a:off x="4299521" y="2655795"/>
            <a:ext cx="46672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/>
              <a:t>gfxObject</a:t>
            </a:r>
            <a:r>
              <a:rPr lang="en-GB" dirty="0"/>
              <a:t> calls its </a:t>
            </a:r>
            <a:r>
              <a:rPr lang="en-GB" dirty="0" err="1"/>
              <a:t>handleKeyMovements</a:t>
            </a:r>
            <a:r>
              <a:rPr lang="en-GB" dirty="0"/>
              <a:t> every frame.</a:t>
            </a:r>
          </a:p>
          <a:p>
            <a:endParaRPr lang="en-GB" dirty="0"/>
          </a:p>
          <a:p>
            <a:r>
              <a:rPr lang="en-GB" dirty="0"/>
              <a:t>This sets the displacement as dx and </a:t>
            </a:r>
            <a:r>
              <a:rPr lang="en-GB" dirty="0" err="1"/>
              <a:t>dy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dy</a:t>
            </a:r>
            <a:r>
              <a:rPr lang="en-GB" dirty="0"/>
              <a:t> and </a:t>
            </a:r>
            <a:r>
              <a:rPr lang="en-GB" dirty="0" err="1"/>
              <a:t>dy</a:t>
            </a:r>
            <a:r>
              <a:rPr lang="en-GB" dirty="0"/>
              <a:t> values are used to update the objects position before drawing 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D70799-2E4A-8FBA-7FA0-9D9858839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7" y="1282655"/>
            <a:ext cx="3164542" cy="2973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A6F526-142D-35F1-27C2-D3A54DBA8815}"/>
              </a:ext>
            </a:extLst>
          </p:cNvPr>
          <p:cNvSpPr txBox="1"/>
          <p:nvPr/>
        </p:nvSpPr>
        <p:spPr>
          <a:xfrm>
            <a:off x="228600" y="4457700"/>
            <a:ext cx="3983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See: UML/pygame-101c-uml-class-world(ver3a)</a:t>
            </a:r>
          </a:p>
        </p:txBody>
      </p:sp>
    </p:spTree>
    <p:extLst>
      <p:ext uri="{BB962C8B-B14F-4D97-AF65-F5344CB8AC3E}">
        <p14:creationId xmlns:p14="http://schemas.microsoft.com/office/powerpoint/2010/main" val="61987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DA52-9FAA-AC49-4EDE-CE9CC0A6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OOp101-1C … Saved as pygame101-oop-tut01c.py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E7730-6C19-48AC-0683-F5F1256F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74158"/>
            <a:ext cx="2472870" cy="1949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9D039-D851-F50E-E759-91783FB6979E}"/>
              </a:ext>
            </a:extLst>
          </p:cNvPr>
          <p:cNvSpPr txBox="1"/>
          <p:nvPr/>
        </p:nvSpPr>
        <p:spPr>
          <a:xfrm>
            <a:off x="430306" y="1017725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Developmental Testing…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A23E4-0650-EC54-DAB3-7354AA27C720}"/>
              </a:ext>
            </a:extLst>
          </p:cNvPr>
          <p:cNvSpPr txBox="1"/>
          <p:nvPr/>
        </p:nvSpPr>
        <p:spPr>
          <a:xfrm>
            <a:off x="430306" y="381799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 launch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674F3-C156-37B9-630C-F5CDA92C1FAA}"/>
              </a:ext>
            </a:extLst>
          </p:cNvPr>
          <p:cNvSpPr txBox="1"/>
          <p:nvPr/>
        </p:nvSpPr>
        <p:spPr>
          <a:xfrm>
            <a:off x="3124201" y="3817999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 pressing “d” several times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75246-A9F5-7A37-86C3-7D41602D2A41}"/>
              </a:ext>
            </a:extLst>
          </p:cNvPr>
          <p:cNvSpPr txBox="1"/>
          <p:nvPr/>
        </p:nvSpPr>
        <p:spPr>
          <a:xfrm>
            <a:off x="5986184" y="3817999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 pressing “a” several times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D44C85-7681-2153-07B9-0ACBE5E49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145" y="1720811"/>
            <a:ext cx="2392386" cy="19031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6C966A-C535-0ED9-5BBC-6F8DDBA00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563" y="1757623"/>
            <a:ext cx="2392386" cy="186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8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Procedural Top Level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37350" y="572700"/>
            <a:ext cx="8635500" cy="4727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150" b="1" i="1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#-------------------------------------------------------------------------------</a:t>
            </a:r>
            <a:endParaRPr sz="1150" b="1" i="1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150" b="1" i="1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 Name:        pygame-tut01</a:t>
            </a:r>
            <a:endParaRPr sz="1150" b="1" i="1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150" b="1" i="1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 REF : https://youtu.be/i6xMBig-pP4?list=PLzMcBGfZo4-lp3jAExUCewBfMx3UZFkh5</a:t>
            </a:r>
            <a:endParaRPr sz="1150" b="1" i="1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150" b="1" i="1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 REF2: https://www.pygame.org/docs/ref/pygame.html#pygame.init</a:t>
            </a:r>
            <a:endParaRPr sz="1150" b="1" i="1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150" b="1" i="1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#-------------------------------------------------------------------------------</a:t>
            </a:r>
            <a:endParaRPr sz="1150" b="1" i="1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endParaRPr sz="1000">
              <a:solidFill>
                <a:srgbClr val="FFFFFF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caption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Surface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main_loop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delay_ms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 b="1">
                <a:solidFill>
                  <a:srgbClr val="97BCF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800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 b="1">
                <a:solidFill>
                  <a:srgbClr val="97BCF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E1B42B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 i="1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#SVGA : 800x600</a:t>
            </a:r>
            <a:endParaRPr sz="1000" b="1" i="1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main_loop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 b="1">
                <a:solidFill>
                  <a:srgbClr val="97BCF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2ED5C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E1B42B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150">
              <a:solidFill>
                <a:srgbClr val="67DF87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Procedural - start &amp; stop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37350" y="572700"/>
            <a:ext cx="8635500" cy="4132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caption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Surface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 b="1" i="1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#initi pygame</a:t>
            </a:r>
            <a:endParaRPr sz="1000" b="1" i="1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chemeClr val="dk1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size_tuple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set_mode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size_tuple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set_caption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caption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win</a:t>
            </a:r>
            <a:endParaRPr sz="1000">
              <a:solidFill>
                <a:srgbClr val="FFFFFF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50">
              <a:solidFill>
                <a:srgbClr val="67DF87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Procedural - main_loop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37350" y="572700"/>
            <a:ext cx="8635500" cy="4132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main_loop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delay_ms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00">
              <a:solidFill>
                <a:srgbClr val="67DF87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delay_ms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00" b="1" i="1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#event handler loop here</a:t>
            </a:r>
            <a:endParaRPr sz="1000" b="1" i="1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solidFill>
                <a:srgbClr val="67DF87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1000">
              <a:solidFill>
                <a:srgbClr val="67DF87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Switching to OOP version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 is a far better paradigm for a game.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can use classes to abstract components.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can use encapsulation (bundling states + behaviour) to better decompose componentes and keep the name space cleaner.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can use inheritance and instantiation to re-use quickly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While the final oop version is a lot more code it is far more reusable and dynamic!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OOP Top Level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530542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225" y="725100"/>
            <a:ext cx="3381375" cy="23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/>
          <p:nvPr/>
        </p:nvSpPr>
        <p:spPr>
          <a:xfrm>
            <a:off x="3530075" y="3395375"/>
            <a:ext cx="1433400" cy="7233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Instantiate the world as “w”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oop- __init__ &amp; start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4518333" cy="42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133" y="725100"/>
            <a:ext cx="4168467" cy="283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OOP- main_loop &amp; stop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0" y="572700"/>
            <a:ext cx="5876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8975"/>
            <a:ext cx="581025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4825" y="810950"/>
            <a:ext cx="3424050" cy="23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1079</Words>
  <Application>Microsoft Office PowerPoint</Application>
  <PresentationFormat>On-screen Show (16:9)</PresentationFormat>
  <Paragraphs>125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Courier New</vt:lpstr>
      <vt:lpstr>Simple Light</vt:lpstr>
      <vt:lpstr>Pygame 101 by Mr H</vt:lpstr>
      <vt:lpstr>Install Pygame :https://www.pygame.org/wiki/GettingStarted </vt:lpstr>
      <vt:lpstr>Basic Window With Exit Click - Procedural Top Level</vt:lpstr>
      <vt:lpstr>Basic Window With Exit Click - Procedural - start &amp; stop</vt:lpstr>
      <vt:lpstr>Basic Window With Exit Click - Procedural - main_loop</vt:lpstr>
      <vt:lpstr>Switching to OOP version</vt:lpstr>
      <vt:lpstr>Basic Window With Exit Click - OOP Top Level</vt:lpstr>
      <vt:lpstr>Basic Window With Exit Click - oop- __init__ &amp; start</vt:lpstr>
      <vt:lpstr>Basic Window With Exit Click - OOP- main_loop &amp; stop</vt:lpstr>
      <vt:lpstr>Developmental Run </vt:lpstr>
      <vt:lpstr>101 Oop Version 1B - UML Diagram</vt:lpstr>
      <vt:lpstr>PyGame OOP101B - class GfxObject </vt:lpstr>
      <vt:lpstr>PyGame OOP101B - class GfxObject - Constructor &amp; setSurface </vt:lpstr>
      <vt:lpstr>PyGame OOP101B - class GfxObject - getters width() height() </vt:lpstr>
      <vt:lpstr>PyGame OOP101B - class GfxObject - addAttribute() &amp; getAttribute() </vt:lpstr>
      <vt:lpstr>PyGame OOP101B - class GfxObject - update() &amp; draw() </vt:lpstr>
      <vt:lpstr>PyGame OOP101B - class World - additional methods &amp; fields </vt:lpstr>
      <vt:lpstr>PyGame OOP101B - class World - alterations to constructor </vt:lpstr>
      <vt:lpstr>PyGame OOP101B - class World - the method addObject </vt:lpstr>
      <vt:lpstr>PyGame OOP101B - class World - loop() &amp; alterations to main_loop() </vt:lpstr>
      <vt:lpstr>Oop101B Main program adjustments</vt:lpstr>
      <vt:lpstr>Testing oop101-tut1B</vt:lpstr>
      <vt:lpstr>OOp101-1C … Saved as pygame101-oop-tut01c.py</vt:lpstr>
      <vt:lpstr>OOp101-1C … Saved as pygame101-oop-tut01c.py</vt:lpstr>
      <vt:lpstr>OOp101-1C … Saved as pygame101-oop-tut01c.py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Archibald Holmes (Oxford Spires)</cp:lastModifiedBy>
  <cp:revision>4</cp:revision>
  <dcterms:modified xsi:type="dcterms:W3CDTF">2024-08-09T09:36:40Z</dcterms:modified>
</cp:coreProperties>
</file>