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571C5-7BCA-492B-87C8-0917E2063791}" v="45" dt="2023-12-05T08:35:45.735"/>
    <p1510:client id="{6360B937-1E6C-498F-81CC-C454BA63D340}" v="14" dt="2023-12-04T02:20:12.381"/>
    <p1510:client id="{BDC59550-286D-4109-AE85-108A942A3B99}" v="7" dt="2023-12-04T01:53:33.310"/>
    <p1510:client id="{C46261EC-028D-4E63-8FE6-BBBEFD114F06}" v="114" dt="2023-12-04T04:22:52.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948DB-C3D2-4DF7-A7D2-F2AC19EA1A74}" type="doc">
      <dgm:prSet loTypeId="urn:microsoft.com/office/officeart/2008/layout/LinedList" loCatId="list" qsTypeId="urn:microsoft.com/office/officeart/2005/8/quickstyle/simple5" qsCatId="simple" csTypeId="urn:microsoft.com/office/officeart/2005/8/colors/colorful5" csCatId="colorful"/>
      <dgm:spPr/>
      <dgm:t>
        <a:bodyPr/>
        <a:lstStyle/>
        <a:p>
          <a:endParaRPr lang="en-US"/>
        </a:p>
      </dgm:t>
    </dgm:pt>
    <dgm:pt modelId="{FB822BFE-674B-419F-BD22-D137E8E0EDD7}">
      <dgm:prSet/>
      <dgm:spPr/>
      <dgm:t>
        <a:bodyPr/>
        <a:lstStyle/>
        <a:p>
          <a:r>
            <a:rPr lang="en-US"/>
            <a:t>Project Objective: Enhance safety with alert system.</a:t>
          </a:r>
        </a:p>
      </dgm:t>
    </dgm:pt>
    <dgm:pt modelId="{11F175E8-E6F5-46CA-8C47-F796F1CE470B}" type="parTrans" cxnId="{C7E9CB69-3EDC-4FFB-BD10-ECBC8A3F5DE3}">
      <dgm:prSet/>
      <dgm:spPr/>
      <dgm:t>
        <a:bodyPr/>
        <a:lstStyle/>
        <a:p>
          <a:endParaRPr lang="en-US"/>
        </a:p>
      </dgm:t>
    </dgm:pt>
    <dgm:pt modelId="{58FDB818-F099-48EC-A1A2-BDE108FE9433}" type="sibTrans" cxnId="{C7E9CB69-3EDC-4FFB-BD10-ECBC8A3F5DE3}">
      <dgm:prSet phldrT="01"/>
      <dgm:spPr/>
      <dgm:t>
        <a:bodyPr/>
        <a:lstStyle/>
        <a:p>
          <a:endParaRPr lang="en-US"/>
        </a:p>
      </dgm:t>
    </dgm:pt>
    <dgm:pt modelId="{C4835A71-D671-4C24-8A22-A68C4FEBDF18}">
      <dgm:prSet/>
      <dgm:spPr/>
      <dgm:t>
        <a:bodyPr/>
        <a:lstStyle/>
        <a:p>
          <a:r>
            <a:rPr lang="en-US"/>
            <a:t>Deliverables: Hardware device for alerts.</a:t>
          </a:r>
        </a:p>
      </dgm:t>
    </dgm:pt>
    <dgm:pt modelId="{9BEE45CC-092D-4D9B-9373-8BBE5103B636}" type="parTrans" cxnId="{A5750736-1C10-4E00-A18C-86825DD35C1D}">
      <dgm:prSet/>
      <dgm:spPr/>
      <dgm:t>
        <a:bodyPr/>
        <a:lstStyle/>
        <a:p>
          <a:endParaRPr lang="en-US"/>
        </a:p>
      </dgm:t>
    </dgm:pt>
    <dgm:pt modelId="{20CDCA90-544D-4FE8-81CE-0CCA35B94A78}" type="sibTrans" cxnId="{A5750736-1C10-4E00-A18C-86825DD35C1D}">
      <dgm:prSet phldrT="02"/>
      <dgm:spPr/>
      <dgm:t>
        <a:bodyPr/>
        <a:lstStyle/>
        <a:p>
          <a:endParaRPr lang="en-US"/>
        </a:p>
      </dgm:t>
    </dgm:pt>
    <dgm:pt modelId="{1128C042-B002-4B45-99E3-824D9F62128C}">
      <dgm:prSet/>
      <dgm:spPr/>
      <dgm:t>
        <a:bodyPr/>
        <a:lstStyle/>
        <a:p>
          <a:r>
            <a:rPr lang="en-US"/>
            <a:t>Milestones : Design and prototype phases.</a:t>
          </a:r>
        </a:p>
      </dgm:t>
    </dgm:pt>
    <dgm:pt modelId="{31DF223E-1157-4B93-B8FE-598D58635D46}" type="parTrans" cxnId="{473CE380-B54E-4A9D-82A0-634C26A8C8E9}">
      <dgm:prSet/>
      <dgm:spPr/>
      <dgm:t>
        <a:bodyPr/>
        <a:lstStyle/>
        <a:p>
          <a:endParaRPr lang="en-US"/>
        </a:p>
      </dgm:t>
    </dgm:pt>
    <dgm:pt modelId="{8F5D569C-DB47-457E-B5EF-51B7A458C150}" type="sibTrans" cxnId="{473CE380-B54E-4A9D-82A0-634C26A8C8E9}">
      <dgm:prSet phldrT="03"/>
      <dgm:spPr/>
      <dgm:t>
        <a:bodyPr/>
        <a:lstStyle/>
        <a:p>
          <a:endParaRPr lang="en-US"/>
        </a:p>
      </dgm:t>
    </dgm:pt>
    <dgm:pt modelId="{84E8C7A5-8944-4141-9C1F-2DEC3551E0F9}">
      <dgm:prSet/>
      <dgm:spPr/>
      <dgm:t>
        <a:bodyPr/>
        <a:lstStyle/>
        <a:p>
          <a:r>
            <a:rPr lang="en-US"/>
            <a:t>Technical Requirements:    Microcontroller, GPS, SIM integration, and display.                                 </a:t>
          </a:r>
        </a:p>
      </dgm:t>
    </dgm:pt>
    <dgm:pt modelId="{26F1AB48-E08D-46A4-BB36-1B525E46CD12}" type="parTrans" cxnId="{5F08858E-52AF-400D-AC7B-918443E09962}">
      <dgm:prSet/>
      <dgm:spPr/>
      <dgm:t>
        <a:bodyPr/>
        <a:lstStyle/>
        <a:p>
          <a:endParaRPr lang="en-US"/>
        </a:p>
      </dgm:t>
    </dgm:pt>
    <dgm:pt modelId="{62271EB5-221A-4741-B1E0-FD0DF2B9182D}" type="sibTrans" cxnId="{5F08858E-52AF-400D-AC7B-918443E09962}">
      <dgm:prSet phldrT="04"/>
      <dgm:spPr/>
      <dgm:t>
        <a:bodyPr/>
        <a:lstStyle/>
        <a:p>
          <a:endParaRPr lang="en-US"/>
        </a:p>
      </dgm:t>
    </dgm:pt>
    <dgm:pt modelId="{0C2CF738-846F-4B13-AD01-080587727694}">
      <dgm:prSet/>
      <dgm:spPr/>
      <dgm:t>
        <a:bodyPr/>
        <a:lstStyle/>
        <a:p>
          <a:r>
            <a:rPr lang="en-US"/>
            <a:t>Limits and Exclusions:         data collection, update</a:t>
          </a:r>
        </a:p>
      </dgm:t>
    </dgm:pt>
    <dgm:pt modelId="{5C225870-1B89-4EE3-B9B9-F491F019064F}" type="parTrans" cxnId="{62762E6A-654A-4C35-BF57-5F8182469DCA}">
      <dgm:prSet/>
      <dgm:spPr/>
      <dgm:t>
        <a:bodyPr/>
        <a:lstStyle/>
        <a:p>
          <a:endParaRPr lang="en-US"/>
        </a:p>
      </dgm:t>
    </dgm:pt>
    <dgm:pt modelId="{E87F9A49-2D2C-4C08-9D5D-A7A4317A33C4}" type="sibTrans" cxnId="{62762E6A-654A-4C35-BF57-5F8182469DCA}">
      <dgm:prSet phldrT="05"/>
      <dgm:spPr/>
      <dgm:t>
        <a:bodyPr/>
        <a:lstStyle/>
        <a:p>
          <a:endParaRPr lang="en-US"/>
        </a:p>
      </dgm:t>
    </dgm:pt>
    <dgm:pt modelId="{15352708-F898-45E8-9818-1741E4EBFD09}" type="pres">
      <dgm:prSet presAssocID="{9AD948DB-C3D2-4DF7-A7D2-F2AC19EA1A74}" presName="vert0" presStyleCnt="0">
        <dgm:presLayoutVars>
          <dgm:dir/>
          <dgm:animOne val="branch"/>
          <dgm:animLvl val="lvl"/>
        </dgm:presLayoutVars>
      </dgm:prSet>
      <dgm:spPr/>
    </dgm:pt>
    <dgm:pt modelId="{0736FAA6-7E5C-4314-9B10-EA1C0D92384F}" type="pres">
      <dgm:prSet presAssocID="{FB822BFE-674B-419F-BD22-D137E8E0EDD7}" presName="thickLine" presStyleLbl="alignNode1" presStyleIdx="0" presStyleCnt="5"/>
      <dgm:spPr/>
    </dgm:pt>
    <dgm:pt modelId="{5A37FC4E-F2BF-41E1-910E-CE8FFAB1C020}" type="pres">
      <dgm:prSet presAssocID="{FB822BFE-674B-419F-BD22-D137E8E0EDD7}" presName="horz1" presStyleCnt="0"/>
      <dgm:spPr/>
    </dgm:pt>
    <dgm:pt modelId="{0B5111A3-FB03-4B67-AD04-7ACB6748A40C}" type="pres">
      <dgm:prSet presAssocID="{FB822BFE-674B-419F-BD22-D137E8E0EDD7}" presName="tx1" presStyleLbl="revTx" presStyleIdx="0" presStyleCnt="5"/>
      <dgm:spPr/>
    </dgm:pt>
    <dgm:pt modelId="{586AF824-4854-42B5-AD20-9B0962F39917}" type="pres">
      <dgm:prSet presAssocID="{FB822BFE-674B-419F-BD22-D137E8E0EDD7}" presName="vert1" presStyleCnt="0"/>
      <dgm:spPr/>
    </dgm:pt>
    <dgm:pt modelId="{726A9462-6F2C-4C1C-87B5-6B1F1D386C1A}" type="pres">
      <dgm:prSet presAssocID="{C4835A71-D671-4C24-8A22-A68C4FEBDF18}" presName="thickLine" presStyleLbl="alignNode1" presStyleIdx="1" presStyleCnt="5"/>
      <dgm:spPr/>
    </dgm:pt>
    <dgm:pt modelId="{4DDE8493-54E7-4F45-9F08-3C33E3690AAD}" type="pres">
      <dgm:prSet presAssocID="{C4835A71-D671-4C24-8A22-A68C4FEBDF18}" presName="horz1" presStyleCnt="0"/>
      <dgm:spPr/>
    </dgm:pt>
    <dgm:pt modelId="{4841FD77-E73D-4BC2-99FB-8CFA412BE476}" type="pres">
      <dgm:prSet presAssocID="{C4835A71-D671-4C24-8A22-A68C4FEBDF18}" presName="tx1" presStyleLbl="revTx" presStyleIdx="1" presStyleCnt="5"/>
      <dgm:spPr/>
    </dgm:pt>
    <dgm:pt modelId="{F78125A9-8AE0-4E1D-B135-3069041360D2}" type="pres">
      <dgm:prSet presAssocID="{C4835A71-D671-4C24-8A22-A68C4FEBDF18}" presName="vert1" presStyleCnt="0"/>
      <dgm:spPr/>
    </dgm:pt>
    <dgm:pt modelId="{75E90116-F094-4928-9303-D9C85DFDF9AD}" type="pres">
      <dgm:prSet presAssocID="{1128C042-B002-4B45-99E3-824D9F62128C}" presName="thickLine" presStyleLbl="alignNode1" presStyleIdx="2" presStyleCnt="5"/>
      <dgm:spPr/>
    </dgm:pt>
    <dgm:pt modelId="{63A14D5E-8B95-49BF-A884-A18786F69DAE}" type="pres">
      <dgm:prSet presAssocID="{1128C042-B002-4B45-99E3-824D9F62128C}" presName="horz1" presStyleCnt="0"/>
      <dgm:spPr/>
    </dgm:pt>
    <dgm:pt modelId="{31424C01-CC53-4FA9-A08D-95AEC3D7D796}" type="pres">
      <dgm:prSet presAssocID="{1128C042-B002-4B45-99E3-824D9F62128C}" presName="tx1" presStyleLbl="revTx" presStyleIdx="2" presStyleCnt="5"/>
      <dgm:spPr/>
    </dgm:pt>
    <dgm:pt modelId="{49BA14F0-D62E-417E-87B4-4E302B70F830}" type="pres">
      <dgm:prSet presAssocID="{1128C042-B002-4B45-99E3-824D9F62128C}" presName="vert1" presStyleCnt="0"/>
      <dgm:spPr/>
    </dgm:pt>
    <dgm:pt modelId="{55F22A27-3A59-4025-8664-14106A8D5A85}" type="pres">
      <dgm:prSet presAssocID="{84E8C7A5-8944-4141-9C1F-2DEC3551E0F9}" presName="thickLine" presStyleLbl="alignNode1" presStyleIdx="3" presStyleCnt="5"/>
      <dgm:spPr/>
    </dgm:pt>
    <dgm:pt modelId="{4C57DCFC-D2F0-4803-ABCB-A0659D50C4AB}" type="pres">
      <dgm:prSet presAssocID="{84E8C7A5-8944-4141-9C1F-2DEC3551E0F9}" presName="horz1" presStyleCnt="0"/>
      <dgm:spPr/>
    </dgm:pt>
    <dgm:pt modelId="{C3E62512-93B7-4BE1-89CD-C9FFF5D6160C}" type="pres">
      <dgm:prSet presAssocID="{84E8C7A5-8944-4141-9C1F-2DEC3551E0F9}" presName="tx1" presStyleLbl="revTx" presStyleIdx="3" presStyleCnt="5"/>
      <dgm:spPr/>
    </dgm:pt>
    <dgm:pt modelId="{52768F54-3ECB-43E8-B587-A177F1033F0C}" type="pres">
      <dgm:prSet presAssocID="{84E8C7A5-8944-4141-9C1F-2DEC3551E0F9}" presName="vert1" presStyleCnt="0"/>
      <dgm:spPr/>
    </dgm:pt>
    <dgm:pt modelId="{7EFE4F1D-FD50-4F9F-B5F5-16B7DF6C3283}" type="pres">
      <dgm:prSet presAssocID="{0C2CF738-846F-4B13-AD01-080587727694}" presName="thickLine" presStyleLbl="alignNode1" presStyleIdx="4" presStyleCnt="5"/>
      <dgm:spPr/>
    </dgm:pt>
    <dgm:pt modelId="{3F706D2A-3E6C-4DB7-91B5-D38CEF9D93F2}" type="pres">
      <dgm:prSet presAssocID="{0C2CF738-846F-4B13-AD01-080587727694}" presName="horz1" presStyleCnt="0"/>
      <dgm:spPr/>
    </dgm:pt>
    <dgm:pt modelId="{D21DDD36-E8A0-4975-9AAB-A8D06C0EC91C}" type="pres">
      <dgm:prSet presAssocID="{0C2CF738-846F-4B13-AD01-080587727694}" presName="tx1" presStyleLbl="revTx" presStyleIdx="4" presStyleCnt="5"/>
      <dgm:spPr/>
    </dgm:pt>
    <dgm:pt modelId="{E6DCE74C-443B-4EE8-B247-4EF27C83C512}" type="pres">
      <dgm:prSet presAssocID="{0C2CF738-846F-4B13-AD01-080587727694}" presName="vert1" presStyleCnt="0"/>
      <dgm:spPr/>
    </dgm:pt>
  </dgm:ptLst>
  <dgm:cxnLst>
    <dgm:cxn modelId="{B77EE42C-AE5A-4925-BBF8-DC0B4434A67F}" type="presOf" srcId="{1128C042-B002-4B45-99E3-824D9F62128C}" destId="{31424C01-CC53-4FA9-A08D-95AEC3D7D796}" srcOrd="0" destOrd="0" presId="urn:microsoft.com/office/officeart/2008/layout/LinedList"/>
    <dgm:cxn modelId="{A5750736-1C10-4E00-A18C-86825DD35C1D}" srcId="{9AD948DB-C3D2-4DF7-A7D2-F2AC19EA1A74}" destId="{C4835A71-D671-4C24-8A22-A68C4FEBDF18}" srcOrd="1" destOrd="0" parTransId="{9BEE45CC-092D-4D9B-9373-8BBE5103B636}" sibTransId="{20CDCA90-544D-4FE8-81CE-0CCA35B94A78}"/>
    <dgm:cxn modelId="{3D8E633C-9E45-4F8E-B321-56A87F96CE24}" type="presOf" srcId="{9AD948DB-C3D2-4DF7-A7D2-F2AC19EA1A74}" destId="{15352708-F898-45E8-9818-1741E4EBFD09}" srcOrd="0" destOrd="0" presId="urn:microsoft.com/office/officeart/2008/layout/LinedList"/>
    <dgm:cxn modelId="{9DB1B042-DF40-404F-BAA0-F8FE177EB4B2}" type="presOf" srcId="{FB822BFE-674B-419F-BD22-D137E8E0EDD7}" destId="{0B5111A3-FB03-4B67-AD04-7ACB6748A40C}" srcOrd="0" destOrd="0" presId="urn:microsoft.com/office/officeart/2008/layout/LinedList"/>
    <dgm:cxn modelId="{B3496447-E26C-498F-97AA-10B9BF829716}" type="presOf" srcId="{0C2CF738-846F-4B13-AD01-080587727694}" destId="{D21DDD36-E8A0-4975-9AAB-A8D06C0EC91C}" srcOrd="0" destOrd="0" presId="urn:microsoft.com/office/officeart/2008/layout/LinedList"/>
    <dgm:cxn modelId="{C7E9CB69-3EDC-4FFB-BD10-ECBC8A3F5DE3}" srcId="{9AD948DB-C3D2-4DF7-A7D2-F2AC19EA1A74}" destId="{FB822BFE-674B-419F-BD22-D137E8E0EDD7}" srcOrd="0" destOrd="0" parTransId="{11F175E8-E6F5-46CA-8C47-F796F1CE470B}" sibTransId="{58FDB818-F099-48EC-A1A2-BDE108FE9433}"/>
    <dgm:cxn modelId="{62762E6A-654A-4C35-BF57-5F8182469DCA}" srcId="{9AD948DB-C3D2-4DF7-A7D2-F2AC19EA1A74}" destId="{0C2CF738-846F-4B13-AD01-080587727694}" srcOrd="4" destOrd="0" parTransId="{5C225870-1B89-4EE3-B9B9-F491F019064F}" sibTransId="{E87F9A49-2D2C-4C08-9D5D-A7A4317A33C4}"/>
    <dgm:cxn modelId="{473CE380-B54E-4A9D-82A0-634C26A8C8E9}" srcId="{9AD948DB-C3D2-4DF7-A7D2-F2AC19EA1A74}" destId="{1128C042-B002-4B45-99E3-824D9F62128C}" srcOrd="2" destOrd="0" parTransId="{31DF223E-1157-4B93-B8FE-598D58635D46}" sibTransId="{8F5D569C-DB47-457E-B5EF-51B7A458C150}"/>
    <dgm:cxn modelId="{5F08858E-52AF-400D-AC7B-918443E09962}" srcId="{9AD948DB-C3D2-4DF7-A7D2-F2AC19EA1A74}" destId="{84E8C7A5-8944-4141-9C1F-2DEC3551E0F9}" srcOrd="3" destOrd="0" parTransId="{26F1AB48-E08D-46A4-BB36-1B525E46CD12}" sibTransId="{62271EB5-221A-4741-B1E0-FD0DF2B9182D}"/>
    <dgm:cxn modelId="{FF5C6AD5-2902-42B2-B503-AFFDE6345772}" type="presOf" srcId="{C4835A71-D671-4C24-8A22-A68C4FEBDF18}" destId="{4841FD77-E73D-4BC2-99FB-8CFA412BE476}" srcOrd="0" destOrd="0" presId="urn:microsoft.com/office/officeart/2008/layout/LinedList"/>
    <dgm:cxn modelId="{6381EEE7-6C8E-4D97-9191-76FF36B1571B}" type="presOf" srcId="{84E8C7A5-8944-4141-9C1F-2DEC3551E0F9}" destId="{C3E62512-93B7-4BE1-89CD-C9FFF5D6160C}" srcOrd="0" destOrd="0" presId="urn:microsoft.com/office/officeart/2008/layout/LinedList"/>
    <dgm:cxn modelId="{C060C678-E61A-48C5-A5B1-EB4F2020A6ED}" type="presParOf" srcId="{15352708-F898-45E8-9818-1741E4EBFD09}" destId="{0736FAA6-7E5C-4314-9B10-EA1C0D92384F}" srcOrd="0" destOrd="0" presId="urn:microsoft.com/office/officeart/2008/layout/LinedList"/>
    <dgm:cxn modelId="{305A6ADC-A93F-4C16-8E4F-6CA383ADA925}" type="presParOf" srcId="{15352708-F898-45E8-9818-1741E4EBFD09}" destId="{5A37FC4E-F2BF-41E1-910E-CE8FFAB1C020}" srcOrd="1" destOrd="0" presId="urn:microsoft.com/office/officeart/2008/layout/LinedList"/>
    <dgm:cxn modelId="{1D0E5B79-B295-4E70-B354-F4129D92A14C}" type="presParOf" srcId="{5A37FC4E-F2BF-41E1-910E-CE8FFAB1C020}" destId="{0B5111A3-FB03-4B67-AD04-7ACB6748A40C}" srcOrd="0" destOrd="0" presId="urn:microsoft.com/office/officeart/2008/layout/LinedList"/>
    <dgm:cxn modelId="{2207C7BB-25C2-43DF-8982-B323F6EDEA1B}" type="presParOf" srcId="{5A37FC4E-F2BF-41E1-910E-CE8FFAB1C020}" destId="{586AF824-4854-42B5-AD20-9B0962F39917}" srcOrd="1" destOrd="0" presId="urn:microsoft.com/office/officeart/2008/layout/LinedList"/>
    <dgm:cxn modelId="{A2B3EFBC-90F9-4A8A-9EDA-CC8C987DB727}" type="presParOf" srcId="{15352708-F898-45E8-9818-1741E4EBFD09}" destId="{726A9462-6F2C-4C1C-87B5-6B1F1D386C1A}" srcOrd="2" destOrd="0" presId="urn:microsoft.com/office/officeart/2008/layout/LinedList"/>
    <dgm:cxn modelId="{D4ABA1E4-ECC1-4576-BFD5-C36EF2BD3DCA}" type="presParOf" srcId="{15352708-F898-45E8-9818-1741E4EBFD09}" destId="{4DDE8493-54E7-4F45-9F08-3C33E3690AAD}" srcOrd="3" destOrd="0" presId="urn:microsoft.com/office/officeart/2008/layout/LinedList"/>
    <dgm:cxn modelId="{ABAAB09F-BD37-4183-A891-59E504705C90}" type="presParOf" srcId="{4DDE8493-54E7-4F45-9F08-3C33E3690AAD}" destId="{4841FD77-E73D-4BC2-99FB-8CFA412BE476}" srcOrd="0" destOrd="0" presId="urn:microsoft.com/office/officeart/2008/layout/LinedList"/>
    <dgm:cxn modelId="{C945D271-6CBC-4114-9402-A9EA4ABB6C96}" type="presParOf" srcId="{4DDE8493-54E7-4F45-9F08-3C33E3690AAD}" destId="{F78125A9-8AE0-4E1D-B135-3069041360D2}" srcOrd="1" destOrd="0" presId="urn:microsoft.com/office/officeart/2008/layout/LinedList"/>
    <dgm:cxn modelId="{BCD36641-37EA-4DAE-8305-D751DAB481B3}" type="presParOf" srcId="{15352708-F898-45E8-9818-1741E4EBFD09}" destId="{75E90116-F094-4928-9303-D9C85DFDF9AD}" srcOrd="4" destOrd="0" presId="urn:microsoft.com/office/officeart/2008/layout/LinedList"/>
    <dgm:cxn modelId="{2C1FEBB7-4890-4462-9AFB-ABA6EAB7EEBC}" type="presParOf" srcId="{15352708-F898-45E8-9818-1741E4EBFD09}" destId="{63A14D5E-8B95-49BF-A884-A18786F69DAE}" srcOrd="5" destOrd="0" presId="urn:microsoft.com/office/officeart/2008/layout/LinedList"/>
    <dgm:cxn modelId="{98A4CA19-4D3D-4039-8E81-1F75B4EB2FBC}" type="presParOf" srcId="{63A14D5E-8B95-49BF-A884-A18786F69DAE}" destId="{31424C01-CC53-4FA9-A08D-95AEC3D7D796}" srcOrd="0" destOrd="0" presId="urn:microsoft.com/office/officeart/2008/layout/LinedList"/>
    <dgm:cxn modelId="{5343174F-7E7A-4FD7-BA39-97F33B50BCAC}" type="presParOf" srcId="{63A14D5E-8B95-49BF-A884-A18786F69DAE}" destId="{49BA14F0-D62E-417E-87B4-4E302B70F830}" srcOrd="1" destOrd="0" presId="urn:microsoft.com/office/officeart/2008/layout/LinedList"/>
    <dgm:cxn modelId="{B5235EDA-8481-42EA-904F-0E1B00082A78}" type="presParOf" srcId="{15352708-F898-45E8-9818-1741E4EBFD09}" destId="{55F22A27-3A59-4025-8664-14106A8D5A85}" srcOrd="6" destOrd="0" presId="urn:microsoft.com/office/officeart/2008/layout/LinedList"/>
    <dgm:cxn modelId="{8CBE7334-E03E-46D0-918F-C3CE569FEE00}" type="presParOf" srcId="{15352708-F898-45E8-9818-1741E4EBFD09}" destId="{4C57DCFC-D2F0-4803-ABCB-A0659D50C4AB}" srcOrd="7" destOrd="0" presId="urn:microsoft.com/office/officeart/2008/layout/LinedList"/>
    <dgm:cxn modelId="{FC4E89E0-8897-4CB4-9BC9-B405B376D6C1}" type="presParOf" srcId="{4C57DCFC-D2F0-4803-ABCB-A0659D50C4AB}" destId="{C3E62512-93B7-4BE1-89CD-C9FFF5D6160C}" srcOrd="0" destOrd="0" presId="urn:microsoft.com/office/officeart/2008/layout/LinedList"/>
    <dgm:cxn modelId="{E8AB1C48-39B8-4C8B-9E06-64998DDE193A}" type="presParOf" srcId="{4C57DCFC-D2F0-4803-ABCB-A0659D50C4AB}" destId="{52768F54-3ECB-43E8-B587-A177F1033F0C}" srcOrd="1" destOrd="0" presId="urn:microsoft.com/office/officeart/2008/layout/LinedList"/>
    <dgm:cxn modelId="{173B3E32-CA09-4BC0-9FD7-2C5F67F64E96}" type="presParOf" srcId="{15352708-F898-45E8-9818-1741E4EBFD09}" destId="{7EFE4F1D-FD50-4F9F-B5F5-16B7DF6C3283}" srcOrd="8" destOrd="0" presId="urn:microsoft.com/office/officeart/2008/layout/LinedList"/>
    <dgm:cxn modelId="{F0D23EEA-163D-421F-9E4A-45197B9F47EE}" type="presParOf" srcId="{15352708-F898-45E8-9818-1741E4EBFD09}" destId="{3F706D2A-3E6C-4DB7-91B5-D38CEF9D93F2}" srcOrd="9" destOrd="0" presId="urn:microsoft.com/office/officeart/2008/layout/LinedList"/>
    <dgm:cxn modelId="{9308A5DA-2C63-4C23-83E3-40B61F4A6775}" type="presParOf" srcId="{3F706D2A-3E6C-4DB7-91B5-D38CEF9D93F2}" destId="{D21DDD36-E8A0-4975-9AAB-A8D06C0EC91C}" srcOrd="0" destOrd="0" presId="urn:microsoft.com/office/officeart/2008/layout/LinedList"/>
    <dgm:cxn modelId="{4E6F08C0-7494-448B-8800-E08F66226A6C}" type="presParOf" srcId="{3F706D2A-3E6C-4DB7-91B5-D38CEF9D93F2}" destId="{E6DCE74C-443B-4EE8-B247-4EF27C83C51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FAA6-7E5C-4314-9B10-EA1C0D92384F}">
      <dsp:nvSpPr>
        <dsp:cNvPr id="0" name=""/>
        <dsp:cNvSpPr/>
      </dsp:nvSpPr>
      <dsp:spPr>
        <a:xfrm>
          <a:off x="0" y="509"/>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B5111A3-FB03-4B67-AD04-7ACB6748A40C}">
      <dsp:nvSpPr>
        <dsp:cNvPr id="0" name=""/>
        <dsp:cNvSpPr/>
      </dsp:nvSpPr>
      <dsp:spPr>
        <a:xfrm>
          <a:off x="0" y="509"/>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Project Objective: Enhance safety with alert system.</a:t>
          </a:r>
        </a:p>
      </dsp:txBody>
      <dsp:txXfrm>
        <a:off x="0" y="509"/>
        <a:ext cx="10515600" cy="835175"/>
      </dsp:txXfrm>
    </dsp:sp>
    <dsp:sp modelId="{726A9462-6F2C-4C1C-87B5-6B1F1D386C1A}">
      <dsp:nvSpPr>
        <dsp:cNvPr id="0" name=""/>
        <dsp:cNvSpPr/>
      </dsp:nvSpPr>
      <dsp:spPr>
        <a:xfrm>
          <a:off x="0" y="835685"/>
          <a:ext cx="10515600" cy="0"/>
        </a:xfrm>
        <a:prstGeom prst="line">
          <a:avLst/>
        </a:prstGeom>
        <a:gradFill rotWithShape="0">
          <a:gsLst>
            <a:gs pos="0">
              <a:schemeClr val="accent5">
                <a:hueOff val="4352466"/>
                <a:satOff val="1923"/>
                <a:lumOff val="-2108"/>
                <a:alphaOff val="0"/>
                <a:satMod val="103000"/>
                <a:lumMod val="102000"/>
                <a:tint val="94000"/>
              </a:schemeClr>
            </a:gs>
            <a:gs pos="50000">
              <a:schemeClr val="accent5">
                <a:hueOff val="4352466"/>
                <a:satOff val="1923"/>
                <a:lumOff val="-2108"/>
                <a:alphaOff val="0"/>
                <a:satMod val="110000"/>
                <a:lumMod val="100000"/>
                <a:shade val="100000"/>
              </a:schemeClr>
            </a:gs>
            <a:gs pos="100000">
              <a:schemeClr val="accent5">
                <a:hueOff val="4352466"/>
                <a:satOff val="1923"/>
                <a:lumOff val="-2108"/>
                <a:alphaOff val="0"/>
                <a:lumMod val="99000"/>
                <a:satMod val="120000"/>
                <a:shade val="78000"/>
              </a:schemeClr>
            </a:gs>
          </a:gsLst>
          <a:lin ang="5400000" scaled="0"/>
        </a:gradFill>
        <a:ln w="6350" cap="flat" cmpd="sng" algn="ctr">
          <a:solidFill>
            <a:schemeClr val="accent5">
              <a:hueOff val="4352466"/>
              <a:satOff val="1923"/>
              <a:lumOff val="-21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41FD77-E73D-4BC2-99FB-8CFA412BE476}">
      <dsp:nvSpPr>
        <dsp:cNvPr id="0" name=""/>
        <dsp:cNvSpPr/>
      </dsp:nvSpPr>
      <dsp:spPr>
        <a:xfrm>
          <a:off x="0" y="835685"/>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Deliverables: Hardware device for alerts.</a:t>
          </a:r>
        </a:p>
      </dsp:txBody>
      <dsp:txXfrm>
        <a:off x="0" y="835685"/>
        <a:ext cx="10515600" cy="835175"/>
      </dsp:txXfrm>
    </dsp:sp>
    <dsp:sp modelId="{75E90116-F094-4928-9303-D9C85DFDF9AD}">
      <dsp:nvSpPr>
        <dsp:cNvPr id="0" name=""/>
        <dsp:cNvSpPr/>
      </dsp:nvSpPr>
      <dsp:spPr>
        <a:xfrm>
          <a:off x="0" y="1670860"/>
          <a:ext cx="10515600" cy="0"/>
        </a:xfrm>
        <a:prstGeom prst="line">
          <a:avLst/>
        </a:prstGeom>
        <a:gradFill rotWithShape="0">
          <a:gsLst>
            <a:gs pos="0">
              <a:schemeClr val="accent5">
                <a:hueOff val="8704932"/>
                <a:satOff val="3846"/>
                <a:lumOff val="-4216"/>
                <a:alphaOff val="0"/>
                <a:satMod val="103000"/>
                <a:lumMod val="102000"/>
                <a:tint val="94000"/>
              </a:schemeClr>
            </a:gs>
            <a:gs pos="50000">
              <a:schemeClr val="accent5">
                <a:hueOff val="8704932"/>
                <a:satOff val="3846"/>
                <a:lumOff val="-4216"/>
                <a:alphaOff val="0"/>
                <a:satMod val="110000"/>
                <a:lumMod val="100000"/>
                <a:shade val="100000"/>
              </a:schemeClr>
            </a:gs>
            <a:gs pos="100000">
              <a:schemeClr val="accent5">
                <a:hueOff val="8704932"/>
                <a:satOff val="3846"/>
                <a:lumOff val="-4216"/>
                <a:alphaOff val="0"/>
                <a:lumMod val="99000"/>
                <a:satMod val="120000"/>
                <a:shade val="78000"/>
              </a:schemeClr>
            </a:gs>
          </a:gsLst>
          <a:lin ang="5400000" scaled="0"/>
        </a:gradFill>
        <a:ln w="6350" cap="flat" cmpd="sng" algn="ctr">
          <a:solidFill>
            <a:schemeClr val="accent5">
              <a:hueOff val="8704932"/>
              <a:satOff val="3846"/>
              <a:lumOff val="-4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1424C01-CC53-4FA9-A08D-95AEC3D7D796}">
      <dsp:nvSpPr>
        <dsp:cNvPr id="0" name=""/>
        <dsp:cNvSpPr/>
      </dsp:nvSpPr>
      <dsp:spPr>
        <a:xfrm>
          <a:off x="0" y="1670860"/>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Milestones : Design and prototype phases.</a:t>
          </a:r>
        </a:p>
      </dsp:txBody>
      <dsp:txXfrm>
        <a:off x="0" y="1670860"/>
        <a:ext cx="10515600" cy="835175"/>
      </dsp:txXfrm>
    </dsp:sp>
    <dsp:sp modelId="{55F22A27-3A59-4025-8664-14106A8D5A85}">
      <dsp:nvSpPr>
        <dsp:cNvPr id="0" name=""/>
        <dsp:cNvSpPr/>
      </dsp:nvSpPr>
      <dsp:spPr>
        <a:xfrm>
          <a:off x="0" y="2506036"/>
          <a:ext cx="10515600" cy="0"/>
        </a:xfrm>
        <a:prstGeom prst="line">
          <a:avLst/>
        </a:prstGeom>
        <a:gradFill rotWithShape="0">
          <a:gsLst>
            <a:gs pos="0">
              <a:schemeClr val="accent5">
                <a:hueOff val="13057397"/>
                <a:satOff val="5769"/>
                <a:lumOff val="-6324"/>
                <a:alphaOff val="0"/>
                <a:satMod val="103000"/>
                <a:lumMod val="102000"/>
                <a:tint val="94000"/>
              </a:schemeClr>
            </a:gs>
            <a:gs pos="50000">
              <a:schemeClr val="accent5">
                <a:hueOff val="13057397"/>
                <a:satOff val="5769"/>
                <a:lumOff val="-6324"/>
                <a:alphaOff val="0"/>
                <a:satMod val="110000"/>
                <a:lumMod val="100000"/>
                <a:shade val="100000"/>
              </a:schemeClr>
            </a:gs>
            <a:gs pos="100000">
              <a:schemeClr val="accent5">
                <a:hueOff val="13057397"/>
                <a:satOff val="5769"/>
                <a:lumOff val="-6324"/>
                <a:alphaOff val="0"/>
                <a:lumMod val="99000"/>
                <a:satMod val="120000"/>
                <a:shade val="78000"/>
              </a:schemeClr>
            </a:gs>
          </a:gsLst>
          <a:lin ang="5400000" scaled="0"/>
        </a:gradFill>
        <a:ln w="6350" cap="flat" cmpd="sng" algn="ctr">
          <a:solidFill>
            <a:schemeClr val="accent5">
              <a:hueOff val="13057397"/>
              <a:satOff val="5769"/>
              <a:lumOff val="-632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3E62512-93B7-4BE1-89CD-C9FFF5D6160C}">
      <dsp:nvSpPr>
        <dsp:cNvPr id="0" name=""/>
        <dsp:cNvSpPr/>
      </dsp:nvSpPr>
      <dsp:spPr>
        <a:xfrm>
          <a:off x="0" y="2506036"/>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Technical Requirements:    Microcontroller, GPS, SIM integration, and display.                                 </a:t>
          </a:r>
        </a:p>
      </dsp:txBody>
      <dsp:txXfrm>
        <a:off x="0" y="2506036"/>
        <a:ext cx="10515600" cy="835175"/>
      </dsp:txXfrm>
    </dsp:sp>
    <dsp:sp modelId="{7EFE4F1D-FD50-4F9F-B5F5-16B7DF6C3283}">
      <dsp:nvSpPr>
        <dsp:cNvPr id="0" name=""/>
        <dsp:cNvSpPr/>
      </dsp:nvSpPr>
      <dsp:spPr>
        <a:xfrm>
          <a:off x="0" y="3341211"/>
          <a:ext cx="10515600" cy="0"/>
        </a:xfrm>
        <a:prstGeom prst="line">
          <a:avLst/>
        </a:prstGeom>
        <a:gradFill rotWithShape="0">
          <a:gsLst>
            <a:gs pos="0">
              <a:schemeClr val="accent5">
                <a:hueOff val="17409864"/>
                <a:satOff val="7692"/>
                <a:lumOff val="-8432"/>
                <a:alphaOff val="0"/>
                <a:satMod val="103000"/>
                <a:lumMod val="102000"/>
                <a:tint val="94000"/>
              </a:schemeClr>
            </a:gs>
            <a:gs pos="50000">
              <a:schemeClr val="accent5">
                <a:hueOff val="17409864"/>
                <a:satOff val="7692"/>
                <a:lumOff val="-8432"/>
                <a:alphaOff val="0"/>
                <a:satMod val="110000"/>
                <a:lumMod val="100000"/>
                <a:shade val="100000"/>
              </a:schemeClr>
            </a:gs>
            <a:gs pos="100000">
              <a:schemeClr val="accent5">
                <a:hueOff val="17409864"/>
                <a:satOff val="7692"/>
                <a:lumOff val="-8432"/>
                <a:alphaOff val="0"/>
                <a:lumMod val="99000"/>
                <a:satMod val="120000"/>
                <a:shade val="78000"/>
              </a:schemeClr>
            </a:gs>
          </a:gsLst>
          <a:lin ang="5400000" scaled="0"/>
        </a:gradFill>
        <a:ln w="6350" cap="flat" cmpd="sng" algn="ctr">
          <a:solidFill>
            <a:schemeClr val="accent5">
              <a:hueOff val="17409864"/>
              <a:satOff val="7692"/>
              <a:lumOff val="-843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21DDD36-E8A0-4975-9AAB-A8D06C0EC91C}">
      <dsp:nvSpPr>
        <dsp:cNvPr id="0" name=""/>
        <dsp:cNvSpPr/>
      </dsp:nvSpPr>
      <dsp:spPr>
        <a:xfrm>
          <a:off x="0" y="3341211"/>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Limits and Exclusions:         data collection, update</a:t>
          </a:r>
        </a:p>
      </dsp:txBody>
      <dsp:txXfrm>
        <a:off x="0" y="3341211"/>
        <a:ext cx="10515600" cy="8351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7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06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91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6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1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295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8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775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0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5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231390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ffic light trails at night">
            <a:extLst>
              <a:ext uri="{FF2B5EF4-FFF2-40B4-BE49-F238E27FC236}">
                <a16:creationId xmlns:a16="http://schemas.microsoft.com/office/drawing/2014/main" id="{B2BCC480-A962-4373-6BE6-8260524DEB46}"/>
              </a:ext>
            </a:extLst>
          </p:cNvPr>
          <p:cNvPicPr>
            <a:picLocks noChangeAspect="1"/>
          </p:cNvPicPr>
          <p:nvPr/>
        </p:nvPicPr>
        <p:blipFill rotWithShape="1">
          <a:blip r:embed="rId2">
            <a:alphaModFix amt="50000"/>
          </a:blip>
          <a:srcRect t="15015" r="-1" b="693"/>
          <a:stretch/>
        </p:blipFill>
        <p:spPr>
          <a:xfrm>
            <a:off x="20" y="10"/>
            <a:ext cx="12191979" cy="685798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b="1" i="1">
                <a:ea typeface="+mj-lt"/>
                <a:cs typeface="+mj-lt"/>
              </a:rPr>
              <a:t>Intelligent Speed Bump Alert System</a:t>
            </a:r>
            <a:endParaRPr lang="en-US" i="1">
              <a:ea typeface="Calibri Light"/>
              <a:cs typeface="Calibri Light"/>
            </a:endParaRPr>
          </a:p>
        </p:txBody>
      </p:sp>
      <p:sp>
        <p:nvSpPr>
          <p:cNvPr id="7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ng exposure of lights">
            <a:extLst>
              <a:ext uri="{FF2B5EF4-FFF2-40B4-BE49-F238E27FC236}">
                <a16:creationId xmlns:a16="http://schemas.microsoft.com/office/drawing/2014/main" id="{9D1F6223-73AF-969C-DC19-DAEC9E8B56EE}"/>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36CF9491-CAC0-7943-FF11-847F0A8D06AD}"/>
              </a:ext>
            </a:extLst>
          </p:cNvPr>
          <p:cNvSpPr>
            <a:spLocks noGrp="1"/>
          </p:cNvSpPr>
          <p:nvPr>
            <p:ph type="title"/>
          </p:nvPr>
        </p:nvSpPr>
        <p:spPr>
          <a:xfrm>
            <a:off x="640080" y="853673"/>
            <a:ext cx="4023360" cy="5004794"/>
          </a:xfrm>
        </p:spPr>
        <p:txBody>
          <a:bodyPr>
            <a:normAutofit/>
          </a:bodyPr>
          <a:lstStyle/>
          <a:p>
            <a:r>
              <a:rPr lang="en-US" sz="7200" b="1">
                <a:ea typeface="+mj-lt"/>
                <a:cs typeface="+mj-lt"/>
              </a:rPr>
              <a:t>Executive Summary</a:t>
            </a:r>
            <a:endParaRPr lang="en-US" sz="7200">
              <a:ea typeface="+mj-lt"/>
              <a:cs typeface="+mj-lt"/>
            </a:endParaRPr>
          </a:p>
          <a:p>
            <a:endParaRPr lang="en-US" sz="7200"/>
          </a:p>
        </p:txBody>
      </p:sp>
      <p:sp>
        <p:nvSpPr>
          <p:cNvPr id="3" name="Content Placeholder 2">
            <a:extLst>
              <a:ext uri="{FF2B5EF4-FFF2-40B4-BE49-F238E27FC236}">
                <a16:creationId xmlns:a16="http://schemas.microsoft.com/office/drawing/2014/main" id="{C75F43B0-804B-B27D-F761-2A359B0D4A4F}"/>
              </a:ext>
            </a:extLst>
          </p:cNvPr>
          <p:cNvSpPr>
            <a:spLocks noGrp="1"/>
          </p:cNvSpPr>
          <p:nvPr>
            <p:ph idx="1"/>
          </p:nvPr>
        </p:nvSpPr>
        <p:spPr>
          <a:xfrm>
            <a:off x="5515576" y="770166"/>
            <a:ext cx="5892452" cy="5004794"/>
          </a:xfrm>
        </p:spPr>
        <p:txBody>
          <a:bodyPr vert="horz" lIns="91440" tIns="45720" rIns="91440" bIns="45720" rtlCol="0" anchor="ctr">
            <a:normAutofit/>
          </a:bodyPr>
          <a:lstStyle/>
          <a:p>
            <a:pPr marL="0" indent="0">
              <a:lnSpc>
                <a:spcPct val="100000"/>
              </a:lnSpc>
              <a:buNone/>
            </a:pPr>
            <a:r>
              <a:rPr lang="en-US" sz="2600">
                <a:ea typeface="+mn-lt"/>
                <a:cs typeface="+mn-lt"/>
              </a:rPr>
              <a:t>The Smart Bump Alert System aims to enhance road safety through a compact device in cars. It includes a tiny computer, GPS, SIM card, and a user-friendly screen, alerting drivers about upcoming speed bumps. Our project focuses on careful research and harnessing public support for data collection. In the future, we envision collaborating with the government to enhance road safety using our collected data. Additionally, potential partnerships with map companies could involve sharing our data to improve their maps. Our ultimate objective is to contribute to safer roads for everyone.</a:t>
            </a:r>
            <a:endParaRPr lang="en-US" sz="2600"/>
          </a:p>
          <a:p>
            <a:pPr marL="0" indent="0">
              <a:lnSpc>
                <a:spcPct val="100000"/>
              </a:lnSpc>
              <a:buNone/>
            </a:pPr>
            <a:br>
              <a:rPr lang="en-US" sz="2600"/>
            </a:br>
            <a:endParaRPr lang="en-US" sz="2600"/>
          </a:p>
          <a:p>
            <a:pPr>
              <a:lnSpc>
                <a:spcPct val="100000"/>
              </a:lnSpc>
            </a:pPr>
            <a:endParaRPr lang="en-US" sz="2600"/>
          </a:p>
        </p:txBody>
      </p:sp>
      <p:sp>
        <p:nvSpPr>
          <p:cNvPr id="2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2993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26" name="Rectangle 262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58" name="Picture 2557" descr="CPU with binary numbers and blueprint">
            <a:extLst>
              <a:ext uri="{FF2B5EF4-FFF2-40B4-BE49-F238E27FC236}">
                <a16:creationId xmlns:a16="http://schemas.microsoft.com/office/drawing/2014/main" id="{7322F9B8-00CA-9B16-3731-8ABC420E6B67}"/>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D5A3A93C-7D54-183F-B9C7-559D04E8C3D5}"/>
              </a:ext>
            </a:extLst>
          </p:cNvPr>
          <p:cNvSpPr>
            <a:spLocks noGrp="1"/>
          </p:cNvSpPr>
          <p:nvPr>
            <p:ph type="title"/>
          </p:nvPr>
        </p:nvSpPr>
        <p:spPr>
          <a:xfrm>
            <a:off x="838200" y="365125"/>
            <a:ext cx="10515600" cy="1325563"/>
          </a:xfrm>
        </p:spPr>
        <p:txBody>
          <a:bodyPr>
            <a:normAutofit/>
          </a:bodyPr>
          <a:lstStyle/>
          <a:p>
            <a:r>
              <a:rPr lang="en-US" sz="7200" b="1" dirty="0">
                <a:latin typeface="Arial"/>
                <a:cs typeface="Arial"/>
              </a:rPr>
              <a:t>Project scope summary</a:t>
            </a:r>
            <a:endParaRPr lang="en-US" dirty="0"/>
          </a:p>
        </p:txBody>
      </p:sp>
      <p:sp>
        <p:nvSpPr>
          <p:cNvPr id="262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14" name="Content Placeholder 2555">
            <a:extLst>
              <a:ext uri="{FF2B5EF4-FFF2-40B4-BE49-F238E27FC236}">
                <a16:creationId xmlns:a16="http://schemas.microsoft.com/office/drawing/2014/main" id="{22994E5A-A9B6-1F60-E71F-12A54266721F}"/>
              </a:ext>
            </a:extLst>
          </p:cNvPr>
          <p:cNvGraphicFramePr>
            <a:graphicFrameLocks noGrp="1"/>
          </p:cNvGraphicFramePr>
          <p:nvPr>
            <p:ph idx="1"/>
            <p:extLst>
              <p:ext uri="{D42A27DB-BD31-4B8C-83A1-F6EECF244321}">
                <p14:modId xmlns:p14="http://schemas.microsoft.com/office/powerpoint/2010/main" val="4106221902"/>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13153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C725B0F9-24EC-046B-DDD1-6AB897FF79C3}"/>
              </a:ext>
            </a:extLst>
          </p:cNvPr>
          <p:cNvPicPr>
            <a:picLocks noChangeAspect="1"/>
          </p:cNvPicPr>
          <p:nvPr/>
        </p:nvPicPr>
        <p:blipFill rotWithShape="1">
          <a:blip r:embed="rId2">
            <a:alphaModFix amt="40000"/>
          </a:blip>
          <a:srcRect t="5686" b="10045"/>
          <a:stretch/>
        </p:blipFill>
        <p:spPr>
          <a:xfrm>
            <a:off x="20" y="10"/>
            <a:ext cx="12191979" cy="6857990"/>
          </a:xfrm>
          <a:prstGeom prst="rect">
            <a:avLst/>
          </a:prstGeom>
        </p:spPr>
      </p:pic>
      <p:sp>
        <p:nvSpPr>
          <p:cNvPr id="2" name="Title 1">
            <a:extLst>
              <a:ext uri="{FF2B5EF4-FFF2-40B4-BE49-F238E27FC236}">
                <a16:creationId xmlns:a16="http://schemas.microsoft.com/office/drawing/2014/main" id="{E8E3CDE2-5A8D-ED14-B551-B7E6F652CF5E}"/>
              </a:ext>
            </a:extLst>
          </p:cNvPr>
          <p:cNvSpPr>
            <a:spLocks noGrp="1"/>
          </p:cNvSpPr>
          <p:nvPr>
            <p:ph type="title"/>
          </p:nvPr>
        </p:nvSpPr>
        <p:spPr>
          <a:xfrm>
            <a:off x="640080" y="853673"/>
            <a:ext cx="4023360" cy="5004794"/>
          </a:xfrm>
        </p:spPr>
        <p:txBody>
          <a:bodyPr>
            <a:normAutofit/>
          </a:bodyPr>
          <a:lstStyle/>
          <a:p>
            <a:r>
              <a:rPr lang="en-US" sz="7200" b="1">
                <a:latin typeface="Arial"/>
                <a:cs typeface="Arial"/>
              </a:rPr>
              <a:t>Project Scope</a:t>
            </a:r>
            <a:endParaRPr lang="en-US" sz="7200"/>
          </a:p>
        </p:txBody>
      </p:sp>
      <p:sp>
        <p:nvSpPr>
          <p:cNvPr id="3" name="Content Placeholder 2">
            <a:extLst>
              <a:ext uri="{FF2B5EF4-FFF2-40B4-BE49-F238E27FC236}">
                <a16:creationId xmlns:a16="http://schemas.microsoft.com/office/drawing/2014/main" id="{C1C28C24-F987-43A5-CE36-48435278CA4B}"/>
              </a:ext>
            </a:extLst>
          </p:cNvPr>
          <p:cNvSpPr>
            <a:spLocks noGrp="1"/>
          </p:cNvSpPr>
          <p:nvPr>
            <p:ph idx="1"/>
          </p:nvPr>
        </p:nvSpPr>
        <p:spPr>
          <a:xfrm>
            <a:off x="5561912" y="853673"/>
            <a:ext cx="5752171" cy="5004794"/>
          </a:xfrm>
        </p:spPr>
        <p:txBody>
          <a:bodyPr vert="horz" lIns="91440" tIns="45720" rIns="91440" bIns="45720" rtlCol="0" anchor="ctr">
            <a:normAutofit/>
          </a:bodyPr>
          <a:lstStyle/>
          <a:p>
            <a:pPr>
              <a:lnSpc>
                <a:spcPct val="100000"/>
              </a:lnSpc>
            </a:pPr>
            <a:r>
              <a:rPr lang="en-US" sz="2200" b="1" dirty="0">
                <a:ea typeface="+mn-lt"/>
                <a:cs typeface="+mn-lt"/>
              </a:rPr>
              <a:t>Project Objective: </a:t>
            </a:r>
          </a:p>
          <a:p>
            <a:pPr marL="0" indent="0">
              <a:lnSpc>
                <a:spcPct val="100000"/>
              </a:lnSpc>
              <a:buNone/>
            </a:pPr>
            <a:r>
              <a:rPr lang="en-US" sz="2200" dirty="0">
                <a:ea typeface="+mn-lt"/>
                <a:cs typeface="+mn-lt"/>
              </a:rPr>
              <a:t>Develop an Intelligent Speed Bump Alert System for enhanced road safety.</a:t>
            </a:r>
            <a:endParaRPr lang="en-US" sz="2200" b="1"/>
          </a:p>
          <a:p>
            <a:pPr marL="0" indent="0">
              <a:lnSpc>
                <a:spcPct val="100000"/>
              </a:lnSpc>
              <a:buNone/>
            </a:pPr>
            <a:r>
              <a:rPr lang="en-US" sz="2200" dirty="0">
                <a:ea typeface="+mn-lt"/>
                <a:cs typeface="+mn-lt"/>
              </a:rPr>
              <a:t>Provide real-time alerts to drivers approaching speed bumps.</a:t>
            </a:r>
            <a:endParaRPr lang="en-US" sz="2200"/>
          </a:p>
          <a:p>
            <a:pPr>
              <a:lnSpc>
                <a:spcPct val="100000"/>
              </a:lnSpc>
            </a:pPr>
            <a:r>
              <a:rPr lang="en-US" sz="2200" b="1" dirty="0">
                <a:ea typeface="+mn-lt"/>
                <a:cs typeface="+mn-lt"/>
              </a:rPr>
              <a:t>Deliverables:</a:t>
            </a:r>
          </a:p>
          <a:p>
            <a:pPr marL="0" indent="0">
              <a:lnSpc>
                <a:spcPct val="100000"/>
              </a:lnSpc>
              <a:buNone/>
            </a:pPr>
            <a:r>
              <a:rPr lang="en-US" sz="2200" dirty="0">
                <a:ea typeface="+mn-lt"/>
                <a:cs typeface="+mn-lt"/>
              </a:rPr>
              <a:t>Hardware device featuring a microcontroller, GPS, SIM card, and screen display.</a:t>
            </a:r>
            <a:endParaRPr lang="en-US" sz="2200" b="1"/>
          </a:p>
          <a:p>
            <a:pPr marL="0" indent="0">
              <a:lnSpc>
                <a:spcPct val="100000"/>
              </a:lnSpc>
              <a:buNone/>
            </a:pPr>
            <a:r>
              <a:rPr lang="en-US" sz="2200" dirty="0">
                <a:ea typeface="+mn-lt"/>
                <a:cs typeface="+mn-lt"/>
              </a:rPr>
              <a:t>Intuitive user interface for effective interaction.</a:t>
            </a:r>
            <a:endParaRPr lang="en-US" sz="2200"/>
          </a:p>
          <a:p>
            <a:pPr>
              <a:lnSpc>
                <a:spcPct val="100000"/>
              </a:lnSpc>
            </a:pPr>
            <a:r>
              <a:rPr lang="en-US" sz="2200" b="1" dirty="0">
                <a:ea typeface="+mn-lt"/>
                <a:cs typeface="+mn-lt"/>
              </a:rPr>
              <a:t>Milestones: </a:t>
            </a:r>
            <a:endParaRPr lang="en-US" sz="2200" b="1"/>
          </a:p>
          <a:p>
            <a:pPr marL="0" indent="0">
              <a:lnSpc>
                <a:spcPct val="100000"/>
              </a:lnSpc>
              <a:buNone/>
            </a:pPr>
            <a:r>
              <a:rPr lang="en-US" sz="2200" dirty="0">
                <a:ea typeface="+mn-lt"/>
                <a:cs typeface="+mn-lt"/>
              </a:rPr>
              <a:t>Design Phase: Conceptualizing the device and its components.</a:t>
            </a:r>
            <a:endParaRPr lang="en-US" sz="2200"/>
          </a:p>
          <a:p>
            <a:pPr marL="0" indent="0">
              <a:lnSpc>
                <a:spcPct val="100000"/>
              </a:lnSpc>
              <a:buNone/>
            </a:pPr>
            <a:r>
              <a:rPr lang="en-US" sz="2200" dirty="0">
                <a:ea typeface="+mn-lt"/>
                <a:cs typeface="+mn-lt"/>
              </a:rPr>
              <a:t>Prototype Development: Building a functional model for testing.</a:t>
            </a:r>
            <a:br>
              <a:rPr lang="en-US" sz="2200" dirty="0"/>
            </a:br>
            <a:endParaRPr lang="en-US" sz="2200"/>
          </a:p>
        </p:txBody>
      </p:sp>
      <p:sp>
        <p:nvSpPr>
          <p:cNvPr id="18"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224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A17BC9A-4AA3-469C-FE39-3F76E02664DD}"/>
              </a:ext>
            </a:extLst>
          </p:cNvPr>
          <p:cNvPicPr>
            <a:picLocks noChangeAspect="1"/>
          </p:cNvPicPr>
          <p:nvPr/>
        </p:nvPicPr>
        <p:blipFill rotWithShape="1">
          <a:blip r:embed="rId2">
            <a:alphaModFix amt="40000"/>
          </a:blip>
          <a:srcRect t="1414" b="14317"/>
          <a:stretch/>
        </p:blipFill>
        <p:spPr>
          <a:xfrm>
            <a:off x="20" y="10"/>
            <a:ext cx="12191979" cy="6857990"/>
          </a:xfrm>
          <a:prstGeom prst="rect">
            <a:avLst/>
          </a:prstGeom>
        </p:spPr>
      </p:pic>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10C9F-63E4-3810-293E-8CDA4C54B383}"/>
              </a:ext>
            </a:extLst>
          </p:cNvPr>
          <p:cNvSpPr>
            <a:spLocks noGrp="1"/>
          </p:cNvSpPr>
          <p:nvPr>
            <p:ph idx="1"/>
          </p:nvPr>
        </p:nvSpPr>
        <p:spPr>
          <a:xfrm>
            <a:off x="838200" y="2004446"/>
            <a:ext cx="10515600" cy="4176897"/>
          </a:xfrm>
        </p:spPr>
        <p:txBody>
          <a:bodyPr vert="horz" lIns="91440" tIns="45720" rIns="91440" bIns="45720" rtlCol="0">
            <a:normAutofit/>
          </a:bodyPr>
          <a:lstStyle/>
          <a:p>
            <a:pPr>
              <a:lnSpc>
                <a:spcPct val="100000"/>
              </a:lnSpc>
            </a:pPr>
            <a:r>
              <a:rPr lang="en-US" sz="2000" b="1">
                <a:ea typeface="+mn-lt"/>
                <a:cs typeface="+mn-lt"/>
              </a:rPr>
              <a:t>Technical Requirements (1.1.4):</a:t>
            </a:r>
            <a:endParaRPr lang="en-US" sz="2000"/>
          </a:p>
          <a:p>
            <a:pPr marL="0" indent="0">
              <a:lnSpc>
                <a:spcPct val="100000"/>
              </a:lnSpc>
              <a:buNone/>
            </a:pPr>
            <a:r>
              <a:rPr lang="en-US" sz="2000">
                <a:ea typeface="+mn-lt"/>
                <a:cs typeface="+mn-lt"/>
              </a:rPr>
              <a:t>Integration of a robust microcontroller for efficient data processing.</a:t>
            </a:r>
            <a:endParaRPr lang="en-US" sz="2000"/>
          </a:p>
          <a:p>
            <a:pPr marL="0" indent="0">
              <a:lnSpc>
                <a:spcPct val="100000"/>
              </a:lnSpc>
              <a:buNone/>
            </a:pPr>
            <a:r>
              <a:rPr lang="en-US" sz="2000">
                <a:ea typeface="+mn-lt"/>
                <a:cs typeface="+mn-lt"/>
              </a:rPr>
              <a:t>Precision GPS module for accurate location tracking.</a:t>
            </a:r>
            <a:endParaRPr lang="en-US" sz="2000"/>
          </a:p>
          <a:p>
            <a:pPr marL="0" indent="0">
              <a:lnSpc>
                <a:spcPct val="100000"/>
              </a:lnSpc>
              <a:buNone/>
            </a:pPr>
            <a:r>
              <a:rPr lang="en-US" sz="2000" dirty="0">
                <a:ea typeface="+mn-lt"/>
                <a:cs typeface="+mn-lt"/>
              </a:rPr>
              <a:t>SIM card for seamless network access and database updates.</a:t>
            </a:r>
            <a:endParaRPr lang="en-US" sz="2000" dirty="0"/>
          </a:p>
          <a:p>
            <a:pPr marL="0" indent="0">
              <a:lnSpc>
                <a:spcPct val="100000"/>
              </a:lnSpc>
              <a:buNone/>
            </a:pPr>
            <a:r>
              <a:rPr lang="en-US" sz="2000" dirty="0">
                <a:ea typeface="+mn-lt"/>
                <a:cs typeface="+mn-lt"/>
              </a:rPr>
              <a:t>User-friendly screen display for real-time information.</a:t>
            </a:r>
            <a:endParaRPr lang="en-US" sz="2000" dirty="0"/>
          </a:p>
          <a:p>
            <a:pPr>
              <a:lnSpc>
                <a:spcPct val="100000"/>
              </a:lnSpc>
            </a:pPr>
            <a:r>
              <a:rPr lang="en-US" sz="2000" b="1">
                <a:ea typeface="+mn-lt"/>
                <a:cs typeface="+mn-lt"/>
              </a:rPr>
              <a:t>Limits and Exclusions (1.1.5):</a:t>
            </a:r>
            <a:endParaRPr lang="en-US" sz="2000"/>
          </a:p>
          <a:p>
            <a:pPr marL="0" indent="0">
              <a:lnSpc>
                <a:spcPct val="100000"/>
              </a:lnSpc>
              <a:buNone/>
            </a:pPr>
            <a:r>
              <a:rPr lang="en-US" sz="2000" dirty="0">
                <a:ea typeface="+mn-lt"/>
                <a:cs typeface="+mn-lt"/>
              </a:rPr>
              <a:t>The system is designed solely for speed bump detection, excluding broader traffic features.</a:t>
            </a:r>
            <a:endParaRPr lang="en-US" sz="2000" dirty="0"/>
          </a:p>
          <a:p>
            <a:pPr marL="0" indent="0">
              <a:lnSpc>
                <a:spcPct val="100000"/>
              </a:lnSpc>
              <a:buNone/>
            </a:pPr>
            <a:r>
              <a:rPr lang="en-US" sz="2000" dirty="0">
                <a:ea typeface="+mn-lt"/>
                <a:cs typeface="+mn-lt"/>
              </a:rPr>
              <a:t>Prioritize simplicity and efficiency to ensure optimal user experience.</a:t>
            </a:r>
            <a:endParaRPr lang="en-US" sz="2000" dirty="0"/>
          </a:p>
          <a:p>
            <a:pPr marL="0" indent="0">
              <a:lnSpc>
                <a:spcPct val="100000"/>
              </a:lnSpc>
              <a:buNone/>
            </a:pPr>
            <a:br>
              <a:rPr lang="en-US" sz="2000"/>
            </a:br>
            <a:endParaRPr lang="en-US" sz="2000"/>
          </a:p>
        </p:txBody>
      </p:sp>
    </p:spTree>
    <p:extLst>
      <p:ext uri="{BB962C8B-B14F-4D97-AF65-F5344CB8AC3E}">
        <p14:creationId xmlns:p14="http://schemas.microsoft.com/office/powerpoint/2010/main" val="405160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and orange gradient with arrows">
            <a:extLst>
              <a:ext uri="{FF2B5EF4-FFF2-40B4-BE49-F238E27FC236}">
                <a16:creationId xmlns:a16="http://schemas.microsoft.com/office/drawing/2014/main" id="{C463443B-5016-5030-AF5F-91CEAFD9874D}"/>
              </a:ext>
            </a:extLst>
          </p:cNvPr>
          <p:cNvPicPr>
            <a:picLocks noChangeAspect="1"/>
          </p:cNvPicPr>
          <p:nvPr/>
        </p:nvPicPr>
        <p:blipFill rotWithShape="1">
          <a:blip r:embed="rId2">
            <a:alphaModFix amt="40000"/>
          </a:blip>
          <a:srcRect b="6250"/>
          <a:stretch/>
        </p:blipFill>
        <p:spPr>
          <a:xfrm>
            <a:off x="20" y="10"/>
            <a:ext cx="12191979" cy="6857990"/>
          </a:xfrm>
          <a:prstGeom prst="rect">
            <a:avLst/>
          </a:prstGeom>
        </p:spPr>
      </p:pic>
      <p:sp>
        <p:nvSpPr>
          <p:cNvPr id="2" name="Title 1">
            <a:extLst>
              <a:ext uri="{FF2B5EF4-FFF2-40B4-BE49-F238E27FC236}">
                <a16:creationId xmlns:a16="http://schemas.microsoft.com/office/drawing/2014/main" id="{F3AE9954-AA55-2FA0-B17C-4B460C5C3FFD}"/>
              </a:ext>
            </a:extLst>
          </p:cNvPr>
          <p:cNvSpPr>
            <a:spLocks noGrp="1"/>
          </p:cNvSpPr>
          <p:nvPr>
            <p:ph type="title"/>
          </p:nvPr>
        </p:nvSpPr>
        <p:spPr>
          <a:xfrm>
            <a:off x="454227" y="853673"/>
            <a:ext cx="4209213" cy="5004794"/>
          </a:xfrm>
        </p:spPr>
        <p:txBody>
          <a:bodyPr>
            <a:normAutofit/>
          </a:bodyPr>
          <a:lstStyle/>
          <a:p>
            <a:r>
              <a:rPr lang="en-US" sz="7200" b="1">
                <a:latin typeface="Söhne"/>
                <a:ea typeface="Söhne"/>
                <a:cs typeface="Söhne"/>
              </a:rPr>
              <a:t>Project Priorities</a:t>
            </a:r>
            <a:endParaRPr lang="en-US" sz="7200"/>
          </a:p>
        </p:txBody>
      </p:sp>
      <p:sp>
        <p:nvSpPr>
          <p:cNvPr id="3" name="Content Placeholder 2">
            <a:extLst>
              <a:ext uri="{FF2B5EF4-FFF2-40B4-BE49-F238E27FC236}">
                <a16:creationId xmlns:a16="http://schemas.microsoft.com/office/drawing/2014/main" id="{943D2DCF-7D77-CD76-B2F5-59F86A9E2615}"/>
              </a:ext>
            </a:extLst>
          </p:cNvPr>
          <p:cNvSpPr>
            <a:spLocks noGrp="1"/>
          </p:cNvSpPr>
          <p:nvPr>
            <p:ph idx="1"/>
          </p:nvPr>
        </p:nvSpPr>
        <p:spPr>
          <a:xfrm>
            <a:off x="5599083" y="853673"/>
            <a:ext cx="5715000" cy="5004794"/>
          </a:xfrm>
        </p:spPr>
        <p:txBody>
          <a:bodyPr vert="horz" lIns="91440" tIns="45720" rIns="91440" bIns="45720" rtlCol="0" anchor="ctr">
            <a:normAutofit/>
          </a:bodyPr>
          <a:lstStyle/>
          <a:p>
            <a:pPr>
              <a:lnSpc>
                <a:spcPct val="100000"/>
              </a:lnSpc>
            </a:pPr>
            <a:r>
              <a:rPr lang="en-US" sz="1800" b="1" dirty="0">
                <a:ea typeface="+mn-lt"/>
                <a:cs typeface="+mn-lt"/>
              </a:rPr>
              <a:t>Focus on Driver Safety:</a:t>
            </a:r>
            <a:endParaRPr lang="en-US" sz="1800" dirty="0"/>
          </a:p>
          <a:p>
            <a:pPr marL="0" indent="0">
              <a:lnSpc>
                <a:spcPct val="100000"/>
              </a:lnSpc>
              <a:buNone/>
            </a:pPr>
            <a:r>
              <a:rPr lang="en-US" sz="1800" dirty="0">
                <a:ea typeface="+mn-lt"/>
                <a:cs typeface="+mn-lt"/>
              </a:rPr>
              <a:t>Implement real-time speed bump alerts, ensuring immediate response for enhanced driver safety.</a:t>
            </a:r>
            <a:endParaRPr lang="en-US" sz="1800" dirty="0"/>
          </a:p>
          <a:p>
            <a:pPr>
              <a:lnSpc>
                <a:spcPct val="100000"/>
              </a:lnSpc>
            </a:pPr>
            <a:r>
              <a:rPr lang="en-US" sz="1800" b="1" dirty="0">
                <a:ea typeface="+mn-lt"/>
                <a:cs typeface="+mn-lt"/>
              </a:rPr>
              <a:t>User-Friendly Design:</a:t>
            </a:r>
            <a:endParaRPr lang="en-US" sz="1800" dirty="0"/>
          </a:p>
          <a:p>
            <a:pPr marL="0" indent="0">
              <a:lnSpc>
                <a:spcPct val="100000"/>
              </a:lnSpc>
              <a:buNone/>
            </a:pPr>
            <a:r>
              <a:rPr lang="en-US" sz="1800" dirty="0">
                <a:ea typeface="+mn-lt"/>
                <a:cs typeface="+mn-lt"/>
              </a:rPr>
              <a:t>Create an intuitive and user-friendly interaction experience to ensure ease of use, facilitating quick and efficient responses to alerts.</a:t>
            </a:r>
            <a:endParaRPr lang="en-US" sz="1800" dirty="0"/>
          </a:p>
          <a:p>
            <a:pPr>
              <a:lnSpc>
                <a:spcPct val="100000"/>
              </a:lnSpc>
            </a:pPr>
            <a:r>
              <a:rPr lang="en-US" sz="1800" b="1" dirty="0">
                <a:ea typeface="+mn-lt"/>
                <a:cs typeface="+mn-lt"/>
              </a:rPr>
              <a:t>Real-Time Data Integration:</a:t>
            </a:r>
            <a:endParaRPr lang="en-US" sz="1800" dirty="0"/>
          </a:p>
          <a:p>
            <a:pPr marL="0" indent="0">
              <a:lnSpc>
                <a:spcPct val="100000"/>
              </a:lnSpc>
              <a:buNone/>
            </a:pPr>
            <a:r>
              <a:rPr lang="en-US" sz="1800" dirty="0">
                <a:ea typeface="+mn-lt"/>
                <a:cs typeface="+mn-lt"/>
              </a:rPr>
              <a:t>Prioritize the integration of real-time data for accurate and up-to-the-moment information, enhancing the system's responsiveness.</a:t>
            </a:r>
            <a:endParaRPr lang="en-US" sz="1800" dirty="0"/>
          </a:p>
          <a:p>
            <a:pPr>
              <a:lnSpc>
                <a:spcPct val="100000"/>
              </a:lnSpc>
            </a:pPr>
            <a:r>
              <a:rPr lang="en-US" sz="1800" b="1" dirty="0">
                <a:ea typeface="+mn-lt"/>
                <a:cs typeface="+mn-lt"/>
              </a:rPr>
              <a:t>Adaptability:</a:t>
            </a:r>
            <a:endParaRPr lang="en-US" sz="1800" dirty="0"/>
          </a:p>
          <a:p>
            <a:pPr marL="0" indent="0">
              <a:lnSpc>
                <a:spcPct val="100000"/>
              </a:lnSpc>
              <a:buNone/>
            </a:pPr>
            <a:r>
              <a:rPr lang="en-US" sz="1800" dirty="0">
                <a:ea typeface="+mn-lt"/>
                <a:cs typeface="+mn-lt"/>
              </a:rPr>
              <a:t>Design the system to be adaptable to various car models, promoting widespread usage and accessibility.</a:t>
            </a:r>
            <a:br>
              <a:rPr lang="en-US" sz="1800" dirty="0"/>
            </a:br>
            <a:endParaRPr lang="en-US" sz="1800"/>
          </a:p>
        </p:txBody>
      </p:sp>
      <p:sp>
        <p:nvSpPr>
          <p:cNvPr id="20"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1885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SketchyVTI</vt:lpstr>
      <vt:lpstr>Intelligent Speed Bump Alert System</vt:lpstr>
      <vt:lpstr>Executive Summary </vt:lpstr>
      <vt:lpstr>Project scope summary</vt:lpstr>
      <vt:lpstr>Project Scope</vt:lpstr>
      <vt:lpstr>PowerPoint Presentation</vt:lpstr>
      <vt:lpstr>Project Priorities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167</cp:revision>
  <dcterms:created xsi:type="dcterms:W3CDTF">2023-12-04T01:51:16Z</dcterms:created>
  <dcterms:modified xsi:type="dcterms:W3CDTF">2023-12-05T08:35:51Z</dcterms:modified>
</cp:coreProperties>
</file>