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1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B1E8-4566-49D1-863F-911935D43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5D1A7-6304-1776-DFDC-F529870C3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29982-3AAC-AD6E-0884-A41C6A92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3A76-F604-4287-B13C-9467A402EE36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6303D-C94C-D542-857C-B679FF9C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33D7D-AE85-554C-4A18-FC451BFE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BEF3-15A0-4895-AFF5-07A6EA5E7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794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C527-2FE2-0903-A510-C07B134A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DA6FA-4CD4-75C7-4494-4D3859BD1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7EFAC-8ABD-E640-B5C7-5910EA74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3A76-F604-4287-B13C-9467A402EE36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1FA81-83DA-1F7E-7F9E-1717D4B3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DB73C-7177-3068-08DC-9AA9343E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BEF3-15A0-4895-AFF5-07A6EA5E7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03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9DB33-8EC8-2AD5-7413-442667977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E70C7-EBD7-D5B9-F3A5-375224C4C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3FF78-A3B3-FC1C-1D9C-45F6BC0E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3A76-F604-4287-B13C-9467A402EE36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2DAD9-5C16-91D0-B50D-2E898918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C5627-80B9-B78D-68D8-D151571B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BEF3-15A0-4895-AFF5-07A6EA5E7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46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AA01-DE0E-31DC-266B-7F810746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490AA-5ACA-1027-6E2C-990C2A306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9AE8-B102-A815-46A6-CC3178C7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3A76-F604-4287-B13C-9467A402EE36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F4E1A-F7D2-DBB3-AC97-85DF58DC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E81A8-6382-F13C-EB64-6777A8DC7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BEF3-15A0-4895-AFF5-07A6EA5E7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94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23FF9-E945-96AD-9669-4A0F53DE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27193-25E4-0DFD-B254-A09FF4594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FB9D6-BB0A-483E-1FA8-068AC888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3A76-F604-4287-B13C-9467A402EE36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51231-526F-0906-49DE-3876BE0A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1DD00-9A66-DFC1-E5D3-201DD01A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BEF3-15A0-4895-AFF5-07A6EA5E7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57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A24D-4910-3E39-9FAD-5AC5B7C5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6BED9-242A-5BA3-EDC1-BF7593B13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DE6B4-8EAF-FB02-56DE-B4E0DD674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8D60C-772B-2018-8AD5-4B52D8DF5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3A76-F604-4287-B13C-9467A402EE36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0A5B1-9C3A-72B9-6871-99831D3F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287B4-DDEA-3F7D-9434-A24A8D56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BEF3-15A0-4895-AFF5-07A6EA5E7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34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0A49-C8BE-8AF8-F928-2A37E954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96C5F-119C-9D75-27CF-5F82CDA86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01857-0557-5D39-CC61-F92D065E9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23761E-8857-0D8A-BD71-B083A440A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6D0F9-8E5F-9BB7-7B61-3A5D384EA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C9403-AA13-AEF2-81B6-450C9218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3A76-F604-4287-B13C-9467A402EE36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9B872-1144-C866-F845-034609AE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467035-6981-EFF6-8501-FB4CEDAB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BEF3-15A0-4895-AFF5-07A6EA5E7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00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B9B7-D89B-61C2-D150-AB1E73C2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7C630-965B-6B84-5BA2-E8B83739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3A76-F604-4287-B13C-9467A402EE36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734FB-2271-22EC-4432-D69D6563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5B890-8CEF-0E2C-BDB1-65FE0CAD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BEF3-15A0-4895-AFF5-07A6EA5E7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62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FDF5D-1B38-959C-C730-B6C3EE92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3A76-F604-4287-B13C-9467A402EE36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0E736-A624-985A-1B17-7CD8A652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E877B-0117-106B-A530-565E4764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BEF3-15A0-4895-AFF5-07A6EA5E7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94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D2F7-8C24-373F-7E0E-1AD41CB1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B5198-3EF7-B68B-6DAB-580CA7F07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A731D-AFAE-96B8-2698-DD63A2573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0A8C3-3E6D-BBD6-D9D1-F1B84E54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3A76-F604-4287-B13C-9467A402EE36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EEE95-858E-5574-F572-8A773144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76F45-DF9D-4DC0-C1B7-1DBC9D96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BEF3-15A0-4895-AFF5-07A6EA5E7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329E-F3DD-BB92-6CD0-188B68EF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F2467-69DD-4CAD-93C0-F8549EC6B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D2AE1-3755-9183-EDF2-A797E6955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A17DC-96C4-F979-7B87-28F34151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3A76-F604-4287-B13C-9467A402EE36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4EA51-3A21-A71F-BF0C-06CA3693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FC32B-D6EC-C19E-7823-BD6610EB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BEF3-15A0-4895-AFF5-07A6EA5E7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09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C2819C-73C4-E112-BD96-D154B749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116DC-0F19-5D4E-D6FF-6075C644D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C7544-7B36-FAF8-C56A-BC2E90E2D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F93A76-F604-4287-B13C-9467A402EE36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8B355-5DB7-6386-64F7-877DAD639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1BD09-E98D-87C2-9738-9AE90A698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CEBEF3-15A0-4895-AFF5-07A6EA5E7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69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C7B69-A7AF-B4FC-2B3C-D3799681C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180" y="2774465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solidFill>
                  <a:schemeClr val="tx2"/>
                </a:solidFill>
              </a:rPr>
              <a:t>Harnessing the Power of LLM-Based Agents in Software Engineering</a:t>
            </a:r>
            <a:endParaRPr lang="en-IN" sz="28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F2E18-D13E-8D3B-11BA-5359A248F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1333" y="4071580"/>
            <a:ext cx="4805691" cy="2152641"/>
          </a:xfrm>
        </p:spPr>
        <p:txBody>
          <a:bodyPr anchor="b">
            <a:noAutofit/>
          </a:bodyPr>
          <a:lstStyle/>
          <a:p>
            <a:pPr algn="l"/>
            <a:r>
              <a:rPr lang="en-US" sz="1800" dirty="0">
                <a:solidFill>
                  <a:schemeClr val="tx2"/>
                </a:solidFill>
              </a:rPr>
              <a:t>Transforming Software Engineering tasks with intelligent, interactive agents</a:t>
            </a:r>
          </a:p>
          <a:p>
            <a:pPr algn="l"/>
            <a:endParaRPr lang="en-US" sz="1800" dirty="0">
              <a:solidFill>
                <a:schemeClr val="tx2"/>
              </a:solidFill>
            </a:endParaRPr>
          </a:p>
          <a:p>
            <a:pPr algn="l"/>
            <a:endParaRPr lang="en-US" sz="1800" dirty="0">
              <a:solidFill>
                <a:schemeClr val="tx2"/>
              </a:solidFill>
            </a:endParaRPr>
          </a:p>
          <a:p>
            <a:pPr algn="l"/>
            <a:r>
              <a:rPr lang="en-US" sz="1800" dirty="0">
                <a:solidFill>
                  <a:schemeClr val="tx2"/>
                </a:solidFill>
              </a:rPr>
              <a:t>Sajal Agarwal</a:t>
            </a:r>
          </a:p>
          <a:p>
            <a:pPr algn="l"/>
            <a:r>
              <a:rPr lang="en-US" sz="1800" dirty="0">
                <a:solidFill>
                  <a:schemeClr val="tx2"/>
                </a:solidFill>
              </a:rPr>
              <a:t>sajal.Agarwal@sjsu.edu</a:t>
            </a:r>
            <a:endParaRPr lang="en-IN" sz="1800" dirty="0">
              <a:solidFill>
                <a:schemeClr val="tx2"/>
              </a:solidFill>
            </a:endParaRP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01DAD06C-DCF2-4E5F-FC65-7B31A37C4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3687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A94299-3B0A-5284-022C-F319B3E1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B5CD0F-E4C8-E496-619C-F0D0C1C274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0574" y="801866"/>
            <a:ext cx="5306084" cy="523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LLM-Based Agents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Active collaborators in SE, driving efficiency, quality, and innovation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Potential 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Significant time and resource savings across SE stages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Future Outlook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As capabilities and ethical frameworks evolve, LLM-based agents may become indispensable in SE </a:t>
            </a:r>
          </a:p>
        </p:txBody>
      </p:sp>
    </p:spTree>
    <p:extLst>
      <p:ext uri="{BB962C8B-B14F-4D97-AF65-F5344CB8AC3E}">
        <p14:creationId xmlns:p14="http://schemas.microsoft.com/office/powerpoint/2010/main" val="38687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327E94-D3FC-965C-FB93-A87722948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Introduction to LLM-Based Agents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D86977-DA88-2ACF-497A-68F18AA336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72200" y="804672"/>
            <a:ext cx="5221224" cy="5230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What are LLM-Based Agents?</a:t>
            </a:r>
            <a:endParaRPr lang="en-US" altLang="en-US" sz="18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Agents that extend the power of standalone large language models (LLMs)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Standalone LLM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Text-only output, limited interactivity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LLM-Based Agent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Equipped with memory, planning, perception, and action capabilities for iterative, interactive tasks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Why Use LLM-Based Agents in SE?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Tackling complex, multi-step SE tasks efficiently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42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41CEA2-D40B-41EF-87D9-ECD3D3F9E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Core Components of LLM-Based Agents</a:t>
            </a:r>
            <a:endParaRPr lang="en-IN" sz="3600">
              <a:solidFill>
                <a:schemeClr val="tx2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9F3D5B-38A4-21AB-98E2-9B9CB21401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72200" y="804672"/>
            <a:ext cx="5221224" cy="5230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1. Planning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Breaks down tasks into sub-tasks, organizes actions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2. Memory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Stores and recalls interactions and observations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3. Perception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Gathers external information (text, visual inputs)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4. Action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Executes tasks and interacts with external tools/resources </a:t>
            </a:r>
          </a:p>
        </p:txBody>
      </p:sp>
    </p:spTree>
    <p:extLst>
      <p:ext uri="{BB962C8B-B14F-4D97-AF65-F5344CB8AC3E}">
        <p14:creationId xmlns:p14="http://schemas.microsoft.com/office/powerpoint/2010/main" val="68738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0E83E7-309B-5B44-E71F-6A5F4061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tx2"/>
                </a:solidFill>
              </a:rPr>
              <a:t>Applications Across the Software Development Lifecycle</a:t>
            </a:r>
            <a:endParaRPr lang="en-IN" sz="3700">
              <a:solidFill>
                <a:schemeClr val="tx2"/>
              </a:solidFill>
            </a:endParaRPr>
          </a:p>
        </p:txBody>
      </p:sp>
      <p:sp>
        <p:nvSpPr>
          <p:cNvPr id="46" name="Rectangle 1">
            <a:extLst>
              <a:ext uri="{FF2B5EF4-FFF2-40B4-BE49-F238E27FC236}">
                <a16:creationId xmlns:a16="http://schemas.microsoft.com/office/drawing/2014/main" id="{BA9ADDE1-C678-14FD-84BC-1497DEB4C9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0574" y="801866"/>
            <a:ext cx="5306084" cy="523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Requirements Engineering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Agents handle elicitation, modeling, negotiation, and verification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Examples: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Elicitron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SpecGen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Code Generation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Generates modular, accurate code through feedback loops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Examples: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CodePlan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AgentCoder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27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1172D4-5DED-3B86-A541-06F2B2282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Static Code Checking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98646B-55CE-A5BD-BF0A-65BF7E5A16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72200" y="804672"/>
            <a:ext cx="5221224" cy="5230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What is Static Code Checking?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Checking code quality without executing it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LLM-Based Agent Approach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Multi-agent collaboration to identify bugs, vulnerabilities, and code smells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ICAA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GPTLENS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for collaborative static checking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71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72A0A-F97C-FD27-FAC3-633E5D34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Testing and Debugging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EA360484-0AC6-846A-D3CE-9C98D5F27D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32812" y="1032987"/>
            <a:ext cx="4919108" cy="47920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Testing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Unit testing: Agents like 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TELPA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MuTAP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improve test coverage and fault detection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System testing: Includes GUI testing, fuzzing, and API testing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Debugging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Fault localization and repair through feedback-based refinement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Examples: 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AgentFL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AUTOFL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37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3FB2CF-6D59-5B66-3A6F-F1A6B71D8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End-to-End Software Development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24B553-9B36-7E1C-1C0B-B35F408425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72200" y="804672"/>
            <a:ext cx="5221224" cy="5230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Complete Development Lifecycle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LLM-based agents can cover an entire software project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Multi-agent systems mimic a team of developers, project managers, and testers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Process Models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Waterfall (linear, structured)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Agile (iterative, adaptable)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Examples: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ChatDev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Self-Collaboration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AgileCoder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591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6CB34E-16BE-D9E5-48BA-A38D8F07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Key Metrics and Evaluation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75FF8F-6D26-E837-EF4E-2DAA0648B7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0574" y="801866"/>
            <a:ext cx="5306084" cy="523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Metrics for Evaluation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Code Quality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Correctness, readability, maintainability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Error Rate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Frequency of errors in generated code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Coverage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Testing coverage metrics for robust testing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Efficiency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Time and iterations taken for tasks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Ablation Studies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Example: Removing memory increased error rates by 20% in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ChatDev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60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70398-886E-A72E-486F-318D2F667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Future Opportunities and Challenges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98E80FB0-76DF-E484-F167-24B454ED3E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32812" y="1032987"/>
            <a:ext cx="4919108" cy="47920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Key Areas for Growth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Human-Agent Collaboration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Enhancing natural interactions with human developers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Memory Management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Efficient and relevant memory use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Ethical Considerations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Ensuring fairness and reducing biases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Why This Matters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Unlocks potential for agents as real partners in SE </a:t>
            </a:r>
          </a:p>
        </p:txBody>
      </p:sp>
    </p:spTree>
    <p:extLst>
      <p:ext uri="{BB962C8B-B14F-4D97-AF65-F5344CB8AC3E}">
        <p14:creationId xmlns:p14="http://schemas.microsoft.com/office/powerpoint/2010/main" val="5529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454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Harnessing the Power of LLM-Based Agents in Software Engineering</vt:lpstr>
      <vt:lpstr>Introduction to LLM-Based Agents</vt:lpstr>
      <vt:lpstr>Core Components of LLM-Based Agents</vt:lpstr>
      <vt:lpstr>Applications Across the Software Development Lifecycle</vt:lpstr>
      <vt:lpstr>Static Code Checking</vt:lpstr>
      <vt:lpstr>Testing and Debugging</vt:lpstr>
      <vt:lpstr>End-to-End Software Development</vt:lpstr>
      <vt:lpstr>Key Metrics and Evaluation</vt:lpstr>
      <vt:lpstr>Future Opportunities and Challenges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Sajal Agarwal</dc:creator>
  <cp:lastModifiedBy>Sajal Agarwal</cp:lastModifiedBy>
  <cp:revision>1</cp:revision>
  <dcterms:created xsi:type="dcterms:W3CDTF">2024-11-09T01:55:53Z</dcterms:created>
  <dcterms:modified xsi:type="dcterms:W3CDTF">2024-11-09T02:06:48Z</dcterms:modified>
</cp:coreProperties>
</file>