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4"/>
  </p:sldMasterIdLst>
  <p:notesMasterIdLst>
    <p:notesMasterId r:id="rId8"/>
  </p:notesMasterIdLst>
  <p:handoutMasterIdLst>
    <p:handoutMasterId r:id="rId9"/>
  </p:handoutMasterIdLst>
  <p:sldIdLst>
    <p:sldId id="441" r:id="rId5"/>
    <p:sldId id="431" r:id="rId6"/>
    <p:sldId id="474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ta.adriani@hsbc.co.id" initials="GA" lastIdx="3" clrIdx="0">
    <p:extLst>
      <p:ext uri="{19B8F6BF-5375-455C-9EA6-DF929625EA0E}">
        <p15:presenceInfo xmlns:p15="http://schemas.microsoft.com/office/powerpoint/2012/main" userId="gita.adriani@hsbc.co.i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0B050"/>
    <a:srgbClr val="3D83C3"/>
    <a:srgbClr val="FF9933"/>
    <a:srgbClr val="FF6600"/>
    <a:srgbClr val="FF0000"/>
    <a:srgbClr val="92D050"/>
    <a:srgbClr val="D9D9D9"/>
    <a:srgbClr val="A6A6A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28" autoAdjust="0"/>
  </p:normalViewPr>
  <p:slideViewPr>
    <p:cSldViewPr snapToGrid="0">
      <p:cViewPr>
        <p:scale>
          <a:sx n="100" d="100"/>
          <a:sy n="100" d="100"/>
        </p:scale>
        <p:origin x="72" y="-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292FC-0ECB-4560-A403-8E0C03CBABD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28C8D-4BDE-45D9-86ED-A409390D7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60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5F6AFB6-733E-4EF7-B9EE-56035D210E6C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1E8E665-3886-493A-A268-2998C0A6B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80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0903" lvl="1"/>
            <a:endParaRPr lang="en-US" sz="180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0903" lvl="1"/>
            <a:endParaRPr lang="en-US" sz="1800">
              <a:solidFill>
                <a:srgbClr val="0070C0"/>
              </a:solidFill>
            </a:endParaRPr>
          </a:p>
          <a:p>
            <a:pPr defTabSz="959718" eaLnBrk="0" fontAlgn="base" hangingPunct="0">
              <a:spcAft>
                <a:spcPct val="0"/>
              </a:spcAft>
              <a:defRPr/>
            </a:pPr>
            <a:endParaRPr lang="en-US" sz="1400">
              <a:cs typeface="Arial" panose="020B0604020202020204" pitchFamily="34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21806">
              <a:defRPr/>
            </a:pPr>
            <a:fld id="{41E8E665-3886-493A-A268-2998C0A6BDB8}" type="slidenum">
              <a:rPr lang="en-US">
                <a:solidFill>
                  <a:prstClr val="black"/>
                </a:solidFill>
                <a:latin typeface="Calibri"/>
              </a:rPr>
              <a:pPr defTabSz="1021806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1977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E3BE1-609F-4C70-B545-55E2AA7F7776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72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7E3BE1-609F-4C70-B545-55E2AA7F7776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071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935932"/>
            <a:ext cx="11412538" cy="293100"/>
          </a:xfrm>
        </p:spPr>
        <p:txBody>
          <a:bodyPr anchor="t" anchorCtr="0"/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475" y="1258528"/>
            <a:ext cx="11412538" cy="41295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383457" y="800100"/>
            <a:ext cx="1140055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1BB88C4-83DE-42C3-9946-B1E9EEBED51C}"/>
              </a:ext>
            </a:extLst>
          </p:cNvPr>
          <p:cNvSpPr txBox="1"/>
          <p:nvPr userDrawn="1"/>
        </p:nvSpPr>
        <p:spPr>
          <a:xfrm>
            <a:off x="270799" y="-410053"/>
            <a:ext cx="3058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  <a:buClr>
                <a:srgbClr val="DB0011"/>
              </a:buClr>
              <a:buSzPct val="90000"/>
              <a:buFont typeface="Wingdings" panose="05000000000000000000" pitchFamily="2" charset="2"/>
              <a:buNone/>
            </a:pPr>
            <a:r>
              <a:rPr lang="en-GB" sz="1400">
                <a:solidFill>
                  <a:prstClr val="black"/>
                </a:solidFill>
              </a:rPr>
              <a:t>Details of image location to go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0236"/>
            <a:ext cx="2164418" cy="1137764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71475" y="1842064"/>
            <a:ext cx="3887788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prstClr val="white"/>
                </a:solidFill>
              </a:rPr>
              <a:t>XX Month 20XX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1507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39724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ote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9065168" y="6490413"/>
            <a:ext cx="2718671" cy="254173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E899A84-0A7C-4488-B245-0310F52DBB74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71475" y="1673310"/>
            <a:ext cx="11412539" cy="2350800"/>
          </a:xfrm>
        </p:spPr>
        <p:txBody>
          <a:bodyPr>
            <a:normAutofit/>
          </a:bodyPr>
          <a:lstStyle>
            <a:lvl1pPr marL="270000" marR="0" indent="-27000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DB0011"/>
              </a:buClr>
              <a:buSzPct val="90000"/>
              <a:buFont typeface="Wingdings" panose="05000000000000000000" pitchFamily="2" charset="2"/>
              <a:buChar char="u"/>
              <a:tabLst/>
              <a:def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354" marR="0" indent="-269081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DB0011"/>
              </a:buClr>
              <a:buSzPct val="100000"/>
              <a:buFont typeface="Wingdings 2" panose="05020102010507070707" pitchFamily="18" charset="2"/>
              <a:buChar char=""/>
              <a:tabLst/>
              <a:def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054" marR="0" indent="-269081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DB0011"/>
              </a:buClr>
              <a:buSzPct val="100000"/>
              <a:buFont typeface="Helvetica Neue for HSBC Lt" panose="020B0404020202020204" pitchFamily="34" charset="0"/>
              <a:buChar char="–"/>
              <a:tabLst>
                <a:tab pos="266700" algn="l"/>
                <a:tab pos="872729" algn="l"/>
              </a:tabLst>
              <a:defRPr/>
            </a:lvl3pPr>
            <a:lvl4pPr marL="1078706" marR="0" indent="-269081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DB0011"/>
              </a:buClr>
              <a:buSzPct val="100000"/>
              <a:buFont typeface="Helvetica Neue for HSBC Lt" panose="020B0404020202020204" pitchFamily="34" charset="0"/>
              <a:buChar char="‐"/>
              <a:tabLst>
                <a:tab pos="66675" algn="l"/>
                <a:tab pos="1004888" algn="l"/>
              </a:tabLst>
              <a:defRPr/>
            </a:lvl4pPr>
            <a:lvl5pPr marL="1345406" marR="0" indent="-269081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DB0011"/>
              </a:buClr>
              <a:buSzPct val="100000"/>
              <a:buFont typeface="Helvetica Neue for HSBC Lt" panose="020B0404020202020204" pitchFamily="34" charset="0"/>
              <a:buChar char="‐"/>
              <a:tabLst>
                <a:tab pos="1412081" algn="l"/>
              </a:tabLst>
              <a:defRPr/>
            </a:lvl5pPr>
          </a:lstStyle>
          <a:p>
            <a:pPr marL="270000" marR="0" lvl="0" indent="-27000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DB0011"/>
              </a:buClr>
              <a:buSzPct val="90000"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539354" marR="0" lvl="1" indent="-269081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DB0011"/>
              </a:buClr>
              <a:buSzPct val="100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806054" marR="0" lvl="2" indent="-269081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DB0011"/>
              </a:buClr>
              <a:buSzPct val="100000"/>
              <a:buFont typeface="Helvetica Neue for HSBC Lt" panose="020B0404020202020204" pitchFamily="34" charset="0"/>
              <a:buChar char="–"/>
              <a:tabLst>
                <a:tab pos="266700" algn="l"/>
                <a:tab pos="872729" algn="l"/>
              </a:tabLst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078706" marR="0" lvl="3" indent="-269081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DB0011"/>
              </a:buClr>
              <a:buSzPct val="100000"/>
              <a:buFont typeface="Helvetica Neue for HSBC Lt" panose="020B0404020202020204" pitchFamily="34" charset="0"/>
              <a:buChar char="‐"/>
              <a:tabLst>
                <a:tab pos="66675" algn="l"/>
                <a:tab pos="1004888" algn="l"/>
              </a:tabLst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345406" marR="0" lvl="4" indent="-269081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DB0011"/>
              </a:buClr>
              <a:buSzPct val="100000"/>
              <a:buFont typeface="Helvetica Neue for HSBC Lt" panose="020B0404020202020204" pitchFamily="34" charset="0"/>
              <a:buChar char="‐"/>
              <a:tabLst>
                <a:tab pos="1412081" algn="l"/>
              </a:tabLst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83632" y="905705"/>
            <a:ext cx="11400381" cy="3244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F54615-8DB3-4568-8558-084413843DE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040639" y="6488986"/>
            <a:ext cx="2743200" cy="255600"/>
          </a:xfrm>
        </p:spPr>
        <p:txBody>
          <a:bodyPr anchor="b"/>
          <a:lstStyle/>
          <a:p>
            <a:r>
              <a:rPr lang="en-US">
                <a:solidFill>
                  <a:prstClr val="black"/>
                </a:solidFill>
              </a:rPr>
              <a:t>11 December 2017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5"/>
          </p:nvPr>
        </p:nvSpPr>
        <p:spPr>
          <a:xfrm>
            <a:off x="383459" y="1252332"/>
            <a:ext cx="11400024" cy="324000"/>
          </a:xfr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1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83459" y="4134606"/>
            <a:ext cx="11412539" cy="2350800"/>
          </a:xfrm>
        </p:spPr>
        <p:txBody>
          <a:bodyPr>
            <a:normAutofit/>
          </a:bodyPr>
          <a:lstStyle>
            <a:lvl1pPr marL="270000" marR="0" indent="-27000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DB0011"/>
              </a:buClr>
              <a:buSzPct val="90000"/>
              <a:buFont typeface="Wingdings" panose="05000000000000000000" pitchFamily="2" charset="2"/>
              <a:buChar char="u"/>
              <a:tabLst/>
              <a:def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354" marR="0" indent="-269081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DB0011"/>
              </a:buClr>
              <a:buSzPct val="100000"/>
              <a:buFont typeface="Wingdings 2" panose="05020102010507070707" pitchFamily="18" charset="2"/>
              <a:buChar char=""/>
              <a:tabLst/>
              <a:def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054" marR="0" indent="-269081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DB0011"/>
              </a:buClr>
              <a:buSzPct val="100000"/>
              <a:buFont typeface="Helvetica Neue for HSBC Lt" panose="020B0404020202020204" pitchFamily="34" charset="0"/>
              <a:buChar char="–"/>
              <a:tabLst>
                <a:tab pos="266700" algn="l"/>
                <a:tab pos="872729" algn="l"/>
              </a:tabLst>
              <a:defRPr/>
            </a:lvl3pPr>
            <a:lvl4pPr marL="1078706" marR="0" indent="-269081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DB0011"/>
              </a:buClr>
              <a:buSzPct val="100000"/>
              <a:buFont typeface="Helvetica Neue for HSBC Lt" panose="020B0404020202020204" pitchFamily="34" charset="0"/>
              <a:buChar char="‐"/>
              <a:tabLst>
                <a:tab pos="66675" algn="l"/>
                <a:tab pos="1004888" algn="l"/>
              </a:tabLst>
              <a:defRPr/>
            </a:lvl4pPr>
            <a:lvl5pPr marL="1345406" marR="0" indent="-269081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DB0011"/>
              </a:buClr>
              <a:buSzPct val="100000"/>
              <a:buFont typeface="Helvetica Neue for HSBC Lt" panose="020B0404020202020204" pitchFamily="34" charset="0"/>
              <a:buChar char="‐"/>
              <a:tabLst>
                <a:tab pos="1412081" algn="l"/>
              </a:tabLst>
              <a:defRPr/>
            </a:lvl5pPr>
          </a:lstStyle>
          <a:p>
            <a:pPr marL="270000" marR="0" lvl="0" indent="-27000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DB0011"/>
              </a:buClr>
              <a:buSzPct val="90000"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539354" marR="0" lvl="1" indent="-269081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DB0011"/>
              </a:buClr>
              <a:buSzPct val="100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806054" marR="0" lvl="2" indent="-269081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DB0011"/>
              </a:buClr>
              <a:buSzPct val="100000"/>
              <a:buFont typeface="Helvetica Neue for HSBC Lt" panose="020B0404020202020204" pitchFamily="34" charset="0"/>
              <a:buChar char="–"/>
              <a:tabLst>
                <a:tab pos="266700" algn="l"/>
                <a:tab pos="872729" algn="l"/>
              </a:tabLst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078706" marR="0" lvl="3" indent="-269081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DB0011"/>
              </a:buClr>
              <a:buSzPct val="100000"/>
              <a:buFont typeface="Helvetica Neue for HSBC Lt" panose="020B0404020202020204" pitchFamily="34" charset="0"/>
              <a:buChar char="‐"/>
              <a:tabLst>
                <a:tab pos="66675" algn="l"/>
                <a:tab pos="1004888" algn="l"/>
              </a:tabLst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345406" marR="0" lvl="4" indent="-269081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DB0011"/>
              </a:buClr>
              <a:buSzPct val="100000"/>
              <a:buFont typeface="Helvetica Neue for HSBC Lt" panose="020B0404020202020204" pitchFamily="34" charset="0"/>
              <a:buChar char="‐"/>
              <a:tabLst>
                <a:tab pos="1412081" algn="l"/>
              </a:tabLst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7410" y="6455677"/>
            <a:ext cx="926914" cy="48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2635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3631" y="905703"/>
            <a:ext cx="11400381" cy="324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Slide title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457" y="1773238"/>
            <a:ext cx="11400555" cy="44037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3458" y="497149"/>
            <a:ext cx="3382297" cy="2541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ct val="100000"/>
              </a:lnSpc>
              <a:defRPr sz="1050" b="0">
                <a:solidFill>
                  <a:schemeClr val="tx1"/>
                </a:solidFill>
                <a:latin typeface="+mj-lt"/>
              </a:defRPr>
            </a:lvl1pPr>
          </a:lstStyle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5341" y="497149"/>
            <a:ext cx="2718671" cy="2541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lnSpc>
                <a:spcPct val="100000"/>
              </a:lnSpc>
              <a:defRPr sz="1050">
                <a:solidFill>
                  <a:schemeClr val="tx1"/>
                </a:solidFill>
              </a:defRPr>
            </a:lvl1pPr>
          </a:lstStyle>
          <a:p>
            <a:fld id="{1E899A84-0A7C-4488-B245-0310F52DBB74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83457" y="800100"/>
            <a:ext cx="114005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6CB6B-5AAF-4E2B-8182-D7AAA6F47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59263" y="497149"/>
            <a:ext cx="2743200" cy="2556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XX Month 20XX</a:t>
            </a:r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MSIPCMContentMarking" descr="{&quot;HashCode&quot;:-204710794,&quot;Placement&quot;:&quot;Footer&quot;,&quot;Top&quot;:519.343,&quot;Left&quot;:444.516052,&quot;SlideWidth&quot;:960,&quot;SlideHeight&quot;:540}"/>
          <p:cNvSpPr txBox="1"/>
          <p:nvPr userDrawn="1"/>
        </p:nvSpPr>
        <p:spPr>
          <a:xfrm>
            <a:off x="5645354" y="6595656"/>
            <a:ext cx="90129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285750" indent="-28575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2648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8" r:id="rId2"/>
    <p:sldLayoutId id="2147483737" r:id="rId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SzPct val="90000"/>
        <a:buFont typeface="Wingdings" panose="05000000000000000000" pitchFamily="2" charset="2"/>
        <a:buChar char="u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719138" indent="-358775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SzPct val="100000"/>
        <a:buFont typeface="Wingdings 2" panose="05020102010507070707" pitchFamily="18" charset="2"/>
        <a:buChar char="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738" indent="-358775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SzPct val="100000"/>
        <a:buFont typeface="Helvetica Neue for HSBC Lt" panose="020B0404020202020204" pitchFamily="34" charset="0"/>
        <a:buChar char="–"/>
        <a:tabLst>
          <a:tab pos="355600" algn="l"/>
          <a:tab pos="1163638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8275" indent="-358775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SzPct val="100000"/>
        <a:buFont typeface="Helvetica Neue for HSBC Lt" panose="020B0404020202020204" pitchFamily="34" charset="0"/>
        <a:buChar char="‐"/>
        <a:tabLst>
          <a:tab pos="88900" algn="l"/>
          <a:tab pos="1339850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875" indent="-358775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SzPct val="100000"/>
        <a:buFont typeface="Helvetica Neue for HSBC Lt" panose="020B0404020202020204" pitchFamily="34" charset="0"/>
        <a:buChar char="‐"/>
        <a:tabLst>
          <a:tab pos="1882775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orient="horz" pos="504">
          <p15:clr>
            <a:srgbClr val="F26B43"/>
          </p15:clr>
        </p15:guide>
        <p15:guide id="3" pos="7423">
          <p15:clr>
            <a:srgbClr val="F26B43"/>
          </p15:clr>
        </p15:guide>
        <p15:guide id="4" pos="234">
          <p15:clr>
            <a:srgbClr val="F26B43"/>
          </p15:clr>
        </p15:guide>
        <p15:guide id="5" orient="horz" pos="1107">
          <p15:clr>
            <a:srgbClr val="F26B43"/>
          </p15:clr>
        </p15:guide>
        <p15:guide id="6" pos="2683">
          <p15:clr>
            <a:srgbClr val="F26B43"/>
          </p15:clr>
        </p15:guide>
        <p15:guide id="7" orient="horz" pos="389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307393"/>
              </p:ext>
            </p:extLst>
          </p:nvPr>
        </p:nvGraphicFramePr>
        <p:xfrm>
          <a:off x="148265" y="978802"/>
          <a:ext cx="7089662" cy="4079930"/>
        </p:xfrm>
        <a:graphic>
          <a:graphicData uri="http://schemas.openxmlformats.org/drawingml/2006/table">
            <a:tbl>
              <a:tblPr/>
              <a:tblGrid>
                <a:gridCol w="7089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45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Arial"/>
                        </a:defRPr>
                      </a:lvl9pPr>
                    </a:lstStyle>
                    <a:p>
                      <a:pPr algn="l"/>
                      <a:r>
                        <a:rPr lang="en-US" sz="1200" b="1">
                          <a:solidFill>
                            <a:schemeClr val="tx1"/>
                          </a:solidFill>
                          <a:latin typeface="+mj-lt"/>
                          <a:cs typeface="Arial"/>
                        </a:rPr>
                        <a:t>Executive Summary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80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Arial"/>
                        </a:defRPr>
                      </a:lvl9pPr>
                    </a:lstStyle>
                    <a:p>
                      <a:pPr marL="0" marR="0" lvl="0" indent="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GB" sz="1200" b="0" kern="1200" baseline="0" dirty="0">
                          <a:solidFill>
                            <a:schemeClr val="tx1"/>
                          </a:solidFill>
                          <a:latin typeface="+mj-lt"/>
                          <a:ea typeface=""/>
                          <a:cs typeface="Arial"/>
                        </a:rPr>
                        <a:t>Project RAG status is Green (G1).</a:t>
                      </a:r>
                    </a:p>
                    <a:p>
                      <a:pPr marL="628650" marR="0" lvl="1" indent="-17145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Get sign off Doc BRD &amp; FSD Phase 1 </a:t>
                      </a:r>
                      <a:r>
                        <a:rPr lang="en-US" sz="12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dari</a:t>
                      </a: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report maker, report owner 01 Mar 2023 dan Risk Stewards 09 Mar 2023. </a:t>
                      </a:r>
                    </a:p>
                    <a:p>
                      <a:pPr marL="628650" marR="0" lvl="1" indent="-17145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Get confirmation </a:t>
                      </a:r>
                      <a:r>
                        <a:rPr lang="en-US" sz="12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dari</a:t>
                      </a: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Risk dan Col </a:t>
                      </a:r>
                      <a:r>
                        <a:rPr lang="en-US" sz="12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kualitas</a:t>
                      </a: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sebelum secured dan unsecured </a:t>
                      </a:r>
                      <a:r>
                        <a:rPr lang="en-US" sz="12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mengambil</a:t>
                      </a: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</a:t>
                      </a:r>
                      <a:r>
                        <a:rPr lang="en-US" sz="12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dari</a:t>
                      </a: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COINT</a:t>
                      </a:r>
                    </a:p>
                    <a:p>
                      <a:pPr marL="628650" marR="0" lvl="1" indent="-17145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Get confirmation </a:t>
                      </a:r>
                      <a:r>
                        <a:rPr lang="en-US" sz="12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dari</a:t>
                      </a: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Risk product MPA </a:t>
                      </a:r>
                      <a:r>
                        <a:rPr lang="en-US" sz="12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masuk</a:t>
                      </a: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</a:t>
                      </a:r>
                      <a:r>
                        <a:rPr lang="en-US" sz="12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kedalam</a:t>
                      </a: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laporan restru APOLO, Antasena dan SLIK.</a:t>
                      </a:r>
                    </a:p>
                    <a:p>
                      <a:pPr marL="628650" marR="0" lvl="1" indent="-17145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Pada Phase 2 Product Secured dan Unsecured </a:t>
                      </a:r>
                      <a:r>
                        <a:rPr lang="en-US" sz="12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akan</a:t>
                      </a: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</a:t>
                      </a:r>
                      <a:r>
                        <a:rPr lang="en-US" sz="12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dibentuk</a:t>
                      </a: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</a:t>
                      </a:r>
                      <a:r>
                        <a:rPr lang="en-US" sz="12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secara</a:t>
                      </a: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</a:t>
                      </a:r>
                      <a:r>
                        <a:rPr lang="en-US" sz="12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otomatis</a:t>
                      </a: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</a:t>
                      </a:r>
                      <a:r>
                        <a:rPr lang="en-US" sz="12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melalui</a:t>
                      </a: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</a:t>
                      </a:r>
                      <a:r>
                        <a:rPr lang="en-US" sz="12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OneRR</a:t>
                      </a: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</a:t>
                      </a:r>
                      <a:r>
                        <a:rPr lang="en-US" sz="12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dengan</a:t>
                      </a: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</a:t>
                      </a:r>
                      <a:r>
                        <a:rPr lang="en-US" sz="12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menarik</a:t>
                      </a: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data </a:t>
                      </a:r>
                      <a:r>
                        <a:rPr lang="en-US" sz="12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dari</a:t>
                      </a: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Text File yang </a:t>
                      </a:r>
                      <a:r>
                        <a:rPr lang="en-US" sz="12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tersedia</a:t>
                      </a: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</a:t>
                      </a:r>
                      <a:r>
                        <a:rPr lang="en-US" sz="12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dari</a:t>
                      </a: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Share Folder yang </a:t>
                      </a:r>
                      <a:r>
                        <a:rPr lang="en-US" sz="12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akan</a:t>
                      </a: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</a:t>
                      </a:r>
                      <a:r>
                        <a:rPr lang="en-US" sz="12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dibuat</a:t>
                      </a: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oleh Pak </a:t>
                      </a:r>
                      <a:r>
                        <a:rPr lang="en-US" sz="12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Fathur</a:t>
                      </a: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.</a:t>
                      </a:r>
                    </a:p>
                    <a:p>
                      <a:pPr marL="628650" marR="0" lvl="1" indent="-17145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Pada </a:t>
                      </a:r>
                      <a:r>
                        <a:rPr lang="en-US" sz="12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produk</a:t>
                      </a: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</a:t>
                      </a:r>
                      <a:r>
                        <a:rPr lang="en-US" sz="12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baru</a:t>
                      </a: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MPA, data </a:t>
                      </a:r>
                      <a:r>
                        <a:rPr lang="en-US" sz="12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dapat</a:t>
                      </a: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</a:t>
                      </a:r>
                      <a:r>
                        <a:rPr lang="en-US" sz="12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diambil</a:t>
                      </a: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</a:t>
                      </a:r>
                      <a:r>
                        <a:rPr lang="en-US" sz="12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dari</a:t>
                      </a: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COINT pada </a:t>
                      </a:r>
                      <a:r>
                        <a:rPr lang="en-US" sz="12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Tabel</a:t>
                      </a: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Transaction </a:t>
                      </a:r>
                      <a:r>
                        <a:rPr lang="en-US" sz="12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dengan</a:t>
                      </a: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</a:t>
                      </a:r>
                      <a:r>
                        <a:rPr lang="en-US" sz="12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kondisi</a:t>
                      </a: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</a:t>
                      </a:r>
                      <a:r>
                        <a:rPr lang="en-US" sz="12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transaksi</a:t>
                      </a: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</a:t>
                      </a:r>
                      <a:r>
                        <a:rPr lang="en-US" sz="12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sudah</a:t>
                      </a: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settlement, </a:t>
                      </a:r>
                      <a:r>
                        <a:rPr lang="en-US" sz="12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tipe</a:t>
                      </a: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settlement MPA, status approved, dan MPA Status </a:t>
                      </a:r>
                      <a:r>
                        <a:rPr lang="en-US" sz="12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selain</a:t>
                      </a:r>
                      <a:r>
                        <a:rPr lang="en-US" sz="12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BPA.</a:t>
                      </a:r>
                      <a:endParaRPr lang="en-US" sz="1200" b="1" i="0" kern="1200" baseline="0" dirty="0">
                        <a:solidFill>
                          <a:schemeClr val="dk1"/>
                        </a:solidFill>
                        <a:effectLst/>
                        <a:latin typeface="+mj-lt"/>
                        <a:ea typeface=""/>
                        <a:cs typeface="Arial"/>
                      </a:endParaRPr>
                    </a:p>
                    <a:p>
                      <a:pPr marL="628650" marR="0" lvl="1" indent="-17145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1200" b="0" i="0" kern="1200" baseline="0" dirty="0">
                        <a:solidFill>
                          <a:schemeClr val="dk1"/>
                        </a:solidFill>
                        <a:effectLst/>
                        <a:latin typeface="+mj-lt"/>
                        <a:ea typeface=""/>
                        <a:cs typeface="Arial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890"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Achievements/Progress this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 period 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32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i="0" u="none" strike="noStrike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Arial"/>
                        </a:rPr>
                        <a:t>SIT Phase 1 Completed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i="0" u="none" strike="noStrike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Arial"/>
                        </a:rPr>
                        <a:t>Review and Sign Off SIT Result In Progress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i="0" u="none" strike="noStrike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Arial"/>
                        </a:rPr>
                        <a:t>Data Mapping Finalization Phase 2 In Progress</a:t>
                      </a:r>
                      <a:endParaRPr lang="en-US" sz="1200" b="0" i="0" u="none" strike="noStrike" kern="1200" baseline="0" noProof="0" dirty="0">
                        <a:solidFill>
                          <a:schemeClr val="tx1"/>
                        </a:solidFill>
                        <a:latin typeface="+mn-lt"/>
                        <a:ea typeface=""/>
                        <a:cs typeface="Arial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53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Activities in next period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703"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Arial"/>
                        </a:rPr>
                        <a:t>Complete SIT Result Phase 1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Arial"/>
                        </a:rPr>
                        <a:t>UAT Phase 1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"/>
                          <a:cs typeface="Arial"/>
                        </a:rPr>
                        <a:t>Data Mapping Finalization Phase 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719876"/>
              </p:ext>
            </p:extLst>
          </p:nvPr>
        </p:nvGraphicFramePr>
        <p:xfrm>
          <a:off x="143734" y="411576"/>
          <a:ext cx="7113407" cy="487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64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2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9121"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Workstream Lead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GB/GF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en-US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Target Delivery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8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Fahmi Pujangga 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Arial"/>
                        </a:defRPr>
                      </a:lvl9pPr>
                    </a:lstStyle>
                    <a:p>
                      <a:pPr algn="ctr"/>
                      <a:r>
                        <a:rPr lang="en-US" sz="1000" b="1" err="1">
                          <a:solidFill>
                            <a:sysClr val="windowText" lastClr="000000"/>
                          </a:solidFill>
                        </a:rPr>
                        <a:t>xLoB</a:t>
                      </a:r>
                      <a:endParaRPr lang="en-US" sz="10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"/>
                          <a:cs typeface="Arial"/>
                        </a:defRPr>
                      </a:lvl9pPr>
                    </a:lstStyle>
                    <a:p>
                      <a:pPr algn="ctr"/>
                      <a:r>
                        <a:rPr lang="en-US" sz="1000" b="1" strike="sngStrike"/>
                        <a:t>16 Des 2022, 13 Jan 2023,</a:t>
                      </a:r>
                      <a:r>
                        <a:rPr lang="en-US" sz="1000" b="1"/>
                        <a:t> 16 Mei 2023</a:t>
                      </a:r>
                      <a:endParaRPr lang="en-US" sz="1000" b="1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2"/>
          <p:cNvSpPr txBox="1">
            <a:spLocks noChangeArrowheads="1"/>
          </p:cNvSpPr>
          <p:nvPr/>
        </p:nvSpPr>
        <p:spPr bwMode="gray">
          <a:xfrm>
            <a:off x="7356366" y="55875"/>
            <a:ext cx="79408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1109123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39560" algn="l"/>
              </a:tabLst>
              <a:defRPr sz="200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defRPr>
            </a:lvl1pPr>
            <a:lvl2pPr algn="l" defTabSz="1109123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39560" algn="l"/>
              </a:tabLst>
              <a:defRPr sz="2000">
                <a:solidFill>
                  <a:schemeClr val="accent1"/>
                </a:solidFill>
                <a:latin typeface="Calibri" pitchFamily="34" charset="0"/>
              </a:defRPr>
            </a:lvl2pPr>
            <a:lvl3pPr algn="l" defTabSz="1109123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39560" algn="l"/>
              </a:tabLst>
              <a:defRPr sz="2000">
                <a:solidFill>
                  <a:schemeClr val="accent1"/>
                </a:solidFill>
                <a:latin typeface="Calibri" pitchFamily="34" charset="0"/>
              </a:defRPr>
            </a:lvl3pPr>
            <a:lvl4pPr algn="l" defTabSz="1109123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39560" algn="l"/>
              </a:tabLst>
              <a:defRPr sz="2000">
                <a:solidFill>
                  <a:schemeClr val="accent1"/>
                </a:solidFill>
                <a:latin typeface="Calibri" pitchFamily="34" charset="0"/>
              </a:defRPr>
            </a:lvl4pPr>
            <a:lvl5pPr algn="l" defTabSz="1109123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39560" algn="l"/>
              </a:tabLst>
              <a:defRPr sz="2000">
                <a:solidFill>
                  <a:schemeClr val="accent1"/>
                </a:solidFill>
                <a:latin typeface="Calibri" pitchFamily="34" charset="0"/>
              </a:defRPr>
            </a:lvl5pPr>
            <a:lvl6pPr marL="456976" algn="l" defTabSz="1109123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39560" algn="l"/>
              </a:tabLst>
              <a:defRPr sz="2000">
                <a:solidFill>
                  <a:schemeClr val="accent1"/>
                </a:solidFill>
                <a:latin typeface="Arial" pitchFamily="34" charset="0"/>
              </a:defRPr>
            </a:lvl6pPr>
            <a:lvl7pPr marL="913953" algn="l" defTabSz="1109123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39560" algn="l"/>
              </a:tabLst>
              <a:defRPr sz="2000">
                <a:solidFill>
                  <a:schemeClr val="accent1"/>
                </a:solidFill>
                <a:latin typeface="Arial" pitchFamily="34" charset="0"/>
              </a:defRPr>
            </a:lvl7pPr>
            <a:lvl8pPr marL="1370931" algn="l" defTabSz="1109123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39560" algn="l"/>
              </a:tabLst>
              <a:defRPr sz="2000">
                <a:solidFill>
                  <a:schemeClr val="accent1"/>
                </a:solidFill>
                <a:latin typeface="Arial" pitchFamily="34" charset="0"/>
              </a:defRPr>
            </a:lvl8pPr>
            <a:lvl9pPr marL="1827909" algn="l" defTabSz="1109123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39560" algn="l"/>
              </a:tabLst>
              <a:defRPr sz="2000">
                <a:solidFill>
                  <a:schemeClr val="accent1"/>
                </a:solidFill>
                <a:latin typeface="Arial" pitchFamily="34" charset="0"/>
              </a:defRPr>
            </a:lvl9pPr>
          </a:lstStyle>
          <a:p>
            <a:pPr marL="0" marR="0" lvl="0" indent="0" algn="l" defTabSz="11091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96544" algn="l"/>
                <a:tab pos="7996024" algn="l"/>
                <a:tab pos="10092304" algn="r"/>
              </a:tabLst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Next for HSBC Light"/>
                <a:ea typeface="+mj-ea"/>
                <a:cs typeface="Calibri" pitchFamily="34" charset="0"/>
              </a:rPr>
              <a:t>Status</a:t>
            </a:r>
          </a:p>
        </p:txBody>
      </p:sp>
      <p:sp>
        <p:nvSpPr>
          <p:cNvPr id="16" name="Rounded Rectangle 3"/>
          <p:cNvSpPr>
            <a:spLocks noChangeArrowheads="1"/>
          </p:cNvSpPr>
          <p:nvPr/>
        </p:nvSpPr>
        <p:spPr bwMode="auto">
          <a:xfrm>
            <a:off x="8086059" y="56383"/>
            <a:ext cx="1152128" cy="237189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lIns="0" tIns="56175" rIns="0" bIns="56175" anchor="ctr"/>
          <a:lstStyle/>
          <a:p>
            <a:pPr marL="0" marR="0" lvl="0" indent="0" algn="ctr" defTabSz="1070948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prstClr val="black"/>
                </a:solidFill>
                <a:latin typeface="Univers Next for HSBC Light"/>
              </a:rPr>
              <a:t>A2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Next for HSBC Light"/>
              <a:ea typeface="+mn-ea"/>
              <a:cs typeface="+mn-cs"/>
            </a:endParaRPr>
          </a:p>
        </p:txBody>
      </p:sp>
      <p:sp>
        <p:nvSpPr>
          <p:cNvPr id="24" name="Subtitle 4"/>
          <p:cNvSpPr txBox="1">
            <a:spLocks/>
          </p:cNvSpPr>
          <p:nvPr/>
        </p:nvSpPr>
        <p:spPr>
          <a:xfrm>
            <a:off x="25757" y="22212"/>
            <a:ext cx="7923186" cy="412956"/>
          </a:xfrm>
          <a:prstGeom prst="rect">
            <a:avLst/>
          </a:prstGeom>
        </p:spPr>
        <p:txBody>
          <a:bodyPr/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587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Wingdings 2" panose="05020102010507070707" pitchFamily="18" charset="2"/>
              <a:buChar char="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87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Helvetica Neue for HSBC Lt" panose="020B0404020202020204" pitchFamily="34" charset="0"/>
              <a:buChar char="–"/>
              <a:tabLst>
                <a:tab pos="355600" algn="l"/>
                <a:tab pos="1163638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8275" indent="-3587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Helvetica Neue for HSBC Lt" panose="020B0404020202020204" pitchFamily="34" charset="0"/>
              <a:buChar char="‐"/>
              <a:tabLst>
                <a:tab pos="88900" algn="l"/>
                <a:tab pos="1339850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875" indent="-3587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Helvetica Neue for HSBC Lt" panose="020B0404020202020204" pitchFamily="34" charset="0"/>
              <a:buChar char="‐"/>
              <a:tabLst>
                <a:tab pos="1882775" algn="l"/>
              </a:tabLs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DB0011"/>
              </a:buClr>
              <a:buNone/>
            </a:pPr>
            <a:r>
              <a:rPr lang="en-GB" b="1">
                <a:solidFill>
                  <a:srgbClr val="C00000"/>
                </a:solidFill>
              </a:rPr>
              <a:t>PROJECT DASHBOARD APOLO </a:t>
            </a:r>
            <a:r>
              <a:rPr lang="en-GB" b="1" err="1">
                <a:solidFill>
                  <a:srgbClr val="C00000"/>
                </a:solidFill>
              </a:rPr>
              <a:t>Restrukturisasi</a:t>
            </a:r>
            <a:r>
              <a:rPr lang="en-GB" b="1">
                <a:solidFill>
                  <a:srgbClr val="C00000"/>
                </a:solidFill>
              </a:rPr>
              <a:t> </a:t>
            </a:r>
            <a:r>
              <a:rPr lang="en-GB" b="1" err="1">
                <a:solidFill>
                  <a:srgbClr val="C00000"/>
                </a:solidFill>
              </a:rPr>
              <a:t>Kredit</a:t>
            </a:r>
            <a:r>
              <a:rPr lang="en-GB" b="1">
                <a:solidFill>
                  <a:srgbClr val="C00000"/>
                </a:solidFill>
              </a:rPr>
              <a:t>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B8CB960-AA15-4D06-A342-DE1B671DF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039795"/>
              </p:ext>
            </p:extLst>
          </p:nvPr>
        </p:nvGraphicFramePr>
        <p:xfrm>
          <a:off x="7388416" y="407682"/>
          <a:ext cx="4678382" cy="613350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98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9pPr>
                    </a:lstStyle>
                    <a:p>
                      <a:pPr algn="ctr"/>
                      <a:r>
                        <a:rPr lang="en-US" sz="900">
                          <a:latin typeface="+mn-lt"/>
                        </a:rPr>
                        <a:t>Task</a:t>
                      </a:r>
                      <a:endParaRPr lang="en-US" sz="900">
                        <a:solidFill>
                          <a:sysClr val="windowText" lastClr="00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9pPr>
                    </a:lstStyle>
                    <a:p>
                      <a:pPr algn="ctr"/>
                      <a:r>
                        <a:rPr lang="en-US" sz="900">
                          <a:latin typeface="+mn-lt"/>
                        </a:rPr>
                        <a:t>Start Date</a:t>
                      </a:r>
                      <a:endParaRPr lang="en-US" sz="900">
                        <a:solidFill>
                          <a:sysClr val="windowText" lastClr="00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9pPr>
                    </a:lstStyle>
                    <a:p>
                      <a:pPr algn="ctr"/>
                      <a:r>
                        <a:rPr lang="en-US" sz="900">
                          <a:latin typeface="+mn-lt"/>
                        </a:rPr>
                        <a:t> Finish Date</a:t>
                      </a:r>
                      <a:endParaRPr lang="en-US" sz="900">
                        <a:solidFill>
                          <a:sysClr val="windowText" lastClr="00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"/>
                          <a:cs typeface="Arial"/>
                        </a:defRPr>
                      </a:lvl9pPr>
                    </a:lstStyle>
                    <a:p>
                      <a:pPr algn="ctr"/>
                      <a:r>
                        <a:rPr lang="en-US" sz="900">
                          <a:latin typeface="+mn-lt"/>
                        </a:rPr>
                        <a:t>Status</a:t>
                      </a:r>
                      <a:endParaRPr lang="en-US" sz="900">
                        <a:solidFill>
                          <a:sysClr val="windowText" lastClr="00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1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 Initiation Discussion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 Sep 2022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07 Des 2022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Univers Next for HSBC Light"/>
                          <a:ea typeface="+mn-ea"/>
                          <a:cs typeface="+mn-cs"/>
                        </a:rPr>
                        <a:t>Completed</a:t>
                      </a:r>
                      <a:r>
                        <a:rPr lang="en-US" sz="900" b="1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Univers Next for HSBC Light"/>
                          <a:ea typeface="+mn-ea"/>
                          <a:cs typeface="+mn-cs"/>
                        </a:rPr>
                        <a:t> </a:t>
                      </a:r>
                      <a:endParaRPr kumimoji="0" lang="en-US" sz="9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nivers Next for HSBC Ligh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95250" lvl="1" indent="0"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Phase 1 – Semi Automation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03 Feb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 Apr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40959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1778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Initation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03 Feb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03 Feb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0207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1778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Analisa &amp; Design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 Feb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 Mar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23307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3556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Mapping Finalization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 Feb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 Feb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249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3556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 Feb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09 Mar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nivers Next for HSBC Ligh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43588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3556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FSD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 Feb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09 Mar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nivers Next for HSBC Ligh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11401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3556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TSD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 Mar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 Mar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20165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1778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Development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06 Mar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 Mar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nivers Next for HSBC Light"/>
                          <a:ea typeface="+mn-ea"/>
                          <a:cs typeface="+mn-cs"/>
                        </a:rPr>
                        <a:t>Completed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nivers Next for HSBC Ligh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46981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1778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Internal Testing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 Mar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 Mar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nivers Next for HSBC Ligh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8766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1778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Testing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Mar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 Mar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nivers Next for HSBC Ligh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69985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3556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SIT – 90%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Mar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 Mar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Univers Next for HSBC Ligh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24863"/>
                  </a:ext>
                </a:extLst>
              </a:tr>
              <a:tr h="136933">
                <a:tc>
                  <a:txBody>
                    <a:bodyPr/>
                    <a:lstStyle/>
                    <a:p>
                      <a:pPr marL="3556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UAT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 Mar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 Mar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nivers Next for HSBC Light"/>
                          <a:ea typeface="+mn-ea"/>
                          <a:cs typeface="+mn-cs"/>
                        </a:rPr>
                        <a:t>Not Started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79804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1778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Implementation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 Apr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Apr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Not Started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83572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3556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Preparation Object &amp; Deployment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 Apr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 Apr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nivers Next for HSBC Light"/>
                          <a:ea typeface="+mn-ea"/>
                          <a:cs typeface="+mn-cs"/>
                        </a:rPr>
                        <a:t>Not Started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21272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3556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Promote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Apr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Apr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nivers Next for HSBC Light"/>
                          <a:ea typeface="+mn-ea"/>
                          <a:cs typeface="+mn-cs"/>
                        </a:rPr>
                        <a:t>Not Started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1158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180975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Health Check Production NDS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 Apr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 Apr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Not Started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30808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95250" lvl="1" indent="0" algn="l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Phase 2 – Automation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03 Feb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 Mei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97870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1778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Initation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03 Feb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03 Feb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20843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1778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Analisa &amp; Design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 Mar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 Mar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nivers Next for HSBC Light"/>
                          <a:ea typeface="+mn-ea"/>
                          <a:cs typeface="+mn-cs"/>
                        </a:rPr>
                        <a:t>In Progress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0373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3556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Mapping Finalization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 Mar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 Mar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nivers Next for HSBC Light"/>
                          <a:ea typeface="+mn-ea"/>
                          <a:cs typeface="+mn-cs"/>
                        </a:rPr>
                        <a:t>In Progress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44764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3556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 Mar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 Mar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nivers Next for HSBC Light"/>
                          <a:ea typeface="+mn-ea"/>
                          <a:cs typeface="+mn-cs"/>
                        </a:rPr>
                        <a:t>Not Started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05605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3556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FSD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 Mar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 Mar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nivers Next for HSBC Light"/>
                          <a:ea typeface="+mn-ea"/>
                          <a:cs typeface="+mn-cs"/>
                        </a:rPr>
                        <a:t>Not Started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71169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3556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TSD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 Mar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 Mar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nivers Next for HSBC Light"/>
                          <a:ea typeface="+mn-ea"/>
                          <a:cs typeface="+mn-cs"/>
                        </a:rPr>
                        <a:t>Not Started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99862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1778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Development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 Mar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 Mar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nivers Next for HSBC Light"/>
                          <a:ea typeface="+mn-ea"/>
                          <a:cs typeface="+mn-cs"/>
                        </a:rPr>
                        <a:t>Not Started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92412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1778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Internal Testing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 Mar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04 Apr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nivers Next for HSBC Light"/>
                          <a:ea typeface="+mn-ea"/>
                          <a:cs typeface="+mn-cs"/>
                        </a:rPr>
                        <a:t>Not Started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72625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1778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Testing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05 Apr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09 Mei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nivers Next for HSBC Light"/>
                          <a:ea typeface="+mn-ea"/>
                          <a:cs typeface="+mn-cs"/>
                        </a:rPr>
                        <a:t>Not Started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67329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3556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05 Apr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 Apr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nivers Next for HSBC Light"/>
                          <a:ea typeface="+mn-ea"/>
                          <a:cs typeface="+mn-cs"/>
                        </a:rPr>
                        <a:t>Not Started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7612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3556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UAT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06 Apr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09 Mei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nivers Next for HSBC Light"/>
                          <a:ea typeface="+mn-ea"/>
                          <a:cs typeface="+mn-cs"/>
                        </a:rPr>
                        <a:t>Not Started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6254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1778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Implementation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 Mei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 Mei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Not Started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92199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3556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Preparation Object &amp; Deployment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 Mei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 Mei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nivers Next for HSBC Light"/>
                          <a:ea typeface="+mn-ea"/>
                          <a:cs typeface="+mn-cs"/>
                        </a:rPr>
                        <a:t>Not Started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68656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355600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Promote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 Mei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 Mei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Univers Next for HSBC Light"/>
                          <a:ea typeface="+mn-ea"/>
                          <a:cs typeface="+mn-cs"/>
                        </a:rPr>
                        <a:t>Not Started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66209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180975" marR="0" lvl="1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Health Check Production NDS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Mei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 Mei 2023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7286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Not Started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561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06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/>
          <p:cNvSpPr/>
          <p:nvPr/>
        </p:nvSpPr>
        <p:spPr>
          <a:xfrm>
            <a:off x="306901" y="373240"/>
            <a:ext cx="4865463" cy="369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200" b="1">
                <a:solidFill>
                  <a:srgbClr val="C00000"/>
                </a:solidFill>
              </a:rPr>
              <a:t>Action Items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11595100" y="6633210"/>
            <a:ext cx="188595" cy="148590"/>
          </a:xfrm>
        </p:spPr>
        <p:txBody>
          <a:bodyPr/>
          <a:lstStyle/>
          <a:p>
            <a:fld id="{1E899A84-0A7C-4488-B245-0310F52DBB74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8" name="Footer"/>
          <p:cNvSpPr>
            <a:spLocks noGrp="1"/>
          </p:cNvSpPr>
          <p:nvPr>
            <p:ph type="ftr" sz="quarter" idx="10"/>
          </p:nvPr>
        </p:nvSpPr>
        <p:spPr>
          <a:xfrm>
            <a:off x="5391710" y="6691962"/>
            <a:ext cx="1350283" cy="166037"/>
          </a:xfrm>
          <a:solidFill>
            <a:schemeClr val="bg1"/>
          </a:solidFill>
        </p:spPr>
        <p:txBody>
          <a:bodyPr anchor="b" anchorCtr="1"/>
          <a:lstStyle/>
          <a:p>
            <a:r>
              <a:rPr lang="en-GB" b="1">
                <a:solidFill>
                  <a:schemeClr val="bg1">
                    <a:lumMod val="65000"/>
                  </a:schemeClr>
                </a:solidFill>
              </a:rPr>
              <a:t>INTERNAL</a:t>
            </a:r>
          </a:p>
        </p:txBody>
      </p:sp>
      <p:graphicFrame>
        <p:nvGraphicFramePr>
          <p:cNvPr id="6" name="Issues Summary">
            <a:extLst>
              <a:ext uri="{FF2B5EF4-FFF2-40B4-BE49-F238E27FC236}">
                <a16:creationId xmlns:a16="http://schemas.microsoft.com/office/drawing/2014/main" id="{7C384D13-FEA1-47B3-9674-B48BB4484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521465"/>
              </p:ext>
            </p:extLst>
          </p:nvPr>
        </p:nvGraphicFramePr>
        <p:xfrm>
          <a:off x="306901" y="850986"/>
          <a:ext cx="11595432" cy="4731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245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405"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tx1"/>
                          </a:solidFill>
                          <a:latin typeface="+mj-lt"/>
                        </a:rPr>
                        <a:t>Ref</a:t>
                      </a:r>
                    </a:p>
                  </a:txBody>
                  <a:tcPr marL="50400" marR="50400" marT="50400" marB="504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tx1"/>
                          </a:solidFill>
                          <a:latin typeface="+mj-lt"/>
                        </a:rPr>
                        <a:t>Entry Date</a:t>
                      </a:r>
                    </a:p>
                  </a:txBody>
                  <a:tcPr marL="50400" marR="50400" marT="50400" marB="504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tx1"/>
                          </a:solidFill>
                          <a:latin typeface="+mj-lt"/>
                        </a:rPr>
                        <a:t>Actions</a:t>
                      </a:r>
                    </a:p>
                  </a:txBody>
                  <a:tcPr marL="50400" marR="50400" marT="50400" marB="504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tx1"/>
                          </a:solidFill>
                          <a:latin typeface="+mj-lt"/>
                        </a:rPr>
                        <a:t>PIC</a:t>
                      </a:r>
                    </a:p>
                  </a:txBody>
                  <a:tcPr marL="50400" marR="50400" marT="50400" marB="504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tx1"/>
                          </a:solidFill>
                          <a:latin typeface="+mj-lt"/>
                        </a:rPr>
                        <a:t>Due Date</a:t>
                      </a:r>
                    </a:p>
                  </a:txBody>
                  <a:tcPr marL="50400" marR="50400" marT="50400" marB="504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50400" marR="50400" marT="50400" marB="504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tx1"/>
                          </a:solidFill>
                          <a:latin typeface="+mj-lt"/>
                        </a:rPr>
                        <a:t>Action</a:t>
                      </a:r>
                      <a:r>
                        <a:rPr lang="en-GB" sz="1100" b="1" baseline="0">
                          <a:solidFill>
                            <a:schemeClr val="tx1"/>
                          </a:solidFill>
                          <a:latin typeface="+mj-lt"/>
                        </a:rPr>
                        <a:t> Update</a:t>
                      </a:r>
                      <a:endParaRPr lang="en-GB" sz="11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50400" marR="50400" marT="50400" marB="504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2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#221208-1</a:t>
                      </a: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effectLst/>
                          <a:latin typeface="Calibri"/>
                        </a:rPr>
                        <a:t>08 Des 2022</a:t>
                      </a: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lvl="0" indent="0" algn="l">
                        <a:buNone/>
                      </a:pPr>
                      <a:r>
                        <a:rPr lang="en-US" sz="1100" dirty="0">
                          <a:latin typeface="Calibri"/>
                        </a:rPr>
                        <a:t>Eskalasi Tagging </a:t>
                      </a:r>
                      <a:r>
                        <a:rPr lang="en-US" sz="1100" dirty="0" err="1">
                          <a:latin typeface="Calibri"/>
                        </a:rPr>
                        <a:t>Restrukturisasi</a:t>
                      </a:r>
                      <a:r>
                        <a:rPr lang="en-US" sz="1100" dirty="0">
                          <a:latin typeface="Calibri"/>
                        </a:rPr>
                        <a:t> Reference </a:t>
                      </a:r>
                      <a:r>
                        <a:rPr lang="en-US" sz="1100" strike="sngStrike" dirty="0">
                          <a:latin typeface="Calibri"/>
                        </a:rPr>
                        <a:t>4</a:t>
                      </a:r>
                      <a:r>
                        <a:rPr lang="en-US" sz="1100" dirty="0">
                          <a:latin typeface="Calibri"/>
                        </a:rPr>
                        <a:t> 5</a:t>
                      </a: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HBID, NDS</a:t>
                      </a: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strike="sngStrike" dirty="0">
                          <a:solidFill>
                            <a:schemeClr val="tx1"/>
                          </a:solidFill>
                          <a:latin typeface="Calibri"/>
                        </a:rPr>
                        <a:t>15 Des 2022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strike="sngStrike" dirty="0">
                          <a:solidFill>
                            <a:schemeClr val="tx1"/>
                          </a:solidFill>
                          <a:latin typeface="Calibri"/>
                        </a:rPr>
                        <a:t>27 Des 2022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strike="sngStrike" dirty="0">
                          <a:solidFill>
                            <a:schemeClr val="tx1"/>
                          </a:solidFill>
                          <a:latin typeface="Calibri"/>
                        </a:rPr>
                        <a:t>14 Jan 2023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15 Mar 2023</a:t>
                      </a: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Calibri"/>
                        </a:rPr>
                        <a:t>In Progress</a:t>
                      </a: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09 Des 2022 – Follow up reference 4 ke </a:t>
                      </a:r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Patar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Martua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Wilson oleh Nur </a:t>
                      </a:r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Septian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Alamsyah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. Dari risk tidak </a:t>
                      </a:r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menggunakan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reference </a:t>
                      </a:r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tsb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. Eskalasi </a:t>
                      </a:r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akan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di lanjut ke product owner lain.</a:t>
                      </a:r>
                    </a:p>
                    <a:p>
                      <a:pPr marL="92075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14 Des 2022 – Get feedback from Nur </a:t>
                      </a:r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Septian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Alamsyah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field </a:t>
                      </a:r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tersebut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sudah </a:t>
                      </a:r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ada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gunakan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masih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di eskalasi lebih lanjut apakah </a:t>
                      </a:r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permanen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atau </a:t>
                      </a:r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hanya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note </a:t>
                      </a:r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sehingga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bisa di override </a:t>
                      </a:r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atributnya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92075" indent="0" algn="just">
                        <a:buFont typeface="Arial" panose="020B0604020202020204" pitchFamily="34" charset="0"/>
                        <a:buNone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22 Des 2022 </a:t>
                      </a:r>
                    </a:p>
                    <a:p>
                      <a:pPr marL="263525" indent="-171450" algn="just">
                        <a:buFont typeface="Calibri" panose="020F0502020204030204" pitchFamily="34" charset="0"/>
                        <a:buChar char="-"/>
                      </a:pP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Konfirmasi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ke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loan ops, Product owner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RBB,Mortgage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, SFE (Dian). Jika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dari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3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kelompok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memberikan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green lane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akan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komunikasi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lagi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NDS.</a:t>
                      </a:r>
                    </a:p>
                    <a:p>
                      <a:pPr marL="263525" indent="-171450" algn="just">
                        <a:buFont typeface="Calibri" panose="020F0502020204030204" pitchFamily="34" charset="0"/>
                        <a:buChar char="-"/>
                      </a:pP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SLIK update secured Loan (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akan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di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eskalasi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ke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bu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juli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oleh COL).</a:t>
                      </a:r>
                    </a:p>
                    <a:p>
                      <a:pPr marL="263525" indent="-171450" algn="just">
                        <a:buFont typeface="Calibri" panose="020F0502020204030204" pitchFamily="34" charset="0"/>
                        <a:buChar char="-"/>
                      </a:pP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Plan format di reference 5 =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AccountNumber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/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kualitas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/YYYYMMDD (ex: 12345678910/1/20221231).</a:t>
                      </a:r>
                    </a:p>
                    <a:p>
                      <a:pPr marL="263525" indent="-171450" algn="just">
                        <a:buFont typeface="Calibri" panose="020F0502020204030204" pitchFamily="34" charset="0"/>
                        <a:buChar char="-"/>
                      </a:pP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Atribut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diambil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dari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Account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Sebelum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Tanggal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Restrukturisasi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,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Kualitas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92075" indent="0" algn="just">
                        <a:buFont typeface="Calibri" panose="020F0502020204030204" pitchFamily="34" charset="0"/>
                        <a:buNone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8 Des 2022 –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Dibutuhkan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diskusi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lanjutan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Dian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Dian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terkait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technical reference 5 di SFE.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Diskusi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ID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akan</a:t>
                      </a:r>
                      <a:r>
                        <a:rPr lang="en-ID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di arrange pada W2 Jan 2023.</a:t>
                      </a: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1227"/>
                  </a:ext>
                </a:extLst>
              </a:tr>
              <a:tr h="5342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#221228-1</a:t>
                      </a: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effectLst/>
                          <a:latin typeface="Calibri"/>
                        </a:rPr>
                        <a:t>28 Des 2022</a:t>
                      </a: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lvl="0" indent="0" algn="l">
                        <a:buNone/>
                      </a:pPr>
                      <a:r>
                        <a:rPr lang="en-US" sz="1100" dirty="0">
                          <a:latin typeface="Calibri"/>
                        </a:rPr>
                        <a:t>Eskalasi ke RC terkait </a:t>
                      </a:r>
                      <a:r>
                        <a:rPr lang="en-US" sz="11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pendefinisian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</a:t>
                      </a:r>
                      <a:r>
                        <a:rPr lang="en-US" sz="11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restrukturisasi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dan </a:t>
                      </a:r>
                      <a:r>
                        <a:rPr lang="en-US" sz="11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mencocokkan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field </a:t>
                      </a:r>
                      <a:r>
                        <a:rPr lang="en-US" sz="11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kebutuhan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dengan POJK dan internal HBID</a:t>
                      </a:r>
                      <a:endParaRPr lang="en-US" sz="1100" dirty="0">
                        <a:latin typeface="Calibri"/>
                      </a:endParaRP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HBID, NDS</a:t>
                      </a: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strike="sngStrike" dirty="0">
                          <a:solidFill>
                            <a:schemeClr val="tx1"/>
                          </a:solidFill>
                          <a:latin typeface="Calibri"/>
                        </a:rPr>
                        <a:t>07 Jan 2023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strike="sngStrike" dirty="0">
                          <a:solidFill>
                            <a:schemeClr val="tx1"/>
                          </a:solidFill>
                          <a:latin typeface="Calibri"/>
                        </a:rPr>
                        <a:t>20 Jan 2023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strike="sngStrike" dirty="0">
                          <a:solidFill>
                            <a:schemeClr val="tx1"/>
                          </a:solidFill>
                          <a:latin typeface="Calibri"/>
                        </a:rPr>
                        <a:t>31 Jan 2023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15 Mar 2023</a:t>
                      </a: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US" sz="1100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just">
                        <a:buFont typeface="Calibri" panose="020F0502020204030204" pitchFamily="34" charset="0"/>
                        <a:buNone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28 Des 2022 – Request ke RC </a:t>
                      </a:r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mencocokkan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field </a:t>
                      </a:r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kebutuhan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dengan POJK dan </a:t>
                      </a:r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pendefinisian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restruk di internal HBID. Diskusi </a:t>
                      </a:r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akan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 arrange pada W1 Jan 2023.</a:t>
                      </a:r>
                    </a:p>
                    <a:p>
                      <a:pPr marL="92075" indent="0" algn="just">
                        <a:buFont typeface="Calibri" panose="020F0502020204030204" pitchFamily="34" charset="0"/>
                        <a:buNone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03 Jan 2023 – RCA: 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(1)Dibutuhkan waktu </a:t>
                      </a:r>
                      <a:r>
                        <a:rPr lang="en-US" sz="11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untuk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eskalasi ke RC </a:t>
                      </a:r>
                      <a:r>
                        <a:rPr lang="en-US" sz="11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dalam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</a:t>
                      </a:r>
                      <a:r>
                        <a:rPr lang="en-US" sz="11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pendefinisian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</a:t>
                      </a:r>
                      <a:r>
                        <a:rPr lang="en-US" sz="11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restrukturisasi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dan </a:t>
                      </a:r>
                      <a:r>
                        <a:rPr lang="en-US" sz="11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mencocokkan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field </a:t>
                      </a:r>
                      <a:r>
                        <a:rPr lang="en-US" sz="11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kebutuhan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dengan POJK dan internal HBID. (2) Dibutuhkan diskusi technical ke Dian </a:t>
                      </a:r>
                      <a:r>
                        <a:rPr lang="en-US" sz="11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Dian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</a:t>
                      </a:r>
                      <a:r>
                        <a:rPr lang="en-US" sz="11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untuk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</a:t>
                      </a:r>
                      <a:r>
                        <a:rPr lang="en-US" sz="11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menentukan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flag restruk di reference 5. </a:t>
                      </a:r>
                      <a:r>
                        <a:rPr lang="en-US" sz="11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tetapi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eskalasi by email ke Risk WPB terkait point ini dan 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Action </a:t>
                      </a:r>
                      <a:r>
                        <a:rPr lang="en-US" sz="11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lanjutan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</a:t>
                      </a:r>
                      <a:r>
                        <a:rPr lang="en-US" sz="11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akan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di arrange diskusi dengan all stakeholders sebelum timeline baru </a:t>
                      </a:r>
                      <a:r>
                        <a:rPr lang="en-US" sz="11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ditentukan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.</a:t>
                      </a:r>
                    </a:p>
                    <a:p>
                      <a:pPr marL="92075" indent="0" algn="just">
                        <a:buFont typeface="Calibri" panose="020F0502020204030204" pitchFamily="34" charset="0"/>
                        <a:buNone/>
                      </a:pP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12 Jan 2023 – Sudah </a:t>
                      </a:r>
                      <a:r>
                        <a:rPr lang="en-US" sz="11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dijadwalkan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 diskusi dengan Risk WPB pada 12 Jan 2023. Beberapa product yang saat ini belum </a:t>
                      </a:r>
                      <a:r>
                        <a:rPr lang="en-US" sz="11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dilaporkan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 </a:t>
                      </a:r>
                      <a:r>
                        <a:rPr lang="en-US" sz="11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sebagai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 restruk </a:t>
                      </a:r>
                      <a:r>
                        <a:rPr lang="en-US" sz="11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akan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 </a:t>
                      </a:r>
                      <a:r>
                        <a:rPr lang="en-US" sz="11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didiskusikan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 internal </a:t>
                      </a:r>
                      <a:r>
                        <a:rPr lang="en-US" sz="11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terlabih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 </a:t>
                      </a:r>
                      <a:r>
                        <a:rPr lang="en-US" sz="11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dahulu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 oleh Risk dan stakeholders lain HBID.</a:t>
                      </a:r>
                    </a:p>
                    <a:p>
                      <a:pPr marL="92075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None/>
                        <a:tabLst/>
                        <a:defRPr/>
                      </a:pP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26 Jan 2023 – Get confirmation </a:t>
                      </a:r>
                      <a:r>
                        <a:rPr lang="en-US" sz="11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dari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</a:rPr>
                        <a:t> Risk </a:t>
                      </a:r>
                      <a:r>
                        <a:rPr lang="en-ID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Definisi</a:t>
                      </a:r>
                      <a:r>
                        <a:rPr lang="en-ID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restruk</a:t>
                      </a:r>
                      <a:r>
                        <a:rPr lang="en-ID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dari</a:t>
                      </a:r>
                      <a:r>
                        <a:rPr lang="en-ID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OJK </a:t>
                      </a:r>
                      <a:r>
                        <a:rPr lang="en-ID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secara</a:t>
                      </a:r>
                      <a:r>
                        <a:rPr lang="en-ID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spesifik</a:t>
                      </a:r>
                      <a:r>
                        <a:rPr lang="en-ID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tidak</a:t>
                      </a:r>
                      <a:r>
                        <a:rPr lang="en-ID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ada</a:t>
                      </a:r>
                      <a:r>
                        <a:rPr lang="en-ID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batasan</a:t>
                      </a:r>
                      <a:r>
                        <a:rPr lang="en-ID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product, yang </a:t>
                      </a:r>
                      <a:r>
                        <a:rPr lang="en-ID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penting</a:t>
                      </a:r>
                      <a:r>
                        <a:rPr lang="en-ID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memenihi</a:t>
                      </a:r>
                      <a:r>
                        <a:rPr lang="en-ID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kriteria</a:t>
                      </a:r>
                      <a:r>
                        <a:rPr lang="en-ID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yang </a:t>
                      </a:r>
                      <a:r>
                        <a:rPr lang="en-ID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ada</a:t>
                      </a:r>
                      <a:r>
                        <a:rPr lang="en-ID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di </a:t>
                      </a:r>
                      <a:r>
                        <a:rPr lang="en-ID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pasal</a:t>
                      </a:r>
                      <a:r>
                        <a:rPr lang="en-ID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53, </a:t>
                      </a:r>
                      <a:r>
                        <a:rPr lang="en-ID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sbb</a:t>
                      </a:r>
                      <a:r>
                        <a:rPr lang="en-ID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: </a:t>
                      </a:r>
                      <a:r>
                        <a:rPr lang="en-ID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penurunan</a:t>
                      </a:r>
                      <a:r>
                        <a:rPr lang="en-ID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suku</a:t>
                      </a:r>
                      <a:r>
                        <a:rPr lang="en-ID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bunga</a:t>
                      </a:r>
                      <a:r>
                        <a:rPr lang="en-ID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kredit</a:t>
                      </a:r>
                      <a:r>
                        <a:rPr lang="en-ID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, </a:t>
                      </a:r>
                      <a:r>
                        <a:rPr lang="en-ID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perpanjangan</a:t>
                      </a:r>
                      <a:r>
                        <a:rPr lang="en-ID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jangka</a:t>
                      </a:r>
                      <a:r>
                        <a:rPr lang="en-ID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waktu</a:t>
                      </a:r>
                      <a:r>
                        <a:rPr lang="en-ID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, </a:t>
                      </a:r>
                      <a:r>
                        <a:rPr lang="en-ID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pengurangan</a:t>
                      </a:r>
                      <a:r>
                        <a:rPr lang="en-ID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tunggakan</a:t>
                      </a:r>
                      <a:r>
                        <a:rPr lang="en-ID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pokok</a:t>
                      </a:r>
                      <a:r>
                        <a:rPr lang="en-ID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, </a:t>
                      </a:r>
                      <a:r>
                        <a:rPr lang="en-ID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pengurangan</a:t>
                      </a:r>
                      <a:r>
                        <a:rPr lang="en-ID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tunggakan</a:t>
                      </a:r>
                      <a:r>
                        <a:rPr lang="en-ID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bunga</a:t>
                      </a:r>
                      <a:r>
                        <a:rPr lang="en-ID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, </a:t>
                      </a:r>
                      <a:r>
                        <a:rPr lang="en-ID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penambahan</a:t>
                      </a:r>
                      <a:r>
                        <a:rPr lang="en-ID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fasilitas</a:t>
                      </a:r>
                      <a:r>
                        <a:rPr lang="en-ID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dan </a:t>
                      </a:r>
                      <a:r>
                        <a:rPr lang="en-ID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konversi</a:t>
                      </a:r>
                      <a:r>
                        <a:rPr lang="en-ID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kredit</a:t>
                      </a:r>
                      <a:r>
                        <a:rPr lang="en-ID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menjadi</a:t>
                      </a:r>
                      <a:r>
                        <a:rPr lang="en-ID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</a:t>
                      </a:r>
                      <a:r>
                        <a:rPr lang="en-ID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penyertaan</a:t>
                      </a:r>
                      <a:r>
                        <a:rPr lang="en-ID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modal </a:t>
                      </a:r>
                      <a:r>
                        <a:rPr lang="en-ID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sementara</a:t>
                      </a:r>
                      <a:r>
                        <a:rPr lang="en-ID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. 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Risk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akan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memberikan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guidance terkait product mana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saja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yang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dilaporkan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sebagai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restrukturisasi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.</a:t>
                      </a:r>
                    </a:p>
                    <a:p>
                      <a:pPr marL="92075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13 Mar 2023 – Confirmation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dari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risk product MPA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dilaporkan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ke restruk </a:t>
                      </a:r>
                      <a:endParaRPr lang="en-ID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"/>
                        <a:cs typeface="Arial"/>
                      </a:endParaRP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705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9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/>
          <p:cNvSpPr/>
          <p:nvPr/>
        </p:nvSpPr>
        <p:spPr>
          <a:xfrm>
            <a:off x="306901" y="373240"/>
            <a:ext cx="4865463" cy="369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2200" b="1">
                <a:solidFill>
                  <a:srgbClr val="C00000"/>
                </a:solidFill>
              </a:rPr>
              <a:t>Action Items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11595100" y="6633210"/>
            <a:ext cx="188595" cy="148590"/>
          </a:xfrm>
        </p:spPr>
        <p:txBody>
          <a:bodyPr/>
          <a:lstStyle/>
          <a:p>
            <a:fld id="{1E899A84-0A7C-4488-B245-0310F52DBB74}" type="slidenum">
              <a:rPr lang="en-GB" smtClean="0">
                <a:solidFill>
                  <a:prstClr val="black"/>
                </a:solidFill>
              </a:rPr>
              <a:pPr/>
              <a:t>3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8" name="Footer"/>
          <p:cNvSpPr>
            <a:spLocks noGrp="1"/>
          </p:cNvSpPr>
          <p:nvPr>
            <p:ph type="ftr" sz="quarter" idx="10"/>
          </p:nvPr>
        </p:nvSpPr>
        <p:spPr>
          <a:xfrm>
            <a:off x="5391710" y="6691962"/>
            <a:ext cx="1350283" cy="166037"/>
          </a:xfrm>
          <a:solidFill>
            <a:schemeClr val="bg1"/>
          </a:solidFill>
        </p:spPr>
        <p:txBody>
          <a:bodyPr anchor="b" anchorCtr="1"/>
          <a:lstStyle/>
          <a:p>
            <a:r>
              <a:rPr lang="en-GB" b="1">
                <a:solidFill>
                  <a:schemeClr val="bg1">
                    <a:lumMod val="65000"/>
                  </a:schemeClr>
                </a:solidFill>
              </a:rPr>
              <a:t>INTERNAL</a:t>
            </a:r>
          </a:p>
        </p:txBody>
      </p:sp>
      <p:graphicFrame>
        <p:nvGraphicFramePr>
          <p:cNvPr id="6" name="Issues Summary">
            <a:extLst>
              <a:ext uri="{FF2B5EF4-FFF2-40B4-BE49-F238E27FC236}">
                <a16:creationId xmlns:a16="http://schemas.microsoft.com/office/drawing/2014/main" id="{7C384D13-FEA1-47B3-9674-B48BB4484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267801"/>
              </p:ext>
            </p:extLst>
          </p:nvPr>
        </p:nvGraphicFramePr>
        <p:xfrm>
          <a:off x="306901" y="850986"/>
          <a:ext cx="11595432" cy="293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4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38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61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388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405"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tx1"/>
                          </a:solidFill>
                          <a:latin typeface="+mj-lt"/>
                        </a:rPr>
                        <a:t>Ref</a:t>
                      </a:r>
                    </a:p>
                  </a:txBody>
                  <a:tcPr marL="50400" marR="50400" marT="50400" marB="504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tx1"/>
                          </a:solidFill>
                          <a:latin typeface="+mj-lt"/>
                        </a:rPr>
                        <a:t>Entry Date</a:t>
                      </a:r>
                    </a:p>
                  </a:txBody>
                  <a:tcPr marL="50400" marR="50400" marT="50400" marB="504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tx1"/>
                          </a:solidFill>
                          <a:latin typeface="+mj-lt"/>
                        </a:rPr>
                        <a:t>Actions</a:t>
                      </a:r>
                    </a:p>
                  </a:txBody>
                  <a:tcPr marL="50400" marR="50400" marT="50400" marB="504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tx1"/>
                          </a:solidFill>
                          <a:latin typeface="+mj-lt"/>
                        </a:rPr>
                        <a:t>PIC</a:t>
                      </a:r>
                    </a:p>
                  </a:txBody>
                  <a:tcPr marL="50400" marR="50400" marT="50400" marB="504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tx1"/>
                          </a:solidFill>
                          <a:latin typeface="+mj-lt"/>
                        </a:rPr>
                        <a:t>Due Date</a:t>
                      </a:r>
                    </a:p>
                  </a:txBody>
                  <a:tcPr marL="50400" marR="50400" marT="50400" marB="504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1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50400" marR="50400" marT="50400" marB="504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tx1"/>
                          </a:solidFill>
                          <a:latin typeface="+mj-lt"/>
                        </a:rPr>
                        <a:t>Action</a:t>
                      </a:r>
                      <a:r>
                        <a:rPr lang="en-GB" sz="1100" b="1" baseline="0">
                          <a:solidFill>
                            <a:schemeClr val="tx1"/>
                          </a:solidFill>
                          <a:latin typeface="+mj-lt"/>
                        </a:rPr>
                        <a:t> Update</a:t>
                      </a:r>
                      <a:endParaRPr lang="en-GB" sz="11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50400" marR="50400" marT="50400" marB="504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2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#230126-1</a:t>
                      </a: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effectLst/>
                          <a:latin typeface="+mj-lt"/>
                        </a:rPr>
                        <a:t>26 Jan 2023</a:t>
                      </a: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lvl="0" indent="0" algn="l">
                        <a:buNone/>
                      </a:pPr>
                      <a:r>
                        <a:rPr lang="en-ID" sz="11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Masih </a:t>
                      </a:r>
                      <a:r>
                        <a:rPr lang="en-ID" sz="1100" kern="120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belum</a:t>
                      </a:r>
                      <a:r>
                        <a:rPr lang="en-ID" sz="11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  </a:t>
                      </a:r>
                      <a:r>
                        <a:rPr lang="en-ID" sz="1100" kern="120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ada</a:t>
                      </a:r>
                      <a:r>
                        <a:rPr lang="en-ID" sz="11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flag yang </a:t>
                      </a:r>
                      <a:r>
                        <a:rPr lang="en-ID" sz="1100" kern="120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menentukan</a:t>
                      </a:r>
                      <a:r>
                        <a:rPr lang="en-ID" sz="11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</a:t>
                      </a:r>
                      <a:r>
                        <a:rPr lang="en-ID" sz="1100" kern="120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kondisi</a:t>
                      </a:r>
                      <a:r>
                        <a:rPr lang="en-ID" sz="11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</a:t>
                      </a:r>
                      <a:r>
                        <a:rPr lang="en-ID" sz="1100" kern="120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sesuai</a:t>
                      </a:r>
                      <a:r>
                        <a:rPr lang="en-ID" sz="11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</a:t>
                      </a:r>
                      <a:r>
                        <a:rPr lang="en-ID" sz="1100" kern="120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pasal</a:t>
                      </a:r>
                      <a:r>
                        <a:rPr lang="en-ID" sz="11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53. di SLIK </a:t>
                      </a:r>
                      <a:r>
                        <a:rPr lang="en-ID" sz="1100" kern="120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penentuan</a:t>
                      </a:r>
                      <a:r>
                        <a:rPr lang="en-ID" sz="11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</a:t>
                      </a:r>
                      <a:r>
                        <a:rPr lang="en-ID" sz="1100" kern="120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berupa</a:t>
                      </a:r>
                      <a:r>
                        <a:rPr lang="en-ID" sz="11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default value </a:t>
                      </a:r>
                      <a:r>
                        <a:rPr lang="en-ID" sz="1100" kern="120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yaitu</a:t>
                      </a:r>
                      <a:r>
                        <a:rPr lang="en-ID" sz="11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99-Lainnya.</a:t>
                      </a:r>
                      <a:endParaRPr lang="en-US" sz="1100">
                        <a:latin typeface="+mj-lt"/>
                      </a:endParaRP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HBID, NDS</a:t>
                      </a: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strike="noStrike">
                          <a:solidFill>
                            <a:schemeClr val="tx1"/>
                          </a:solidFill>
                          <a:latin typeface="+mj-lt"/>
                        </a:rPr>
                        <a:t>15 Mar 2023</a:t>
                      </a: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US" sz="11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26 Jan 2023 - </a:t>
                      </a:r>
                      <a:r>
                        <a:rPr lang="en-ID" sz="11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Collection </a:t>
                      </a:r>
                      <a:r>
                        <a:rPr lang="en-ID" sz="1100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akan</a:t>
                      </a:r>
                      <a:r>
                        <a:rPr lang="en-ID" sz="11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cek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possibility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jika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</a:t>
                      </a:r>
                      <a:r>
                        <a:rPr lang="en-US" sz="1100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dibuatkan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formula.</a:t>
                      </a:r>
                    </a:p>
                    <a:p>
                      <a:pPr marL="92075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i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13 Mar 2023 – Masuk </a:t>
                      </a:r>
                      <a:r>
                        <a:rPr lang="en-US" sz="1100" b="0" i="0" kern="1200" baseline="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kedalam</a:t>
                      </a:r>
                      <a:r>
                        <a:rPr lang="en-US" sz="1100" b="0" i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list enhancement SLIK</a:t>
                      </a: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891227"/>
                  </a:ext>
                </a:extLst>
              </a:tr>
              <a:tr h="5342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#230228-1</a:t>
                      </a: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effectLst/>
                          <a:latin typeface="+mj-lt"/>
                        </a:rPr>
                        <a:t>28 Feb 2023</a:t>
                      </a: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Terdapat</a:t>
                      </a: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redudansi</a:t>
                      </a: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/ </a:t>
                      </a:r>
                      <a:r>
                        <a:rPr lang="en-US" sz="1100" kern="120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ketidaksamaan</a:t>
                      </a: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formula </a:t>
                      </a:r>
                      <a:r>
                        <a:rPr lang="en-US" sz="1100" kern="120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saat</a:t>
                      </a: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menentukan</a:t>
                      </a: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kualitas</a:t>
                      </a: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sebelum</a:t>
                      </a: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restru</a:t>
                      </a: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 Unsecured </a:t>
                      </a:r>
                      <a:r>
                        <a:rPr lang="en-US" sz="1100" kern="120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mengambil</a:t>
                      </a: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COINT </a:t>
                      </a:r>
                      <a:r>
                        <a:rPr lang="en-US" sz="1100" kern="120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karena</a:t>
                      </a: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system </a:t>
                      </a:r>
                      <a:r>
                        <a:rPr lang="en-US" sz="1100" kern="120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tersedia</a:t>
                      </a: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data live, </a:t>
                      </a:r>
                      <a:r>
                        <a:rPr lang="en-US" sz="1100" kern="120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sedangkan</a:t>
                      </a: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secured </a:t>
                      </a:r>
                      <a:r>
                        <a:rPr lang="en-US" sz="1100" kern="120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mengambil</a:t>
                      </a: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kualitas</a:t>
                      </a: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Antasena</a:t>
                      </a: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dibulan</a:t>
                      </a: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sebelumnya</a:t>
                      </a: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HBID, NDS</a:t>
                      </a: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strike="noStrike" dirty="0">
                          <a:solidFill>
                            <a:schemeClr val="tx1"/>
                          </a:solidFill>
                          <a:latin typeface="+mj-lt"/>
                        </a:rPr>
                        <a:t>15 Mar 2023</a:t>
                      </a: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US" sz="11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i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28 Feb 2023 - 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Pak Awan dan Pak Franky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akan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cek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lebih detail apakah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dibolehkan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atau tidak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karena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potensial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terkena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temuan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ketidakwajaran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data.</a:t>
                      </a:r>
                    </a:p>
                    <a:p>
                      <a:pPr marL="92075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 Mar 2023 – Get feedback </a:t>
                      </a:r>
                      <a:r>
                        <a:rPr lang="en-US" sz="11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pak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franky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sudah </a:t>
                      </a:r>
                      <a:r>
                        <a:rPr lang="en-US" sz="11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dilakukan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diskusi dengan PUK dan request arrange diskusi dengan collection pada 13 Mar 2023. Sudah </a:t>
                      </a:r>
                      <a:r>
                        <a:rPr lang="en-US" sz="11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diarrange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diskusi di 13 Mar 2023</a:t>
                      </a:r>
                    </a:p>
                    <a:p>
                      <a:pPr marL="92075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13 Mar 2023 - 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Get confirmation </a:t>
                      </a:r>
                      <a:r>
                        <a:rPr lang="en-US" sz="11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dari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Risk dan Col </a:t>
                      </a:r>
                      <a:r>
                        <a:rPr lang="en-US" sz="11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kualitas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sebelum secured dan unsecured </a:t>
                      </a:r>
                      <a:r>
                        <a:rPr lang="en-US" sz="11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mengambil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</a:t>
                      </a:r>
                      <a:r>
                        <a:rPr lang="en-US" sz="11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dari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"/>
                          <a:cs typeface="Arial"/>
                        </a:rPr>
                        <a:t> COINT</a:t>
                      </a:r>
                      <a:r>
                        <a:rPr lang="en-US" sz="1100" b="0" i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. MI </a:t>
                      </a:r>
                      <a:r>
                        <a:rPr lang="en-US" sz="1100" b="0" i="0" kern="1200" baseline="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simpan</a:t>
                      </a:r>
                      <a:r>
                        <a:rPr lang="en-US" sz="1100" b="0" i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file </a:t>
                      </a:r>
                      <a:r>
                        <a:rPr lang="en-US" sz="1100" b="0" i="0" kern="1200" baseline="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dari</a:t>
                      </a:r>
                      <a:r>
                        <a:rPr lang="en-US" sz="1100" b="0" i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share folder dan </a:t>
                      </a:r>
                      <a:r>
                        <a:rPr lang="en-US" sz="1100" b="0" i="0" kern="1200" baseline="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selanjutnya</a:t>
                      </a:r>
                      <a:r>
                        <a:rPr lang="en-US" sz="1100" b="0" i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di Tarik secara scheduler oleh </a:t>
                      </a:r>
                      <a:r>
                        <a:rPr lang="en-US" sz="1100" b="0" i="0" kern="1200" baseline="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OneReporting</a:t>
                      </a:r>
                      <a:r>
                        <a:rPr lang="en-US" sz="1100" b="0" i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setiap tanggal 1 setiap </a:t>
                      </a:r>
                      <a:r>
                        <a:rPr lang="en-US" sz="1100" b="0" i="0" kern="1200" baseline="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bulannya</a:t>
                      </a:r>
                      <a:r>
                        <a:rPr lang="en-US" sz="1100" b="0" i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.</a:t>
                      </a:r>
                      <a:endParaRPr lang="en-US" sz="11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"/>
                        <a:cs typeface="Arial"/>
                      </a:endParaRP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908650"/>
                  </a:ext>
                </a:extLst>
              </a:tr>
              <a:tr h="5342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#230228-2</a:t>
                      </a: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effectLst/>
                          <a:latin typeface="+mj-lt"/>
                        </a:rPr>
                        <a:t>28 Feb 2023</a:t>
                      </a: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Report Owner Retail.</a:t>
                      </a: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HBID, NDS</a:t>
                      </a: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strike="noStrike">
                          <a:solidFill>
                            <a:schemeClr val="tx1"/>
                          </a:solidFill>
                          <a:latin typeface="+mj-lt"/>
                        </a:rPr>
                        <a:t>10 Mar 2023</a:t>
                      </a: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latin typeface="+mj-lt"/>
                        </a:rPr>
                        <a:t>Closed</a:t>
                      </a: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i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28 Feb 2023 – </a:t>
                      </a:r>
                      <a:r>
                        <a:rPr lang="it-IT" sz="110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Konfirmasi dari Pak Septian, PIC WPB dapat konfirmasi ke Bu Luciana A Maramis.</a:t>
                      </a:r>
                    </a:p>
                    <a:p>
                      <a:pPr marL="92075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01 Mar 2023 – 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Info </a:t>
                      </a:r>
                      <a:r>
                        <a:rPr lang="en-US" sz="11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dari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Luciana </a:t>
                      </a:r>
                      <a:r>
                        <a:rPr lang="en-US" sz="11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Maramis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seharusnya PIC Lanny Hendra sesuai reference </a:t>
                      </a:r>
                      <a:r>
                        <a:rPr lang="en-US" sz="11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dari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Doly </a:t>
                      </a:r>
                      <a:r>
                        <a:rPr lang="en-US" sz="11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Marestian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. Akan di arrange diskusi dengan PIC </a:t>
                      </a:r>
                      <a:r>
                        <a:rPr lang="en-US" sz="11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tersebut</a:t>
                      </a:r>
                      <a:r>
                        <a:rPr lang="en-US" sz="1100" b="0" i="0" kern="1200" baseline="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.</a:t>
                      </a:r>
                    </a:p>
                    <a:p>
                      <a:pPr marL="92075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i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06 Mar 2023 – Report owner </a:t>
                      </a:r>
                      <a:r>
                        <a:rPr lang="en-US" sz="1100" b="0" i="0" kern="1200" baseline="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yaitu</a:t>
                      </a:r>
                      <a:r>
                        <a:rPr lang="en-US" sz="1100" b="0" i="0" kern="120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 Arief </a:t>
                      </a:r>
                      <a:r>
                        <a:rPr lang="en-US" sz="1100" b="0" i="0" kern="1200" baseline="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"/>
                          <a:cs typeface="Arial"/>
                        </a:rPr>
                        <a:t>kurniawan</a:t>
                      </a:r>
                      <a:endParaRPr lang="en-US" sz="1100" b="0" i="0" kern="1200" baseline="0" dirty="0">
                        <a:solidFill>
                          <a:schemeClr val="tx1"/>
                        </a:solidFill>
                        <a:effectLst/>
                        <a:latin typeface="+mj-lt"/>
                        <a:ea typeface=""/>
                        <a:cs typeface="Arial"/>
                      </a:endParaRPr>
                    </a:p>
                  </a:txBody>
                  <a:tcPr marL="6350" marR="6350" marT="635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039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170326"/>
      </p:ext>
    </p:extLst>
  </p:cSld>
  <p:clrMapOvr>
    <a:masterClrMapping/>
  </p:clrMapOvr>
</p:sld>
</file>

<file path=ppt/theme/theme1.xml><?xml version="1.0" encoding="utf-8"?>
<a:theme xmlns:a="http://schemas.openxmlformats.org/drawingml/2006/main" name="1_HSBC Template_16x9">
  <a:themeElements>
    <a:clrScheme name="HSBC_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B0011"/>
      </a:accent1>
      <a:accent2>
        <a:srgbClr val="767576"/>
      </a:accent2>
      <a:accent3>
        <a:srgbClr val="D7D8D6"/>
      </a:accent3>
      <a:accent4>
        <a:srgbClr val="F3F3F3"/>
      </a:accent4>
      <a:accent5>
        <a:srgbClr val="252525"/>
      </a:accent5>
      <a:accent6>
        <a:srgbClr val="000000"/>
      </a:accent6>
      <a:hlink>
        <a:srgbClr val="0563C1"/>
      </a:hlink>
      <a:folHlink>
        <a:srgbClr val="954F72"/>
      </a:folHlink>
    </a:clrScheme>
    <a:fontScheme name="HSBC_Fonts">
      <a:majorFont>
        <a:latin typeface="Univers Next for HSBC Medium"/>
        <a:ea typeface=""/>
        <a:cs typeface=""/>
      </a:majorFont>
      <a:minorFont>
        <a:latin typeface="Univers Next for HSBC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marL="285750" indent="-285750">
          <a:spcBef>
            <a:spcPts val="1000"/>
          </a:spcBef>
          <a:buClr>
            <a:schemeClr val="accent1"/>
          </a:buClr>
          <a:buSzPct val="90000"/>
          <a:buFont typeface="Wingdings" panose="05000000000000000000" pitchFamily="2" charset="2"/>
          <a:buChar char="u"/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SBC Template_16x9.potx" id="{AB25DAB7-9000-491C-A5C9-1A4ECDF2EFAE}" vid="{93A3310D-39BB-4381-B876-6FF675574E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c1dc657-9f5f-47ee-9681-3b552c880d70">
      <Terms xmlns="http://schemas.microsoft.com/office/infopath/2007/PartnerControls"/>
    </lcf76f155ced4ddcb4097134ff3c332f>
    <TaxCatchAll xmlns="229c61c0-59e5-40a7-87d2-1fe5908a2e58" xsi:nil="true"/>
    <_Flow_SignoffStatus xmlns="8c1dc657-9f5f-47ee-9681-3b552c880d7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531E53577FE84DB2C75CFCC6269728" ma:contentTypeVersion="16" ma:contentTypeDescription="Create a new document." ma:contentTypeScope="" ma:versionID="514d54d37cb29847e2da4449c4e46c2b">
  <xsd:schema xmlns:xsd="http://www.w3.org/2001/XMLSchema" xmlns:xs="http://www.w3.org/2001/XMLSchema" xmlns:p="http://schemas.microsoft.com/office/2006/metadata/properties" xmlns:ns2="8c1dc657-9f5f-47ee-9681-3b552c880d70" xmlns:ns3="229c61c0-59e5-40a7-87d2-1fe5908a2e58" targetNamespace="http://schemas.microsoft.com/office/2006/metadata/properties" ma:root="true" ma:fieldsID="e06a74f0112ad19fec8e586e59eb414a" ns2:_="" ns3:_="">
    <xsd:import namespace="8c1dc657-9f5f-47ee-9681-3b552c880d70"/>
    <xsd:import namespace="229c61c0-59e5-40a7-87d2-1fe5908a2e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_Flow_SignoffStatu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1dc657-9f5f-47ee-9681-3b552c880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_Flow_SignoffStatus" ma:index="20" nillable="true" ma:displayName="Sign-off status" ma:internalName="Sign_x002d_off_x0020_status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44dcec4-bf95-4b90-b40d-9b638792e2f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9c61c0-59e5-40a7-87d2-1fe5908a2e5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3fd8c71-f620-450f-9457-e2f9d7ba5dfe}" ma:internalName="TaxCatchAll" ma:showField="CatchAllData" ma:web="229c61c0-59e5-40a7-87d2-1fe5908a2e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673789-C74E-49C5-8DB6-73637ECA2823}">
  <ds:schemaRefs>
    <ds:schemaRef ds:uri="http://schemas.microsoft.com/office/2006/documentManagement/types"/>
    <ds:schemaRef ds:uri="http://purl.org/dc/elements/1.1/"/>
    <ds:schemaRef ds:uri="229c61c0-59e5-40a7-87d2-1fe5908a2e58"/>
    <ds:schemaRef ds:uri="http://www.w3.org/XML/1998/namespace"/>
    <ds:schemaRef ds:uri="http://purl.org/dc/dcmitype/"/>
    <ds:schemaRef ds:uri="8c1dc657-9f5f-47ee-9681-3b552c880d70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5798C18-91B8-4273-94AA-7B8908AB97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1F363A-065B-48AC-82F6-1312E80648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1dc657-9f5f-47ee-9681-3b552c880d70"/>
    <ds:schemaRef ds:uri="229c61c0-59e5-40a7-87d2-1fe5908a2e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1273</Words>
  <Application>Microsoft Office PowerPoint</Application>
  <PresentationFormat>Widescreen</PresentationFormat>
  <Paragraphs>242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Helvetica Neue for HSBC Lt</vt:lpstr>
      <vt:lpstr>Times New Roman</vt:lpstr>
      <vt:lpstr>Univers Next for HSBC Light</vt:lpstr>
      <vt:lpstr>Univers Next for HSBC Medium</vt:lpstr>
      <vt:lpstr>Wingdings</vt:lpstr>
      <vt:lpstr>Wingdings 2</vt:lpstr>
      <vt:lpstr>1_HSBC Template_16x9</vt:lpstr>
      <vt:lpstr>PowerPoint Presentation</vt:lpstr>
      <vt:lpstr>PowerPoint Presentation</vt:lpstr>
      <vt:lpstr>PowerPoint Presentation</vt:lpstr>
    </vt:vector>
  </TitlesOfParts>
  <Company>HSBC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gita.adriani@hsbc.co.id</dc:creator>
  <cp:keywords>INTERNAL</cp:keywords>
  <dc:description>RESTRICTED</dc:description>
  <cp:lastModifiedBy> </cp:lastModifiedBy>
  <cp:revision>3</cp:revision>
  <cp:lastPrinted>2020-04-24T07:20:47Z</cp:lastPrinted>
  <dcterms:created xsi:type="dcterms:W3CDTF">2018-11-16T08:21:12Z</dcterms:created>
  <dcterms:modified xsi:type="dcterms:W3CDTF">2023-03-21T13:20:56Z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ource">
    <vt:lpwstr>Internal</vt:lpwstr>
  </property>
  <property fmtid="{D5CDD505-2E9C-101B-9397-08002B2CF9AE}" pid="3" name="Footers">
    <vt:lpwstr>Footers</vt:lpwstr>
  </property>
  <property fmtid="{D5CDD505-2E9C-101B-9397-08002B2CF9AE}" pid="4" name="MSIP_Label_f851b4f6-a95e-46a7-8457-84c26f440032_Enabled">
    <vt:lpwstr>true</vt:lpwstr>
  </property>
  <property fmtid="{D5CDD505-2E9C-101B-9397-08002B2CF9AE}" pid="5" name="MSIP_Label_f851b4f6-a95e-46a7-8457-84c26f440032_SetDate">
    <vt:lpwstr>2022-02-18T05:02:13Z</vt:lpwstr>
  </property>
  <property fmtid="{D5CDD505-2E9C-101B-9397-08002B2CF9AE}" pid="6" name="MSIP_Label_f851b4f6-a95e-46a7-8457-84c26f440032_Method">
    <vt:lpwstr>Standard</vt:lpwstr>
  </property>
  <property fmtid="{D5CDD505-2E9C-101B-9397-08002B2CF9AE}" pid="7" name="MSIP_Label_f851b4f6-a95e-46a7-8457-84c26f440032_Name">
    <vt:lpwstr>CLARESTRI</vt:lpwstr>
  </property>
  <property fmtid="{D5CDD505-2E9C-101B-9397-08002B2CF9AE}" pid="8" name="MSIP_Label_f851b4f6-a95e-46a7-8457-84c26f440032_SiteId">
    <vt:lpwstr>e0fd434d-ba64-497b-90d2-859c472e1a92</vt:lpwstr>
  </property>
  <property fmtid="{D5CDD505-2E9C-101B-9397-08002B2CF9AE}" pid="9" name="MSIP_Label_f851b4f6-a95e-46a7-8457-84c26f440032_ActionId">
    <vt:lpwstr>6341d2ee-9415-47aa-a625-d0ae59acb1f0</vt:lpwstr>
  </property>
  <property fmtid="{D5CDD505-2E9C-101B-9397-08002B2CF9AE}" pid="10" name="MSIP_Label_f851b4f6-a95e-46a7-8457-84c26f440032_ContentBits">
    <vt:lpwstr>2</vt:lpwstr>
  </property>
  <property fmtid="{D5CDD505-2E9C-101B-9397-08002B2CF9AE}" pid="11" name="Classification">
    <vt:lpwstr>RESTRICTED</vt:lpwstr>
  </property>
  <property fmtid="{D5CDD505-2E9C-101B-9397-08002B2CF9AE}" pid="12" name="ContentTypeId">
    <vt:lpwstr>0x01010026531E53577FE84DB2C75CFCC6269728</vt:lpwstr>
  </property>
  <property fmtid="{D5CDD505-2E9C-101B-9397-08002B2CF9AE}" pid="13" name="MediaServiceImageTags">
    <vt:lpwstr/>
  </property>
</Properties>
</file>