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40511-7860-8DEE-D46B-45F894F3E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054680-76EE-8751-57C6-DBA78F39E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72AE9-F81D-7ABE-6122-FD008A27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12F8B-0570-A1B7-9A7A-B680389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4C4BB-1B2A-AFFB-848A-EBCBE089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9CAA7-6E9D-A963-B0C4-3DF8814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A1FC72-17CE-6667-7E4F-59A9A7A0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C4B15F-1A76-D601-7171-13F0F2B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79890-AEFA-0557-68FC-8E928634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0DB50-1088-3020-350A-76C1A415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6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572F7F-6502-B19E-F095-7C99DA20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D2397C-4343-36B1-42D0-37CD734E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5CC0-8C3F-F7F4-38EE-C5330DD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A902E-4E4F-1E32-ECDF-231F0282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31296-0EA8-368B-D60D-8D646DA0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FB599-92C7-DA62-A91C-43C5DC8C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EBA63-758C-2377-C84D-A3EF7603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50CE0-CEB8-E2B2-37B3-84AA4927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A1E27-B2CD-B9A2-9523-CF9F2F0D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57B5-CC2C-3BA4-E286-F627E349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944B-00D3-218C-8C13-C0B4ED3E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9ACF02-9B45-971A-8483-4A0F51D4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DE6CD-53A7-A418-A040-900A8720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1658F-D768-E56C-E663-63C67372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76F14-2635-48C7-578C-B7BC5A5B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4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AF56A-D505-2CA5-3F86-15301D2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98E73-EEBC-FA9F-D5E9-FBC9841B8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1102B3-5282-B4CA-F111-7900A5B3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59FC4D-C36E-94B7-F7C4-FA9FFD90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30C6D2-11A6-6E72-8163-C1904B1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2C700-9667-4474-8FBA-25A5B3A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8AE4A-95B2-C71F-127C-DD81D8B8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F57F7-73F8-88D1-7698-E20712FF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398445-5249-5B2F-C26F-6E09A780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65D054-EF52-FB1E-2380-479B34469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8834B0-0874-9ED5-3666-8961DE8FF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2DEBB5-7C1E-7BD1-E32C-1A39D1EF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A2AF4A-648E-0E9B-E3AD-D50FAAA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709EE5-7DE7-43D6-00E6-63F08784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9CA52-5170-FC8D-6319-ABBDD554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EA0544-C192-D3D0-A289-60FAC5F6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C5E2AE-8E36-BB5D-053C-D4FCAB3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CE4331-E2D9-08F5-16A5-625655ED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6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774C83-E682-0130-AB28-BE8AAE8D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5C2443-107C-8A0F-BB85-03D83B0E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A21F6-32B6-4CA0-9CBB-1CEEE0A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BFC79-FE1D-5AC6-038D-1E18AE9E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2E79E-2AD5-4441-AB3C-FEAE638C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629291-F6FA-869B-BF2A-764F5B468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C54798-FCDD-72F8-698C-55CD997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C1CB7-9ABB-B1FD-FB69-F7CDB3F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72DEC8-52D6-06B9-E37E-7D168113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9744A-C494-1B28-633B-EC96E905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7E22D-FCD5-1822-9D48-4FAA1FBD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4E20D-A342-26C7-7C4D-91F4A40F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1BA01F-1F99-6BE3-E285-270B47EB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B9713-C2D9-18CF-82A9-7D665DD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485B6-02E4-6AC4-B5E5-FA2B7EC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1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97486-98FC-61F6-E3DA-E7704DA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EF794-3CCE-8D15-F28D-D10C90C4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C62604-6D32-3850-FB74-DEA85444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4CF-34E2-4CA3-B4CB-C2F991EF633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8987A-C62C-9FBC-51FD-9A6ED94F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EFFF2-6414-B42E-0B72-81AECD9A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B13A-A9C5-4CD2-B1F1-2AB600445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lindromes.ibp.cz/#/en/palindrom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pred.net/eddy.html" TargetMode="External"/><Relationship Id="rId5" Type="http://schemas.openxmlformats.org/officeDocument/2006/relationships/hyperlink" Target="https://doi.org/10.1063/1.5054593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lindromes.ibp.cz/#/en/palindrom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ioinformatics.org.au/triplex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4C61-F34F-FF7F-BF51-8B9FD2561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0" y="1163003"/>
            <a:ext cx="8554720" cy="1824037"/>
          </a:xfrm>
        </p:spPr>
        <p:txBody>
          <a:bodyPr/>
          <a:lstStyle/>
          <a:p>
            <a:r>
              <a:rPr lang="ru-RU" dirty="0"/>
              <a:t>Особенности структуры двуцепочечной ДНК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23A5DD-584A-AFB3-B7AE-B1092977F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8BF5E-419A-FEF5-6888-67FB5E57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ru-RU" dirty="0"/>
              <a:t>Гомо-последовательности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75A69-9D36-E9DA-9577-4DDE41B0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53331"/>
            <a:ext cx="5034280" cy="4351338"/>
          </a:xfrm>
        </p:spPr>
        <p:txBody>
          <a:bodyPr/>
          <a:lstStyle/>
          <a:p>
            <a:r>
              <a:rPr lang="ru-RU" dirty="0"/>
              <a:t>Однобуквенные повторы</a:t>
            </a:r>
            <a:endParaRPr lang="en-US" dirty="0"/>
          </a:p>
          <a:p>
            <a:r>
              <a:rPr lang="ru-RU" dirty="0"/>
              <a:t>Поли-А и поли-Т могут быть довольно длинными </a:t>
            </a:r>
          </a:p>
          <a:p>
            <a:r>
              <a:rPr lang="ru-RU" dirty="0"/>
              <a:t>Поли-</a:t>
            </a:r>
            <a:r>
              <a:rPr lang="en-US" dirty="0"/>
              <a:t>G </a:t>
            </a:r>
            <a:r>
              <a:rPr lang="ru-RU" dirty="0" err="1"/>
              <a:t>длинее</a:t>
            </a:r>
            <a:r>
              <a:rPr lang="ru-RU" dirty="0"/>
              <a:t> 5 нуклеотидов делает синтез этой цепи ДНК невозможным в пробирке (но в организмах встречается!)</a:t>
            </a:r>
          </a:p>
          <a:p>
            <a:r>
              <a:rPr lang="ru-RU" dirty="0"/>
              <a:t>На поли участках могут быть ошибки фермента при синтезе новой цепи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ED8B0-3A91-380F-C977-A03A47164549}"/>
              </a:ext>
            </a:extLst>
          </p:cNvPr>
          <p:cNvSpPr txBox="1"/>
          <p:nvPr/>
        </p:nvSpPr>
        <p:spPr>
          <a:xfrm>
            <a:off x="751840" y="1544320"/>
            <a:ext cx="191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AAAAAAAAAA</a:t>
            </a:r>
          </a:p>
          <a:p>
            <a:r>
              <a:rPr lang="en-US" dirty="0"/>
              <a:t>TTTTTTTTTTTT</a:t>
            </a:r>
          </a:p>
          <a:p>
            <a:r>
              <a:rPr lang="en-US" dirty="0"/>
              <a:t>CCCCCCCCCCC</a:t>
            </a:r>
          </a:p>
          <a:p>
            <a:r>
              <a:rPr lang="en-US" dirty="0"/>
              <a:t>GGGGGGGGG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53D70-A3B1-902C-E5FC-E8DDC44D18C9}"/>
              </a:ext>
            </a:extLst>
          </p:cNvPr>
          <p:cNvSpPr txBox="1"/>
          <p:nvPr/>
        </p:nvSpPr>
        <p:spPr>
          <a:xfrm>
            <a:off x="442183" y="5934670"/>
            <a:ext cx="5899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находить такие участки при дизайне работы </a:t>
            </a:r>
          </a:p>
          <a:p>
            <a:r>
              <a:rPr lang="ru-RU" dirty="0"/>
              <a:t>Способ – простой поиск к </a:t>
            </a:r>
            <a:r>
              <a:rPr lang="en-US" dirty="0"/>
              <a:t>regex:</a:t>
            </a:r>
            <a:r>
              <a:rPr lang="ru-RU" dirty="0"/>
              <a:t> </a:t>
            </a:r>
            <a:r>
              <a:rPr lang="en-US" dirty="0"/>
              <a:t>(\w)+</a:t>
            </a:r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D49D5-711E-2D4D-AD9F-37230B0B0CEE}"/>
              </a:ext>
            </a:extLst>
          </p:cNvPr>
          <p:cNvSpPr txBox="1"/>
          <p:nvPr/>
        </p:nvSpPr>
        <p:spPr>
          <a:xfrm>
            <a:off x="304800" y="3282186"/>
            <a:ext cx="5627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 последовательности:</a:t>
            </a:r>
            <a:endParaRPr lang="en-US" dirty="0"/>
          </a:p>
          <a:p>
            <a:r>
              <a:rPr lang="en-US" dirty="0"/>
              <a:t>…TCATGATC</a:t>
            </a:r>
            <a:r>
              <a:rPr lang="en-US" dirty="0">
                <a:solidFill>
                  <a:srgbClr val="FF0000"/>
                </a:solidFill>
              </a:rPr>
              <a:t>GGGGGGG</a:t>
            </a:r>
            <a:r>
              <a:rPr lang="en-US" dirty="0"/>
              <a:t>CAGCATGCGTCAGTC…</a:t>
            </a:r>
          </a:p>
          <a:p>
            <a:endParaRPr lang="en-US" dirty="0"/>
          </a:p>
          <a:p>
            <a:r>
              <a:rPr lang="ru-RU" dirty="0"/>
              <a:t>Такие повторы могут быть в </a:t>
            </a:r>
            <a:r>
              <a:rPr lang="ru-RU" dirty="0" err="1"/>
              <a:t>оргнизме</a:t>
            </a:r>
            <a:r>
              <a:rPr lang="ru-RU" dirty="0"/>
              <a:t>, но при попытке </a:t>
            </a:r>
          </a:p>
          <a:p>
            <a:r>
              <a:rPr lang="ru-RU" dirty="0"/>
              <a:t>Синтеза в пробирке ничего не получится</a:t>
            </a:r>
          </a:p>
        </p:txBody>
      </p:sp>
    </p:spTree>
    <p:extLst>
      <p:ext uri="{BB962C8B-B14F-4D97-AF65-F5344CB8AC3E}">
        <p14:creationId xmlns:p14="http://schemas.microsoft.com/office/powerpoint/2010/main" val="3539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DE2A-EBF4-58A1-F91A-AD6D40BC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2686"/>
            <a:ext cx="10515600" cy="721995"/>
          </a:xfrm>
        </p:spPr>
        <p:txBody>
          <a:bodyPr/>
          <a:lstStyle/>
          <a:p>
            <a:r>
              <a:rPr lang="ru-RU" dirty="0"/>
              <a:t>Тандемные повторы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E59EC-C495-6B54-3A15-75DCD9A7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20" y="890220"/>
            <a:ext cx="526796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Часто являются следствием генных перестановок, встраивания вирусов и мобильных элементов.</a:t>
            </a:r>
          </a:p>
          <a:p>
            <a:r>
              <a:rPr lang="ru-RU" dirty="0"/>
              <a:t>Вызывают ошибки при синтезе </a:t>
            </a:r>
            <a:r>
              <a:rPr lang="ru-RU" dirty="0" err="1"/>
              <a:t>днк</a:t>
            </a:r>
            <a:r>
              <a:rPr lang="ru-RU" dirty="0"/>
              <a:t> – фермент ошибается если подряд идет много коротких повторов</a:t>
            </a:r>
            <a:r>
              <a:rPr lang="en-US" dirty="0"/>
              <a:t> </a:t>
            </a:r>
            <a:r>
              <a:rPr lang="ru-RU" dirty="0"/>
              <a:t>и может пропустить один или несколько таких повторов</a:t>
            </a:r>
          </a:p>
          <a:p>
            <a:r>
              <a:rPr lang="ru-RU" dirty="0"/>
              <a:t>Биоинформатики используют их для построения деревьев и уникальной идентификации</a:t>
            </a:r>
            <a:endParaRPr lang="en-US" dirty="0"/>
          </a:p>
          <a:p>
            <a:r>
              <a:rPr lang="ru-RU" dirty="0"/>
              <a:t>Обычно они сосредоточены в отдельных областях генома, но могут быть и распределены в других участках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E750-F3E2-C4C6-F27D-681F13165748}"/>
              </a:ext>
            </a:extLst>
          </p:cNvPr>
          <p:cNvSpPr txBox="1"/>
          <p:nvPr/>
        </p:nvSpPr>
        <p:spPr>
          <a:xfrm>
            <a:off x="401320" y="851307"/>
            <a:ext cx="56997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 в данной последовательности:</a:t>
            </a:r>
            <a:endParaRPr lang="en-US" dirty="0"/>
          </a:p>
          <a:p>
            <a:r>
              <a:rPr lang="en-US" dirty="0"/>
              <a:t>ATTGCGATGAT</a:t>
            </a:r>
            <a:r>
              <a:rPr lang="en-US" dirty="0">
                <a:solidFill>
                  <a:srgbClr val="FF0000"/>
                </a:solidFill>
              </a:rPr>
              <a:t>ATGGCATGGCATGGC</a:t>
            </a:r>
            <a:r>
              <a:rPr lang="en-US" dirty="0"/>
              <a:t>CGGTG</a:t>
            </a:r>
            <a:r>
              <a:rPr lang="ru-RU" dirty="0"/>
              <a:t> есть повтор</a:t>
            </a:r>
          </a:p>
          <a:p>
            <a:r>
              <a:rPr lang="ru-RU" dirty="0"/>
              <a:t>(</a:t>
            </a:r>
            <a:r>
              <a:rPr lang="en-US" dirty="0"/>
              <a:t>ATGGC)x3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Минимальная длина элемента повтора </a:t>
            </a:r>
            <a:r>
              <a:rPr lang="ru-RU" dirty="0" err="1"/>
              <a:t>ситается</a:t>
            </a:r>
            <a:r>
              <a:rPr lang="ru-RU" dirty="0"/>
              <a:t> от 3 </a:t>
            </a:r>
            <a:r>
              <a:rPr lang="ru-RU" dirty="0" err="1"/>
              <a:t>нт</a:t>
            </a:r>
            <a:r>
              <a:rPr lang="ru-RU" dirty="0"/>
              <a:t> – они самые частые, поскольку кодируют </a:t>
            </a:r>
            <a:r>
              <a:rPr lang="ru-RU" dirty="0" err="1"/>
              <a:t>повторояющиеся</a:t>
            </a:r>
            <a:r>
              <a:rPr lang="ru-RU" dirty="0"/>
              <a:t> аминокислоты. 2 </a:t>
            </a:r>
            <a:r>
              <a:rPr lang="ru-RU" dirty="0" err="1"/>
              <a:t>нт</a:t>
            </a:r>
            <a:r>
              <a:rPr lang="ru-RU" dirty="0"/>
              <a:t> повторы могут быть случайными (особенно если мало звеньев)</a:t>
            </a:r>
          </a:p>
          <a:p>
            <a:r>
              <a:rPr lang="ru-RU" dirty="0"/>
              <a:t>Чем длиннее элемент повтора, тем  меньше количество его членов, если только это не отдельный </a:t>
            </a:r>
            <a:r>
              <a:rPr lang="ru-RU" dirty="0" err="1"/>
              <a:t>микросателитный</a:t>
            </a:r>
            <a:r>
              <a:rPr lang="ru-RU" dirty="0"/>
              <a:t> кластер)</a:t>
            </a:r>
          </a:p>
          <a:p>
            <a:endParaRPr lang="ru-RU" dirty="0"/>
          </a:p>
          <a:p>
            <a:r>
              <a:rPr lang="ru-RU" dirty="0"/>
              <a:t>Более </a:t>
            </a:r>
            <a:r>
              <a:rPr lang="en-US" dirty="0"/>
              <a:t>“</a:t>
            </a:r>
            <a:r>
              <a:rPr lang="ru-RU" dirty="0"/>
              <a:t>сложные </a:t>
            </a:r>
            <a:r>
              <a:rPr lang="en-US" dirty="0"/>
              <a:t>”</a:t>
            </a:r>
            <a:r>
              <a:rPr lang="ru-RU" dirty="0"/>
              <a:t> ситуации – вложенные </a:t>
            </a:r>
            <a:r>
              <a:rPr lang="en-US" dirty="0"/>
              <a:t>(nested) </a:t>
            </a:r>
            <a:r>
              <a:rPr lang="ru-RU" dirty="0"/>
              <a:t>повторы</a:t>
            </a:r>
            <a:r>
              <a:rPr lang="en-US" dirty="0"/>
              <a:t>, </a:t>
            </a:r>
            <a:r>
              <a:rPr lang="ru-RU" dirty="0"/>
              <a:t>когда повтор начинается внутри предыдущего</a:t>
            </a:r>
          </a:p>
          <a:p>
            <a:r>
              <a:rPr lang="en-US" dirty="0"/>
              <a:t>ATTGCGATGAT</a:t>
            </a:r>
            <a:r>
              <a:rPr lang="en-US" dirty="0">
                <a:solidFill>
                  <a:srgbClr val="FF0000"/>
                </a:solidFill>
              </a:rPr>
              <a:t>ATGGCATGGCATGGC</a:t>
            </a:r>
            <a:r>
              <a:rPr lang="en-US" dirty="0"/>
              <a:t>CGGTG </a:t>
            </a:r>
            <a:r>
              <a:rPr lang="ru-RU" dirty="0"/>
              <a:t>помимо (</a:t>
            </a:r>
            <a:r>
              <a:rPr lang="en-US" dirty="0"/>
              <a:t>ATGGC)x3 </a:t>
            </a:r>
            <a:r>
              <a:rPr lang="ru-RU" dirty="0"/>
              <a:t>есть еще (</a:t>
            </a:r>
            <a:r>
              <a:rPr lang="en-US" dirty="0"/>
              <a:t>ATGGCA)x2 </a:t>
            </a:r>
            <a:r>
              <a:rPr lang="ru-RU" dirty="0"/>
              <a:t>со сдвигом -1, и (</a:t>
            </a:r>
            <a:r>
              <a:rPr lang="en-US" dirty="0"/>
              <a:t>ATGGCAT)x2 </a:t>
            </a:r>
            <a:r>
              <a:rPr lang="ru-RU" dirty="0"/>
              <a:t>со сдвигом -</a:t>
            </a:r>
            <a:r>
              <a:rPr lang="en-US" dirty="0"/>
              <a:t>2</a:t>
            </a:r>
          </a:p>
          <a:p>
            <a:endParaRPr lang="en-US" dirty="0"/>
          </a:p>
          <a:p>
            <a:r>
              <a:rPr lang="ru-RU" dirty="0"/>
              <a:t>Еще могут быть повторы с </a:t>
            </a:r>
            <a:r>
              <a:rPr lang="ru-RU" dirty="0" err="1"/>
              <a:t>мистатчами</a:t>
            </a:r>
            <a:r>
              <a:rPr lang="ru-RU" dirty="0"/>
              <a:t>:</a:t>
            </a:r>
          </a:p>
          <a:p>
            <a:r>
              <a:rPr lang="en-US" dirty="0"/>
              <a:t>ATTGCGATGAT</a:t>
            </a:r>
            <a:r>
              <a:rPr lang="en-US" dirty="0">
                <a:solidFill>
                  <a:srgbClr val="FF0000"/>
                </a:solidFill>
              </a:rPr>
              <a:t>ATGTCATGGCATGGC</a:t>
            </a:r>
            <a:r>
              <a:rPr lang="en-US" dirty="0"/>
              <a:t>CGGTG </a:t>
            </a:r>
            <a:r>
              <a:rPr lang="ru-RU" dirty="0"/>
              <a:t>помимо (</a:t>
            </a:r>
            <a:r>
              <a:rPr lang="en-US" dirty="0"/>
              <a:t>ATGGC)x3 </a:t>
            </a:r>
            <a:r>
              <a:rPr lang="ru-RU" dirty="0"/>
              <a:t>с </a:t>
            </a:r>
            <a:r>
              <a:rPr lang="ru-RU" dirty="0" err="1"/>
              <a:t>мистматчем</a:t>
            </a:r>
            <a:r>
              <a:rPr lang="ru-RU" dirty="0"/>
              <a:t> </a:t>
            </a:r>
            <a:r>
              <a:rPr lang="en-US" dirty="0"/>
              <a:t>T </a:t>
            </a:r>
            <a:r>
              <a:rPr lang="ru-RU" dirty="0"/>
              <a:t>в первом звене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5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A90E3-F16E-51BA-CEE7-9EB0AEB2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41922"/>
            <a:ext cx="10515600" cy="894715"/>
          </a:xfrm>
        </p:spPr>
        <p:txBody>
          <a:bodyPr/>
          <a:lstStyle/>
          <a:p>
            <a:r>
              <a:rPr lang="ru-RU" dirty="0"/>
              <a:t>Палиндромы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86C83-16A9-E3CB-4D1E-CA09DF8F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88745"/>
            <a:ext cx="4617720" cy="4351338"/>
          </a:xfrm>
        </p:spPr>
        <p:txBody>
          <a:bodyPr/>
          <a:lstStyle/>
          <a:p>
            <a:r>
              <a:rPr lang="ru-RU" dirty="0"/>
              <a:t>Палиндром в ДНК отличается от классического палиндрома</a:t>
            </a:r>
          </a:p>
          <a:p>
            <a:r>
              <a:rPr lang="ru-RU" dirty="0"/>
              <a:t>Участки связывания ферментов</a:t>
            </a:r>
          </a:p>
          <a:p>
            <a:r>
              <a:rPr lang="ru-RU" dirty="0"/>
              <a:t>Палиндромы о </a:t>
            </a:r>
            <a:r>
              <a:rPr lang="ru-RU" dirty="0" err="1"/>
              <a:t>спейсерами</a:t>
            </a:r>
            <a:r>
              <a:rPr lang="ru-RU" dirty="0"/>
              <a:t> в середине способны формировать </a:t>
            </a:r>
            <a:r>
              <a:rPr lang="en-US" dirty="0"/>
              <a:t>cross-junction</a:t>
            </a:r>
            <a:endParaRPr lang="ru-RU" dirty="0"/>
          </a:p>
        </p:txBody>
      </p:sp>
      <p:pic>
        <p:nvPicPr>
          <p:cNvPr id="6146" name="Picture 2" descr="CBSE Class 12-science Answered">
            <a:extLst>
              <a:ext uri="{FF2B5EF4-FFF2-40B4-BE49-F238E27FC236}">
                <a16:creationId xmlns:a16="http://schemas.microsoft.com/office/drawing/2014/main" id="{C73574DA-347C-F0EC-24F1-2C379D6B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3146425"/>
            <a:ext cx="5307524" cy="154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FDE9D-4FCB-063F-5A3A-3A5E05EAD8B7}"/>
              </a:ext>
            </a:extLst>
          </p:cNvPr>
          <p:cNvSpPr txBox="1"/>
          <p:nvPr/>
        </p:nvSpPr>
        <p:spPr>
          <a:xfrm>
            <a:off x="5938521" y="2066656"/>
            <a:ext cx="461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Палиндром в ДНК</a:t>
            </a:r>
            <a:r>
              <a:rPr lang="en-US" dirty="0"/>
              <a:t>:</a:t>
            </a:r>
          </a:p>
          <a:p>
            <a:r>
              <a:rPr lang="ru-RU" dirty="0"/>
              <a:t>Читаются для обоих цепей одинаково в пределах участка</a:t>
            </a:r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C08C7-817B-C296-C2F3-242C981D0FA0}"/>
              </a:ext>
            </a:extLst>
          </p:cNvPr>
          <p:cNvSpPr txBox="1"/>
          <p:nvPr/>
        </p:nvSpPr>
        <p:spPr>
          <a:xfrm>
            <a:off x="5938521" y="1278761"/>
            <a:ext cx="461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Классический палиндром:</a:t>
            </a:r>
          </a:p>
          <a:p>
            <a:r>
              <a:rPr lang="en-US" dirty="0"/>
              <a:t>ABCDEDCBA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DB4A7-6688-593B-E54B-9F4B93F8030A}"/>
              </a:ext>
            </a:extLst>
          </p:cNvPr>
          <p:cNvSpPr txBox="1"/>
          <p:nvPr/>
        </p:nvSpPr>
        <p:spPr>
          <a:xfrm>
            <a:off x="5669280" y="51735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hlinkClick r:id="rId3"/>
              </a:rPr>
              <a:t>http://palindromes.ibp.cz/#/en/palindrome</a:t>
            </a:r>
            <a:r>
              <a:rPr lang="ru-RU" sz="2400" dirty="0"/>
              <a:t> - хороший сервис для поиска палиндромов с </a:t>
            </a:r>
            <a:r>
              <a:rPr lang="ru-RU" sz="2400" dirty="0" err="1"/>
              <a:t>расширеным</a:t>
            </a:r>
            <a:r>
              <a:rPr lang="ru-RU" sz="2400" dirty="0"/>
              <a:t>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223092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FE59B-D2B8-0625-FF06-140983AB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ru-RU" dirty="0"/>
              <a:t>Энергии связи ДНК</a:t>
            </a:r>
            <a:r>
              <a:rPr lang="en-US" dirty="0"/>
              <a:t>/</a:t>
            </a:r>
            <a:r>
              <a:rPr lang="ru-RU" dirty="0"/>
              <a:t>константы диссоциации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9FE0D-BE28-89F9-7C4F-BDD7DB7D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160" y="1673225"/>
            <a:ext cx="496316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Имеет смысл смотреть короткими диапазонами – по 8-15 </a:t>
            </a:r>
            <a:r>
              <a:rPr lang="en-US" dirty="0"/>
              <a:t>bp</a:t>
            </a:r>
            <a:r>
              <a:rPr lang="ru-RU" dirty="0"/>
              <a:t>, иначе модели </a:t>
            </a:r>
            <a:r>
              <a:rPr lang="ru-RU" dirty="0" err="1"/>
              <a:t>пересатют</a:t>
            </a:r>
            <a:r>
              <a:rPr lang="ru-RU" dirty="0"/>
              <a:t> работать</a:t>
            </a:r>
          </a:p>
          <a:p>
            <a:r>
              <a:rPr lang="ru-RU" dirty="0"/>
              <a:t>Важно для подбора </a:t>
            </a:r>
            <a:r>
              <a:rPr lang="ru-RU" dirty="0" err="1"/>
              <a:t>праймеров</a:t>
            </a:r>
            <a:endParaRPr lang="en-US" dirty="0"/>
          </a:p>
          <a:p>
            <a:r>
              <a:rPr lang="ru-RU" dirty="0"/>
              <a:t>Термодинамику легче считать, хотя </a:t>
            </a:r>
            <a:r>
              <a:rPr lang="ru-RU" dirty="0" err="1"/>
              <a:t>занчения</a:t>
            </a:r>
            <a:r>
              <a:rPr lang="ru-RU" dirty="0"/>
              <a:t> могут получаться за пределами разумных энергий</a:t>
            </a:r>
          </a:p>
          <a:p>
            <a:r>
              <a:rPr lang="ru-RU" dirty="0"/>
              <a:t>Кинетические расчеты точнее, но гораздо сложнее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CA4A78-CBDC-BF23-9C3D-DA685901B537}"/>
                  </a:ext>
                </a:extLst>
              </p:cNvPr>
              <p:cNvSpPr txBox="1"/>
              <p:nvPr/>
            </p:nvSpPr>
            <p:spPr>
              <a:xfrm>
                <a:off x="292400" y="1409767"/>
                <a:ext cx="54581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Биофизики используют много моделей предсказания</a:t>
                </a:r>
              </a:p>
              <a:p>
                <a:r>
                  <a:rPr lang="ru-RU" dirty="0"/>
                  <a:t>Энергий формирования двойной спирали</a:t>
                </a:r>
              </a:p>
              <a:p>
                <a:r>
                  <a:rPr lang="ru-RU" dirty="0"/>
                  <a:t>Наиболее распространенные </a:t>
                </a:r>
                <a:r>
                  <a:rPr lang="en-US" dirty="0"/>
                  <a:t>Nearest neighborhood:</a:t>
                </a:r>
              </a:p>
              <a:p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Δ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- (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Δ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Δ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symm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CA4A78-CBDC-BF23-9C3D-DA685901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0" y="1409767"/>
                <a:ext cx="5458161" cy="1200329"/>
              </a:xfrm>
              <a:prstGeom prst="rect">
                <a:avLst/>
              </a:prstGeom>
              <a:blipFill>
                <a:blip r:embed="rId2"/>
                <a:stretch>
                  <a:fillRect l="-1006" t="-2538" r="-223" b="-56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EB1219-6D75-00C2-2D98-0F2EA59B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40" y="2643666"/>
            <a:ext cx="3067478" cy="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D5BC9-15C2-EAB5-DED9-66450A7C28E3}"/>
              </a:ext>
            </a:extLst>
          </p:cNvPr>
          <p:cNvSpPr txBox="1"/>
          <p:nvPr/>
        </p:nvSpPr>
        <p:spPr>
          <a:xfrm>
            <a:off x="487680" y="4001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392C5C-5A7D-8C58-3814-560F450E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40" y="3096054"/>
            <a:ext cx="3326167" cy="2179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CCB2B2-2D64-8511-433D-339AA9D6594E}"/>
              </a:ext>
            </a:extLst>
          </p:cNvPr>
          <p:cNvSpPr txBox="1"/>
          <p:nvPr/>
        </p:nvSpPr>
        <p:spPr>
          <a:xfrm>
            <a:off x="413205" y="5513798"/>
            <a:ext cx="6221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 с помощью </a:t>
            </a:r>
            <a:r>
              <a:rPr lang="en-US" dirty="0"/>
              <a:t>Hidden Markov model (</a:t>
            </a:r>
            <a:r>
              <a:rPr lang="ru-RU" dirty="0"/>
              <a:t>нет простой формулы-</a:t>
            </a:r>
          </a:p>
          <a:p>
            <a:r>
              <a:rPr lang="ru-RU" dirty="0"/>
              <a:t>Это сложный алгоритм)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https://doi.org/10.1063/1.5054593</a:t>
            </a:r>
            <a:endParaRPr lang="en-US" dirty="0"/>
          </a:p>
          <a:p>
            <a:r>
              <a:rPr lang="en-US" dirty="0">
                <a:hlinkClick r:id="rId6"/>
              </a:rPr>
              <a:t>http://www.biopred.net/eddy.html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63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64E7C-D235-7471-F4BF-3AFCED3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двойных спиралей ДНК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B7E48-E8DF-581F-E590-F0AF9D0A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 </a:t>
            </a:r>
            <a:r>
              <a:rPr lang="ru-RU" dirty="0"/>
              <a:t>и А считаются каноничным</a:t>
            </a:r>
          </a:p>
          <a:p>
            <a:r>
              <a:rPr lang="en-US" dirty="0"/>
              <a:t>Z-</a:t>
            </a:r>
            <a:r>
              <a:rPr lang="ru-RU" dirty="0"/>
              <a:t>спираль встречается редко, в основном в пробирке, формирует «изломы», имеет другие физико-</a:t>
            </a:r>
            <a:r>
              <a:rPr lang="ru-RU" dirty="0" err="1"/>
              <a:t>химичсекие</a:t>
            </a:r>
            <a:r>
              <a:rPr lang="ru-RU" dirty="0"/>
              <a:t> параметры</a:t>
            </a:r>
          </a:p>
          <a:p>
            <a:r>
              <a:rPr lang="ru-RU" dirty="0"/>
              <a:t>Выше вероятность через у </a:t>
            </a:r>
            <a:r>
              <a:rPr lang="en-US" dirty="0"/>
              <a:t>(</a:t>
            </a:r>
            <a:r>
              <a:rPr lang="ru-RU" dirty="0"/>
              <a:t>(</a:t>
            </a:r>
            <a:r>
              <a:rPr lang="en-US" dirty="0"/>
              <a:t>GC)x2)</a:t>
            </a:r>
            <a:r>
              <a:rPr lang="en-US" dirty="0" err="1"/>
              <a:t>xn</a:t>
            </a:r>
            <a:r>
              <a:rPr lang="en-US" dirty="0"/>
              <a:t> </a:t>
            </a:r>
            <a:r>
              <a:rPr lang="ru-RU" dirty="0"/>
              <a:t>сайтов</a:t>
            </a:r>
          </a:p>
          <a:p>
            <a:r>
              <a:rPr lang="ru-RU" dirty="0"/>
              <a:t>Есть алгоритм </a:t>
            </a:r>
            <a:r>
              <a:rPr lang="en-US" dirty="0" err="1"/>
              <a:t>Zhunt</a:t>
            </a:r>
            <a:r>
              <a:rPr lang="en-US" dirty="0"/>
              <a:t>: https://web.archive.org/web/20071105012741/http://gac-web.cgrb.oregonstate.edu/zDNA/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BC9963-2101-9EAD-7DB1-6D7F0031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493520"/>
            <a:ext cx="4714240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4340D-39F6-D285-ED73-14E896BA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Crusiform</a:t>
            </a:r>
            <a:r>
              <a:rPr lang="en-US" dirty="0"/>
              <a:t> DNA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B2B-EF03-418A-B14E-894D8D78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582920" cy="4351338"/>
          </a:xfrm>
        </p:spPr>
        <p:txBody>
          <a:bodyPr/>
          <a:lstStyle/>
          <a:p>
            <a:r>
              <a:rPr lang="ru-RU" dirty="0"/>
              <a:t>ДНК складывается в крестообразные структуры, если есть </a:t>
            </a:r>
            <a:r>
              <a:rPr lang="ru-RU" dirty="0" err="1"/>
              <a:t>палиндромные</a:t>
            </a:r>
            <a:r>
              <a:rPr lang="ru-RU" dirty="0"/>
              <a:t> участки разделенные</a:t>
            </a:r>
            <a:r>
              <a:rPr lang="en-US" dirty="0"/>
              <a:t> &gt;</a:t>
            </a:r>
            <a:r>
              <a:rPr lang="ru-RU" dirty="0"/>
              <a:t> 4 </a:t>
            </a:r>
            <a:r>
              <a:rPr lang="en-US" dirty="0"/>
              <a:t>bp </a:t>
            </a:r>
            <a:r>
              <a:rPr lang="ru-RU" dirty="0" err="1"/>
              <a:t>спейсером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Стабилизиуются</a:t>
            </a:r>
            <a:r>
              <a:rPr lang="ru-RU" dirty="0"/>
              <a:t> или белками или солевым </a:t>
            </a:r>
            <a:r>
              <a:rPr lang="ru-RU" dirty="0" err="1"/>
              <a:t>соством</a:t>
            </a:r>
            <a:r>
              <a:rPr lang="ru-RU" dirty="0"/>
              <a:t> среды</a:t>
            </a:r>
          </a:p>
          <a:p>
            <a:r>
              <a:rPr lang="ru-RU" dirty="0"/>
              <a:t>Нужно </a:t>
            </a:r>
            <a:r>
              <a:rPr lang="ru-RU" dirty="0" err="1"/>
              <a:t>оченивать</a:t>
            </a:r>
            <a:r>
              <a:rPr lang="ru-RU" dirty="0"/>
              <a:t> энергию </a:t>
            </a:r>
            <a:r>
              <a:rPr lang="ru-RU" dirty="0" err="1"/>
              <a:t>пререхода</a:t>
            </a:r>
            <a:r>
              <a:rPr lang="ru-RU" dirty="0"/>
              <a:t> для оценки вероятности перехода</a:t>
            </a:r>
          </a:p>
        </p:txBody>
      </p:sp>
      <p:pic>
        <p:nvPicPr>
          <p:cNvPr id="8194" name="Picture 2" descr="Palindromic sequence - Wikipedia">
            <a:extLst>
              <a:ext uri="{FF2B5EF4-FFF2-40B4-BE49-F238E27FC236}">
                <a16:creationId xmlns:a16="http://schemas.microsoft.com/office/drawing/2014/main" id="{1B5E0C7A-82EE-F514-9AFC-4E7A7B15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85303"/>
            <a:ext cx="4976377" cy="21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8A088-622C-1AF7-53F3-859424DA5517}"/>
              </a:ext>
            </a:extLst>
          </p:cNvPr>
          <p:cNvSpPr txBox="1"/>
          <p:nvPr/>
        </p:nvSpPr>
        <p:spPr>
          <a:xfrm>
            <a:off x="513080" y="4928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hlinkClick r:id="rId3"/>
              </a:rPr>
              <a:t>http://palindromes.ibp.cz/#/en/palindrome</a:t>
            </a:r>
            <a:r>
              <a:rPr lang="ru-RU" sz="18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3C81-CDF1-7555-FAEF-7AB8C33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Тройная спираль 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BCDB2-2D15-4E2B-C45E-AA2B3D33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689" y="1015944"/>
            <a:ext cx="461772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Формируется на тандемных повторах</a:t>
            </a:r>
            <a:r>
              <a:rPr lang="en-US" sz="2000" dirty="0"/>
              <a:t>, </a:t>
            </a:r>
            <a:r>
              <a:rPr lang="ru-RU" sz="2000" dirty="0"/>
              <a:t>особенное </a:t>
            </a:r>
            <a:r>
              <a:rPr lang="ru-RU" sz="2000" dirty="0" err="1"/>
              <a:t>лси</a:t>
            </a:r>
            <a:r>
              <a:rPr lang="ru-RU" sz="2000" dirty="0"/>
              <a:t> одна цепь содержит </a:t>
            </a:r>
            <a:r>
              <a:rPr lang="ru-RU" sz="2000" dirty="0" err="1"/>
              <a:t>толшько</a:t>
            </a:r>
            <a:r>
              <a:rPr lang="ru-RU" sz="2000" dirty="0"/>
              <a:t> пурины (</a:t>
            </a:r>
            <a:r>
              <a:rPr lang="en-US" sz="2000" dirty="0"/>
              <a:t>A,G) </a:t>
            </a:r>
            <a:r>
              <a:rPr lang="ru-RU" sz="2000" dirty="0"/>
              <a:t>а другая </a:t>
            </a:r>
            <a:r>
              <a:rPr lang="ru-RU" sz="2000" dirty="0" err="1"/>
              <a:t>пиримдины</a:t>
            </a:r>
            <a:r>
              <a:rPr lang="ru-RU" sz="2000" dirty="0"/>
              <a:t> (</a:t>
            </a:r>
            <a:r>
              <a:rPr lang="en-US" sz="2000" dirty="0"/>
              <a:t>T,C)</a:t>
            </a:r>
            <a:r>
              <a:rPr lang="ru-RU" sz="2000" dirty="0"/>
              <a:t> определенных участках, например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(ACCCTCCCC)</a:t>
            </a:r>
            <a:r>
              <a:rPr lang="en-US" sz="2000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ru-RU" sz="200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en-US" sz="20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TTAA(AG)</a:t>
            </a:r>
            <a:r>
              <a:rPr lang="en-US" sz="20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5</a:t>
            </a:r>
          </a:p>
          <a:p>
            <a:r>
              <a:rPr lang="ru-RU" sz="2000" dirty="0">
                <a:solidFill>
                  <a:srgbClr val="212121"/>
                </a:solidFill>
                <a:latin typeface="Cambria" panose="02040503050406030204" pitchFamily="18" charset="0"/>
              </a:rPr>
              <a:t>Более точное предсказание довольно сложно и уже недоступно онлайн </a:t>
            </a:r>
            <a:r>
              <a:rPr lang="ru-RU" sz="2000" dirty="0">
                <a:solidFill>
                  <a:srgbClr val="212121"/>
                </a:solidFill>
              </a:rPr>
              <a:t>(</a:t>
            </a:r>
            <a:r>
              <a:rPr lang="en-US" sz="2000" b="0" i="0" dirty="0">
                <a:solidFill>
                  <a:srgbClr val="403838"/>
                </a:solidFill>
                <a:effectLst/>
                <a:hlinkClick r:id="rId2"/>
              </a:rPr>
              <a:t>http://bioinformatics.org.au/triplexator</a:t>
            </a:r>
            <a:r>
              <a:rPr lang="en-US" sz="2000" b="0" i="0" dirty="0">
                <a:solidFill>
                  <a:srgbClr val="403838"/>
                </a:solidFill>
                <a:effectLst/>
              </a:rPr>
              <a:t>.</a:t>
            </a:r>
            <a:r>
              <a:rPr lang="ru-RU" sz="2000" b="0" i="0" dirty="0">
                <a:solidFill>
                  <a:srgbClr val="403838"/>
                </a:solidFill>
                <a:effectLst/>
              </a:rPr>
              <a:t>), есть </a:t>
            </a:r>
            <a:r>
              <a:rPr lang="ru-RU" sz="2000" b="0" i="0" dirty="0" err="1">
                <a:solidFill>
                  <a:srgbClr val="403838"/>
                </a:solidFill>
                <a:effectLst/>
              </a:rPr>
              <a:t>толькло</a:t>
            </a:r>
            <a:r>
              <a:rPr lang="ru-RU" sz="2000" b="0" i="0" dirty="0">
                <a:solidFill>
                  <a:srgbClr val="403838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403838"/>
                </a:solidFill>
                <a:effectLst/>
              </a:rPr>
              <a:t>C++ </a:t>
            </a:r>
            <a:r>
              <a:rPr lang="ru-RU" sz="2000" b="0" i="0" dirty="0">
                <a:solidFill>
                  <a:srgbClr val="403838"/>
                </a:solidFill>
                <a:effectLst/>
              </a:rPr>
              <a:t>код, и </a:t>
            </a:r>
            <a:r>
              <a:rPr lang="ru-RU" sz="2000" b="0" i="0" dirty="0" err="1">
                <a:solidFill>
                  <a:srgbClr val="403838"/>
                </a:solidFill>
                <a:effectLst/>
              </a:rPr>
              <a:t>устанваливаемый</a:t>
            </a:r>
            <a:r>
              <a:rPr lang="ru-RU" sz="2000" b="0" i="0" dirty="0">
                <a:solidFill>
                  <a:srgbClr val="403838"/>
                </a:solidFill>
                <a:effectLst/>
              </a:rPr>
              <a:t> софт </a:t>
            </a:r>
            <a:r>
              <a:rPr lang="en-US" sz="2000" b="0" i="0" dirty="0">
                <a:solidFill>
                  <a:srgbClr val="403838"/>
                </a:solidFill>
                <a:effectLst/>
              </a:rPr>
              <a:t>https://github.com/Gurado/triplexator</a:t>
            </a:r>
            <a:endParaRPr lang="en-US" sz="2000" b="0" i="0" dirty="0">
              <a:solidFill>
                <a:srgbClr val="212121"/>
              </a:solidFill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2A65F-777F-360F-7B1D-109096D8604C}"/>
              </a:ext>
            </a:extLst>
          </p:cNvPr>
          <p:cNvGrpSpPr>
            <a:grpSpLocks/>
          </p:cNvGrpSpPr>
          <p:nvPr/>
        </p:nvGrpSpPr>
        <p:grpSpPr bwMode="auto">
          <a:xfrm>
            <a:off x="533718" y="1825624"/>
            <a:ext cx="3428682" cy="2116455"/>
            <a:chOff x="221" y="294"/>
            <a:chExt cx="2659" cy="21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8C0A74-049B-00CC-8FA2-A605EEA4E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" y="294"/>
              <a:ext cx="2659" cy="2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EF36DB-FE59-3628-BF34-E62FEFFC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253"/>
              <a:ext cx="182" cy="131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15AA4F4-922B-A4F8-AB21-A6D338FE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69" y="3191613"/>
            <a:ext cx="386086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297C19-1374-22B0-B586-38AE5D6E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" y="5443004"/>
            <a:ext cx="100012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3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24762-40FB-6047-841C-7E0E4D16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ДНК-квадруплекс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50BCF-32C1-604B-A044-1F42BC7D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360" cy="4351338"/>
          </a:xfrm>
        </p:spPr>
        <p:txBody>
          <a:bodyPr/>
          <a:lstStyle/>
          <a:p>
            <a:r>
              <a:rPr lang="ru-RU" dirty="0"/>
              <a:t>Сложная структура</a:t>
            </a:r>
            <a:r>
              <a:rPr lang="en-US" dirty="0"/>
              <a:t> </a:t>
            </a:r>
            <a:r>
              <a:rPr lang="ru-RU" dirty="0"/>
              <a:t>укладки ДНК</a:t>
            </a:r>
          </a:p>
          <a:p>
            <a:r>
              <a:rPr lang="ru-RU" dirty="0"/>
              <a:t>Встречается при определенных условиях на некоторых последовательностях ДНК</a:t>
            </a:r>
          </a:p>
          <a:p>
            <a:r>
              <a:rPr lang="ru-RU" dirty="0"/>
              <a:t>Для предсказания можно использовать </a:t>
            </a:r>
            <a:r>
              <a:rPr lang="en-US" dirty="0"/>
              <a:t> https://bioinformatics.ramapo.edu/QGRS/index.php</a:t>
            </a:r>
            <a:endParaRPr lang="ru-RU" dirty="0"/>
          </a:p>
        </p:txBody>
      </p:sp>
      <p:pic>
        <p:nvPicPr>
          <p:cNvPr id="10242" name="Picture 2" descr="G-quadruplex DNA: A target for drug design | Nature Medicine">
            <a:extLst>
              <a:ext uri="{FF2B5EF4-FFF2-40B4-BE49-F238E27FC236}">
                <a16:creationId xmlns:a16="http://schemas.microsoft.com/office/drawing/2014/main" id="{CE632477-EE2F-F8FA-74A7-ECEB20C2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93" y="1428750"/>
            <a:ext cx="5294421" cy="282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3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B2DA-BD20-E8BA-C822-8ED3AA22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ru-RU" dirty="0"/>
              <a:t>Длины молекул 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2101F-217A-15F6-7F3C-92178BDC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388744"/>
            <a:ext cx="5257800" cy="4798695"/>
          </a:xfrm>
        </p:spPr>
        <p:txBody>
          <a:bodyPr>
            <a:normAutofit/>
          </a:bodyPr>
          <a:lstStyle/>
          <a:p>
            <a:r>
              <a:rPr lang="ru-RU" dirty="0"/>
              <a:t>Линейное приближение дает исходит из шага спирали 0.34</a:t>
            </a:r>
            <a:r>
              <a:rPr lang="en-US" dirty="0"/>
              <a:t> </a:t>
            </a:r>
            <a:r>
              <a:rPr lang="ru-RU" dirty="0"/>
              <a:t>нм</a:t>
            </a:r>
          </a:p>
          <a:p>
            <a:r>
              <a:rPr lang="ru-RU" dirty="0"/>
              <a:t>В реальности полимеры обладают эластичностью и изгибаются </a:t>
            </a:r>
          </a:p>
          <a:p>
            <a:r>
              <a:rPr lang="ru-RU" dirty="0"/>
              <a:t>Поэтому </a:t>
            </a:r>
            <a:r>
              <a:rPr lang="ru-RU" dirty="0" err="1"/>
              <a:t>расстоняние</a:t>
            </a:r>
            <a:r>
              <a:rPr lang="ru-RU" dirty="0"/>
              <a:t> между концами по </a:t>
            </a:r>
            <a:r>
              <a:rPr lang="en-US" dirty="0"/>
              <a:t>free joint chain model ( </a:t>
            </a:r>
            <a:r>
              <a:rPr lang="ru-RU" dirty="0"/>
              <a:t>грубо вычисляется как</a:t>
            </a:r>
            <a:endParaRPr lang="en-US" dirty="0"/>
          </a:p>
          <a:p>
            <a:r>
              <a:rPr lang="ru-RU" dirty="0"/>
              <a:t> </a:t>
            </a:r>
            <a:r>
              <a:rPr lang="en-US" dirty="0"/>
              <a:t>&lt;R&gt; = </a:t>
            </a:r>
            <a:r>
              <a:rPr lang="en-US" dirty="0" err="1"/>
              <a:t>Lp</a:t>
            </a:r>
            <a:r>
              <a:rPr lang="en-US" dirty="0"/>
              <a:t> √N )</a:t>
            </a:r>
            <a:endParaRPr lang="ru-RU" dirty="0"/>
          </a:p>
        </p:txBody>
      </p:sp>
      <p:pic>
        <p:nvPicPr>
          <p:cNvPr id="11266" name="Picture 2" descr="Ideal chain - Wikipedia">
            <a:extLst>
              <a:ext uri="{FF2B5EF4-FFF2-40B4-BE49-F238E27FC236}">
                <a16:creationId xmlns:a16="http://schemas.microsoft.com/office/drawing/2014/main" id="{0208D800-EEC6-B6B5-F7D8-A3D5DF57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10" y="970399"/>
            <a:ext cx="180594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DA71A-A809-1CA0-66A2-50593B1F23DC}"/>
              </a:ext>
            </a:extLst>
          </p:cNvPr>
          <p:cNvSpPr txBox="1"/>
          <p:nvPr/>
        </p:nvSpPr>
        <p:spPr>
          <a:xfrm>
            <a:off x="6901180" y="785733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FJC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DC5C8-F7E0-D7D4-0052-8C850E20DEC8}"/>
              </a:ext>
            </a:extLst>
          </p:cNvPr>
          <p:cNvSpPr txBox="1"/>
          <p:nvPr/>
        </p:nvSpPr>
        <p:spPr>
          <a:xfrm>
            <a:off x="6901180" y="3434129"/>
            <a:ext cx="291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Другие модели сильно сложнее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565624A-1760-7930-FCF5-CC3CA714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520" y="732442"/>
            <a:ext cx="3853180" cy="19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012861-11BE-00DD-D3AF-2EE1FB4E3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735" y="4295275"/>
            <a:ext cx="1971950" cy="88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AC360-18C5-28BC-5865-018BCF4E3CA2}"/>
              </a:ext>
            </a:extLst>
          </p:cNvPr>
          <p:cNvSpPr txBox="1"/>
          <p:nvPr/>
        </p:nvSpPr>
        <p:spPr>
          <a:xfrm>
            <a:off x="6834558" y="4080460"/>
            <a:ext cx="60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WLC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F0B9B-494A-0D4B-7F4B-6AB8BFFB1A03}"/>
              </a:ext>
            </a:extLst>
          </p:cNvPr>
          <p:cNvSpPr txBox="1"/>
          <p:nvPr/>
        </p:nvSpPr>
        <p:spPr>
          <a:xfrm>
            <a:off x="6917343" y="52113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85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9852-544D-2FB5-83B4-400030ED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31591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участка ДНК в геномных базах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82BC2-4E91-FCFD-5ADA-2A4134B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71625"/>
            <a:ext cx="5684520" cy="4351338"/>
          </a:xfrm>
        </p:spPr>
        <p:txBody>
          <a:bodyPr/>
          <a:lstStyle/>
          <a:p>
            <a:r>
              <a:rPr lang="ru-RU" dirty="0"/>
              <a:t>Важно из какого-это </a:t>
            </a:r>
            <a:r>
              <a:rPr lang="ru-RU" dirty="0" err="1"/>
              <a:t>оргнизма</a:t>
            </a:r>
            <a:r>
              <a:rPr lang="ru-RU" dirty="0"/>
              <a:t> ген</a:t>
            </a:r>
          </a:p>
          <a:p>
            <a:r>
              <a:rPr lang="ru-RU" dirty="0"/>
              <a:t>Определить его место в геноме</a:t>
            </a:r>
          </a:p>
          <a:p>
            <a:r>
              <a:rPr lang="ru-RU" dirty="0"/>
              <a:t>Наиболее </a:t>
            </a:r>
            <a:r>
              <a:rPr lang="ru-RU" dirty="0" err="1"/>
              <a:t>популяные</a:t>
            </a:r>
            <a:r>
              <a:rPr lang="ru-RU" dirty="0"/>
              <a:t> и обширные базы данных это </a:t>
            </a:r>
            <a:r>
              <a:rPr lang="en-US" dirty="0" err="1"/>
              <a:t>GeneBank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EMBL-EBI</a:t>
            </a:r>
          </a:p>
          <a:p>
            <a:r>
              <a:rPr lang="ru-RU" dirty="0"/>
              <a:t>Обе платформы предлагают </a:t>
            </a:r>
            <a:r>
              <a:rPr lang="ru-RU" dirty="0" err="1"/>
              <a:t>наблор</a:t>
            </a:r>
            <a:r>
              <a:rPr lang="ru-RU" dirty="0"/>
              <a:t> </a:t>
            </a:r>
            <a:r>
              <a:rPr lang="ru-RU" dirty="0" err="1"/>
              <a:t>инстурументов</a:t>
            </a:r>
            <a:r>
              <a:rPr lang="ru-RU" dirty="0"/>
              <a:t> (как через браузер так и через </a:t>
            </a:r>
            <a:r>
              <a:rPr lang="en-US" dirty="0" err="1"/>
              <a:t>api</a:t>
            </a:r>
            <a:r>
              <a:rPr lang="ru-RU" dirty="0"/>
              <a:t>) для поиска и идентификации ДНК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EF47E-D9F9-EFF3-605C-89D004D657A8}"/>
              </a:ext>
            </a:extLst>
          </p:cNvPr>
          <p:cNvSpPr txBox="1"/>
          <p:nvPr/>
        </p:nvSpPr>
        <p:spPr>
          <a:xfrm>
            <a:off x="1097280" y="61235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https://www.ebi.ac.uk/services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2FBDA-876C-8CAE-F9D7-CB8C4C7265A0}"/>
              </a:ext>
            </a:extLst>
          </p:cNvPr>
          <p:cNvSpPr txBox="1"/>
          <p:nvPr/>
        </p:nvSpPr>
        <p:spPr>
          <a:xfrm>
            <a:off x="1097280" y="5754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https://www.ncbi.nlm.nih.gov/genbank/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56618A-FCBA-F334-747C-6055731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5473"/>
            <a:ext cx="5374640" cy="30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D7226-26E1-C4FF-C752-FB79A16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52C56-8DF2-530B-62D8-D9EB89C29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880" y="139890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Линейный полимер состоящий из 4 типов </a:t>
            </a:r>
            <a:r>
              <a:rPr lang="ru-RU" dirty="0" err="1"/>
              <a:t>дезокси</a:t>
            </a:r>
            <a:r>
              <a:rPr lang="ru-RU" dirty="0"/>
              <a:t>-оснований – аденин (</a:t>
            </a:r>
            <a:r>
              <a:rPr lang="en-US" dirty="0"/>
              <a:t>A), </a:t>
            </a:r>
            <a:r>
              <a:rPr lang="ru-RU" dirty="0"/>
              <a:t>тимин (</a:t>
            </a:r>
            <a:r>
              <a:rPr lang="en-US" dirty="0"/>
              <a:t>T), </a:t>
            </a:r>
            <a:r>
              <a:rPr lang="ru-RU" dirty="0"/>
              <a:t>цитозин</a:t>
            </a:r>
            <a:r>
              <a:rPr lang="en-US" dirty="0"/>
              <a:t> (C) </a:t>
            </a:r>
            <a:r>
              <a:rPr lang="ru-RU" dirty="0"/>
              <a:t>и гуанин </a:t>
            </a:r>
            <a:r>
              <a:rPr lang="en-US" dirty="0"/>
              <a:t>(G)</a:t>
            </a:r>
          </a:p>
          <a:p>
            <a:r>
              <a:rPr lang="ru-RU" dirty="0"/>
              <a:t>Наиболее каноничная форма (в первую очередь в живых организмах) – двойная спираль, за счет образования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A-T, G-C </a:t>
            </a:r>
            <a:r>
              <a:rPr lang="ru-RU" dirty="0"/>
              <a:t>в молекулах</a:t>
            </a:r>
          </a:p>
          <a:p>
            <a:r>
              <a:rPr lang="ru-RU" dirty="0"/>
              <a:t>Каждая из цепей ДНК имеет направление 5</a:t>
            </a:r>
            <a:r>
              <a:rPr lang="en-US" dirty="0"/>
              <a:t>’-</a:t>
            </a:r>
            <a:r>
              <a:rPr lang="ru-RU" dirty="0"/>
              <a:t>3</a:t>
            </a:r>
            <a:r>
              <a:rPr lang="en-US" dirty="0"/>
              <a:t>’</a:t>
            </a:r>
            <a:r>
              <a:rPr lang="ru-RU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4CEF2D-DF37-4C2E-019D-C70BE990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1629887"/>
            <a:ext cx="4218378" cy="418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8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F52F-1743-713C-A317-AA1CB380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188105"/>
            <a:ext cx="12004040" cy="1047115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ДНК в биоинженерии и биотехнологии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4D016-27B5-64D0-8B86-3AAC0EF1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349" y="1514688"/>
            <a:ext cx="3246436" cy="436181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Генная инженерия – введение и удаление генов</a:t>
            </a:r>
          </a:p>
          <a:p>
            <a:r>
              <a:rPr lang="ru-RU" dirty="0"/>
              <a:t>Редактирование ДНК</a:t>
            </a:r>
          </a:p>
          <a:p>
            <a:r>
              <a:rPr lang="ru-RU" dirty="0"/>
              <a:t>Использование ДНК в качестве мишени для детекции</a:t>
            </a:r>
          </a:p>
          <a:p>
            <a:r>
              <a:rPr lang="ru-RU" dirty="0"/>
              <a:t>ДНК как модельная линейная молекула</a:t>
            </a:r>
          </a:p>
          <a:p>
            <a:r>
              <a:rPr lang="ru-RU" dirty="0"/>
              <a:t>ДНК как </a:t>
            </a:r>
            <a:r>
              <a:rPr lang="ru-RU" dirty="0" err="1"/>
              <a:t>скэфолд</a:t>
            </a:r>
            <a:r>
              <a:rPr lang="ru-RU" dirty="0"/>
              <a:t>-молекула (см. ДНК-оригами)</a:t>
            </a:r>
          </a:p>
        </p:txBody>
      </p:sp>
      <p:pic>
        <p:nvPicPr>
          <p:cNvPr id="2050" name="Picture 2" descr="Генетическая инженерия 16.09.14 - Стр 5">
            <a:extLst>
              <a:ext uri="{FF2B5EF4-FFF2-40B4-BE49-F238E27FC236}">
                <a16:creationId xmlns:a16="http://schemas.microsoft.com/office/drawing/2014/main" id="{9A01ECD8-CF6C-B5EF-6FF0-9B841CCE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9" y="1062858"/>
            <a:ext cx="2627487" cy="19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дактирование генома. Crispr и Cas9 Иллюстрация вектора - иллюстрации  насчитывающей спираль, инженерство: 203673168">
            <a:extLst>
              <a:ext uri="{FF2B5EF4-FFF2-40B4-BE49-F238E27FC236}">
                <a16:creationId xmlns:a16="http://schemas.microsoft.com/office/drawing/2014/main" id="{6BD77151-A2DF-5821-FFDB-BDF29963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76" y="970758"/>
            <a:ext cx="226048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2D66D5-2338-0EDB-516F-60046FECE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720"/>
            <a:ext cx="4279965" cy="23876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06CA7E-4BE3-3759-0F59-60BEC06BF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89" y="4518758"/>
            <a:ext cx="4251260" cy="1758563"/>
          </a:xfrm>
          <a:prstGeom prst="rect">
            <a:avLst/>
          </a:prstGeom>
        </p:spPr>
      </p:pic>
      <p:pic>
        <p:nvPicPr>
          <p:cNvPr id="2056" name="Picture 8" descr="ДНК-оригами | Нанотехнологии Nanonewsnet">
            <a:extLst>
              <a:ext uri="{FF2B5EF4-FFF2-40B4-BE49-F238E27FC236}">
                <a16:creationId xmlns:a16="http://schemas.microsoft.com/office/drawing/2014/main" id="{5B5423C3-D70B-4A25-319D-45541369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79" y="1485900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91FB0-6546-8DDE-013A-73E989C0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579755"/>
          </a:xfrm>
        </p:spPr>
        <p:txBody>
          <a:bodyPr>
            <a:noAutofit/>
          </a:bodyPr>
          <a:lstStyle/>
          <a:p>
            <a:r>
              <a:rPr lang="ru-RU" sz="3600" dirty="0"/>
              <a:t>Для большинства операций с ДНК, она должна быть: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D4ACD-B897-E357-4DE1-8D63C712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960"/>
            <a:ext cx="10515600" cy="5100003"/>
          </a:xfrm>
        </p:spPr>
        <p:txBody>
          <a:bodyPr/>
          <a:lstStyle/>
          <a:p>
            <a:r>
              <a:rPr lang="ru-RU" dirty="0"/>
              <a:t>Двуцепочечной – </a:t>
            </a:r>
            <a:r>
              <a:rPr lang="en-US" dirty="0"/>
              <a:t>B </a:t>
            </a:r>
            <a:r>
              <a:rPr lang="ru-RU" dirty="0"/>
              <a:t>или </a:t>
            </a:r>
            <a:r>
              <a:rPr lang="en-US" dirty="0"/>
              <a:t>A</a:t>
            </a:r>
            <a:endParaRPr lang="ru-RU" dirty="0"/>
          </a:p>
          <a:p>
            <a:r>
              <a:rPr lang="ru-RU" dirty="0"/>
              <a:t>С умеренной температурой плавления</a:t>
            </a:r>
          </a:p>
          <a:p>
            <a:r>
              <a:rPr lang="ru-RU" dirty="0"/>
              <a:t>Со средним </a:t>
            </a:r>
            <a:r>
              <a:rPr lang="en-US" dirty="0"/>
              <a:t>GC </a:t>
            </a:r>
            <a:r>
              <a:rPr lang="ru-RU" dirty="0"/>
              <a:t>составом</a:t>
            </a:r>
          </a:p>
          <a:p>
            <a:r>
              <a:rPr lang="ru-RU" dirty="0"/>
              <a:t>Без </a:t>
            </a:r>
            <a:r>
              <a:rPr lang="ru-RU" dirty="0" err="1"/>
              <a:t>гомополимерных</a:t>
            </a:r>
            <a:r>
              <a:rPr lang="ru-RU" dirty="0"/>
              <a:t> участков (однобуквенный повторов)</a:t>
            </a:r>
          </a:p>
          <a:p>
            <a:r>
              <a:rPr lang="ru-RU" dirty="0"/>
              <a:t>Без тандемных повторов</a:t>
            </a:r>
          </a:p>
          <a:p>
            <a:r>
              <a:rPr lang="ru-RU" dirty="0"/>
              <a:t>Без длинных палиндромов</a:t>
            </a:r>
          </a:p>
          <a:p>
            <a:r>
              <a:rPr lang="ru-RU" dirty="0"/>
              <a:t>Без квадруплексов</a:t>
            </a:r>
          </a:p>
          <a:p>
            <a:r>
              <a:rPr lang="ru-RU" dirty="0"/>
              <a:t>Без </a:t>
            </a:r>
            <a:r>
              <a:rPr lang="en-US" dirty="0"/>
              <a:t>“</a:t>
            </a:r>
            <a:r>
              <a:rPr lang="ru-RU" dirty="0"/>
              <a:t>изломов</a:t>
            </a:r>
            <a:r>
              <a:rPr lang="en-US" dirty="0"/>
              <a:t>”, </a:t>
            </a:r>
            <a:r>
              <a:rPr lang="ru-RU" dirty="0"/>
              <a:t>не сильно </a:t>
            </a:r>
            <a:r>
              <a:rPr lang="ru-RU" dirty="0" err="1"/>
              <a:t>закрученая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01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8BCB-9AEC-F8EC-FF8D-75D61339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365126"/>
            <a:ext cx="10515600" cy="6918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CAADB-D6E7-5361-05D9-646C7AEF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056958"/>
            <a:ext cx="11028680" cy="508984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Нужно разработать тест-систему для детекции какой-то ДНК (патоген, ГМО, рак и др.) с визуализацией тест-полосками:</a:t>
            </a:r>
            <a:endParaRPr lang="en-US" sz="2400" dirty="0"/>
          </a:p>
          <a:p>
            <a:pPr lvl="1"/>
            <a:r>
              <a:rPr lang="ru-RU" sz="2000" dirty="0"/>
              <a:t>Выбор участка ДНК как мишени по уникальности – уникальный или наоборот общий (либо по общей логике –</a:t>
            </a:r>
            <a:r>
              <a:rPr lang="en-US" sz="2000" dirty="0"/>
              <a:t>&gt;</a:t>
            </a:r>
            <a:r>
              <a:rPr lang="ru-RU" sz="2000" dirty="0"/>
              <a:t> поиск в базах данных ДНК –</a:t>
            </a:r>
            <a:r>
              <a:rPr lang="en-US" sz="2000" dirty="0"/>
              <a:t>&gt;</a:t>
            </a:r>
            <a:r>
              <a:rPr lang="ru-RU" sz="2000" dirty="0"/>
              <a:t> сравнение с родственными</a:t>
            </a:r>
            <a:r>
              <a:rPr lang="en-US" sz="2000" dirty="0"/>
              <a:t>/</a:t>
            </a:r>
            <a:r>
              <a:rPr lang="ru-RU" sz="2000" dirty="0"/>
              <a:t>далекими организмами, либо алгоритмы ищут сразу по всему геному, сравнивают с другими и предлагают выбрать –</a:t>
            </a:r>
            <a:r>
              <a:rPr lang="en-US" sz="2000" dirty="0"/>
              <a:t>&gt;</a:t>
            </a:r>
            <a:r>
              <a:rPr lang="ru-RU" sz="2000" dirty="0"/>
              <a:t> потом в ручную отбирать) </a:t>
            </a:r>
            <a:r>
              <a:rPr lang="ru-RU" sz="1600" dirty="0"/>
              <a:t>*именно этот этап самый сложный и требовательный к вычислениям-часто алгоритмы поиска и отбора сложны (особенно когда нужно найти оптимальный участок уникальный не для вида а для нескольких видов,  так и решения написаны</a:t>
            </a:r>
            <a:r>
              <a:rPr lang="en-US" sz="1600" dirty="0"/>
              <a:t> </a:t>
            </a:r>
            <a:r>
              <a:rPr lang="ru-RU" sz="1600" dirty="0"/>
              <a:t> на С++</a:t>
            </a:r>
            <a:r>
              <a:rPr lang="en-US" sz="1600" dirty="0"/>
              <a:t> </a:t>
            </a:r>
            <a:r>
              <a:rPr lang="ru-RU" sz="1600" dirty="0"/>
              <a:t>без пользовательского интерфейса), многое приходится делать вручную сравнивая десятки (в лучшем случае последовательностей)</a:t>
            </a:r>
          </a:p>
          <a:p>
            <a:pPr lvl="1"/>
            <a:r>
              <a:rPr lang="ru-RU" sz="2000" dirty="0"/>
              <a:t>Когда выбраны несколько кандидатов их нужно проверить насколько подходит для амплификации (</a:t>
            </a:r>
            <a:r>
              <a:rPr lang="ru-RU" sz="2000" dirty="0" err="1"/>
              <a:t>разпознаванию</a:t>
            </a:r>
            <a:r>
              <a:rPr lang="ru-RU" sz="2000" dirty="0"/>
              <a:t> и наработки) в пробирке –в первую очередь: </a:t>
            </a:r>
            <a:r>
              <a:rPr lang="en-US" sz="2000" dirty="0"/>
              <a:t>GC </a:t>
            </a:r>
            <a:r>
              <a:rPr lang="ru-RU" sz="2000" dirty="0"/>
              <a:t>состав</a:t>
            </a:r>
            <a:r>
              <a:rPr lang="en-US" sz="2000" dirty="0"/>
              <a:t>, </a:t>
            </a:r>
            <a:r>
              <a:rPr lang="ru-RU" sz="2000" dirty="0"/>
              <a:t>локальные температуры плавления участков узнавания </a:t>
            </a:r>
            <a:r>
              <a:rPr lang="ru-RU" sz="2000" dirty="0" err="1"/>
              <a:t>праймерами</a:t>
            </a:r>
            <a:r>
              <a:rPr lang="ru-RU" sz="2000" dirty="0"/>
              <a:t>, </a:t>
            </a:r>
            <a:r>
              <a:rPr lang="ru-RU" sz="2000" dirty="0" err="1"/>
              <a:t>отсутвие</a:t>
            </a:r>
            <a:r>
              <a:rPr lang="ru-RU" sz="2000" dirty="0"/>
              <a:t> поли </a:t>
            </a:r>
            <a:r>
              <a:rPr lang="en-US" sz="2000" dirty="0"/>
              <a:t>G/C </a:t>
            </a:r>
            <a:r>
              <a:rPr lang="ru-RU" sz="2000" dirty="0"/>
              <a:t>участков, </a:t>
            </a:r>
            <a:r>
              <a:rPr lang="ru-RU" sz="2000" dirty="0" err="1"/>
              <a:t>отсутвие</a:t>
            </a:r>
            <a:r>
              <a:rPr lang="ru-RU" sz="2000" dirty="0"/>
              <a:t> </a:t>
            </a:r>
            <a:r>
              <a:rPr lang="ru-RU" sz="2000" dirty="0" err="1"/>
              <a:t>скользских</a:t>
            </a:r>
            <a:r>
              <a:rPr lang="ru-RU" sz="2000" dirty="0"/>
              <a:t> сайтов, отсутствие тандемных повторов</a:t>
            </a:r>
          </a:p>
          <a:p>
            <a:pPr lvl="1"/>
            <a:r>
              <a:rPr lang="ru-RU" sz="2000" dirty="0"/>
              <a:t>Как будет вести себя наработанный фрагмент в растворе или на поверхности: без изломов, не </a:t>
            </a:r>
            <a:r>
              <a:rPr lang="ru-RU" sz="2000" dirty="0" err="1"/>
              <a:t>закрученый</a:t>
            </a:r>
            <a:r>
              <a:rPr lang="ru-RU" sz="2000" dirty="0"/>
              <a:t>, без </a:t>
            </a:r>
            <a:r>
              <a:rPr lang="en-US" sz="2000" dirty="0"/>
              <a:t>cross-junction</a:t>
            </a:r>
            <a:r>
              <a:rPr lang="ru-RU" sz="2000" dirty="0"/>
              <a:t> и квадруплексов</a:t>
            </a:r>
          </a:p>
          <a:p>
            <a:pPr lvl="1"/>
            <a:r>
              <a:rPr lang="ru-RU" sz="2000" dirty="0"/>
              <a:t>Проверять экспериментально несколько самых оптимальных кандидатов</a:t>
            </a:r>
          </a:p>
          <a:p>
            <a:pPr marL="457200" lvl="1" indent="0">
              <a:buNone/>
            </a:pPr>
            <a:r>
              <a:rPr lang="ru-RU" sz="2000" dirty="0"/>
              <a:t>То есть ДНК должна быть как стержень без значимых третичных структур со средним нуклеотидным составом</a:t>
            </a:r>
          </a:p>
        </p:txBody>
      </p:sp>
    </p:spTree>
    <p:extLst>
      <p:ext uri="{BB962C8B-B14F-4D97-AF65-F5344CB8AC3E}">
        <p14:creationId xmlns:p14="http://schemas.microsoft.com/office/powerpoint/2010/main" val="128009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CC59B-D1F5-EE3B-3704-5AAD2F20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161925"/>
            <a:ext cx="10515600" cy="1325563"/>
          </a:xfrm>
        </p:spPr>
        <p:txBody>
          <a:bodyPr/>
          <a:lstStyle/>
          <a:p>
            <a:r>
              <a:rPr lang="ru-RU" dirty="0"/>
              <a:t>Схема тест-системы с </a:t>
            </a:r>
            <a:r>
              <a:rPr lang="ru-RU" dirty="0" err="1"/>
              <a:t>использовнием</a:t>
            </a:r>
            <a:r>
              <a:rPr lang="ru-RU" dirty="0"/>
              <a:t> ДНК после амплификации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33F410-4B78-B74A-C73A-840BD240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40" y="1690688"/>
            <a:ext cx="5905500" cy="47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76B93-3F57-9305-ECCA-C8FD7FC7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125"/>
            <a:ext cx="12994640" cy="752475"/>
          </a:xfrm>
        </p:spPr>
        <p:txBody>
          <a:bodyPr>
            <a:normAutofit/>
          </a:bodyPr>
          <a:lstStyle/>
          <a:p>
            <a:r>
              <a:rPr lang="ru-RU" sz="3600" dirty="0"/>
              <a:t>Доп. слайд: анализ последовательности в биоинформатики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82CC0-E62A-533E-095F-12361019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63600"/>
            <a:ext cx="10515600" cy="4835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Биоинформатиков</a:t>
            </a:r>
            <a:r>
              <a:rPr lang="ru-RU" dirty="0"/>
              <a:t> интересуют:</a:t>
            </a:r>
          </a:p>
          <a:p>
            <a:pPr>
              <a:lnSpc>
                <a:spcPct val="90000"/>
              </a:lnSpc>
            </a:pPr>
            <a:r>
              <a:rPr lang="en-US" altLang="ru-RU" sz="2400" dirty="0"/>
              <a:t>GC-</a:t>
            </a:r>
            <a:r>
              <a:rPr lang="ru-RU" altLang="ru-RU" sz="2400" dirty="0"/>
              <a:t>состав</a:t>
            </a:r>
            <a:r>
              <a:rPr lang="en-US" altLang="ru-RU" sz="2400" dirty="0"/>
              <a:t>: </a:t>
            </a:r>
            <a:r>
              <a:rPr lang="ru-RU" altLang="ru-RU" sz="2400" dirty="0"/>
              <a:t>(динамика плавления)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Ди- и </a:t>
            </a:r>
            <a:r>
              <a:rPr lang="ru-RU" altLang="ru-RU" sz="2400" dirty="0" err="1"/>
              <a:t>тринуклеотиды</a:t>
            </a:r>
            <a:r>
              <a:rPr lang="ru-RU" altLang="ru-RU" sz="2400" dirty="0"/>
              <a:t> -</a:t>
            </a:r>
            <a:r>
              <a:rPr lang="en-US" altLang="ru-RU" sz="2400" dirty="0"/>
              <a:t> </a:t>
            </a:r>
            <a:r>
              <a:rPr lang="ru-RU" altLang="ru-RU" sz="2400" dirty="0"/>
              <a:t>уникальная геномная подпись</a:t>
            </a:r>
            <a:r>
              <a:rPr lang="en-US" altLang="ru-R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Идентификация загрязнения вектором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Свидетельство параллельного переноса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Островки патогенности(кластеры генов, отвечающих за патогенность</a:t>
            </a:r>
            <a:r>
              <a:rPr lang="en-US" altLang="ru-RU" sz="2000" dirty="0"/>
              <a:t>: </a:t>
            </a:r>
            <a:r>
              <a:rPr lang="ru-RU" altLang="ru-RU" sz="2000" dirty="0"/>
              <a:t>фланкированы </a:t>
            </a:r>
            <a:r>
              <a:rPr lang="en-US" altLang="ru-RU" sz="2000" dirty="0"/>
              <a:t>IS </a:t>
            </a:r>
            <a:r>
              <a:rPr lang="ru-RU" altLang="ru-RU" sz="2000" dirty="0"/>
              <a:t>элементами, распространяются </a:t>
            </a:r>
            <a:r>
              <a:rPr lang="ru-RU" altLang="ru-RU" sz="2000" dirty="0" err="1"/>
              <a:t>гор.переносом</a:t>
            </a:r>
            <a:r>
              <a:rPr lang="ru-RU" altLang="ru-RU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Классификация </a:t>
            </a:r>
            <a:r>
              <a:rPr lang="ru-RU" altLang="ru-RU" sz="2000" dirty="0" err="1"/>
              <a:t>метагеномных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контигов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Выявление </a:t>
            </a:r>
            <a:r>
              <a:rPr lang="en-US" altLang="ru-RU" sz="2400" dirty="0"/>
              <a:t>origin</a:t>
            </a:r>
            <a:r>
              <a:rPr lang="ru-RU" altLang="ru-RU" sz="2400" dirty="0"/>
              <a:t> репликации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Более длинные слова – регуляторные сигналы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Предсказание генов (большая часть генов до сих пор лишь предсказаны но не описаны экспериментально)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Анализ и сборка данных </a:t>
            </a:r>
            <a:r>
              <a:rPr lang="en-US" altLang="ru-RU" sz="2400" dirty="0"/>
              <a:t>NGS </a:t>
            </a:r>
            <a:r>
              <a:rPr lang="ru-RU" altLang="ru-RU" sz="2400" dirty="0" err="1"/>
              <a:t>севенирования</a:t>
            </a:r>
            <a:r>
              <a:rPr lang="ru-RU" altLang="ru-RU" sz="2400" dirty="0"/>
              <a:t> (для поиска новых бактерий</a:t>
            </a:r>
            <a:r>
              <a:rPr lang="en-US" altLang="ru-RU" sz="2400" dirty="0"/>
              <a:t>/</a:t>
            </a:r>
            <a:r>
              <a:rPr lang="ru-RU" altLang="ru-RU" sz="2400" dirty="0"/>
              <a:t>вирусов, </a:t>
            </a:r>
            <a:r>
              <a:rPr lang="ru-RU" altLang="ru-RU" sz="2400" dirty="0" err="1"/>
              <a:t>идентифиакции</a:t>
            </a:r>
            <a:r>
              <a:rPr lang="ru-RU" altLang="ru-RU" sz="2400" dirty="0"/>
              <a:t> организмов, медицинских приложений – врожденные заболевания и генетика опухолей)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Построение филогенетических деревьев</a:t>
            </a:r>
            <a:endParaRPr lang="en-US" alt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4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E67E8-90C0-1065-2CC3-930ECB18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ru-RU" dirty="0"/>
              <a:t>Первичная структура 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21C4F-A651-A8BC-C533-63FF24A8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440" y="1825625"/>
            <a:ext cx="64363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Из 4-х оснований при длине последовательности </a:t>
            </a:r>
            <a:r>
              <a:rPr lang="en-US" sz="2400" dirty="0"/>
              <a:t>n </a:t>
            </a:r>
            <a:r>
              <a:rPr lang="ru-RU" sz="2400" dirty="0"/>
              <a:t>можно получить </a:t>
            </a:r>
            <a:r>
              <a:rPr lang="en-US" sz="2400" dirty="0"/>
              <a:t>n^4 </a:t>
            </a:r>
            <a:r>
              <a:rPr lang="ru-RU" sz="2400" dirty="0"/>
              <a:t>уникальных комбинаций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Зная одну цепь всегда можно получить данные от всей молекуле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реальности существуют </a:t>
            </a:r>
            <a:r>
              <a:rPr lang="en-US" sz="2400" dirty="0"/>
              <a:t>ATGC </a:t>
            </a:r>
            <a:r>
              <a:rPr lang="ru-RU" sz="2400" dirty="0"/>
              <a:t>символы, остальные используют либо при описания паттернов (например узнавания ферментов или структурных особенностей) или противоречивый сигнал от </a:t>
            </a:r>
            <a:r>
              <a:rPr lang="ru-RU" sz="2400" dirty="0" err="1"/>
              <a:t>сиквенатора</a:t>
            </a:r>
            <a:endParaRPr lang="ru-RU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B7651-C645-18A3-50C0-2978D1C3EB93}"/>
              </a:ext>
            </a:extLst>
          </p:cNvPr>
          <p:cNvSpPr txBox="1"/>
          <p:nvPr/>
        </p:nvSpPr>
        <p:spPr>
          <a:xfrm>
            <a:off x="373704" y="1301988"/>
            <a:ext cx="341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’-GTTGCACGTCTGACGG-3’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F0087-EDDD-1DCF-1758-CE10668CB9BC}"/>
              </a:ext>
            </a:extLst>
          </p:cNvPr>
          <p:cNvSpPr txBox="1"/>
          <p:nvPr/>
        </p:nvSpPr>
        <p:spPr>
          <a:xfrm>
            <a:off x="373704" y="1589762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3’-CAACGTGCAGACTGCC-5’</a:t>
            </a:r>
            <a:endParaRPr lang="ru-RU" dirty="0"/>
          </a:p>
        </p:txBody>
      </p:sp>
      <p:pic>
        <p:nvPicPr>
          <p:cNvPr id="4098" name="Picture 2" descr="NUCLEOTIDE BASE CODES (IUPAC) | Download Table">
            <a:extLst>
              <a:ext uri="{FF2B5EF4-FFF2-40B4-BE49-F238E27FC236}">
                <a16:creationId xmlns:a16="http://schemas.microsoft.com/office/drawing/2014/main" id="{2ECBEBC2-AB0E-3D62-6AD4-9791D08E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58" y="2143760"/>
            <a:ext cx="2894492" cy="4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8E765-74BD-EE94-FC83-6B27FCEE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GC-</a:t>
            </a:r>
            <a:r>
              <a:rPr lang="ru-RU" dirty="0"/>
              <a:t>состав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16BBC-750F-EB41-8C99-165D15DC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6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GC = (G+C)/(G+C+T+A)</a:t>
            </a:r>
          </a:p>
          <a:p>
            <a:pPr marL="0" indent="0">
              <a:buNone/>
            </a:pPr>
            <a:r>
              <a:rPr lang="ru-RU" dirty="0"/>
              <a:t>Важен как тотальный состав (для организма), </a:t>
            </a:r>
            <a:r>
              <a:rPr lang="ru-RU" dirty="0" err="1"/>
              <a:t>составм</a:t>
            </a:r>
            <a:r>
              <a:rPr lang="ru-RU" dirty="0"/>
              <a:t> молекулы (для определения параметров амплификации)</a:t>
            </a:r>
          </a:p>
          <a:p>
            <a:pPr marL="0" indent="0">
              <a:buNone/>
            </a:pPr>
            <a:r>
              <a:rPr lang="ru-RU" dirty="0"/>
              <a:t>Локальный состав для поиска </a:t>
            </a:r>
            <a:r>
              <a:rPr lang="ru-RU" dirty="0" err="1"/>
              <a:t>оптимаьных</a:t>
            </a:r>
            <a:r>
              <a:rPr lang="ru-RU" dirty="0"/>
              <a:t> </a:t>
            </a:r>
            <a:r>
              <a:rPr lang="ru-RU" dirty="0" err="1"/>
              <a:t>праймеров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C8FA8-F8D3-D605-6904-130B40D17BB3}"/>
              </a:ext>
            </a:extLst>
          </p:cNvPr>
          <p:cNvSpPr txBox="1"/>
          <p:nvPr/>
        </p:nvSpPr>
        <p:spPr>
          <a:xfrm>
            <a:off x="5374640" y="11118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https://www.biologicscorp.com/tools/GCContent/#.ZAHXynZn02w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DB24A-1BD2-7076-D782-2ABF8D96BA67}"/>
              </a:ext>
            </a:extLst>
          </p:cNvPr>
          <p:cNvSpPr txBox="1"/>
          <p:nvPr/>
        </p:nvSpPr>
        <p:spPr>
          <a:xfrm>
            <a:off x="5698497" y="1920478"/>
            <a:ext cx="544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по окнам – однако минимальное окно 30 </a:t>
            </a:r>
            <a:r>
              <a:rPr lang="ru-RU" dirty="0" err="1"/>
              <a:t>нт</a:t>
            </a:r>
            <a:r>
              <a:rPr lang="ru-RU" dirty="0"/>
              <a:t>,</a:t>
            </a:r>
          </a:p>
          <a:p>
            <a:r>
              <a:rPr lang="ru-RU" dirty="0"/>
              <a:t> часто это бывает много (размер </a:t>
            </a:r>
            <a:r>
              <a:rPr lang="ru-RU" dirty="0" err="1"/>
              <a:t>праймеров</a:t>
            </a:r>
            <a:r>
              <a:rPr lang="ru-RU" dirty="0"/>
              <a:t> 18-25 </a:t>
            </a:r>
            <a:r>
              <a:rPr lang="ru-RU" dirty="0" err="1"/>
              <a:t>нт</a:t>
            </a:r>
            <a:r>
              <a:rPr lang="ru-RU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9297DA-5E46-44D1-7216-057066C9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08" y="2729131"/>
            <a:ext cx="5547692" cy="315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4B3E0-F47F-010C-2C99-0B29B7FCF2E2}"/>
              </a:ext>
            </a:extLst>
          </p:cNvPr>
          <p:cNvSpPr txBox="1"/>
          <p:nvPr/>
        </p:nvSpPr>
        <p:spPr>
          <a:xfrm>
            <a:off x="2273831" y="6339285"/>
            <a:ext cx="764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Хочется сделать подобный вывод но с возможностью меньшей длины окна</a:t>
            </a:r>
          </a:p>
        </p:txBody>
      </p:sp>
    </p:spTree>
    <p:extLst>
      <p:ext uri="{BB962C8B-B14F-4D97-AF65-F5344CB8AC3E}">
        <p14:creationId xmlns:p14="http://schemas.microsoft.com/office/powerpoint/2010/main" val="1635448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1385</Words>
  <Application>Microsoft Office PowerPoint</Application>
  <PresentationFormat>Широкоэкранный</PresentationFormat>
  <Paragraphs>145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Тема Office</vt:lpstr>
      <vt:lpstr>Особенности структуры двуцепочечной ДНК</vt:lpstr>
      <vt:lpstr>Структура ДНК</vt:lpstr>
      <vt:lpstr>Использование ДНК в биоинженерии и биотехнологии</vt:lpstr>
      <vt:lpstr>Для большинства операций с ДНК, она должна быть:</vt:lpstr>
      <vt:lpstr>Пример </vt:lpstr>
      <vt:lpstr>Схема тест-системы с использовнием ДНК после амплификации</vt:lpstr>
      <vt:lpstr>Доп. слайд: анализ последовательности в биоинформатики</vt:lpstr>
      <vt:lpstr>Первичная структура ДНК</vt:lpstr>
      <vt:lpstr>GC-состав</vt:lpstr>
      <vt:lpstr>Гомо-последовательности</vt:lpstr>
      <vt:lpstr>Тандемные повторы</vt:lpstr>
      <vt:lpstr>Палиндромы</vt:lpstr>
      <vt:lpstr>Энергии связи ДНК/константы диссоциации</vt:lpstr>
      <vt:lpstr>Типы двойных спиралей ДНК </vt:lpstr>
      <vt:lpstr>Crusiform DNA</vt:lpstr>
      <vt:lpstr>Тройная спираль ДНК</vt:lpstr>
      <vt:lpstr>ДНК-квадруплекс</vt:lpstr>
      <vt:lpstr>Длины молекул ДНК</vt:lpstr>
      <vt:lpstr>Поиск участка ДНК в геномных базах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структуры двуцепочечной ДНК</dc:title>
  <dc:creator>User</dc:creator>
  <cp:lastModifiedBy>User</cp:lastModifiedBy>
  <cp:revision>1</cp:revision>
  <dcterms:created xsi:type="dcterms:W3CDTF">2023-03-03T09:23:29Z</dcterms:created>
  <dcterms:modified xsi:type="dcterms:W3CDTF">2023-03-03T14:49:23Z</dcterms:modified>
</cp:coreProperties>
</file>