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2.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60" r:id="rId3"/>
  </p:sldMasterIdLst>
  <p:notesMasterIdLst>
    <p:notesMasterId r:id="rId58"/>
  </p:notesMasterIdLst>
  <p:sldIdLst>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 id="276" r:id="rId22"/>
    <p:sldId id="277" r:id="rId23"/>
    <p:sldId id="278" r:id="rId24"/>
    <p:sldId id="279" r:id="rId25"/>
    <p:sldId id="280" r:id="rId26"/>
    <p:sldId id="314" r:id="rId27"/>
    <p:sldId id="283" r:id="rId28"/>
    <p:sldId id="284" r:id="rId29"/>
    <p:sldId id="285" r:id="rId30"/>
    <p:sldId id="286" r:id="rId31"/>
    <p:sldId id="287" r:id="rId32"/>
    <p:sldId id="288" r:id="rId33"/>
    <p:sldId id="289" r:id="rId34"/>
    <p:sldId id="290" r:id="rId35"/>
    <p:sldId id="291" r:id="rId36"/>
    <p:sldId id="292" r:id="rId37"/>
    <p:sldId id="293" r:id="rId38"/>
    <p:sldId id="31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3" r:id="rId55"/>
    <p:sldId id="309" r:id="rId56"/>
    <p:sldId id="310"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ditha Tissera" initials="M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D66"/>
    <a:srgbClr val="F2F2F2"/>
    <a:srgbClr val="E87A23"/>
    <a:srgbClr val="ED7D31"/>
    <a:srgbClr val="00FF00"/>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434" autoAdjust="0"/>
  </p:normalViewPr>
  <p:slideViewPr>
    <p:cSldViewPr>
      <p:cViewPr varScale="1">
        <p:scale>
          <a:sx n="83" d="100"/>
          <a:sy n="83" d="100"/>
        </p:scale>
        <p:origin x="1867" y="67"/>
      </p:cViewPr>
      <p:guideLst>
        <p:guide orient="horz" pos="2160"/>
        <p:guide pos="2880"/>
      </p:guideLst>
    </p:cSldViewPr>
  </p:slideViewPr>
  <p:outlineViewPr>
    <p:cViewPr>
      <p:scale>
        <a:sx n="33" d="100"/>
        <a:sy n="33" d="100"/>
      </p:scale>
      <p:origin x="0" y="-252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27T10:58:04.829"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2T11:44:21.467"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425D0-3ECE-420E-9130-D13D915528F8}" type="datetimeFigureOut">
              <a:rPr lang="en-US" smtClean="0"/>
              <a:pPr/>
              <a:t>3/15/2025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D2F2318-E25A-4C0A-9D76-B30B703A9430}" type="slidenum">
              <a:rPr lang="en-US" smtClean="0"/>
              <a:pPr/>
              <a:t>‹#›</a:t>
            </a:fld>
            <a:endParaRPr lang="en-US"/>
          </a:p>
        </p:txBody>
      </p:sp>
    </p:spTree>
    <p:extLst>
      <p:ext uri="{BB962C8B-B14F-4D97-AF65-F5344CB8AC3E}">
        <p14:creationId xmlns:p14="http://schemas.microsoft.com/office/powerpoint/2010/main" val="126169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Dice" TargetMode="External"/><Relationship Id="rId5" Type="http://schemas.openxmlformats.org/officeDocument/2006/relationships/hyperlink" Target="https://en.wikipedia.org/wiki/Coin_flip" TargetMode="External"/><Relationship Id="rId4" Type="http://schemas.openxmlformats.org/officeDocument/2006/relationships/hyperlink" Target="https://en.wikipedia.org/wiki/Random_proce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1</a:t>
            </a:fld>
            <a:endParaRPr lang="en-US"/>
          </a:p>
        </p:txBody>
      </p:sp>
    </p:spTree>
    <p:extLst>
      <p:ext uri="{BB962C8B-B14F-4D97-AF65-F5344CB8AC3E}">
        <p14:creationId xmlns:p14="http://schemas.microsoft.com/office/powerpoint/2010/main" val="120724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E=1 : Sample is equally divided. </a:t>
                </a:r>
                <a:r>
                  <a:rPr lang="en-US" dirty="0" err="1"/>
                  <a:t>ie</a:t>
                </a:r>
                <a:r>
                  <a:rPr lang="en-US" baseline="0" dirty="0"/>
                  <a:t> 50% of each class</a:t>
                </a:r>
              </a:p>
              <a:p>
                <a:r>
                  <a:rPr lang="en-US" baseline="0" dirty="0"/>
                  <a:t>E=0 : completely </a:t>
                </a:r>
                <a:r>
                  <a:rPr lang="en-US" baseline="0" dirty="0" err="1"/>
                  <a:t>homogenious</a:t>
                </a:r>
                <a:endParaRPr lang="en-US" baseline="0" dirty="0"/>
              </a:p>
              <a:p>
                <a:endParaRPr lang="en-US" baseline="0" dirty="0"/>
              </a:p>
              <a:p>
                <a:r>
                  <a:rPr lang="en-US" baseline="0" dirty="0"/>
                  <a:t>D= Data set/ partition (training set of class labeled samples. </a:t>
                </a:r>
              </a:p>
              <a:p>
                <a:r>
                  <a:rPr lang="en-US" baseline="0" dirty="0"/>
                  <a:t>Class label attribute has m distinct values defining m distinct classes. Ex. Age attribute has 3 (m) values. (youth, middle_aged and senior) youth is a class. Senior is a class.</a:t>
                </a:r>
              </a:p>
              <a:p>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r>
                          <a:rPr lang="en-US" sz="1200" b="0" i="1" baseline="-25000"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𝐷</m:t>
                        </m:r>
                      </m:e>
                    </m:d>
                    <m:r>
                      <a:rPr lang="en-US" sz="1200" b="0" i="0" smtClean="0">
                        <a:latin typeface="Cambria Math" panose="02040503050406030204" pitchFamily="18" charset="0"/>
                      </a:rPr>
                      <m:t>= </m:t>
                    </m:r>
                    <m:r>
                      <m:rPr>
                        <m:sty m:val="p"/>
                      </m:rPr>
                      <a:rPr lang="en-US" sz="1200" b="0" i="0" smtClean="0">
                        <a:latin typeface="Cambria Math" panose="02040503050406030204" pitchFamily="18" charset="0"/>
                      </a:rPr>
                      <m:t>number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oMath>
                </a14:m>
                <a:r>
                  <a:rPr lang="en-US" baseline="0" dirty="0"/>
                  <a:t>samples in class </a:t>
                </a:r>
                <a14:m>
                  <m:oMath xmlns:m="http://schemas.openxmlformats.org/officeDocument/2006/math">
                    <m:r>
                      <a:rPr lang="en-US" sz="1200" b="0" i="1" smtClean="0">
                        <a:latin typeface="Cambria Math" panose="02040503050406030204" pitchFamily="18" charset="0"/>
                      </a:rPr>
                      <m:t>𝐶</m:t>
                    </m:r>
                    <m:r>
                      <a:rPr lang="en-US" sz="1200" b="0" i="1" baseline="-25000" smtClean="0">
                        <a:latin typeface="Cambria Math" panose="02040503050406030204" pitchFamily="18" charset="0"/>
                      </a:rPr>
                      <m:t>𝑖</m:t>
                    </m:r>
                    <m:r>
                      <a:rPr lang="en-US" sz="1200" b="0" i="1" baseline="-25000" smtClean="0">
                        <a:latin typeface="Cambria Math" panose="02040503050406030204" pitchFamily="18" charset="0"/>
                      </a:rPr>
                      <m:t> </m:t>
                    </m:r>
                    <m:r>
                      <a:rPr lang="en-US" sz="1200" b="0" i="1" baseline="0" smtClean="0">
                        <a:latin typeface="Cambria Math" panose="02040503050406030204" pitchFamily="18" charset="0"/>
                      </a:rPr>
                      <m:t>𝑖𝑛</m:t>
                    </m:r>
                    <m:r>
                      <a:rPr lang="en-US" sz="1200" b="0" i="1" baseline="-25000" smtClean="0">
                        <a:latin typeface="Cambria Math" panose="02040503050406030204" pitchFamily="18" charset="0"/>
                      </a:rPr>
                      <m:t> </m:t>
                    </m:r>
                    <m:r>
                      <a:rPr lang="en-US" sz="1200" b="0" i="1" smtClean="0">
                        <a:latin typeface="Cambria Math" panose="02040503050406030204" pitchFamily="18" charset="0"/>
                      </a:rPr>
                      <m:t>𝐷</m:t>
                    </m:r>
                  </m:oMath>
                </a14:m>
                <a:r>
                  <a:rPr lang="en-US" baseline="0" dirty="0"/>
                  <a:t>.</a:t>
                </a:r>
              </a:p>
              <a:p>
                <a:r>
                  <a:rPr lang="en-US" baseline="0" dirty="0"/>
                  <a:t>|D| = number of samples in set/partition D</a:t>
                </a:r>
              </a:p>
              <a:p>
                <a:r>
                  <a:rPr lang="en-US" baseline="0" dirty="0"/>
                  <a:t>So </a:t>
                </a:r>
                <a14:m>
                  <m:oMath xmlns:m="http://schemas.openxmlformats.org/officeDocument/2006/math">
                    <m:r>
                      <a:rPr lang="en-US" sz="1200" b="0" i="1" smtClean="0">
                        <a:latin typeface="Cambria Math" panose="02040503050406030204" pitchFamily="18" charset="0"/>
                      </a:rPr>
                      <m:t>𝑃</m:t>
                    </m:r>
                    <m:r>
                      <a:rPr lang="en-US" sz="1200" b="0" i="1" baseline="-25000" smtClean="0">
                        <a:latin typeface="Cambria Math" panose="02040503050406030204" pitchFamily="18" charset="0"/>
                      </a:rPr>
                      <m:t>𝑖</m:t>
                    </m:r>
                  </m:oMath>
                </a14:m>
                <a:r>
                  <a:rPr lang="en-US" baseline="0" dirty="0"/>
                  <a:t> = number of youth/total in D = 5/14</a:t>
                </a:r>
              </a:p>
              <a:p>
                <a:r>
                  <a:rPr lang="en-US" baseline="0" dirty="0"/>
                  <a:t>-5/14 </a:t>
                </a:r>
                <a14:m>
                  <m:oMath xmlns:m="http://schemas.openxmlformats.org/officeDocument/2006/math">
                    <m:r>
                      <a:rPr lang="en-US" sz="1200" b="0" i="1" smtClean="0">
                        <a:latin typeface="Cambria Math" panose="02040503050406030204" pitchFamily="18" charset="0"/>
                      </a:rPr>
                      <m:t>𝑙𝑜𝑔</m:t>
                    </m:r>
                    <m:r>
                      <a:rPr lang="en-US" sz="1200" b="0" i="1" baseline="-25000" smtClean="0">
                        <a:latin typeface="Cambria Math" panose="02040503050406030204" pitchFamily="18" charset="0"/>
                      </a:rPr>
                      <m:t>2</m:t>
                    </m:r>
                  </m:oMath>
                </a14:m>
                <a:r>
                  <a:rPr lang="en-US" baseline="0" dirty="0"/>
                  <a:t> (5/14)</a:t>
                </a:r>
              </a:p>
              <a:p>
                <a:endParaRPr lang="en-US" dirty="0"/>
              </a:p>
            </p:txBody>
          </p:sp>
        </mc:Choice>
        <mc:Fallback xmlns="">
          <p:sp>
            <p:nvSpPr>
              <p:cNvPr id="3" name="Notes Placeholder 2"/>
              <p:cNvSpPr>
                <a:spLocks noGrp="1"/>
              </p:cNvSpPr>
              <p:nvPr>
                <p:ph type="body" idx="1"/>
              </p:nvPr>
            </p:nvSpPr>
            <p:spPr/>
            <p:txBody>
              <a:bodyPr/>
              <a:lstStyle/>
              <a:p>
                <a:r>
                  <a:rPr lang="en-US" dirty="0" smtClean="0"/>
                  <a:t>E=1 : Sample is equally divided. </a:t>
                </a:r>
                <a:r>
                  <a:rPr lang="en-US" dirty="0" err="1" smtClean="0"/>
                  <a:t>ie</a:t>
                </a:r>
                <a:r>
                  <a:rPr lang="en-US" baseline="0" dirty="0" smtClean="0"/>
                  <a:t> 50% of each class</a:t>
                </a:r>
              </a:p>
              <a:p>
                <a:r>
                  <a:rPr lang="en-US" baseline="0" dirty="0" smtClean="0"/>
                  <a:t>E=0 : completely </a:t>
                </a:r>
                <a:r>
                  <a:rPr lang="en-US" baseline="0" dirty="0" err="1" smtClean="0"/>
                  <a:t>homogenious</a:t>
                </a:r>
                <a:endParaRPr lang="en-US" baseline="0" dirty="0" smtClean="0"/>
              </a:p>
              <a:p>
                <a:endParaRPr lang="en-US" baseline="0" dirty="0" smtClean="0"/>
              </a:p>
              <a:p>
                <a:r>
                  <a:rPr lang="en-US" baseline="0" dirty="0" smtClean="0"/>
                  <a:t>D= Data set/ partition (training set of class labeled </a:t>
                </a:r>
                <a:r>
                  <a:rPr lang="en-US" baseline="0" dirty="0" smtClean="0"/>
                  <a:t>samples</a:t>
                </a:r>
                <a:r>
                  <a:rPr lang="en-US" baseline="0" dirty="0" smtClean="0"/>
                  <a:t>. </a:t>
                </a:r>
              </a:p>
              <a:p>
                <a:r>
                  <a:rPr lang="en-US" baseline="0" dirty="0" smtClean="0"/>
                  <a:t>Class label attribute has m distinct values defining m distinct classes. Ex. Age attribute has 3 (m) values. (youth, middle_aged and senior) youth is a class. Senior is a class.</a:t>
                </a:r>
              </a:p>
              <a:p>
                <a:r>
                  <a:rPr lang="en-US" sz="1200" b="0" i="0" smtClean="0">
                    <a:latin typeface="Cambria Math"/>
                  </a:rPr>
                  <a:t>|</a:t>
                </a:r>
                <a:r>
                  <a:rPr lang="en-US" sz="1200" b="0" i="0" smtClean="0">
                    <a:latin typeface="Cambria Math" panose="02040503050406030204" pitchFamily="18" charset="0"/>
                  </a:rPr>
                  <a:t>𝐶</a:t>
                </a:r>
                <a:r>
                  <a:rPr lang="en-US" sz="1200" b="0" i="0" baseline="-25000" smtClean="0">
                    <a:latin typeface="Cambria Math" panose="02040503050406030204" pitchFamily="18" charset="0"/>
                  </a:rPr>
                  <a:t>𝑖</a:t>
                </a:r>
                <a:r>
                  <a:rPr lang="en-US" sz="1200" b="0" i="0" smtClean="0">
                    <a:latin typeface="Cambria Math" panose="02040503050406030204" pitchFamily="18" charset="0"/>
                  </a:rPr>
                  <a:t>,𝐷</a:t>
                </a:r>
                <a:r>
                  <a:rPr lang="en-US" sz="1200" b="0" i="0" smtClean="0">
                    <a:latin typeface="Cambria Math"/>
                  </a:rPr>
                  <a:t>|</a:t>
                </a:r>
                <a:r>
                  <a:rPr lang="en-US" sz="1200" b="0" i="0" smtClean="0">
                    <a:latin typeface="Cambria Math" panose="02040503050406030204" pitchFamily="18" charset="0"/>
                  </a:rPr>
                  <a:t>= number of </a:t>
                </a:r>
                <a:r>
                  <a:rPr lang="en-US" baseline="0" dirty="0" smtClean="0"/>
                  <a:t>samples </a:t>
                </a:r>
                <a:r>
                  <a:rPr lang="en-US" baseline="0" dirty="0" smtClean="0"/>
                  <a:t>in class </a:t>
                </a:r>
                <a:r>
                  <a:rPr lang="en-US" sz="1200" b="0" i="0" smtClean="0">
                    <a:latin typeface="Cambria Math" panose="02040503050406030204" pitchFamily="18" charset="0"/>
                  </a:rPr>
                  <a:t>𝐶</a:t>
                </a:r>
                <a:r>
                  <a:rPr lang="en-US" sz="1200" b="0" i="0" baseline="-25000" smtClean="0">
                    <a:latin typeface="Cambria Math" panose="02040503050406030204" pitchFamily="18" charset="0"/>
                  </a:rPr>
                  <a:t>𝑖 </a:t>
                </a:r>
                <a:r>
                  <a:rPr lang="en-US" sz="1200" b="0" i="0" baseline="0" smtClean="0">
                    <a:latin typeface="Cambria Math" panose="02040503050406030204" pitchFamily="18" charset="0"/>
                  </a:rPr>
                  <a:t>𝑖𝑛</a:t>
                </a:r>
                <a:r>
                  <a:rPr lang="en-US" sz="1200" b="0" i="0" baseline="-25000" smtClean="0">
                    <a:latin typeface="Cambria Math" panose="02040503050406030204" pitchFamily="18" charset="0"/>
                  </a:rPr>
                  <a:t> </a:t>
                </a:r>
                <a:r>
                  <a:rPr lang="en-US" sz="1200" b="0" i="0" smtClean="0">
                    <a:latin typeface="Cambria Math" panose="02040503050406030204" pitchFamily="18" charset="0"/>
                  </a:rPr>
                  <a:t>𝐷</a:t>
                </a:r>
                <a:r>
                  <a:rPr lang="en-US" baseline="0" dirty="0" smtClean="0"/>
                  <a:t>.</a:t>
                </a:r>
              </a:p>
              <a:p>
                <a:r>
                  <a:rPr lang="en-US" baseline="0" dirty="0" smtClean="0"/>
                  <a:t>|D| = number of </a:t>
                </a:r>
                <a:r>
                  <a:rPr lang="en-US" baseline="0" dirty="0" smtClean="0"/>
                  <a:t>samples </a:t>
                </a:r>
                <a:r>
                  <a:rPr lang="en-US" baseline="0" dirty="0" smtClean="0"/>
                  <a:t>in set/partition D</a:t>
                </a:r>
              </a:p>
              <a:p>
                <a:r>
                  <a:rPr lang="en-US" baseline="0" dirty="0" smtClean="0"/>
                  <a:t>So </a:t>
                </a:r>
                <a:r>
                  <a:rPr lang="en-US" sz="1200" b="0" i="0" smtClean="0">
                    <a:latin typeface="Cambria Math" panose="02040503050406030204" pitchFamily="18" charset="0"/>
                  </a:rPr>
                  <a:t>𝑃</a:t>
                </a:r>
                <a:r>
                  <a:rPr lang="en-US" sz="1200" b="0" i="0" baseline="-25000" smtClean="0">
                    <a:latin typeface="Cambria Math" panose="02040503050406030204" pitchFamily="18" charset="0"/>
                  </a:rPr>
                  <a:t>𝑖</a:t>
                </a:r>
                <a:r>
                  <a:rPr lang="en-US" baseline="0" dirty="0" smtClean="0"/>
                  <a:t> = number of youth/total in D = 5/14</a:t>
                </a:r>
              </a:p>
              <a:p>
                <a:r>
                  <a:rPr lang="en-US" baseline="0" dirty="0" smtClean="0"/>
                  <a:t>-5/14 </a:t>
                </a:r>
                <a:r>
                  <a:rPr lang="en-US" sz="1200" b="0" i="0" smtClean="0">
                    <a:latin typeface="Cambria Math" panose="02040503050406030204" pitchFamily="18" charset="0"/>
                  </a:rPr>
                  <a:t>𝑙𝑜𝑔</a:t>
                </a:r>
                <a:r>
                  <a:rPr lang="en-US" sz="1200" b="0" i="0" baseline="-25000" smtClean="0">
                    <a:latin typeface="Cambria Math" panose="02040503050406030204" pitchFamily="18" charset="0"/>
                  </a:rPr>
                  <a:t>2</a:t>
                </a:r>
                <a:r>
                  <a:rPr lang="en-US" baseline="0" dirty="0" smtClean="0"/>
                  <a:t> (5/14)</a:t>
                </a:r>
              </a:p>
              <a:p>
                <a:endParaRPr lang="en-US" dirty="0"/>
              </a:p>
            </p:txBody>
          </p:sp>
        </mc:Fallback>
      </mc:AlternateContent>
      <p:sp>
        <p:nvSpPr>
          <p:cNvPr id="4" name="Slide Number Placeholder 3"/>
          <p:cNvSpPr>
            <a:spLocks noGrp="1"/>
          </p:cNvSpPr>
          <p:nvPr>
            <p:ph type="sldNum" sz="quarter" idx="10"/>
          </p:nvPr>
        </p:nvSpPr>
        <p:spPr/>
        <p:txBody>
          <a:bodyPr/>
          <a:lstStyle/>
          <a:p>
            <a:fld id="{CD2F2318-E25A-4C0A-9D76-B30B703A9430}" type="slidenum">
              <a:rPr lang="en-US" smtClean="0"/>
              <a:pPr/>
              <a:t>16</a:t>
            </a:fld>
            <a:endParaRPr lang="en-US"/>
          </a:p>
        </p:txBody>
      </p:sp>
    </p:spTree>
    <p:extLst>
      <p:ext uri="{BB962C8B-B14F-4D97-AF65-F5344CB8AC3E}">
        <p14:creationId xmlns:p14="http://schemas.microsoft.com/office/powerpoint/2010/main" val="55813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19</a:t>
            </a:fld>
            <a:endParaRPr lang="en-US"/>
          </a:p>
        </p:txBody>
      </p:sp>
    </p:spTree>
    <p:extLst>
      <p:ext uri="{BB962C8B-B14F-4D97-AF65-F5344CB8AC3E}">
        <p14:creationId xmlns:p14="http://schemas.microsoft.com/office/powerpoint/2010/main" val="146482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25</a:t>
            </a:fld>
            <a:endParaRPr lang="en-US"/>
          </a:p>
        </p:txBody>
      </p:sp>
    </p:spTree>
    <p:extLst>
      <p:ext uri="{BB962C8B-B14F-4D97-AF65-F5344CB8AC3E}">
        <p14:creationId xmlns:p14="http://schemas.microsoft.com/office/powerpoint/2010/main" val="398800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27</a:t>
            </a:fld>
            <a:endParaRPr lang="en-US"/>
          </a:p>
        </p:txBody>
      </p:sp>
    </p:spTree>
    <p:extLst>
      <p:ext uri="{BB962C8B-B14F-4D97-AF65-F5344CB8AC3E}">
        <p14:creationId xmlns:p14="http://schemas.microsoft.com/office/powerpoint/2010/main" val="1369924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a:t>
            </a:r>
            <a:r>
              <a:rPr lang="en-US"/>
              <a:t>=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28</a:t>
            </a:fld>
            <a:endParaRPr lang="en-US"/>
          </a:p>
        </p:txBody>
      </p:sp>
    </p:spTree>
    <p:extLst>
      <p:ext uri="{BB962C8B-B14F-4D97-AF65-F5344CB8AC3E}">
        <p14:creationId xmlns:p14="http://schemas.microsoft.com/office/powerpoint/2010/main" val="4211812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29</a:t>
            </a:fld>
            <a:endParaRPr lang="en-US"/>
          </a:p>
        </p:txBody>
      </p:sp>
    </p:spTree>
    <p:extLst>
      <p:ext uri="{BB962C8B-B14F-4D97-AF65-F5344CB8AC3E}">
        <p14:creationId xmlns:p14="http://schemas.microsoft.com/office/powerpoint/2010/main" val="2359368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Halting</a:t>
            </a:r>
            <a:r>
              <a:rPr lang="en-US" baseline="0" dirty="0"/>
              <a:t> = Decide no to split at a given  node.</a:t>
            </a:r>
          </a:p>
          <a:p>
            <a:r>
              <a:rPr lang="en-US" baseline="0" dirty="0"/>
              <a:t>What if the threshold is very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if the threshold is very low?</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30</a:t>
            </a:fld>
            <a:endParaRPr lang="en-US"/>
          </a:p>
        </p:txBody>
      </p:sp>
    </p:spTree>
    <p:extLst>
      <p:ext uri="{BB962C8B-B14F-4D97-AF65-F5344CB8AC3E}">
        <p14:creationId xmlns:p14="http://schemas.microsoft.com/office/powerpoint/2010/main" val="131114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 = subtree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31</a:t>
            </a:fld>
            <a:endParaRPr lang="en-US"/>
          </a:p>
        </p:txBody>
      </p:sp>
    </p:spTree>
    <p:extLst>
      <p:ext uri="{BB962C8B-B14F-4D97-AF65-F5344CB8AC3E}">
        <p14:creationId xmlns:p14="http://schemas.microsoft.com/office/powerpoint/2010/main" val="1287139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Mutually exclusive? We have one rule per leaf and any sample can</a:t>
            </a:r>
            <a:r>
              <a:rPr lang="en-US" baseline="0" dirty="0"/>
              <a:t> map to only one leaf.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Why unordered? Because exhaustive, when traverse through the DT, the order of the rules does not matter. </a:t>
            </a:r>
            <a:endParaRPr lang="en-US" dirty="0"/>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34</a:t>
            </a:fld>
            <a:endParaRPr lang="en-US"/>
          </a:p>
        </p:txBody>
      </p:sp>
    </p:spTree>
    <p:extLst>
      <p:ext uri="{BB962C8B-B14F-4D97-AF65-F5344CB8AC3E}">
        <p14:creationId xmlns:p14="http://schemas.microsoft.com/office/powerpoint/2010/main" val="1705726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Associative classification algorithms: search for attribute-value pairs that occur</a:t>
            </a:r>
            <a:r>
              <a:rPr lang="en-US" baseline="0" dirty="0"/>
              <a:t> frequently in the data. These pairs may form association rules using support and confidence </a:t>
            </a:r>
            <a:r>
              <a:rPr lang="en-US" baseline="0" dirty="0" err="1"/>
              <a:t>criterias</a:t>
            </a:r>
            <a:r>
              <a:rPr lang="en-US" baseline="0" dirty="0"/>
              <a:t>. (Ex: IF </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35</a:t>
            </a:fld>
            <a:endParaRPr lang="en-US"/>
          </a:p>
        </p:txBody>
      </p:sp>
    </p:spTree>
    <p:extLst>
      <p:ext uri="{BB962C8B-B14F-4D97-AF65-F5344CB8AC3E}">
        <p14:creationId xmlns:p14="http://schemas.microsoft.com/office/powerpoint/2010/main" val="299542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2</a:t>
            </a:fld>
            <a:endParaRPr lang="en-US"/>
          </a:p>
        </p:txBody>
      </p:sp>
    </p:spTree>
    <p:extLst>
      <p:ext uri="{BB962C8B-B14F-4D97-AF65-F5344CB8AC3E}">
        <p14:creationId xmlns:p14="http://schemas.microsoft.com/office/powerpoint/2010/main" val="40464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t>
            </a:r>
            <a:r>
              <a:rPr lang="en-US" baseline="0" dirty="0"/>
              <a:t> there any methods to improve the classifier/ predictor accuracy rather than pruning? Yes.. That is ensemble methods such as bagging and boosting.</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37</a:t>
            </a:fld>
            <a:endParaRPr lang="en-US"/>
          </a:p>
        </p:txBody>
      </p:sp>
    </p:spTree>
    <p:extLst>
      <p:ext uri="{BB962C8B-B14F-4D97-AF65-F5344CB8AC3E}">
        <p14:creationId xmlns:p14="http://schemas.microsoft.com/office/powerpoint/2010/main" val="1190419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t>
            </a:r>
            <a:r>
              <a:rPr lang="en-US" baseline="0" dirty="0"/>
              <a:t> there any methods to improve the classifier/ predictor accuracy rather than pruning? Yes.. That is ensemble methods such as bagging </a:t>
            </a:r>
            <a:r>
              <a:rPr lang="en-US" baseline="0"/>
              <a:t>and boosting.</a:t>
            </a:r>
            <a:endParaRPr lang="en-US"/>
          </a:p>
        </p:txBody>
      </p:sp>
      <p:sp>
        <p:nvSpPr>
          <p:cNvPr id="4" name="Slide Number Placeholder 3"/>
          <p:cNvSpPr>
            <a:spLocks noGrp="1"/>
          </p:cNvSpPr>
          <p:nvPr>
            <p:ph type="sldNum" sz="quarter" idx="10"/>
          </p:nvPr>
        </p:nvSpPr>
        <p:spPr/>
        <p:txBody>
          <a:bodyPr/>
          <a:lstStyle/>
          <a:p>
            <a:fld id="{CD2F2318-E25A-4C0A-9D76-B30B703A9430}" type="slidenum">
              <a:rPr lang="en-US" smtClean="0"/>
              <a:pPr/>
              <a:t>38</a:t>
            </a:fld>
            <a:endParaRPr lang="en-US"/>
          </a:p>
        </p:txBody>
      </p:sp>
    </p:spTree>
    <p:extLst>
      <p:ext uri="{BB962C8B-B14F-4D97-AF65-F5344CB8AC3E}">
        <p14:creationId xmlns:p14="http://schemas.microsoft.com/office/powerpoint/2010/main" val="2560045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Voting strategies are used to combine the predictions for a given unknown sample.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39</a:t>
            </a:fld>
            <a:endParaRPr lang="en-US"/>
          </a:p>
        </p:txBody>
      </p:sp>
    </p:spTree>
    <p:extLst>
      <p:ext uri="{BB962C8B-B14F-4D97-AF65-F5344CB8AC3E}">
        <p14:creationId xmlns:p14="http://schemas.microsoft.com/office/powerpoint/2010/main" val="3779363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a:t>
            </a:r>
            <a:r>
              <a:rPr lang="en-US" baseline="0" dirty="0"/>
              <a:t> that you are a patient and would like to have a diagnosis made based on your symptoms. Instead asking one doctor, you may choose to ask several. If a certain diagnosis occurs more than any of the others, you may use that as the final or best diagnosis. That decision is made based on a majority vote, where each doctor gets an equal vote. Now replace the doctor by a classifier. </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41</a:t>
            </a:fld>
            <a:endParaRPr lang="en-US"/>
          </a:p>
        </p:txBody>
      </p:sp>
    </p:spTree>
    <p:extLst>
      <p:ext uri="{BB962C8B-B14F-4D97-AF65-F5344CB8AC3E}">
        <p14:creationId xmlns:p14="http://schemas.microsoft.com/office/powerpoint/2010/main" val="1472565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boosting:</a:t>
            </a:r>
            <a:r>
              <a:rPr lang="en-US" baseline="0" dirty="0"/>
              <a:t> suppose that as a patient, you have symptoms. Instead of consulting one doctor, you choose to consult several. Then you assign weights to the worth of each doctor’s diagnosis, based on the accuracies of previous diagnoses they have made. The final diagnoses is then a combination of the weighted diagnoses. This is the essence behind boosting.</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44</a:t>
            </a:fld>
            <a:endParaRPr lang="en-US"/>
          </a:p>
        </p:txBody>
      </p:sp>
    </p:spTree>
    <p:extLst>
      <p:ext uri="{BB962C8B-B14F-4D97-AF65-F5344CB8AC3E}">
        <p14:creationId xmlns:p14="http://schemas.microsoft.com/office/powerpoint/2010/main" val="380966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Generating</a:t>
            </a:r>
            <a:r>
              <a:rPr lang="en-US" baseline="0" dirty="0"/>
              <a:t> k classifiers for ensemble requires k rounds of the algorithm.</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45</a:t>
            </a:fld>
            <a:endParaRPr lang="en-US"/>
          </a:p>
        </p:txBody>
      </p:sp>
    </p:spTree>
    <p:extLst>
      <p:ext uri="{BB962C8B-B14F-4D97-AF65-F5344CB8AC3E}">
        <p14:creationId xmlns:p14="http://schemas.microsoft.com/office/powerpoint/2010/main" val="42486774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normalizing</a:t>
            </a:r>
            <a:r>
              <a:rPr lang="en-US" baseline="0" dirty="0"/>
              <a:t> their sum remains the same as it was before.</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46</a:t>
            </a:fld>
            <a:endParaRPr lang="en-US"/>
          </a:p>
        </p:txBody>
      </p:sp>
    </p:spTree>
    <p:extLst>
      <p:ext uri="{BB962C8B-B14F-4D97-AF65-F5344CB8AC3E}">
        <p14:creationId xmlns:p14="http://schemas.microsoft.com/office/powerpoint/2010/main" val="913216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Due to overfitting, boosted model may less accurate than a single model derived from same data.</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51</a:t>
            </a:fld>
            <a:endParaRPr lang="en-US"/>
          </a:p>
        </p:txBody>
      </p:sp>
    </p:spTree>
    <p:extLst>
      <p:ext uri="{BB962C8B-B14F-4D97-AF65-F5344CB8AC3E}">
        <p14:creationId xmlns:p14="http://schemas.microsoft.com/office/powerpoint/2010/main" val="3360236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 chart like tree structure.</a:t>
            </a:r>
          </a:p>
        </p:txBody>
      </p:sp>
      <p:sp>
        <p:nvSpPr>
          <p:cNvPr id="4" name="Slide Number Placeholder 3"/>
          <p:cNvSpPr>
            <a:spLocks noGrp="1"/>
          </p:cNvSpPr>
          <p:nvPr>
            <p:ph type="sldNum" sz="quarter" idx="10"/>
          </p:nvPr>
        </p:nvSpPr>
        <p:spPr/>
        <p:txBody>
          <a:bodyPr/>
          <a:lstStyle/>
          <a:p>
            <a:fld id="{CD2F2318-E25A-4C0A-9D76-B30B703A9430}" type="slidenum">
              <a:rPr lang="en-US" smtClean="0"/>
              <a:pPr/>
              <a:t>4</a:t>
            </a:fld>
            <a:endParaRPr lang="en-US"/>
          </a:p>
        </p:txBody>
      </p:sp>
    </p:spTree>
    <p:extLst>
      <p:ext uri="{BB962C8B-B14F-4D97-AF65-F5344CB8AC3E}">
        <p14:creationId xmlns:p14="http://schemas.microsoft.com/office/powerpoint/2010/main" val="380132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5</a:t>
            </a:fld>
            <a:endParaRPr lang="en-US"/>
          </a:p>
        </p:txBody>
      </p:sp>
    </p:spTree>
    <p:extLst>
      <p:ext uri="{BB962C8B-B14F-4D97-AF65-F5344CB8AC3E}">
        <p14:creationId xmlns:p14="http://schemas.microsoft.com/office/powerpoint/2010/main" val="79650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new input, the tree is traversed by evaluating the specific input started at the root node</a:t>
            </a:r>
            <a:r>
              <a:rPr lang="en-US" baseline="0" dirty="0"/>
              <a:t> of the tree.</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7</a:t>
            </a:fld>
            <a:endParaRPr lang="en-US"/>
          </a:p>
        </p:txBody>
      </p:sp>
    </p:spTree>
    <p:extLst>
      <p:ext uri="{BB962C8B-B14F-4D97-AF65-F5344CB8AC3E}">
        <p14:creationId xmlns:p14="http://schemas.microsoft.com/office/powerpoint/2010/main" val="71961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this?</a:t>
            </a:r>
          </a:p>
          <a:p>
            <a:r>
              <a:rPr lang="en-US" dirty="0"/>
              <a:t>X1/x2&gt;1</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9</a:t>
            </a:fld>
            <a:endParaRPr lang="en-US"/>
          </a:p>
        </p:txBody>
      </p:sp>
    </p:spTree>
    <p:extLst>
      <p:ext uri="{BB962C8B-B14F-4D97-AF65-F5344CB8AC3E}">
        <p14:creationId xmlns:p14="http://schemas.microsoft.com/office/powerpoint/2010/main" val="184897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n-</a:t>
            </a:r>
            <a:r>
              <a:rPr lang="en-US" dirty="0" err="1"/>
              <a:t>ary</a:t>
            </a:r>
            <a:r>
              <a:rPr lang="en-US" dirty="0"/>
              <a:t> decision trees be represented as binary DT?</a:t>
            </a:r>
          </a:p>
        </p:txBody>
      </p:sp>
      <p:sp>
        <p:nvSpPr>
          <p:cNvPr id="4" name="Slide Number Placeholder 3"/>
          <p:cNvSpPr>
            <a:spLocks noGrp="1"/>
          </p:cNvSpPr>
          <p:nvPr>
            <p:ph type="sldNum" sz="quarter" idx="10"/>
          </p:nvPr>
        </p:nvSpPr>
        <p:spPr/>
        <p:txBody>
          <a:bodyPr/>
          <a:lstStyle/>
          <a:p>
            <a:fld id="{CD2F2318-E25A-4C0A-9D76-B30B703A9430}" type="slidenum">
              <a:rPr lang="en-US" smtClean="0"/>
              <a:pPr/>
              <a:t>10</a:t>
            </a:fld>
            <a:endParaRPr lang="en-US"/>
          </a:p>
        </p:txBody>
      </p:sp>
    </p:spTree>
    <p:extLst>
      <p:ext uri="{BB962C8B-B14F-4D97-AF65-F5344CB8AC3E}">
        <p14:creationId xmlns:p14="http://schemas.microsoft.com/office/powerpoint/2010/main" val="910320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altLang="en-US" dirty="0">
              <a:latin typeface="Times New Roman" panose="02020603050405020304" pitchFamily="18" charset="0"/>
            </a:endParaRP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Splitting rule determines how the samples at each node should be split.</a:t>
            </a:r>
          </a:p>
          <a:p>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12</a:t>
            </a:fld>
            <a:endParaRPr lang="en-US"/>
          </a:p>
        </p:txBody>
      </p:sp>
    </p:spTree>
    <p:extLst>
      <p:ext uri="{BB962C8B-B14F-4D97-AF65-F5344CB8AC3E}">
        <p14:creationId xmlns:p14="http://schemas.microsoft.com/office/powerpoint/2010/main" val="218950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Entropy quantifies the amount of uncertainty involved in the value of a </a:t>
            </a:r>
            <a:r>
              <a:rPr lang="en-US" sz="1200" b="0" i="0" u="none" strike="noStrike" kern="1200" dirty="0">
                <a:solidFill>
                  <a:schemeClr val="tx1"/>
                </a:solidFill>
                <a:effectLst/>
                <a:latin typeface="+mn-lt"/>
                <a:ea typeface="+mn-ea"/>
                <a:cs typeface="+mn-cs"/>
                <a:hlinkClick r:id="rId3" tooltip="Random variable"/>
              </a:rPr>
              <a:t>random variable</a:t>
            </a:r>
            <a:r>
              <a:rPr lang="en-US" sz="1200" b="0" i="0" kern="1200" dirty="0">
                <a:solidFill>
                  <a:schemeClr val="tx1"/>
                </a:solidFill>
                <a:effectLst/>
                <a:latin typeface="+mn-lt"/>
                <a:ea typeface="+mn-ea"/>
                <a:cs typeface="+mn-cs"/>
              </a:rPr>
              <a:t> or the outcome of a </a:t>
            </a:r>
            <a:r>
              <a:rPr lang="en-US" sz="1200" b="0" i="0" u="none" strike="noStrike" kern="1200" dirty="0">
                <a:solidFill>
                  <a:schemeClr val="tx1"/>
                </a:solidFill>
                <a:effectLst/>
                <a:latin typeface="+mn-lt"/>
                <a:ea typeface="+mn-ea"/>
                <a:cs typeface="+mn-cs"/>
                <a:hlinkClick r:id="rId4" tooltip="Random process"/>
              </a:rPr>
              <a:t>random process</a:t>
            </a:r>
            <a:r>
              <a:rPr lang="en-US" sz="1200" b="0" i="0" kern="1200" dirty="0">
                <a:solidFill>
                  <a:schemeClr val="tx1"/>
                </a:solidFill>
                <a:effectLst/>
                <a:latin typeface="+mn-lt"/>
                <a:ea typeface="+mn-ea"/>
                <a:cs typeface="+mn-cs"/>
              </a:rPr>
              <a:t>. For example, identifying the outcome of a fair </a:t>
            </a:r>
            <a:r>
              <a:rPr lang="en-US" sz="1200" b="0" i="0" u="none" strike="noStrike" kern="1200" dirty="0">
                <a:solidFill>
                  <a:schemeClr val="tx1"/>
                </a:solidFill>
                <a:effectLst/>
                <a:latin typeface="+mn-lt"/>
                <a:ea typeface="+mn-ea"/>
                <a:cs typeface="+mn-cs"/>
                <a:hlinkClick r:id="rId5" tooltip="Coin flip"/>
              </a:rPr>
              <a:t>coin flip</a:t>
            </a:r>
            <a:r>
              <a:rPr lang="en-US" sz="1200" b="0" i="0" kern="1200" dirty="0">
                <a:solidFill>
                  <a:schemeClr val="tx1"/>
                </a:solidFill>
                <a:effectLst/>
                <a:latin typeface="+mn-lt"/>
                <a:ea typeface="+mn-ea"/>
                <a:cs typeface="+mn-cs"/>
              </a:rPr>
              <a:t> (with two equally likely outcomes) provides less information (lower entropy) than specifying the outcome from a roll of a </a:t>
            </a:r>
            <a:r>
              <a:rPr lang="en-US" sz="1200" b="0" i="0" u="none" strike="noStrike" kern="1200" dirty="0">
                <a:solidFill>
                  <a:schemeClr val="tx1"/>
                </a:solidFill>
                <a:effectLst/>
                <a:latin typeface="+mn-lt"/>
                <a:ea typeface="+mn-ea"/>
                <a:cs typeface="+mn-cs"/>
                <a:hlinkClick r:id="rId6" tooltip="Dice"/>
              </a:rPr>
              <a:t>die</a:t>
            </a:r>
            <a:r>
              <a:rPr lang="en-US" sz="1200" b="0" i="0" kern="1200" dirty="0">
                <a:solidFill>
                  <a:schemeClr val="tx1"/>
                </a:solidFill>
                <a:effectLst/>
                <a:latin typeface="+mn-lt"/>
                <a:ea typeface="+mn-ea"/>
                <a:cs typeface="+mn-cs"/>
              </a:rPr>
              <a:t> (with six equally likely outcomes).</a:t>
            </a:r>
            <a:endParaRPr lang="en-US" dirty="0"/>
          </a:p>
        </p:txBody>
      </p:sp>
      <p:sp>
        <p:nvSpPr>
          <p:cNvPr id="4" name="Slide Number Placeholder 3"/>
          <p:cNvSpPr>
            <a:spLocks noGrp="1"/>
          </p:cNvSpPr>
          <p:nvPr>
            <p:ph type="sldNum" sz="quarter" idx="10"/>
          </p:nvPr>
        </p:nvSpPr>
        <p:spPr/>
        <p:txBody>
          <a:bodyPr/>
          <a:lstStyle/>
          <a:p>
            <a:fld id="{CD2F2318-E25A-4C0A-9D76-B30B703A9430}" type="slidenum">
              <a:rPr lang="en-US" smtClean="0"/>
              <a:pPr/>
              <a:t>15</a:t>
            </a:fld>
            <a:endParaRPr lang="en-US"/>
          </a:p>
        </p:txBody>
      </p:sp>
    </p:spTree>
    <p:extLst>
      <p:ext uri="{BB962C8B-B14F-4D97-AF65-F5344CB8AC3E}">
        <p14:creationId xmlns:p14="http://schemas.microsoft.com/office/powerpoint/2010/main" val="844100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2BDE25-0E3B-014D-AB08-0AD4741190BF}" type="datetime1">
              <a:rPr lang="en-US" smtClean="0"/>
              <a:t>3/15/2025</a:t>
            </a:fld>
            <a:endParaRPr lang="en-US"/>
          </a:p>
        </p:txBody>
      </p:sp>
      <p:sp>
        <p:nvSpPr>
          <p:cNvPr id="6" name="Slide Number Placeholder 5"/>
          <p:cNvSpPr>
            <a:spLocks noGrp="1"/>
          </p:cNvSpPr>
          <p:nvPr>
            <p:ph type="sldNum" sz="quarter" idx="12"/>
          </p:nvPr>
        </p:nvSpPr>
        <p:spPr>
          <a:xfrm>
            <a:off x="8610600" y="6385719"/>
            <a:ext cx="457200" cy="365125"/>
          </a:xfrm>
          <a:prstGeom prst="rect">
            <a:avLst/>
          </a:prstGeom>
        </p:spPr>
        <p:txBody>
          <a:bodyPr/>
          <a:lstStyle/>
          <a:p>
            <a:fld id="{82811DF7-A42A-4107-A9E6-6C3947535C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E479F4-DB7F-AD41-A0BB-29D2BAB33E6B}" type="datetime1">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31096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76C5C7-3D40-D147-8474-4CAF78E28128}" type="datetime1">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02322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DCC7-F5A3-F54A-8412-78F07FF2601F}" type="datetime1">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974303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F6D2-335C-6748-BEAD-B38E52C128C7}" type="datetime1">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369439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85E9C1-D05F-4F0E-9D48-BFB965AD78E3}" type="datetime1">
              <a:rPr lang="en-US" smtClean="0"/>
              <a:t>3/15/2025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dirty="0"/>
          </a:p>
        </p:txBody>
      </p:sp>
    </p:spTree>
    <p:extLst>
      <p:ext uri="{BB962C8B-B14F-4D97-AF65-F5344CB8AC3E}">
        <p14:creationId xmlns:p14="http://schemas.microsoft.com/office/powerpoint/2010/main" val="2871799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99622F-DC27-6E4D-80EB-5A6117330FAE}" type="datetime1">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62273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6A6B0-E07D-7A4E-9C17-34F6E529FF07}" type="datetime1">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202285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3CC3-6E6E-6643-828B-49F62B8D27E7}" type="datetime1">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863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8AE71E-C708-8048-B873-9764252AFD88}" type="datetime1">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163655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E2E0B2-8F0E-E541-A881-26952164E626}" type="datetime1">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22564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28D78-157E-6441-A2E9-690CAD17061D}" type="datetime1">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7560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DEEC-6BE6-484F-BFF5-6191A744CE89}" type="datetime1">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71D3D-F011-47C0-9290-685F7D9F6412}" type="slidenum">
              <a:rPr lang="en-US" smtClean="0"/>
              <a:t>‹#›</a:t>
            </a:fld>
            <a:endParaRPr lang="en-US"/>
          </a:p>
        </p:txBody>
      </p:sp>
    </p:spTree>
    <p:extLst>
      <p:ext uri="{BB962C8B-B14F-4D97-AF65-F5344CB8AC3E}">
        <p14:creationId xmlns:p14="http://schemas.microsoft.com/office/powerpoint/2010/main" val="4016193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78333" r="73809"/>
          <a:stretch/>
        </p:blipFill>
        <p:spPr>
          <a:xfrm>
            <a:off x="0" y="5410200"/>
            <a:ext cx="2450123" cy="1447800"/>
          </a:xfrm>
          <a:prstGeom prst="rect">
            <a:avLst/>
          </a:prstGeom>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56384-A506-C646-ACE4-0A747B69E112}" type="datetime1">
              <a:rPr lang="en-US" smtClean="0"/>
              <a:t>3/15/2025</a:t>
            </a:fld>
            <a:endParaRPr lang="en-US"/>
          </a:p>
        </p:txBody>
      </p:sp>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l="73810" b="76667"/>
          <a:stretch/>
        </p:blipFill>
        <p:spPr>
          <a:xfrm>
            <a:off x="6690091" y="0"/>
            <a:ext cx="2453909" cy="1561578"/>
          </a:xfrm>
          <a:prstGeom prst="rect">
            <a:avLst/>
          </a:prstGeom>
        </p:spPr>
      </p:pic>
      <p:sp>
        <p:nvSpPr>
          <p:cNvPr id="3" name="TextBox 2"/>
          <p:cNvSpPr txBox="1"/>
          <p:nvPr userDrawn="1"/>
        </p:nvSpPr>
        <p:spPr>
          <a:xfrm>
            <a:off x="0" y="0"/>
            <a:ext cx="9144000" cy="338554"/>
          </a:xfrm>
          <a:prstGeom prst="rect">
            <a:avLst/>
          </a:prstGeom>
          <a:noFill/>
        </p:spPr>
        <p:txBody>
          <a:bodyPr wrap="square" rtlCol="0">
            <a:spAutoFit/>
          </a:bodyPr>
          <a:lstStyle/>
          <a:p>
            <a:r>
              <a:rPr lang="en-US" sz="1600" b="1" dirty="0">
                <a:solidFill>
                  <a:schemeClr val="tx1"/>
                </a:solidFill>
              </a:rPr>
              <a:t>Machine Learning – SE4060</a:t>
            </a:r>
          </a:p>
        </p:txBody>
      </p:sp>
      <p:sp>
        <p:nvSpPr>
          <p:cNvPr id="7" name="TextBox 6"/>
          <p:cNvSpPr txBox="1"/>
          <p:nvPr userDrawn="1"/>
        </p:nvSpPr>
        <p:spPr>
          <a:xfrm>
            <a:off x="0" y="6519446"/>
            <a:ext cx="9144000" cy="338554"/>
          </a:xfrm>
          <a:prstGeom prst="rect">
            <a:avLst/>
          </a:prstGeom>
          <a:noFill/>
        </p:spPr>
        <p:txBody>
          <a:bodyPr wrap="square" rtlCol="0">
            <a:spAutoFit/>
          </a:bodyPr>
          <a:lstStyle/>
          <a:p>
            <a:pPr algn="r"/>
            <a:r>
              <a:rPr lang="en-US" sz="1600" b="1" dirty="0">
                <a:solidFill>
                  <a:schemeClr val="tx1"/>
                </a:solidFill>
              </a:rPr>
              <a:t>SLIIT </a:t>
            </a:r>
            <a:r>
              <a:rPr lang="en-US" sz="1600" b="1" baseline="0" dirty="0">
                <a:solidFill>
                  <a:schemeClr val="tx1"/>
                </a:solidFill>
              </a:rPr>
              <a:t> - Faculty of Computing</a:t>
            </a:r>
            <a:endParaRPr lang="en-US" sz="1600" b="1" dirty="0">
              <a:solidFill>
                <a:schemeClr val="tx1"/>
              </a:solidFill>
            </a:endParaRPr>
          </a:p>
        </p:txBody>
      </p:sp>
      <p:sp>
        <p:nvSpPr>
          <p:cNvPr id="5" name="Rectangle 4"/>
          <p:cNvSpPr/>
          <p:nvPr userDrawn="1"/>
        </p:nvSpPr>
        <p:spPr>
          <a:xfrm>
            <a:off x="6248400" y="76200"/>
            <a:ext cx="2743200" cy="914400"/>
          </a:xfrm>
          <a:prstGeom prst="rect">
            <a:avLst/>
          </a:prstGeom>
          <a:solidFill>
            <a:srgbClr val="F2F2F2">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5">
            <a:extLst>
              <a:ext uri="{28A0092B-C50C-407E-A947-70E740481C1C}">
                <a14:useLocalDpi xmlns:a14="http://schemas.microsoft.com/office/drawing/2010/main" val="0"/>
              </a:ext>
            </a:extLst>
          </a:blip>
          <a:srcRect t="29997" b="23330"/>
          <a:stretch/>
        </p:blipFill>
        <p:spPr>
          <a:xfrm>
            <a:off x="6248400" y="76200"/>
            <a:ext cx="2742857"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5E9C1-D05F-4F0E-9D48-BFB965AD78E3}" type="datetime1">
              <a:rPr lang="en-US" smtClean="0"/>
              <a:t>3/15/2025</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Machine Learning – SE4060</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592412"/>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a:off x="0" y="6400800"/>
            <a:ext cx="9144000" cy="457201"/>
          </a:xfrm>
          <a:prstGeom prst="rect">
            <a:avLst/>
          </a:prstGeom>
        </p:spPr>
      </p:pic>
      <p:sp>
        <p:nvSpPr>
          <p:cNvPr id="2" name="Title Placeholder 1"/>
          <p:cNvSpPr>
            <a:spLocks noGrp="1"/>
          </p:cNvSpPr>
          <p:nvPr>
            <p:ph type="title"/>
          </p:nvPr>
        </p:nvSpPr>
        <p:spPr>
          <a:xfrm>
            <a:off x="628650" y="365125"/>
            <a:ext cx="7886700" cy="10826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EC29E6-4FCB-2845-BF22-D83D87980FEA}" type="datetime1">
              <a:rPr lang="en-US" smtClean="0"/>
              <a:t>3/15/2025</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2EAAFE79-0F59-BC47-A038-EDA78F95D43E}" type="slidenum">
              <a:rPr lang="en-US" smtClean="0"/>
              <a:pPr/>
              <a:t>‹#›</a:t>
            </a:fld>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71D3D-F011-47C0-9290-685F7D9F6412}" type="slidenum">
              <a:rPr lang="en-US" smtClean="0"/>
              <a:t>‹#›</a:t>
            </a:fld>
            <a:endParaRPr lang="en-US" dirty="0"/>
          </a:p>
        </p:txBody>
      </p:sp>
      <p:pic>
        <p:nvPicPr>
          <p:cNvPr id="7" name="Pictur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t="29997" b="23330"/>
          <a:stretch/>
        </p:blipFill>
        <p:spPr>
          <a:xfrm>
            <a:off x="7620000" y="0"/>
            <a:ext cx="1524000" cy="508064"/>
          </a:xfrm>
          <a:prstGeom prst="rect">
            <a:avLst/>
          </a:prstGeom>
        </p:spPr>
      </p:pic>
      <p:sp>
        <p:nvSpPr>
          <p:cNvPr id="11" name="TextBox 10"/>
          <p:cNvSpPr txBox="1"/>
          <p:nvPr userDrawn="1"/>
        </p:nvSpPr>
        <p:spPr>
          <a:xfrm>
            <a:off x="0" y="6553200"/>
            <a:ext cx="9144000" cy="338554"/>
          </a:xfrm>
          <a:prstGeom prst="rect">
            <a:avLst/>
          </a:prstGeom>
          <a:noFill/>
        </p:spPr>
        <p:txBody>
          <a:bodyPr wrap="square" rtlCol="0">
            <a:spAutoFit/>
          </a:bodyPr>
          <a:lstStyle/>
          <a:p>
            <a:pPr algn="r"/>
            <a:r>
              <a:rPr lang="en-US" sz="1600" b="1" dirty="0">
                <a:solidFill>
                  <a:srgbClr val="E87A23"/>
                </a:solidFill>
              </a:rPr>
              <a:t>SLIIT </a:t>
            </a:r>
            <a:r>
              <a:rPr lang="en-US" sz="1600" b="1" baseline="0" dirty="0">
                <a:solidFill>
                  <a:srgbClr val="E87A23"/>
                </a:solidFill>
              </a:rPr>
              <a:t> - Faculty of Computing</a:t>
            </a:r>
            <a:endParaRPr lang="en-US" sz="1600" b="1" dirty="0">
              <a:solidFill>
                <a:srgbClr val="E87A23"/>
              </a:solidFill>
            </a:endParaRPr>
          </a:p>
        </p:txBody>
      </p:sp>
      <p:pic>
        <p:nvPicPr>
          <p:cNvPr id="12" name="Picture 11"/>
          <p:cNvPicPr>
            <a:picLocks noChangeAspect="1"/>
          </p:cNvPicPr>
          <p:nvPr userDrawn="1"/>
        </p:nvPicPr>
        <p:blipFill rotWithShape="1">
          <a:blip r:embed="rId13" cstate="print">
            <a:extLst>
              <a:ext uri="{28A0092B-C50C-407E-A947-70E740481C1C}">
                <a14:useLocalDpi xmlns:a14="http://schemas.microsoft.com/office/drawing/2010/main" val="0"/>
              </a:ext>
            </a:extLst>
          </a:blip>
          <a:srcRect t="93000"/>
          <a:stretch/>
        </p:blipFill>
        <p:spPr>
          <a:xfrm rot="10800000">
            <a:off x="0" y="-2"/>
            <a:ext cx="7620000" cy="457201"/>
          </a:xfrm>
          <a:prstGeom prst="rect">
            <a:avLst/>
          </a:prstGeom>
        </p:spPr>
      </p:pic>
      <p:sp>
        <p:nvSpPr>
          <p:cNvPr id="10" name="TextBox 9"/>
          <p:cNvSpPr txBox="1"/>
          <p:nvPr userDrawn="1"/>
        </p:nvSpPr>
        <p:spPr>
          <a:xfrm>
            <a:off x="0" y="-76200"/>
            <a:ext cx="4419600" cy="338554"/>
          </a:xfrm>
          <a:prstGeom prst="rect">
            <a:avLst/>
          </a:prstGeom>
          <a:noFill/>
        </p:spPr>
        <p:txBody>
          <a:bodyPr wrap="square" rtlCol="0">
            <a:spAutoFit/>
          </a:bodyPr>
          <a:lstStyle/>
          <a:p>
            <a:r>
              <a:rPr lang="en-US" sz="1600" b="1" dirty="0">
                <a:solidFill>
                  <a:schemeClr val="bg1"/>
                </a:solidFill>
              </a:rPr>
              <a:t>Machine Learning – SE4060</a:t>
            </a:r>
          </a:p>
        </p:txBody>
      </p:sp>
      <p:cxnSp>
        <p:nvCxnSpPr>
          <p:cNvPr id="17" name="Straight Connector 16"/>
          <p:cNvCxnSpPr/>
          <p:nvPr userDrawn="1"/>
        </p:nvCxnSpPr>
        <p:spPr>
          <a:xfrm>
            <a:off x="628650" y="1447800"/>
            <a:ext cx="7886700" cy="0"/>
          </a:xfrm>
          <a:prstGeom prst="line">
            <a:avLst/>
          </a:prstGeom>
          <a:ln w="19050">
            <a:solidFill>
              <a:srgbClr val="242D66"/>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377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upgrad.com/blog/gini-index-for-decision-trees/#:~:text=This%20value%20calculated%20is%20called,above%20manner%20with%20each%20iteration"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comments" Target="../comments/commen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Classification using Decision Trees</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2811DF7-A42A-4107-A9E6-6C3947535C56}" type="slidenum">
              <a:rPr lang="en-US" smtClean="0"/>
              <a:pPr/>
              <a:t>1</a:t>
            </a:fld>
            <a:endParaRPr lang="en-US"/>
          </a:p>
        </p:txBody>
      </p:sp>
    </p:spTree>
    <p:extLst>
      <p:ext uri="{BB962C8B-B14F-4D97-AF65-F5344CB8AC3E}">
        <p14:creationId xmlns:p14="http://schemas.microsoft.com/office/powerpoint/2010/main" val="26448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5"/>
            <a:ext cx="8210550" cy="1082675"/>
          </a:xfrm>
        </p:spPr>
        <p:txBody>
          <a:bodyPr>
            <a:normAutofit/>
          </a:bodyPr>
          <a:lstStyle/>
          <a:p>
            <a:r>
              <a:rPr lang="en-US" dirty="0"/>
              <a:t>Binary Vs. n-</a:t>
            </a:r>
            <a:r>
              <a:rPr lang="en-US" dirty="0" err="1"/>
              <a:t>ary</a:t>
            </a:r>
            <a:r>
              <a:rPr lang="en-US" dirty="0"/>
              <a:t>  decision trees:</a:t>
            </a:r>
          </a:p>
        </p:txBody>
      </p:sp>
      <p:sp>
        <p:nvSpPr>
          <p:cNvPr id="3" name="Content Placeholder 2"/>
          <p:cNvSpPr>
            <a:spLocks noGrp="1"/>
          </p:cNvSpPr>
          <p:nvPr>
            <p:ph idx="1"/>
          </p:nvPr>
        </p:nvSpPr>
        <p:spPr>
          <a:xfrm>
            <a:off x="304800" y="1600201"/>
            <a:ext cx="7508046" cy="4876799"/>
          </a:xfrm>
        </p:spPr>
        <p:txBody>
          <a:bodyPr>
            <a:normAutofit fontScale="85000" lnSpcReduction="20000"/>
          </a:bodyPr>
          <a:lstStyle/>
          <a:p>
            <a:pPr marL="0" indent="0">
              <a:buNone/>
            </a:pPr>
            <a:r>
              <a:rPr lang="en-US" sz="3600" dirty="0"/>
              <a:t>Restrict the number of children per node. </a:t>
            </a:r>
          </a:p>
          <a:p>
            <a:pPr marL="0" indent="0">
              <a:buNone/>
            </a:pPr>
            <a:endParaRPr lang="en-US" sz="3600" dirty="0"/>
          </a:p>
          <a:p>
            <a:pPr marL="0" indent="0">
              <a:buNone/>
            </a:pPr>
            <a:r>
              <a:rPr lang="en-US" sz="3600" dirty="0"/>
              <a:t>Binary (2-ary)</a:t>
            </a:r>
          </a:p>
          <a:p>
            <a:pPr marL="0" indent="0">
              <a:buNone/>
            </a:pPr>
            <a:r>
              <a:rPr lang="en-US" sz="3600" dirty="0"/>
              <a:t>	</a:t>
            </a:r>
            <a:r>
              <a:rPr lang="en-US" sz="3300" dirty="0"/>
              <a:t>Split has </a:t>
            </a:r>
            <a:r>
              <a:rPr lang="en-US" sz="3300" b="1" dirty="0"/>
              <a:t>2</a:t>
            </a:r>
            <a:r>
              <a:rPr lang="en-US" sz="3300" dirty="0"/>
              <a:t> branches</a:t>
            </a:r>
          </a:p>
          <a:p>
            <a:pPr marL="0" indent="0">
              <a:buNone/>
            </a:pPr>
            <a:endParaRPr lang="en-US" sz="3600" dirty="0"/>
          </a:p>
          <a:p>
            <a:pPr marL="0" indent="0">
              <a:buNone/>
            </a:pPr>
            <a:r>
              <a:rPr lang="en-US" sz="3600" dirty="0"/>
              <a:t>Ternary (3-ary)</a:t>
            </a:r>
          </a:p>
          <a:p>
            <a:pPr marL="0" indent="0">
              <a:buNone/>
            </a:pPr>
            <a:r>
              <a:rPr lang="en-US" sz="3600" dirty="0"/>
              <a:t>	</a:t>
            </a:r>
            <a:r>
              <a:rPr lang="en-US" sz="3300" dirty="0"/>
              <a:t>Split has </a:t>
            </a:r>
            <a:r>
              <a:rPr lang="en-US" sz="3300" b="1" dirty="0"/>
              <a:t>3</a:t>
            </a:r>
            <a:r>
              <a:rPr lang="en-US" sz="3300" dirty="0"/>
              <a:t> branches</a:t>
            </a:r>
          </a:p>
          <a:p>
            <a:pPr marL="0" indent="0">
              <a:buNone/>
            </a:pPr>
            <a:endParaRPr lang="en-US" sz="3600" dirty="0"/>
          </a:p>
          <a:p>
            <a:pPr marL="0" indent="0">
              <a:buNone/>
            </a:pPr>
            <a:r>
              <a:rPr lang="en-US" sz="3600" dirty="0"/>
              <a:t>N-</a:t>
            </a:r>
            <a:r>
              <a:rPr lang="en-US" sz="3600" dirty="0" err="1"/>
              <a:t>ary</a:t>
            </a:r>
            <a:endParaRPr lang="en-US" sz="3600" dirty="0"/>
          </a:p>
          <a:p>
            <a:pPr marL="0" indent="0">
              <a:buNone/>
            </a:pPr>
            <a:r>
              <a:rPr lang="en-US" sz="3600" dirty="0"/>
              <a:t>	</a:t>
            </a:r>
            <a:r>
              <a:rPr lang="en-US" sz="3300" dirty="0"/>
              <a:t>Split has </a:t>
            </a:r>
            <a:r>
              <a:rPr lang="en-US" sz="3300" b="1" dirty="0"/>
              <a:t>n</a:t>
            </a:r>
            <a:r>
              <a:rPr lang="en-US" sz="3300" dirty="0"/>
              <a:t> branches</a:t>
            </a:r>
          </a:p>
        </p:txBody>
      </p:sp>
      <p:sp>
        <p:nvSpPr>
          <p:cNvPr id="4" name="Slide Number Placeholder 3"/>
          <p:cNvSpPr>
            <a:spLocks noGrp="1"/>
          </p:cNvSpPr>
          <p:nvPr>
            <p:ph type="sldNum" sz="quarter" idx="12"/>
          </p:nvPr>
        </p:nvSpPr>
        <p:spPr/>
        <p:txBody>
          <a:bodyPr/>
          <a:lstStyle/>
          <a:p>
            <a:fld id="{51A71D3D-F011-47C0-9290-685F7D9F6412}" type="slidenum">
              <a:rPr lang="en-US" smtClean="0"/>
              <a:t>10</a:t>
            </a:fld>
            <a:endParaRPr lang="en-US"/>
          </a:p>
        </p:txBody>
      </p:sp>
      <p:grpSp>
        <p:nvGrpSpPr>
          <p:cNvPr id="42" name="Group 41"/>
          <p:cNvGrpSpPr/>
          <p:nvPr/>
        </p:nvGrpSpPr>
        <p:grpSpPr>
          <a:xfrm>
            <a:off x="6743700" y="2434301"/>
            <a:ext cx="1638300" cy="914400"/>
            <a:chOff x="5924550" y="2286000"/>
            <a:chExt cx="1638300" cy="914400"/>
          </a:xfrm>
        </p:grpSpPr>
        <p:sp>
          <p:nvSpPr>
            <p:cNvPr id="6" name="Oval 5"/>
            <p:cNvSpPr/>
            <p:nvPr/>
          </p:nvSpPr>
          <p:spPr>
            <a:xfrm>
              <a:off x="5924550" y="2819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p:cNvSpPr/>
            <p:nvPr/>
          </p:nvSpPr>
          <p:spPr>
            <a:xfrm>
              <a:off x="7086600" y="2819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p:cNvSpPr/>
            <p:nvPr/>
          </p:nvSpPr>
          <p:spPr>
            <a:xfrm>
              <a:off x="6496050" y="2286000"/>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2" name="Straight Connector 21"/>
            <p:cNvCxnSpPr>
              <a:stCxn id="18" idx="2"/>
            </p:cNvCxnSpPr>
            <p:nvPr/>
          </p:nvCxnSpPr>
          <p:spPr>
            <a:xfrm flipH="1">
              <a:off x="6162675" y="2606674"/>
              <a:ext cx="544347" cy="212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0"/>
            </p:cNvCxnSpPr>
            <p:nvPr/>
          </p:nvCxnSpPr>
          <p:spPr>
            <a:xfrm>
              <a:off x="6707021" y="2622548"/>
              <a:ext cx="617704" cy="19685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a:stCxn id="19" idx="2"/>
            <a:endCxn id="10" idx="0"/>
          </p:cNvCxnSpPr>
          <p:nvPr/>
        </p:nvCxnSpPr>
        <p:spPr>
          <a:xfrm>
            <a:off x="5837652" y="3994433"/>
            <a:ext cx="28575" cy="425167"/>
          </a:xfrm>
          <a:prstGeom prst="line">
            <a:avLst/>
          </a:prstGeom>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4682496" y="3673759"/>
            <a:ext cx="2219610" cy="1126841"/>
            <a:chOff x="5638800" y="3625471"/>
            <a:chExt cx="2219610" cy="1126841"/>
          </a:xfrm>
        </p:grpSpPr>
        <p:sp>
          <p:nvSpPr>
            <p:cNvPr id="19" name="Rectangle 18"/>
            <p:cNvSpPr/>
            <p:nvPr/>
          </p:nvSpPr>
          <p:spPr>
            <a:xfrm>
              <a:off x="6582984" y="3625471"/>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Oval 9"/>
            <p:cNvSpPr/>
            <p:nvPr/>
          </p:nvSpPr>
          <p:spPr>
            <a:xfrm>
              <a:off x="6584406" y="4371312"/>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p:cNvSpPr/>
            <p:nvPr/>
          </p:nvSpPr>
          <p:spPr>
            <a:xfrm>
              <a:off x="5638800" y="4371312"/>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7382160" y="43434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6" name="Straight Connector 25"/>
            <p:cNvCxnSpPr>
              <a:stCxn id="19" idx="2"/>
              <a:endCxn id="11" idx="0"/>
            </p:cNvCxnSpPr>
            <p:nvPr/>
          </p:nvCxnSpPr>
          <p:spPr>
            <a:xfrm flipH="1">
              <a:off x="5876925" y="3946145"/>
              <a:ext cx="917031" cy="42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2"/>
              <a:endCxn id="12" idx="0"/>
            </p:cNvCxnSpPr>
            <p:nvPr/>
          </p:nvCxnSpPr>
          <p:spPr>
            <a:xfrm>
              <a:off x="6793956" y="3946145"/>
              <a:ext cx="826329" cy="39725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700285" y="5249454"/>
            <a:ext cx="3107425" cy="1058861"/>
            <a:chOff x="5426975" y="5418139"/>
            <a:chExt cx="3107425" cy="1058861"/>
          </a:xfrm>
        </p:grpSpPr>
        <p:sp>
          <p:nvSpPr>
            <p:cNvPr id="13" name="Oval 12"/>
            <p:cNvSpPr/>
            <p:nvPr/>
          </p:nvSpPr>
          <p:spPr>
            <a:xfrm>
              <a:off x="6078229"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5" name="Oval 14"/>
            <p:cNvSpPr/>
            <p:nvPr/>
          </p:nvSpPr>
          <p:spPr>
            <a:xfrm>
              <a:off x="6764029"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Oval 15"/>
            <p:cNvSpPr/>
            <p:nvPr/>
          </p:nvSpPr>
          <p:spPr>
            <a:xfrm>
              <a:off x="8058150" y="6096000"/>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17" name="Oval 16"/>
            <p:cNvSpPr/>
            <p:nvPr/>
          </p:nvSpPr>
          <p:spPr>
            <a:xfrm>
              <a:off x="5426975" y="6078846"/>
              <a:ext cx="4762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Rectangle 19"/>
            <p:cNvSpPr/>
            <p:nvPr/>
          </p:nvSpPr>
          <p:spPr>
            <a:xfrm>
              <a:off x="6641413" y="5418139"/>
              <a:ext cx="421943" cy="32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2" name="Straight Connector 31"/>
            <p:cNvCxnSpPr>
              <a:stCxn id="20" idx="2"/>
              <a:endCxn id="17" idx="0"/>
            </p:cNvCxnSpPr>
            <p:nvPr/>
          </p:nvCxnSpPr>
          <p:spPr>
            <a:xfrm flipH="1">
              <a:off x="5665100" y="5738813"/>
              <a:ext cx="1187285" cy="34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3" idx="0"/>
            </p:cNvCxnSpPr>
            <p:nvPr/>
          </p:nvCxnSpPr>
          <p:spPr>
            <a:xfrm flipH="1">
              <a:off x="6316354" y="5747390"/>
              <a:ext cx="536030" cy="348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2"/>
              <a:endCxn id="15" idx="0"/>
            </p:cNvCxnSpPr>
            <p:nvPr/>
          </p:nvCxnSpPr>
          <p:spPr>
            <a:xfrm>
              <a:off x="6852385" y="5738813"/>
              <a:ext cx="149769" cy="35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6" idx="0"/>
            </p:cNvCxnSpPr>
            <p:nvPr/>
          </p:nvCxnSpPr>
          <p:spPr>
            <a:xfrm>
              <a:off x="6852384" y="5747390"/>
              <a:ext cx="1443891" cy="34861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6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rPr>
              <a:t>Decision Tree Learning/Induction</a:t>
            </a:r>
            <a:br>
              <a:rPr lang="en-US" altLang="en-US" dirty="0">
                <a:latin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indent="0">
              <a:spcBef>
                <a:spcPct val="0"/>
              </a:spcBef>
              <a:buNone/>
            </a:pPr>
            <a:endParaRPr lang="en-US" altLang="en-US" dirty="0">
              <a:latin typeface="Times New Roman" panose="02020603050405020304" pitchFamily="18" charset="0"/>
            </a:endParaRPr>
          </a:p>
          <a:p>
            <a:pPr marL="0" indent="0">
              <a:spcBef>
                <a:spcPct val="0"/>
              </a:spcBef>
              <a:buNone/>
            </a:pPr>
            <a:endParaRPr lang="en-US" altLang="en-US" sz="4000" dirty="0">
              <a:latin typeface="Times New Roman" panose="02020603050405020304" pitchFamily="18" charset="0"/>
            </a:endParaRPr>
          </a:p>
          <a:p>
            <a:pPr marL="0" indent="0">
              <a:spcBef>
                <a:spcPct val="0"/>
              </a:spcBef>
              <a:buNone/>
            </a:pPr>
            <a:r>
              <a:rPr lang="en-US" altLang="en-US" sz="4000" dirty="0">
                <a:latin typeface="Times New Roman" panose="02020603050405020304" pitchFamily="18" charset="0"/>
              </a:rPr>
              <a:t>Construction of a decision tree from class labeled training samples. </a:t>
            </a:r>
          </a:p>
          <a:p>
            <a:pPr marL="0" indent="0">
              <a:spcBef>
                <a:spcPct val="0"/>
              </a:spcBef>
              <a:buNone/>
            </a:pPr>
            <a:endParaRPr lang="en-US" altLang="en-US" dirty="0">
              <a:latin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11</a:t>
            </a:fld>
            <a:endParaRPr lang="en-US"/>
          </a:p>
        </p:txBody>
      </p:sp>
    </p:spTree>
    <p:extLst>
      <p:ext uri="{BB962C8B-B14F-4D97-AF65-F5344CB8AC3E}">
        <p14:creationId xmlns:p14="http://schemas.microsoft.com/office/powerpoint/2010/main" val="2497309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rPr>
              <a:t>Decision Tree Learning/Induction</a:t>
            </a:r>
            <a:br>
              <a:rPr lang="en-US" altLang="en-US" dirty="0">
                <a:latin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a:spcBef>
                <a:spcPct val="0"/>
              </a:spcBef>
            </a:pPr>
            <a:r>
              <a:rPr lang="en-US" altLang="en-US" dirty="0">
                <a:latin typeface="Times New Roman" panose="02020603050405020304" pitchFamily="18" charset="0"/>
              </a:rPr>
              <a:t>A top-down approach is common.</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Start with a training set of samples with associated class labels.</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Recursively split the training set into smaller subsets as the tree is being built.</a:t>
            </a:r>
          </a:p>
          <a:p>
            <a:pPr>
              <a:spcBef>
                <a:spcPct val="0"/>
              </a:spcBef>
            </a:pPr>
            <a:endParaRPr lang="en-US" altLang="en-US" dirty="0">
              <a:latin typeface="Times New Roman" panose="02020603050405020304" pitchFamily="18" charset="0"/>
            </a:endParaRPr>
          </a:p>
          <a:p>
            <a:pPr>
              <a:spcBef>
                <a:spcPct val="0"/>
              </a:spcBef>
            </a:pPr>
            <a:r>
              <a:rPr lang="en-US" altLang="en-US" dirty="0">
                <a:latin typeface="Times New Roman" panose="02020603050405020304" pitchFamily="18" charset="0"/>
              </a:rPr>
              <a:t>Splitting is done based on a test (splitting rule) on an attribute/variable of the dataset.</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12</a:t>
            </a:fld>
            <a:endParaRPr lang="en-US"/>
          </a:p>
        </p:txBody>
      </p:sp>
    </p:spTree>
    <p:extLst>
      <p:ext uri="{BB962C8B-B14F-4D97-AF65-F5344CB8AC3E}">
        <p14:creationId xmlns:p14="http://schemas.microsoft.com/office/powerpoint/2010/main" val="368894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Splitting attribute</a:t>
            </a:r>
          </a:p>
        </p:txBody>
      </p:sp>
      <p:graphicFrame>
        <p:nvGraphicFramePr>
          <p:cNvPr id="5" name="Content Placeholder 4"/>
          <p:cNvGraphicFramePr>
            <a:graphicFrameLocks noGrp="1"/>
          </p:cNvGraphicFramePr>
          <p:nvPr>
            <p:ph idx="1"/>
          </p:nvPr>
        </p:nvGraphicFramePr>
        <p:xfrm>
          <a:off x="4876800" y="1981200"/>
          <a:ext cx="4191000" cy="1600202"/>
        </p:xfrm>
        <a:graphic>
          <a:graphicData uri="http://schemas.openxmlformats.org/drawingml/2006/table">
            <a:tbl>
              <a:tblPr firstRow="1" bandRow="1">
                <a:tableStyleId>{5C22544A-7EE6-4342-B048-85BDC9FD1C3A}</a:tableStyleId>
              </a:tblPr>
              <a:tblGrid>
                <a:gridCol w="333022">
                  <a:extLst>
                    <a:ext uri="{9D8B030D-6E8A-4147-A177-3AD203B41FA5}">
                      <a16:colId xmlns:a16="http://schemas.microsoft.com/office/drawing/2014/main" val="20000"/>
                    </a:ext>
                  </a:extLst>
                </a:gridCol>
                <a:gridCol w="832556">
                  <a:extLst>
                    <a:ext uri="{9D8B030D-6E8A-4147-A177-3AD203B41FA5}">
                      <a16:colId xmlns:a16="http://schemas.microsoft.com/office/drawing/2014/main" val="20001"/>
                    </a:ext>
                  </a:extLst>
                </a:gridCol>
                <a:gridCol w="582789">
                  <a:extLst>
                    <a:ext uri="{9D8B030D-6E8A-4147-A177-3AD203B41FA5}">
                      <a16:colId xmlns:a16="http://schemas.microsoft.com/office/drawing/2014/main" val="20002"/>
                    </a:ext>
                  </a:extLst>
                </a:gridCol>
                <a:gridCol w="541160">
                  <a:extLst>
                    <a:ext uri="{9D8B030D-6E8A-4147-A177-3AD203B41FA5}">
                      <a16:colId xmlns:a16="http://schemas.microsoft.com/office/drawing/2014/main" val="20003"/>
                    </a:ext>
                  </a:extLst>
                </a:gridCol>
                <a:gridCol w="758473">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90572">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61926">
                <a:tc>
                  <a:txBody>
                    <a:bodyPr/>
                    <a:lstStyle/>
                    <a:p>
                      <a:r>
                        <a:rPr lang="en-US" sz="800" dirty="0"/>
                        <a:t>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a:t>fair</a:t>
                      </a:r>
                      <a:endParaRPr lang="en-US" sz="800" dirty="0"/>
                    </a:p>
                  </a:txBody>
                  <a:tcPr/>
                </a:tc>
                <a:tc>
                  <a:txBody>
                    <a:bodyPr/>
                    <a:lstStyle/>
                    <a:p>
                      <a:pPr algn="ctr"/>
                      <a:r>
                        <a:rPr lang="en-US" sz="800" dirty="0"/>
                        <a:t>yes</a:t>
                      </a:r>
                    </a:p>
                  </a:txBody>
                  <a:tcPr/>
                </a:tc>
                <a:extLst>
                  <a:ext uri="{0D108BD9-81ED-4DB2-BD59-A6C34878D82A}">
                    <a16:rowId xmlns:a16="http://schemas.microsoft.com/office/drawing/2014/main" val="10001"/>
                  </a:ext>
                </a:extLst>
              </a:tr>
              <a:tr h="261926">
                <a:tc>
                  <a:txBody>
                    <a:bodyPr/>
                    <a:lstStyle/>
                    <a:p>
                      <a:r>
                        <a:rPr lang="en-US" sz="800" dirty="0"/>
                        <a:t>5</a:t>
                      </a:r>
                    </a:p>
                  </a:txBody>
                  <a:tcPr/>
                </a:tc>
                <a:tc>
                  <a:txBody>
                    <a:bodyPr/>
                    <a:lstStyle/>
                    <a:p>
                      <a:r>
                        <a:rPr lang="en-US" sz="800" dirty="0"/>
                        <a:t>senior</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2"/>
                  </a:ext>
                </a:extLst>
              </a:tr>
              <a:tr h="261926">
                <a:tc>
                  <a:txBody>
                    <a:bodyPr/>
                    <a:lstStyle/>
                    <a:p>
                      <a:r>
                        <a:rPr lang="en-US" sz="800" dirty="0"/>
                        <a:t>6</a:t>
                      </a:r>
                    </a:p>
                  </a:txBody>
                  <a:tcPr/>
                </a:tc>
                <a:tc>
                  <a:txBody>
                    <a:bodyPr/>
                    <a:lstStyle/>
                    <a:p>
                      <a:r>
                        <a:rPr lang="en-US" sz="800" dirty="0"/>
                        <a:t>senior</a:t>
                      </a:r>
                    </a:p>
                  </a:txBody>
                  <a:tcPr/>
                </a:tc>
                <a:tc>
                  <a:txBody>
                    <a:bodyPr/>
                    <a:lstStyle/>
                    <a:p>
                      <a:r>
                        <a:rPr lang="en-US" sz="800"/>
                        <a:t>low</a:t>
                      </a:r>
                      <a:endParaRPr lang="en-US" sz="800" dirty="0"/>
                    </a:p>
                  </a:txBody>
                  <a:tcPr/>
                </a:tc>
                <a:tc>
                  <a:txBody>
                    <a:bodyPr/>
                    <a:lstStyle/>
                    <a:p>
                      <a:r>
                        <a:rPr lang="en-US" sz="800" dirty="0"/>
                        <a:t>yes</a:t>
                      </a:r>
                    </a:p>
                  </a:txBody>
                  <a:tcPr/>
                </a:tc>
                <a:tc>
                  <a:txBody>
                    <a:bodyPr/>
                    <a:lstStyle/>
                    <a:p>
                      <a:r>
                        <a:rPr lang="en-US" sz="800"/>
                        <a:t>excellent</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61926">
                <a:tc>
                  <a:txBody>
                    <a:bodyPr/>
                    <a:lstStyle/>
                    <a:p>
                      <a:r>
                        <a:rPr lang="en-US" sz="800" dirty="0"/>
                        <a:t>10</a:t>
                      </a:r>
                    </a:p>
                  </a:txBody>
                  <a:tcPr/>
                </a:tc>
                <a:tc>
                  <a:txBody>
                    <a:bodyPr/>
                    <a:lstStyle/>
                    <a:p>
                      <a:r>
                        <a:rPr lang="en-US" sz="800" dirty="0"/>
                        <a:t>senior</a:t>
                      </a:r>
                    </a:p>
                  </a:txBody>
                  <a:tcPr/>
                </a:tc>
                <a:tc>
                  <a:txBody>
                    <a:bodyPr/>
                    <a:lstStyle/>
                    <a:p>
                      <a:r>
                        <a:rPr lang="en-US" sz="800"/>
                        <a:t>medium</a:t>
                      </a:r>
                      <a:endParaRPr lang="en-US" sz="800" dirty="0"/>
                    </a:p>
                  </a:txBody>
                  <a:tcPr/>
                </a:tc>
                <a:tc>
                  <a:txBody>
                    <a:bodyPr/>
                    <a:lstStyle/>
                    <a:p>
                      <a:r>
                        <a:rPr lang="en-US" sz="800"/>
                        <a:t>yes</a:t>
                      </a:r>
                      <a:endParaRPr lang="en-US" sz="800" dirty="0"/>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61926">
                <a:tc>
                  <a:txBody>
                    <a:bodyPr/>
                    <a:lstStyle/>
                    <a:p>
                      <a:r>
                        <a:rPr lang="en-US" sz="800" dirty="0"/>
                        <a:t>14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13</a:t>
            </a:fld>
            <a:endParaRPr lang="en-US"/>
          </a:p>
        </p:txBody>
      </p:sp>
      <p:graphicFrame>
        <p:nvGraphicFramePr>
          <p:cNvPr id="6" name="Content Placeholder 4"/>
          <p:cNvGraphicFramePr>
            <a:graphicFrameLocks/>
          </p:cNvGraphicFramePr>
          <p:nvPr/>
        </p:nvGraphicFramePr>
        <p:xfrm>
          <a:off x="2438400" y="5572800"/>
          <a:ext cx="4133850" cy="125071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141051">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42803">
                <a:tc>
                  <a:txBody>
                    <a:bodyPr/>
                    <a:lstStyle/>
                    <a:p>
                      <a:r>
                        <a:rPr lang="en-US" sz="800" dirty="0"/>
                        <a:t>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1"/>
                  </a:ext>
                </a:extLst>
              </a:tr>
              <a:tr h="242803">
                <a:tc>
                  <a:txBody>
                    <a:bodyPr/>
                    <a:lstStyle/>
                    <a:p>
                      <a:r>
                        <a:rPr lang="en-US" sz="800" dirty="0"/>
                        <a:t>7</a:t>
                      </a:r>
                    </a:p>
                  </a:txBody>
                  <a:tcPr/>
                </a:tc>
                <a:tc>
                  <a:txBody>
                    <a:bodyPr/>
                    <a:lstStyle/>
                    <a:p>
                      <a:r>
                        <a:rPr lang="en-US" sz="800" dirty="0"/>
                        <a:t>Middle-aged</a:t>
                      </a:r>
                    </a:p>
                  </a:txBody>
                  <a:tcPr/>
                </a:tc>
                <a:tc>
                  <a:txBody>
                    <a:bodyPr/>
                    <a:lstStyle/>
                    <a:p>
                      <a:r>
                        <a:rPr lang="en-US" sz="8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2"/>
                  </a:ext>
                </a:extLst>
              </a:tr>
              <a:tr h="308948">
                <a:tc>
                  <a:txBody>
                    <a:bodyPr/>
                    <a:lstStyle/>
                    <a:p>
                      <a:r>
                        <a:rPr lang="en-US" sz="800" dirty="0"/>
                        <a:t>12</a:t>
                      </a:r>
                    </a:p>
                  </a:txBody>
                  <a:tcPr/>
                </a:tc>
                <a:tc>
                  <a:txBody>
                    <a:bodyPr/>
                    <a:lstStyle/>
                    <a:p>
                      <a:r>
                        <a:rPr lang="en-US" sz="800" dirty="0"/>
                        <a:t>Middle-aged</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3"/>
                  </a:ext>
                </a:extLst>
              </a:tr>
              <a:tr h="242803">
                <a:tc>
                  <a:txBody>
                    <a:bodyPr/>
                    <a:lstStyle/>
                    <a:p>
                      <a:r>
                        <a:rPr lang="en-US" sz="800" dirty="0"/>
                        <a:t>13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bl>
          </a:graphicData>
        </a:graphic>
      </p:graphicFrame>
      <p:graphicFrame>
        <p:nvGraphicFramePr>
          <p:cNvPr id="7" name="Content Placeholder 4"/>
          <p:cNvGraphicFramePr>
            <a:graphicFrameLocks/>
          </p:cNvGraphicFramePr>
          <p:nvPr/>
        </p:nvGraphicFramePr>
        <p:xfrm>
          <a:off x="23191" y="2005513"/>
          <a:ext cx="3803374" cy="154085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55374">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26454">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07743">
                <a:tc>
                  <a:txBody>
                    <a:bodyPr/>
                    <a:lstStyle/>
                    <a:p>
                      <a:r>
                        <a:rPr lang="en-US" sz="800" dirty="0"/>
                        <a:t>1</a:t>
                      </a:r>
                    </a:p>
                  </a:txBody>
                  <a:tcPr/>
                </a:tc>
                <a:tc>
                  <a:txBody>
                    <a:bodyPr/>
                    <a:lstStyle/>
                    <a:p>
                      <a:r>
                        <a:rPr lang="en-US" sz="800" dirty="0"/>
                        <a:t>youth</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no</a:t>
                      </a:r>
                    </a:p>
                  </a:txBody>
                  <a:tcPr/>
                </a:tc>
                <a:extLst>
                  <a:ext uri="{0D108BD9-81ED-4DB2-BD59-A6C34878D82A}">
                    <a16:rowId xmlns:a16="http://schemas.microsoft.com/office/drawing/2014/main" val="10001"/>
                  </a:ext>
                </a:extLst>
              </a:tr>
              <a:tr h="207743">
                <a:tc>
                  <a:txBody>
                    <a:bodyPr/>
                    <a:lstStyle/>
                    <a:p>
                      <a:r>
                        <a:rPr lang="en-US" sz="800" dirty="0"/>
                        <a:t>2</a:t>
                      </a:r>
                    </a:p>
                  </a:txBody>
                  <a:tcPr/>
                </a:tc>
                <a:tc>
                  <a:txBody>
                    <a:bodyPr/>
                    <a:lstStyle/>
                    <a:p>
                      <a:r>
                        <a:rPr lang="en-US" sz="800" dirty="0"/>
                        <a:t>youth</a:t>
                      </a:r>
                    </a:p>
                  </a:txBody>
                  <a:tcPr/>
                </a:tc>
                <a:tc>
                  <a:txBody>
                    <a:bodyPr/>
                    <a:lstStyle/>
                    <a:p>
                      <a:r>
                        <a:rPr lang="en-US" sz="800" dirty="0"/>
                        <a:t>High</a:t>
                      </a:r>
                    </a:p>
                  </a:txBody>
                  <a:tcPr/>
                </a:tc>
                <a:tc>
                  <a:txBody>
                    <a:bodyPr/>
                    <a:lstStyle/>
                    <a:p>
                      <a:r>
                        <a:rPr lang="en-US" sz="800"/>
                        <a:t>no</a:t>
                      </a:r>
                      <a:endParaRPr lang="en-US" sz="800" dirty="0"/>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2"/>
                  </a:ext>
                </a:extLst>
              </a:tr>
              <a:tr h="287158">
                <a:tc>
                  <a:txBody>
                    <a:bodyPr/>
                    <a:lstStyle/>
                    <a:p>
                      <a:r>
                        <a:rPr lang="en-US" sz="800" dirty="0"/>
                        <a:t>8</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no</a:t>
                      </a:r>
                    </a:p>
                  </a:txBody>
                  <a:tcPr/>
                </a:tc>
                <a:tc>
                  <a:txBody>
                    <a:bodyPr/>
                    <a:lstStyle/>
                    <a:p>
                      <a:r>
                        <a:rPr lang="en-US" sz="800"/>
                        <a:t>fair</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07743">
                <a:tc>
                  <a:txBody>
                    <a:bodyPr/>
                    <a:lstStyle/>
                    <a:p>
                      <a:r>
                        <a:rPr lang="en-US" sz="800" dirty="0"/>
                        <a:t>9</a:t>
                      </a:r>
                    </a:p>
                  </a:txBody>
                  <a:tcPr/>
                </a:tc>
                <a:tc>
                  <a:txBody>
                    <a:bodyPr/>
                    <a:lstStyle/>
                    <a:p>
                      <a:r>
                        <a:rPr lang="en-US" sz="800" dirty="0"/>
                        <a:t>youth</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87158">
                <a:tc>
                  <a:txBody>
                    <a:bodyPr/>
                    <a:lstStyle/>
                    <a:p>
                      <a:r>
                        <a:rPr lang="en-US" sz="800" dirty="0"/>
                        <a:t>11</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600683" y="1314149"/>
            <a:ext cx="1580917" cy="59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endParaRPr lang="en-US" sz="1200" dirty="0"/>
          </a:p>
        </p:txBody>
      </p:sp>
      <p:cxnSp>
        <p:nvCxnSpPr>
          <p:cNvPr id="10" name="Straight Connector 9"/>
          <p:cNvCxnSpPr>
            <a:stCxn id="8" idx="2"/>
            <a:endCxn id="27" idx="3"/>
          </p:cNvCxnSpPr>
          <p:nvPr/>
        </p:nvCxnSpPr>
        <p:spPr>
          <a:xfrm flipH="1">
            <a:off x="1985864" y="1905000"/>
            <a:ext cx="2405278" cy="205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flipH="1">
            <a:off x="4343400" y="1905000"/>
            <a:ext cx="47742" cy="1903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26" idx="1"/>
          </p:cNvCxnSpPr>
          <p:nvPr/>
        </p:nvCxnSpPr>
        <p:spPr>
          <a:xfrm>
            <a:off x="4391142" y="1905000"/>
            <a:ext cx="2638308" cy="21892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29450" y="386567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Rectangle 26"/>
          <p:cNvSpPr/>
          <p:nvPr/>
        </p:nvSpPr>
        <p:spPr>
          <a:xfrm>
            <a:off x="1026495" y="3761927"/>
            <a:ext cx="959369" cy="40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TextBox 27"/>
          <p:cNvSpPr txBox="1"/>
          <p:nvPr/>
        </p:nvSpPr>
        <p:spPr>
          <a:xfrm>
            <a:off x="2219559" y="3484043"/>
            <a:ext cx="930778" cy="369332"/>
          </a:xfrm>
          <a:prstGeom prst="rect">
            <a:avLst/>
          </a:prstGeom>
          <a:noFill/>
        </p:spPr>
        <p:txBody>
          <a:bodyPr wrap="square" rtlCol="0">
            <a:spAutoFit/>
          </a:bodyPr>
          <a:lstStyle/>
          <a:p>
            <a:r>
              <a:rPr lang="en-US" dirty="0"/>
              <a:t>Youth</a:t>
            </a:r>
          </a:p>
        </p:txBody>
      </p:sp>
      <p:sp>
        <p:nvSpPr>
          <p:cNvPr id="29" name="TextBox 28"/>
          <p:cNvSpPr txBox="1"/>
          <p:nvPr/>
        </p:nvSpPr>
        <p:spPr>
          <a:xfrm>
            <a:off x="3600683" y="3982494"/>
            <a:ext cx="1485432" cy="369332"/>
          </a:xfrm>
          <a:prstGeom prst="rect">
            <a:avLst/>
          </a:prstGeom>
          <a:noFill/>
        </p:spPr>
        <p:txBody>
          <a:bodyPr wrap="square" rtlCol="0">
            <a:spAutoFit/>
          </a:bodyPr>
          <a:lstStyle/>
          <a:p>
            <a:r>
              <a:rPr lang="en-US" dirty="0"/>
              <a:t>Middle_aged</a:t>
            </a:r>
          </a:p>
        </p:txBody>
      </p:sp>
      <p:sp>
        <p:nvSpPr>
          <p:cNvPr id="30" name="TextBox 29"/>
          <p:cNvSpPr txBox="1"/>
          <p:nvPr/>
        </p:nvSpPr>
        <p:spPr>
          <a:xfrm>
            <a:off x="5977839" y="3615069"/>
            <a:ext cx="930778" cy="369332"/>
          </a:xfrm>
          <a:prstGeom prst="rect">
            <a:avLst/>
          </a:prstGeom>
          <a:noFill/>
        </p:spPr>
        <p:txBody>
          <a:bodyPr wrap="square" rtlCol="0">
            <a:spAutoFit/>
          </a:bodyPr>
          <a:lstStyle/>
          <a:p>
            <a:r>
              <a:rPr lang="en-US" dirty="0"/>
              <a:t>Senior</a:t>
            </a:r>
          </a:p>
        </p:txBody>
      </p:sp>
      <p:sp>
        <p:nvSpPr>
          <p:cNvPr id="32" name="Rectangle 31"/>
          <p:cNvSpPr/>
          <p:nvPr/>
        </p:nvSpPr>
        <p:spPr>
          <a:xfrm>
            <a:off x="3886200" y="466153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Connector 35"/>
          <p:cNvCxnSpPr>
            <a:stCxn id="27" idx="2"/>
          </p:cNvCxnSpPr>
          <p:nvPr/>
        </p:nvCxnSpPr>
        <p:spPr>
          <a:xfrm flipH="1">
            <a:off x="1026495" y="4167160"/>
            <a:ext cx="479685"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2"/>
          </p:cNvCxnSpPr>
          <p:nvPr/>
        </p:nvCxnSpPr>
        <p:spPr>
          <a:xfrm>
            <a:off x="1506180" y="4167160"/>
            <a:ext cx="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2"/>
          </p:cNvCxnSpPr>
          <p:nvPr/>
        </p:nvCxnSpPr>
        <p:spPr>
          <a:xfrm>
            <a:off x="1506180" y="4167160"/>
            <a:ext cx="39882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80027" y="5118388"/>
            <a:ext cx="463373" cy="283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343400" y="5105400"/>
            <a:ext cx="16236" cy="34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5133207"/>
            <a:ext cx="457200" cy="281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6" idx="2"/>
          </p:cNvCxnSpPr>
          <p:nvPr/>
        </p:nvCxnSpPr>
        <p:spPr>
          <a:xfrm flipH="1">
            <a:off x="7029450" y="4322870"/>
            <a:ext cx="457200" cy="35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2"/>
          </p:cNvCxnSpPr>
          <p:nvPr/>
        </p:nvCxnSpPr>
        <p:spPr>
          <a:xfrm>
            <a:off x="7486650" y="4322870"/>
            <a:ext cx="0" cy="464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2"/>
          </p:cNvCxnSpPr>
          <p:nvPr/>
        </p:nvCxnSpPr>
        <p:spPr>
          <a:xfrm>
            <a:off x="7486650" y="4322870"/>
            <a:ext cx="514350" cy="329769"/>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3191" y="1624065"/>
            <a:ext cx="1078981" cy="369332"/>
          </a:xfrm>
          <a:prstGeom prst="rect">
            <a:avLst/>
          </a:prstGeom>
          <a:noFill/>
        </p:spPr>
        <p:txBody>
          <a:bodyPr wrap="square" rtlCol="0">
            <a:spAutoFit/>
          </a:bodyPr>
          <a:lstStyle/>
          <a:p>
            <a:r>
              <a:rPr lang="en-US" dirty="0"/>
              <a:t>D </a:t>
            </a:r>
            <a:r>
              <a:rPr lang="en-US" baseline="-25000" dirty="0"/>
              <a:t>youth</a:t>
            </a:r>
            <a:endParaRPr lang="en-US" dirty="0"/>
          </a:p>
        </p:txBody>
      </p:sp>
      <p:sp>
        <p:nvSpPr>
          <p:cNvPr id="109" name="TextBox 108"/>
          <p:cNvSpPr txBox="1"/>
          <p:nvPr/>
        </p:nvSpPr>
        <p:spPr>
          <a:xfrm>
            <a:off x="5350511" y="1597974"/>
            <a:ext cx="1078981" cy="369332"/>
          </a:xfrm>
          <a:prstGeom prst="rect">
            <a:avLst/>
          </a:prstGeom>
          <a:noFill/>
        </p:spPr>
        <p:txBody>
          <a:bodyPr wrap="square" rtlCol="0">
            <a:spAutoFit/>
          </a:bodyPr>
          <a:lstStyle/>
          <a:p>
            <a:r>
              <a:rPr lang="en-US" dirty="0"/>
              <a:t>D </a:t>
            </a:r>
            <a:r>
              <a:rPr lang="en-US" baseline="-25000" dirty="0"/>
              <a:t>Senior</a:t>
            </a:r>
            <a:endParaRPr lang="en-US" dirty="0"/>
          </a:p>
        </p:txBody>
      </p:sp>
      <p:sp>
        <p:nvSpPr>
          <p:cNvPr id="110" name="TextBox 109"/>
          <p:cNvSpPr txBox="1"/>
          <p:nvPr/>
        </p:nvSpPr>
        <p:spPr>
          <a:xfrm>
            <a:off x="2360082" y="5203468"/>
            <a:ext cx="1297518" cy="369332"/>
          </a:xfrm>
          <a:prstGeom prst="rect">
            <a:avLst/>
          </a:prstGeom>
          <a:noFill/>
        </p:spPr>
        <p:txBody>
          <a:bodyPr wrap="square" rtlCol="0">
            <a:spAutoFit/>
          </a:bodyPr>
          <a:lstStyle/>
          <a:p>
            <a:r>
              <a:rPr lang="en-US" dirty="0"/>
              <a:t>D </a:t>
            </a:r>
            <a:r>
              <a:rPr lang="en-US" baseline="-25000" dirty="0"/>
              <a:t>Millde_aged</a:t>
            </a:r>
            <a:endParaRPr lang="en-US" dirty="0"/>
          </a:p>
        </p:txBody>
      </p:sp>
      <p:sp>
        <p:nvSpPr>
          <p:cNvPr id="111" name="TextBox 110"/>
          <p:cNvSpPr txBox="1"/>
          <p:nvPr/>
        </p:nvSpPr>
        <p:spPr>
          <a:xfrm>
            <a:off x="3452299" y="713570"/>
            <a:ext cx="1898212" cy="646331"/>
          </a:xfrm>
          <a:prstGeom prst="rect">
            <a:avLst/>
          </a:prstGeom>
          <a:noFill/>
        </p:spPr>
        <p:txBody>
          <a:bodyPr wrap="none" rtlCol="0">
            <a:spAutoFit/>
          </a:bodyPr>
          <a:lstStyle/>
          <a:p>
            <a:pPr algn="ctr"/>
            <a:endParaRPr lang="en-US" dirty="0"/>
          </a:p>
          <a:p>
            <a:pPr algn="ctr"/>
            <a:r>
              <a:rPr lang="en-US" dirty="0"/>
              <a:t>[Entire Data set D]</a:t>
            </a:r>
          </a:p>
        </p:txBody>
      </p:sp>
    </p:spTree>
    <p:extLst>
      <p:ext uri="{BB962C8B-B14F-4D97-AF65-F5344CB8AC3E}">
        <p14:creationId xmlns:p14="http://schemas.microsoft.com/office/powerpoint/2010/main" val="388942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selection measures</a:t>
            </a:r>
          </a:p>
        </p:txBody>
      </p:sp>
      <p:sp>
        <p:nvSpPr>
          <p:cNvPr id="3" name="Content Placeholder 2"/>
          <p:cNvSpPr>
            <a:spLocks noGrp="1"/>
          </p:cNvSpPr>
          <p:nvPr>
            <p:ph idx="1"/>
          </p:nvPr>
        </p:nvSpPr>
        <p:spPr/>
        <p:txBody>
          <a:bodyPr/>
          <a:lstStyle/>
          <a:p>
            <a:pPr marL="0" indent="0">
              <a:buNone/>
            </a:pPr>
            <a:r>
              <a:rPr lang="en-US" dirty="0"/>
              <a:t>Determines the most appropriate attribute to partition/split samples at each node.</a:t>
            </a:r>
          </a:p>
          <a:p>
            <a:pPr marL="0" indent="0">
              <a:buNone/>
            </a:pPr>
            <a:endParaRPr lang="en-US" dirty="0"/>
          </a:p>
          <a:p>
            <a:pPr marL="0" indent="0">
              <a:buNone/>
            </a:pPr>
            <a:r>
              <a:rPr lang="en-US" dirty="0"/>
              <a:t>Methods available:</a:t>
            </a:r>
          </a:p>
          <a:p>
            <a:pPr marL="0" indent="0">
              <a:buNone/>
            </a:pPr>
            <a:r>
              <a:rPr lang="en-US" dirty="0"/>
              <a:t>	Information Gain (used in ID3 algorithm)</a:t>
            </a:r>
          </a:p>
          <a:p>
            <a:pPr marL="0" indent="0">
              <a:buNone/>
            </a:pPr>
            <a:r>
              <a:rPr lang="en-US" dirty="0"/>
              <a:t>	Gain Ratio	(used in C4.5 algorithm)</a:t>
            </a:r>
          </a:p>
          <a:p>
            <a:pPr marL="0" indent="0">
              <a:buNone/>
            </a:pPr>
            <a:r>
              <a:rPr lang="en-US" dirty="0"/>
              <a:t>	Gini Index	(used in CART algorithm)</a:t>
            </a:r>
          </a:p>
        </p:txBody>
      </p:sp>
      <p:sp>
        <p:nvSpPr>
          <p:cNvPr id="4" name="Slide Number Placeholder 3"/>
          <p:cNvSpPr>
            <a:spLocks noGrp="1"/>
          </p:cNvSpPr>
          <p:nvPr>
            <p:ph type="sldNum" sz="quarter" idx="12"/>
          </p:nvPr>
        </p:nvSpPr>
        <p:spPr/>
        <p:txBody>
          <a:bodyPr/>
          <a:lstStyle/>
          <a:p>
            <a:fld id="{51A71D3D-F011-47C0-9290-685F7D9F6412}" type="slidenum">
              <a:rPr lang="en-US" smtClean="0"/>
              <a:t>14</a:t>
            </a:fld>
            <a:endParaRPr lang="en-US"/>
          </a:p>
        </p:txBody>
      </p:sp>
    </p:spTree>
    <p:extLst>
      <p:ext uri="{BB962C8B-B14F-4D97-AF65-F5344CB8AC3E}">
        <p14:creationId xmlns:p14="http://schemas.microsoft.com/office/powerpoint/2010/main" val="248194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a:t>
            </a:r>
          </a:p>
        </p:txBody>
      </p:sp>
      <p:sp>
        <p:nvSpPr>
          <p:cNvPr id="3" name="Content Placeholder 2"/>
          <p:cNvSpPr>
            <a:spLocks noGrp="1"/>
          </p:cNvSpPr>
          <p:nvPr>
            <p:ph idx="1"/>
          </p:nvPr>
        </p:nvSpPr>
        <p:spPr>
          <a:xfrm>
            <a:off x="533400" y="1524000"/>
            <a:ext cx="7981950" cy="4652963"/>
          </a:xfrm>
        </p:spPr>
        <p:txBody>
          <a:bodyPr/>
          <a:lstStyle/>
          <a:p>
            <a:pPr marL="0" indent="0">
              <a:buNone/>
            </a:pPr>
            <a:r>
              <a:rPr lang="en-US" dirty="0"/>
              <a:t>Which test is more information to correctly classify samples? Credit limit or Age? </a:t>
            </a:r>
          </a:p>
          <a:p>
            <a:pPr marL="0" indent="0">
              <a:buNone/>
            </a:pPr>
            <a:r>
              <a:rPr lang="en-US" dirty="0"/>
              <a:t>(Buys a computer :Yes or No)</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15</a:t>
            </a:fld>
            <a:endParaRPr lang="en-US"/>
          </a:p>
        </p:txBody>
      </p:sp>
      <p:pic>
        <p:nvPicPr>
          <p:cNvPr id="6" name="Picture 5"/>
          <p:cNvPicPr>
            <a:picLocks noChangeAspect="1"/>
          </p:cNvPicPr>
          <p:nvPr/>
        </p:nvPicPr>
        <p:blipFill>
          <a:blip r:embed="rId3"/>
          <a:stretch>
            <a:fillRect/>
          </a:stretch>
        </p:blipFill>
        <p:spPr>
          <a:xfrm>
            <a:off x="0" y="2932648"/>
            <a:ext cx="9144000" cy="3620552"/>
          </a:xfrm>
          <a:prstGeom prst="rect">
            <a:avLst/>
          </a:prstGeom>
        </p:spPr>
      </p:pic>
    </p:spTree>
    <p:extLst>
      <p:ext uri="{BB962C8B-B14F-4D97-AF65-F5344CB8AC3E}">
        <p14:creationId xmlns:p14="http://schemas.microsoft.com/office/powerpoint/2010/main" val="376847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Entropy/Info(D)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𝑝𝑖</m:t>
                        </m:r>
                        <m:r>
                          <a:rPr lang="en-US" i="1" baseline="-2500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𝑝𝑖</m:t>
                        </m:r>
                        <m:r>
                          <a:rPr lang="en-US" i="1">
                            <a:latin typeface="Cambria Math" panose="02040503050406030204" pitchFamily="18" charset="0"/>
                          </a:rPr>
                          <m:t>)</m:t>
                        </m:r>
                      </m:e>
                    </m:nary>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05" b="-39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16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66750" y="1483659"/>
                <a:ext cx="7848600" cy="1815882"/>
              </a:xfrm>
              <a:prstGeom prst="rect">
                <a:avLst/>
              </a:prstGeom>
              <a:noFill/>
            </p:spPr>
            <p:txBody>
              <a:bodyPr wrap="square" rtlCol="0">
                <a:spAutoFit/>
              </a:bodyPr>
              <a:lstStyle/>
              <a:p>
                <a:endParaRPr lang="en-US" sz="1600" i="1" dirty="0">
                  <a:latin typeface="Cambria Math" panose="02040503050406030204" pitchFamily="18" charset="0"/>
                </a:endParaRPr>
              </a:p>
              <a:p>
                <a:r>
                  <a:rPr lang="en-US" sz="2000" dirty="0"/>
                  <a:t>D= Data set/ partition (training set of class labeled samples) </a:t>
                </a:r>
              </a:p>
              <a:p>
                <a:endParaRPr lang="en-US" sz="2000" i="1" dirty="0">
                  <a:latin typeface="Cambria Math" panose="02040503050406030204" pitchFamily="18" charset="0"/>
                </a:endParaRPr>
              </a:p>
              <a:p>
                <a14:m>
                  <m:oMath xmlns:m="http://schemas.openxmlformats.org/officeDocument/2006/math">
                    <m:r>
                      <a:rPr lang="en-US" sz="2000" i="1">
                        <a:latin typeface="Cambria Math" panose="02040503050406030204" pitchFamily="18" charset="0"/>
                      </a:rPr>
                      <m:t>𝑝</m:t>
                    </m:r>
                    <m:r>
                      <a:rPr lang="en-US" sz="2000" i="1" baseline="-25000">
                        <a:latin typeface="Cambria Math" panose="02040503050406030204" pitchFamily="18" charset="0"/>
                      </a:rPr>
                      <m:t>𝑖</m:t>
                    </m:r>
                  </m:oMath>
                </a14:m>
                <a:r>
                  <a:rPr lang="en-US" sz="2000" dirty="0"/>
                  <a:t> = Probability that an arbitrary sample in the data set belongs to class </a:t>
                </a:r>
                <a:r>
                  <a:rPr lang="en-US" sz="2000" dirty="0" err="1"/>
                  <a:t>i</a:t>
                </a:r>
                <a:r>
                  <a:rPr lang="en-US" sz="2000" dirty="0"/>
                  <a:t>.</a:t>
                </a:r>
              </a:p>
              <a:p>
                <a:r>
                  <a:rPr lang="en-US" sz="2000" dirty="0"/>
                  <a:t>(ratios of elements of each label in the set)</a:t>
                </a:r>
              </a:p>
              <a:p>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666750" y="1483659"/>
                <a:ext cx="7848600" cy="1815882"/>
              </a:xfrm>
              <a:prstGeom prst="rect">
                <a:avLst/>
              </a:prstGeom>
              <a:blipFill rotWithShape="1">
                <a:blip r:embed="rId4"/>
                <a:stretch>
                  <a:fillRect l="-7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724275" y="3242896"/>
                <a:ext cx="5419725" cy="3170099"/>
              </a:xfrm>
              <a:prstGeom prst="rect">
                <a:avLst/>
              </a:prstGeom>
              <a:noFill/>
            </p:spPr>
            <p:txBody>
              <a:bodyPr wrap="square" rtlCol="0">
                <a:spAutoFit/>
              </a:bodyPr>
              <a:lstStyle/>
              <a:p>
                <a14:m>
                  <m:oMath xmlns:m="http://schemas.openxmlformats.org/officeDocument/2006/math">
                    <m:r>
                      <a:rPr lang="en-US" sz="2000" i="1">
                        <a:latin typeface="Cambria Math" panose="02040503050406030204" pitchFamily="18" charset="0"/>
                      </a:rPr>
                      <m:t>𝑃</m:t>
                    </m:r>
                    <m:r>
                      <a:rPr lang="en-US" sz="2000" i="1" baseline="-2500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𝐶𝑖</m:t>
                    </m:r>
                    <m:r>
                      <a:rPr lang="en-US" sz="2000" i="1">
                        <a:latin typeface="Cambria Math" panose="02040503050406030204" pitchFamily="18" charset="0"/>
                      </a:rPr>
                      <m:t>,</m:t>
                    </m:r>
                    <m:r>
                      <a:rPr lang="en-US" sz="2000" i="1">
                        <a:latin typeface="Cambria Math" panose="02040503050406030204" pitchFamily="18" charset="0"/>
                      </a:rPr>
                      <m:t>𝐷</m:t>
                    </m:r>
                    <m:r>
                      <a:rPr lang="en-US" sz="2000" i="1">
                        <a:latin typeface="Cambria Math" panose="02040503050406030204" pitchFamily="18" charset="0"/>
                      </a:rPr>
                      <m:t>|</m:t>
                    </m:r>
                  </m:oMath>
                </a14:m>
                <a:r>
                  <a:rPr lang="en-US" sz="2000" dirty="0"/>
                  <a:t>/|D|</a:t>
                </a:r>
              </a:p>
              <a:p>
                <a:endParaRPr lang="en-US" sz="2000" dirty="0"/>
              </a:p>
              <a:p>
                <a:r>
                  <a:rPr lang="en-US" sz="2000" dirty="0"/>
                  <a:t>Class label attribute has m distinct values defining m distinct classes. Ex. </a:t>
                </a:r>
                <a:r>
                  <a:rPr lang="en-US" sz="2000" dirty="0" err="1"/>
                  <a:t>Buys_computer</a:t>
                </a:r>
                <a:r>
                  <a:rPr lang="en-US" sz="2000" dirty="0"/>
                  <a:t> has 2 (m) values. (yes, no)</a:t>
                </a:r>
              </a:p>
              <a:p>
                <a:endParaRPr lang="en-US" sz="2000" dirty="0"/>
              </a:p>
              <a:p>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𝐶</m:t>
                        </m:r>
                        <m:r>
                          <a:rPr lang="en-US" sz="2000" i="1" baseline="-2500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𝐷</m:t>
                        </m:r>
                      </m:e>
                    </m:d>
                    <m:r>
                      <a:rPr lang="en-US" sz="2000">
                        <a:latin typeface="Cambria Math" panose="02040503050406030204" pitchFamily="18" charset="0"/>
                      </a:rPr>
                      <m:t>= </m:t>
                    </m:r>
                    <m:r>
                      <m:rPr>
                        <m:sty m:val="p"/>
                      </m:rPr>
                      <a:rPr lang="en-US" sz="2000">
                        <a:latin typeface="Cambria Math" panose="02040503050406030204" pitchFamily="18" charset="0"/>
                      </a:rPr>
                      <m:t>number</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oMath>
                </a14:m>
                <a:r>
                  <a:rPr lang="en-US" sz="2000" dirty="0"/>
                  <a:t>samples in class </a:t>
                </a:r>
                <a14:m>
                  <m:oMath xmlns:m="http://schemas.openxmlformats.org/officeDocument/2006/math">
                    <m:r>
                      <a:rPr lang="en-US" sz="2000" i="1">
                        <a:latin typeface="Cambria Math" panose="02040503050406030204" pitchFamily="18" charset="0"/>
                      </a:rPr>
                      <m:t>𝐶</m:t>
                    </m:r>
                    <m:r>
                      <a:rPr lang="en-US" sz="2000" i="1" baseline="-25000">
                        <a:latin typeface="Cambria Math" panose="02040503050406030204" pitchFamily="18" charset="0"/>
                      </a:rPr>
                      <m:t>𝑖</m:t>
                    </m:r>
                    <m:r>
                      <a:rPr lang="en-US" sz="2000" i="1" baseline="-25000">
                        <a:latin typeface="Cambria Math" panose="02040503050406030204" pitchFamily="18" charset="0"/>
                      </a:rPr>
                      <m:t> </m:t>
                    </m:r>
                    <m:r>
                      <a:rPr lang="en-US" sz="2000" i="1">
                        <a:latin typeface="Cambria Math" panose="02040503050406030204" pitchFamily="18" charset="0"/>
                      </a:rPr>
                      <m:t>𝑖𝑛</m:t>
                    </m:r>
                    <m:r>
                      <a:rPr lang="en-US" sz="2000" i="1" baseline="-25000">
                        <a:latin typeface="Cambria Math" panose="02040503050406030204" pitchFamily="18" charset="0"/>
                      </a:rPr>
                      <m:t> </m:t>
                    </m:r>
                    <m:r>
                      <a:rPr lang="en-US" sz="2000" i="1">
                        <a:latin typeface="Cambria Math" panose="02040503050406030204" pitchFamily="18" charset="0"/>
                      </a:rPr>
                      <m:t>𝐷</m:t>
                    </m:r>
                  </m:oMath>
                </a14:m>
                <a:r>
                  <a:rPr lang="en-US" sz="2000" dirty="0"/>
                  <a:t>.</a:t>
                </a:r>
              </a:p>
              <a:p>
                <a:endParaRPr lang="en-US" sz="2000" dirty="0"/>
              </a:p>
              <a:p>
                <a:r>
                  <a:rPr lang="en-US" sz="2000" dirty="0"/>
                  <a:t>|D| = number of samples in set/partition D</a:t>
                </a:r>
              </a:p>
              <a:p>
                <a:endParaRPr lang="en-US" sz="2000" dirty="0"/>
              </a:p>
            </p:txBody>
          </p:sp>
        </mc:Choice>
        <mc:Fallback>
          <p:sp>
            <p:nvSpPr>
              <p:cNvPr id="6" name="TextBox 5"/>
              <p:cNvSpPr txBox="1">
                <a:spLocks noRot="1" noChangeAspect="1" noMove="1" noResize="1" noEditPoints="1" noAdjustHandles="1" noChangeArrowheads="1" noChangeShapeType="1" noTextEdit="1"/>
              </p:cNvSpPr>
              <p:nvPr/>
            </p:nvSpPr>
            <p:spPr>
              <a:xfrm>
                <a:off x="3724275" y="3242896"/>
                <a:ext cx="5419725" cy="3170099"/>
              </a:xfrm>
              <a:prstGeom prst="rect">
                <a:avLst/>
              </a:prstGeom>
              <a:blipFill>
                <a:blip r:embed="rId5"/>
                <a:stretch>
                  <a:fillRect l="-1237" t="-1154" r="-337"/>
                </a:stretch>
              </a:blipFill>
            </p:spPr>
            <p:txBody>
              <a:bodyPr/>
              <a:lstStyle/>
              <a:p>
                <a:r>
                  <a:rPr lang="en-US">
                    <a:noFill/>
                  </a:rPr>
                  <a:t> </a:t>
                </a:r>
              </a:p>
            </p:txBody>
          </p:sp>
        </mc:Fallback>
      </mc:AlternateContent>
      <p:pic>
        <p:nvPicPr>
          <p:cNvPr id="8" name="Content Placeholder 7"/>
          <p:cNvPicPr>
            <a:picLocks noGrp="1" noChangeAspect="1"/>
          </p:cNvPicPr>
          <p:nvPr>
            <p:ph idx="1"/>
          </p:nvPr>
        </p:nvPicPr>
        <p:blipFill>
          <a:blip r:embed="rId6"/>
          <a:stretch>
            <a:fillRect/>
          </a:stretch>
        </p:blipFill>
        <p:spPr>
          <a:xfrm>
            <a:off x="152400" y="3226857"/>
            <a:ext cx="3448050" cy="3343275"/>
          </a:xfrm>
          <a:prstGeom prst="rect">
            <a:avLst/>
          </a:prstGeom>
        </p:spPr>
      </p:pic>
    </p:spTree>
    <p:extLst>
      <p:ext uri="{BB962C8B-B14F-4D97-AF65-F5344CB8AC3E}">
        <p14:creationId xmlns:p14="http://schemas.microsoft.com/office/powerpoint/2010/main" val="257712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Information Gain</a:t>
            </a:r>
          </a:p>
        </p:txBody>
      </p:sp>
      <p:sp>
        <p:nvSpPr>
          <p:cNvPr id="3" name="Content Placeholder 2"/>
          <p:cNvSpPr>
            <a:spLocks noGrp="1"/>
          </p:cNvSpPr>
          <p:nvPr>
            <p:ph idx="1"/>
          </p:nvPr>
        </p:nvSpPr>
        <p:spPr/>
        <p:txBody>
          <a:bodyPr/>
          <a:lstStyle/>
          <a:p>
            <a:pPr marL="0" indent="0">
              <a:buNone/>
            </a:pPr>
            <a:r>
              <a:rPr lang="en-US" dirty="0"/>
              <a:t>Information Gain is calculated using the entropy.</a:t>
            </a:r>
          </a:p>
          <a:p>
            <a:pPr marL="0" indent="0">
              <a:buNone/>
            </a:pPr>
            <a:endParaRPr lang="en-US" dirty="0"/>
          </a:p>
          <a:p>
            <a:pPr marL="0" indent="0">
              <a:buNone/>
            </a:pPr>
            <a:r>
              <a:rPr lang="en-US" b="1" dirty="0"/>
              <a:t>Entropy of a partition: </a:t>
            </a:r>
          </a:p>
          <a:p>
            <a:pPr marL="0" indent="0">
              <a:buNone/>
            </a:pPr>
            <a:r>
              <a:rPr lang="en-US" b="1" dirty="0"/>
              <a:t>	</a:t>
            </a:r>
            <a:r>
              <a:rPr lang="en-US" dirty="0"/>
              <a:t>Measures the level of </a:t>
            </a:r>
            <a:r>
              <a:rPr lang="en-US" b="1" dirty="0"/>
              <a:t>impurity</a:t>
            </a:r>
            <a:r>
              <a:rPr lang="en-US" dirty="0"/>
              <a:t> in a partition data. 	</a:t>
            </a:r>
          </a:p>
          <a:p>
            <a:pPr marL="0" indent="0">
              <a:buNone/>
            </a:pPr>
            <a:r>
              <a:rPr lang="en-US" dirty="0"/>
              <a:t>The expected information needed to classify a given partition(D) with minimum impurity is given by </a:t>
            </a:r>
          </a:p>
          <a:p>
            <a:pPr marL="0" indent="0">
              <a:buNone/>
            </a:pPr>
            <a:r>
              <a:rPr lang="en-US" b="1" dirty="0"/>
              <a:t>Entropy OR Info(D).</a:t>
            </a:r>
          </a:p>
        </p:txBody>
      </p:sp>
      <p:sp>
        <p:nvSpPr>
          <p:cNvPr id="4" name="Slide Number Placeholder 3"/>
          <p:cNvSpPr>
            <a:spLocks noGrp="1"/>
          </p:cNvSpPr>
          <p:nvPr>
            <p:ph type="sldNum" sz="quarter" idx="12"/>
          </p:nvPr>
        </p:nvSpPr>
        <p:spPr/>
        <p:txBody>
          <a:bodyPr/>
          <a:lstStyle/>
          <a:p>
            <a:fld id="{51A71D3D-F011-47C0-9290-685F7D9F6412}" type="slidenum">
              <a:rPr lang="en-US" smtClean="0"/>
              <a:t>17</a:t>
            </a:fld>
            <a:endParaRPr lang="en-US"/>
          </a:p>
        </p:txBody>
      </p:sp>
    </p:spTree>
    <p:extLst>
      <p:ext uri="{BB962C8B-B14F-4D97-AF65-F5344CB8AC3E}">
        <p14:creationId xmlns:p14="http://schemas.microsoft.com/office/powerpoint/2010/main" val="265758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Information Gain</a:t>
            </a:r>
          </a:p>
        </p:txBody>
      </p:sp>
      <p:sp>
        <p:nvSpPr>
          <p:cNvPr id="3" name="Content Placeholder 2"/>
          <p:cNvSpPr>
            <a:spLocks noGrp="1"/>
          </p:cNvSpPr>
          <p:nvPr>
            <p:ph idx="1"/>
          </p:nvPr>
        </p:nvSpPr>
        <p:spPr>
          <a:xfrm>
            <a:off x="69574" y="3070226"/>
            <a:ext cx="8862391" cy="3281363"/>
          </a:xfrm>
          <a:noFill/>
          <a:ln w="12700">
            <a:noFill/>
          </a:ln>
        </p:spPr>
        <p:txBody>
          <a:bodyPr>
            <a:normAutofit/>
          </a:bodyPr>
          <a:lstStyle/>
          <a:p>
            <a:endParaRPr lang="en-US" sz="2400" dirty="0"/>
          </a:p>
          <a:p>
            <a:r>
              <a:rPr lang="en-US" sz="2400" dirty="0"/>
              <a:t>Information gain is the difference between the amount of information that is needed to correctly make a prediction before (</a:t>
            </a:r>
            <a:r>
              <a:rPr lang="en-US" sz="2400" dirty="0" err="1"/>
              <a:t>ie</a:t>
            </a:r>
            <a:r>
              <a:rPr lang="en-US" sz="2400" dirty="0"/>
              <a:t>. Parent Entropy) and after (</a:t>
            </a:r>
            <a:r>
              <a:rPr lang="en-US" sz="2400" dirty="0" err="1"/>
              <a:t>ie</a:t>
            </a:r>
            <a:r>
              <a:rPr lang="en-US" sz="2400" dirty="0"/>
              <a:t>. Average entropy of children)a split is made.</a:t>
            </a:r>
          </a:p>
          <a:p>
            <a:endParaRPr lang="en-US" sz="2400" dirty="0"/>
          </a:p>
          <a:p>
            <a:r>
              <a:rPr lang="en-US" sz="2400" dirty="0"/>
              <a:t>Gain is the reduction of entropy due to the splitting on the attribute A.</a:t>
            </a:r>
          </a:p>
          <a:p>
            <a:pPr marL="0" indent="0">
              <a:buNone/>
            </a:pPr>
            <a:endParaRPr lang="en-US" sz="2400" dirty="0"/>
          </a:p>
        </p:txBody>
      </p:sp>
      <p:sp>
        <p:nvSpPr>
          <p:cNvPr id="4" name="Slide Number Placeholder 3"/>
          <p:cNvSpPr>
            <a:spLocks noGrp="1"/>
          </p:cNvSpPr>
          <p:nvPr>
            <p:ph type="sldNum" sz="quarter" idx="12"/>
          </p:nvPr>
        </p:nvSpPr>
        <p:spPr/>
        <p:txBody>
          <a:bodyPr/>
          <a:lstStyle/>
          <a:p>
            <a:fld id="{51A71D3D-F011-47C0-9290-685F7D9F6412}" type="slidenum">
              <a:rPr lang="en-US" smtClean="0"/>
              <a:t>18</a:t>
            </a:fld>
            <a:endParaRPr lang="en-US"/>
          </a:p>
        </p:txBody>
      </p:sp>
      <p:sp>
        <p:nvSpPr>
          <p:cNvPr id="6" name="TextBox 5"/>
          <p:cNvSpPr txBox="1"/>
          <p:nvPr/>
        </p:nvSpPr>
        <p:spPr>
          <a:xfrm>
            <a:off x="69574" y="1935847"/>
            <a:ext cx="8998226" cy="954107"/>
          </a:xfrm>
          <a:prstGeom prst="rect">
            <a:avLst/>
          </a:prstGeom>
          <a:noFill/>
          <a:ln w="19050">
            <a:solidFill>
              <a:schemeClr val="tx1"/>
            </a:solidFill>
          </a:ln>
        </p:spPr>
        <p:txBody>
          <a:bodyPr wrap="square" rtlCol="0">
            <a:spAutoFit/>
          </a:bodyPr>
          <a:lstStyle/>
          <a:p>
            <a:r>
              <a:rPr lang="en-US" sz="2800" dirty="0"/>
              <a:t>Information gain</a:t>
            </a:r>
            <a:r>
              <a:rPr lang="en-US" sz="2800" baseline="-25000" dirty="0"/>
              <a:t>(attribute)  </a:t>
            </a:r>
            <a:r>
              <a:rPr lang="en-US" sz="2800" dirty="0"/>
              <a:t>= Entropy</a:t>
            </a:r>
            <a:r>
              <a:rPr lang="en-US" sz="2800" baseline="-25000" dirty="0"/>
              <a:t>(Parent) </a:t>
            </a:r>
            <a:r>
              <a:rPr lang="en-US" sz="2800" dirty="0"/>
              <a:t>– (weighted) Average 							   Entropy</a:t>
            </a:r>
            <a:r>
              <a:rPr lang="en-US" sz="2800" baseline="-25000" dirty="0"/>
              <a:t>(Children)</a:t>
            </a:r>
          </a:p>
        </p:txBody>
      </p:sp>
    </p:spTree>
    <p:extLst>
      <p:ext uri="{BB962C8B-B14F-4D97-AF65-F5344CB8AC3E}">
        <p14:creationId xmlns:p14="http://schemas.microsoft.com/office/powerpoint/2010/main" val="74777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fontScale="90000"/>
              </a:bodyPr>
              <a:lstStyle/>
              <a:p>
                <a:r>
                  <a:rPr lang="en-US" dirty="0"/>
                  <a:t>Entropy/Info(D)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𝑝𝑖</m:t>
                        </m:r>
                        <m:r>
                          <a:rPr lang="en-US" i="1" baseline="-2500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𝑝𝑖</m:t>
                        </m:r>
                        <m:r>
                          <a:rPr lang="en-US" i="1">
                            <a:latin typeface="Cambria Math" panose="02040503050406030204" pitchFamily="18" charset="0"/>
                          </a:rPr>
                          <m:t>)</m:t>
                        </m:r>
                      </m:e>
                    </m:nary>
                  </m:oMath>
                </a14:m>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705" b="-39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19</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606238" y="1750179"/>
                <a:ext cx="7848600" cy="5394875"/>
              </a:xfrm>
              <a:prstGeom prst="rect">
                <a:avLst/>
              </a:prstGeom>
              <a:noFill/>
            </p:spPr>
            <p:txBody>
              <a:bodyPr wrap="square" rtlCol="0">
                <a:spAutoFit/>
              </a:bodyPr>
              <a:lstStyle/>
              <a:p>
                <a:r>
                  <a:rPr lang="en-US" sz="2800" dirty="0">
                    <a:latin typeface="Cambria Math" panose="02040503050406030204" pitchFamily="18" charset="0"/>
                  </a:rPr>
                  <a:t>calculate Entropy of a Node :</a:t>
                </a:r>
              </a:p>
              <a:p>
                <a:endParaRPr lang="en-US" sz="2400" dirty="0">
                  <a:latin typeface="Cambria Math" panose="02040503050406030204" pitchFamily="18" charset="0"/>
                </a:endParaRPr>
              </a:p>
              <a:p>
                <a:r>
                  <a:rPr lang="en-US" sz="2000" dirty="0">
                    <a:latin typeface="Cambria Math" panose="02040503050406030204" pitchFamily="18" charset="0"/>
                  </a:rPr>
                  <a:t>Example (</a:t>
                </a:r>
                <a:r>
                  <a:rPr lang="en-US" sz="2000" b="1" dirty="0">
                    <a:latin typeface="Cambria Math" panose="02040503050406030204" pitchFamily="18" charset="0"/>
                  </a:rPr>
                  <a:t>Parent</a:t>
                </a:r>
                <a:r>
                  <a:rPr lang="en-US" sz="2000" dirty="0">
                    <a:latin typeface="Cambria Math" panose="02040503050406030204" pitchFamily="18" charset="0"/>
                  </a:rPr>
                  <a:t> ): class label attribute “</a:t>
                </a:r>
                <a:r>
                  <a:rPr lang="en-US" sz="2000" b="1" i="1" dirty="0">
                    <a:latin typeface="Cambria Math" panose="02040503050406030204" pitchFamily="18" charset="0"/>
                  </a:rPr>
                  <a:t>Buys_computer”</a:t>
                </a:r>
                <a:endParaRPr lang="en-US" sz="2000" b="1" dirty="0">
                  <a:latin typeface="Cambria Math" panose="02040503050406030204" pitchFamily="18" charset="0"/>
                </a:endParaRPr>
              </a:p>
              <a:p>
                <a:endParaRPr lang="en-US" sz="2000" dirty="0">
                  <a:latin typeface="Cambria Math" panose="02040503050406030204" pitchFamily="18" charset="0"/>
                </a:endParaRPr>
              </a:p>
              <a:p>
                <a:r>
                  <a:rPr lang="en-US" sz="2000" dirty="0">
                    <a:latin typeface="Cambria Math" panose="02040503050406030204" pitchFamily="18" charset="0"/>
                  </a:rPr>
                  <a:t>D = entire data set of 14 records</a:t>
                </a:r>
              </a:p>
              <a:p>
                <a:r>
                  <a:rPr lang="en-US" sz="2000" dirty="0">
                    <a:latin typeface="Cambria Math" panose="02040503050406030204" pitchFamily="18" charset="0"/>
                  </a:rPr>
                  <a:t>m=2  {class C</a:t>
                </a:r>
                <a:r>
                  <a:rPr lang="en-US" sz="2000" baseline="-25000" dirty="0">
                    <a:latin typeface="Cambria Math" panose="02040503050406030204" pitchFamily="18" charset="0"/>
                  </a:rPr>
                  <a:t>1</a:t>
                </a:r>
                <a:r>
                  <a:rPr lang="en-US" sz="2000" dirty="0">
                    <a:latin typeface="Cambria Math" panose="02040503050406030204" pitchFamily="18" charset="0"/>
                  </a:rPr>
                  <a:t> (9 records)=“yes”,  class C</a:t>
                </a:r>
                <a:r>
                  <a:rPr lang="en-US" sz="2000" baseline="-25000" dirty="0">
                    <a:latin typeface="Cambria Math" panose="02040503050406030204" pitchFamily="18" charset="0"/>
                  </a:rPr>
                  <a:t>2</a:t>
                </a:r>
                <a:r>
                  <a:rPr lang="en-US" sz="2000" dirty="0">
                    <a:latin typeface="Cambria Math" panose="02040503050406030204" pitchFamily="18" charset="0"/>
                  </a:rPr>
                  <a:t>(5 records) =“no”}</a:t>
                </a:r>
              </a:p>
              <a:p>
                <a:endParaRPr lang="en-US" sz="2000" dirty="0">
                  <a:latin typeface="Cambria Math" panose="02040503050406030204" pitchFamily="18" charset="0"/>
                </a:endParaRPr>
              </a:p>
              <a:p>
                <a:r>
                  <a:rPr lang="en-US" sz="2000" dirty="0">
                    <a:latin typeface="Cambria Math" panose="02040503050406030204" pitchFamily="18" charset="0"/>
                  </a:rPr>
                  <a:t>Expected information to classify a sample in D (Info(D))</a:t>
                </a:r>
              </a:p>
              <a:p>
                <a:endParaRPr lang="en-US" sz="2000" dirty="0">
                  <a:latin typeface="Cambria Math" panose="02040503050406030204" pitchFamily="18" charset="0"/>
                </a:endParaRPr>
              </a:p>
              <a:p>
                <a:r>
                  <a:rPr lang="en-US" sz="2000" dirty="0">
                    <a:latin typeface="Cambria Math" panose="02040503050406030204" pitchFamily="18" charset="0"/>
                  </a:rPr>
                  <a:t>Info(D) / Entropy =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9</m:t>
                        </m:r>
                      </m:num>
                      <m:den>
                        <m:r>
                          <a:rPr lang="en-US" sz="2000" b="0" i="1" smtClean="0">
                            <a:latin typeface="Cambria Math" panose="02040503050406030204" pitchFamily="18" charset="0"/>
                          </a:rPr>
                          <m:t>14</m:t>
                        </m:r>
                      </m:den>
                    </m:f>
                  </m:oMath>
                </a14:m>
                <a:r>
                  <a:rPr lang="en-US" sz="2000" dirty="0">
                    <a:latin typeface="Cambria Math" panose="02040503050406030204" pitchFamily="18" charset="0"/>
                  </a:rPr>
                  <a:t> log</a:t>
                </a:r>
                <a:r>
                  <a:rPr lang="en-US" sz="2000" baseline="-25000" dirty="0">
                    <a:latin typeface="Cambria Math" panose="02040503050406030204" pitchFamily="18" charset="0"/>
                  </a:rPr>
                  <a:t>2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9</m:t>
                        </m:r>
                      </m:num>
                      <m:den>
                        <m:r>
                          <a:rPr lang="en-US" sz="2000" i="1">
                            <a:latin typeface="Cambria Math" panose="02040503050406030204" pitchFamily="18" charset="0"/>
                          </a:rPr>
                          <m:t>14</m:t>
                        </m:r>
                      </m:den>
                    </m:f>
                  </m:oMath>
                </a14:m>
                <a:r>
                  <a:rPr lang="en-US" sz="2000" dirty="0">
                    <a:latin typeface="Cambria Math" panose="02040503050406030204" pitchFamily="18" charset="0"/>
                  </a:rPr>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5</m:t>
                        </m:r>
                      </m:num>
                      <m:den>
                        <m:r>
                          <a:rPr lang="en-US" sz="2000" i="1">
                            <a:latin typeface="Cambria Math" panose="02040503050406030204" pitchFamily="18" charset="0"/>
                          </a:rPr>
                          <m:t>14</m:t>
                        </m:r>
                      </m:den>
                    </m:f>
                  </m:oMath>
                </a14:m>
                <a:r>
                  <a:rPr lang="en-US" sz="2000" dirty="0">
                    <a:latin typeface="Cambria Math" panose="02040503050406030204" pitchFamily="18" charset="0"/>
                  </a:rPr>
                  <a:t> log</a:t>
                </a:r>
                <a:r>
                  <a:rPr lang="en-US" sz="2000" baseline="-25000" dirty="0">
                    <a:latin typeface="Cambria Math" panose="02040503050406030204" pitchFamily="18" charset="0"/>
                  </a:rPr>
                  <a:t>2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5</m:t>
                        </m:r>
                      </m:num>
                      <m:den>
                        <m:r>
                          <a:rPr lang="en-US" sz="2000" i="1">
                            <a:latin typeface="Cambria Math" panose="02040503050406030204" pitchFamily="18" charset="0"/>
                          </a:rPr>
                          <m:t>14</m:t>
                        </m:r>
                      </m:den>
                    </m:f>
                  </m:oMath>
                </a14:m>
                <a:r>
                  <a:rPr lang="en-US" sz="2000" dirty="0">
                    <a:latin typeface="Cambria Math" panose="02040503050406030204" pitchFamily="18" charset="0"/>
                  </a:rPr>
                  <a:t> = 0.940 bits.</a:t>
                </a:r>
                <a:endParaRPr lang="en-US" sz="2000" baseline="-25000" dirty="0">
                  <a:latin typeface="Cambria Math" panose="02040503050406030204" pitchFamily="18" charset="0"/>
                </a:endParaRPr>
              </a:p>
              <a:p>
                <a:endParaRPr lang="en-US" sz="2000" dirty="0">
                  <a:latin typeface="Cambria Math" panose="02040503050406030204" pitchFamily="18" charset="0"/>
                </a:endParaRPr>
              </a:p>
              <a:p>
                <a:r>
                  <a:rPr lang="en-US" sz="2000" dirty="0">
                    <a:latin typeface="Cambria Math" panose="02040503050406030204" pitchFamily="18" charset="0"/>
                  </a:rPr>
                  <a:t>Entropy = 0.940 bits.</a:t>
                </a:r>
              </a:p>
              <a:p>
                <a:endParaRPr lang="en-US" sz="2000" i="1" dirty="0">
                  <a:latin typeface="Cambria Math" panose="02040503050406030204" pitchFamily="18" charset="0"/>
                </a:endParaRPr>
              </a:p>
              <a:p>
                <a:endParaRPr lang="en-US" sz="2000" dirty="0"/>
              </a:p>
              <a:p>
                <a:endParaRPr lang="en-US" sz="2000" dirty="0"/>
              </a:p>
              <a:p>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606238" y="1750179"/>
                <a:ext cx="7848600" cy="5394875"/>
              </a:xfrm>
              <a:prstGeom prst="rect">
                <a:avLst/>
              </a:prstGeom>
              <a:blipFill rotWithShape="1">
                <a:blip r:embed="rId4"/>
                <a:stretch>
                  <a:fillRect l="-1553" t="-1130"/>
                </a:stretch>
              </a:blipFill>
            </p:spPr>
            <p:txBody>
              <a:bodyPr/>
              <a:lstStyle/>
              <a:p>
                <a:r>
                  <a:rPr lang="en-US">
                    <a:noFill/>
                  </a:rPr>
                  <a:t> </a:t>
                </a:r>
              </a:p>
            </p:txBody>
          </p:sp>
        </mc:Fallback>
      </mc:AlternateContent>
    </p:spTree>
    <p:extLst>
      <p:ext uri="{BB962C8B-B14F-4D97-AF65-F5344CB8AC3E}">
        <p14:creationId xmlns:p14="http://schemas.microsoft.com/office/powerpoint/2010/main" val="4182094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Learning Outcomes</a:t>
            </a:r>
          </a:p>
        </p:txBody>
      </p:sp>
      <p:sp>
        <p:nvSpPr>
          <p:cNvPr id="3" name="Content Placeholder 2"/>
          <p:cNvSpPr>
            <a:spLocks noGrp="1"/>
          </p:cNvSpPr>
          <p:nvPr>
            <p:ph idx="1"/>
          </p:nvPr>
        </p:nvSpPr>
        <p:spPr/>
        <p:txBody>
          <a:bodyPr/>
          <a:lstStyle/>
          <a:p>
            <a:r>
              <a:rPr lang="en-US" b="1" dirty="0"/>
              <a:t>LO3: </a:t>
            </a:r>
            <a:r>
              <a:rPr lang="en-US" dirty="0"/>
              <a:t>Gain an understanding on the supervised learning techniques.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51A71D3D-F011-47C0-9290-685F7D9F6412}" type="slidenum">
              <a:rPr lang="en-US" smtClean="0"/>
              <a:t>2</a:t>
            </a:fld>
            <a:endParaRPr lang="en-US" dirty="0"/>
          </a:p>
        </p:txBody>
      </p:sp>
    </p:spTree>
    <p:extLst>
      <p:ext uri="{BB962C8B-B14F-4D97-AF65-F5344CB8AC3E}">
        <p14:creationId xmlns:p14="http://schemas.microsoft.com/office/powerpoint/2010/main" val="4188673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(Weighted) Average Entropy (Children)</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447800"/>
                <a:ext cx="8286750" cy="4908550"/>
              </a:xfrm>
            </p:spPr>
            <p:txBody>
              <a:bodyPr>
                <a:normAutofit fontScale="85000" lnSpcReduction="20000"/>
              </a:bodyPr>
              <a:lstStyle/>
              <a:p>
                <a:pPr marL="0" indent="0">
                  <a:buNone/>
                </a:pPr>
                <a:endParaRPr lang="en-US" dirty="0"/>
              </a:p>
              <a:p>
                <a:pPr marL="0" indent="0">
                  <a:buNone/>
                </a:pPr>
                <a:r>
                  <a:rPr lang="en-US" sz="3300" b="1" dirty="0"/>
                  <a:t>Info</a:t>
                </a:r>
                <a:r>
                  <a:rPr lang="en-US" sz="3300" b="1" baseline="-25000" dirty="0"/>
                  <a:t>(A) </a:t>
                </a:r>
                <a:r>
                  <a:rPr lang="en-US" sz="3300" b="1" dirty="0"/>
                  <a:t> (D) = </a:t>
                </a:r>
                <a14:m>
                  <m:oMath xmlns:m="http://schemas.openxmlformats.org/officeDocument/2006/math">
                    <m:nary>
                      <m:naryPr>
                        <m:chr m:val="∑"/>
                        <m:ctrlPr>
                          <a:rPr lang="en-US" sz="3300" b="1" i="1" smtClean="0">
                            <a:latin typeface="Cambria Math" panose="02040503050406030204" pitchFamily="18" charset="0"/>
                          </a:rPr>
                        </m:ctrlPr>
                      </m:naryPr>
                      <m:sub>
                        <m:r>
                          <m:rPr>
                            <m:brk m:alnAt="23"/>
                          </m:rPr>
                          <a:rPr lang="en-US" sz="3300" b="1" i="1" smtClean="0">
                            <a:latin typeface="Cambria Math" panose="02040503050406030204" pitchFamily="18" charset="0"/>
                          </a:rPr>
                          <m:t>𝒋</m:t>
                        </m:r>
                        <m:r>
                          <a:rPr lang="en-US" sz="3300" b="1" i="1" smtClean="0">
                            <a:latin typeface="Cambria Math" panose="02040503050406030204" pitchFamily="18" charset="0"/>
                          </a:rPr>
                          <m:t>=</m:t>
                        </m:r>
                        <m:r>
                          <a:rPr lang="en-US" sz="3300" b="1" i="1" smtClean="0">
                            <a:latin typeface="Cambria Math" panose="02040503050406030204" pitchFamily="18" charset="0"/>
                          </a:rPr>
                          <m:t>𝟏</m:t>
                        </m:r>
                      </m:sub>
                      <m:sup>
                        <m:r>
                          <a:rPr lang="en-US" sz="3300" b="1" i="1" smtClean="0">
                            <a:latin typeface="Cambria Math" panose="02040503050406030204" pitchFamily="18" charset="0"/>
                          </a:rPr>
                          <m:t>𝒎</m:t>
                        </m:r>
                      </m:sup>
                      <m:e>
                        <m:f>
                          <m:fPr>
                            <m:ctrlPr>
                              <a:rPr lang="en-US" sz="3300" b="1" i="1" smtClean="0">
                                <a:latin typeface="Cambria Math" panose="02040503050406030204" pitchFamily="18" charset="0"/>
                              </a:rPr>
                            </m:ctrlPr>
                          </m:fPr>
                          <m:num>
                            <m:d>
                              <m:dPr>
                                <m:begChr m:val="|"/>
                                <m:endChr m:val="|"/>
                                <m:ctrlPr>
                                  <a:rPr lang="en-US" sz="3300" b="1" i="1" smtClean="0">
                                    <a:latin typeface="Cambria Math" panose="02040503050406030204" pitchFamily="18" charset="0"/>
                                  </a:rPr>
                                </m:ctrlPr>
                              </m:dPr>
                              <m:e>
                                <m:r>
                                  <a:rPr lang="en-US" sz="3300" b="1" i="1" smtClean="0">
                                    <a:latin typeface="Cambria Math" panose="02040503050406030204" pitchFamily="18" charset="0"/>
                                  </a:rPr>
                                  <m:t>𝑫</m:t>
                                </m:r>
                                <m:r>
                                  <a:rPr lang="en-US" sz="3300" b="1" i="1" baseline="-25000" smtClean="0">
                                    <a:latin typeface="Cambria Math" panose="02040503050406030204" pitchFamily="18" charset="0"/>
                                  </a:rPr>
                                  <m:t>𝒋</m:t>
                                </m:r>
                              </m:e>
                            </m:d>
                          </m:num>
                          <m:den>
                            <m:r>
                              <a:rPr lang="en-US" sz="3300" b="1" i="1" smtClean="0">
                                <a:latin typeface="Cambria Math" panose="02040503050406030204" pitchFamily="18" charset="0"/>
                              </a:rPr>
                              <m:t>|</m:t>
                            </m:r>
                            <m:r>
                              <a:rPr lang="en-US" sz="3300" b="1" i="1" smtClean="0">
                                <a:latin typeface="Cambria Math" panose="02040503050406030204" pitchFamily="18" charset="0"/>
                              </a:rPr>
                              <m:t>𝑫</m:t>
                            </m:r>
                            <m:r>
                              <a:rPr lang="en-US" sz="3300" b="1" i="1" smtClean="0">
                                <a:latin typeface="Cambria Math" panose="02040503050406030204" pitchFamily="18" charset="0"/>
                              </a:rPr>
                              <m:t>|</m:t>
                            </m:r>
                          </m:den>
                        </m:f>
                      </m:e>
                    </m:nary>
                  </m:oMath>
                </a14:m>
                <a:r>
                  <a:rPr lang="en-US" sz="3300" b="1" baseline="-25000" dirty="0"/>
                  <a:t> * </a:t>
                </a:r>
                <a:r>
                  <a:rPr lang="en-US" sz="3300" b="1" dirty="0"/>
                  <a:t>Info(</a:t>
                </a:r>
                <a:r>
                  <a:rPr lang="en-US" sz="3300" b="1" dirty="0" err="1"/>
                  <a:t>D</a:t>
                </a:r>
                <a:r>
                  <a:rPr lang="en-US" sz="3300" b="1" i="1" baseline="-25000" dirty="0" err="1">
                    <a:latin typeface="Cambria Math" panose="02040503050406030204" pitchFamily="18" charset="0"/>
                  </a:rPr>
                  <a:t>j</a:t>
                </a:r>
                <a:r>
                  <a:rPr lang="en-US" sz="3300" b="1" dirty="0"/>
                  <a:t>)</a:t>
                </a:r>
              </a:p>
              <a:p>
                <a:pPr marL="0" indent="0">
                  <a:buNone/>
                </a:pPr>
                <a:endParaRPr lang="en-US" dirty="0"/>
              </a:p>
              <a:p>
                <a:pPr marL="0" indent="0">
                  <a:buNone/>
                </a:pPr>
                <a:r>
                  <a:rPr lang="en-US" dirty="0"/>
                  <a:t>Ex:</a:t>
                </a:r>
              </a:p>
              <a:p>
                <a:pPr marL="0" indent="0">
                  <a:buNone/>
                </a:pPr>
                <a:r>
                  <a:rPr lang="en-US" dirty="0"/>
                  <a:t>Info</a:t>
                </a:r>
                <a:r>
                  <a:rPr lang="en-US" baseline="-25000" dirty="0"/>
                  <a:t>(Age) </a:t>
                </a:r>
                <a:r>
                  <a:rPr lang="en-US" dirty="0"/>
                  <a:t> (D)=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a:t>
                </a:r>
              </a:p>
              <a:p>
                <a:pPr marL="0" indent="0">
                  <a:buNone/>
                </a:pPr>
                <a:r>
                  <a:rPr lang="en-US" dirty="0"/>
                  <a:t>		</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i="1">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oMath>
                </a14:m>
                <a:r>
                  <a:rPr lang="en-US" dirty="0"/>
                  <a:t>)</a:t>
                </a:r>
              </a:p>
              <a:p>
                <a:pPr marL="0" indent="0">
                  <a:buNone/>
                </a:pPr>
                <a:r>
                  <a:rPr lang="en-US" dirty="0"/>
                  <a:t>		</a:t>
                </a:r>
              </a:p>
              <a:p>
                <a:pPr marL="0" indent="0">
                  <a:buNone/>
                </a:pP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baseline="-25000" dirty="0"/>
                  <a:t>  </a:t>
                </a:r>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5</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a:t> log</a:t>
                </a:r>
                <a:r>
                  <a:rPr lang="en-US" baseline="-25000" dirty="0"/>
                  <a:t>2</a:t>
                </a:r>
                <a:r>
                  <a:rPr lang="en-US" dirty="0"/>
                  <a:t>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5</m:t>
                        </m:r>
                      </m:den>
                    </m:f>
                  </m:oMath>
                </a14:m>
                <a:r>
                  <a:rPr lang="en-US" dirty="0"/>
                  <a:t>)</a:t>
                </a:r>
              </a:p>
              <a:p>
                <a:pPr marL="0" indent="0">
                  <a:buNone/>
                </a:pPr>
                <a:endParaRPr lang="en-US" dirty="0"/>
              </a:p>
              <a:p>
                <a:pPr marL="0" indent="0">
                  <a:buNone/>
                </a:pPr>
                <a:r>
                  <a:rPr lang="en-US" dirty="0"/>
                  <a:t>	= 0.694 bits.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447800"/>
                <a:ext cx="8286750" cy="4908550"/>
              </a:xfrm>
              <a:blipFill rotWithShape="0">
                <a:blip r:embed="rId2"/>
                <a:stretch>
                  <a:fillRect l="-14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20</a:t>
            </a:fld>
            <a:endParaRPr lang="en-US"/>
          </a:p>
        </p:txBody>
      </p:sp>
      <p:cxnSp>
        <p:nvCxnSpPr>
          <p:cNvPr id="6" name="Straight Connector 5"/>
          <p:cNvCxnSpPr/>
          <p:nvPr/>
        </p:nvCxnSpPr>
        <p:spPr>
          <a:xfrm flipV="1">
            <a:off x="5486400" y="2514600"/>
            <a:ext cx="1219200" cy="832366"/>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69343" y="2209800"/>
            <a:ext cx="1595117" cy="369332"/>
          </a:xfrm>
          <a:prstGeom prst="rect">
            <a:avLst/>
          </a:prstGeom>
          <a:noFill/>
        </p:spPr>
        <p:txBody>
          <a:bodyPr wrap="none" rtlCol="0">
            <a:spAutoFit/>
          </a:bodyPr>
          <a:lstStyle/>
          <a:p>
            <a:r>
              <a:rPr lang="en-US" dirty="0"/>
              <a:t>Entropy(Youth)</a:t>
            </a:r>
          </a:p>
        </p:txBody>
      </p:sp>
      <p:cxnSp>
        <p:nvCxnSpPr>
          <p:cNvPr id="8" name="Straight Connector 7"/>
          <p:cNvCxnSpPr/>
          <p:nvPr/>
        </p:nvCxnSpPr>
        <p:spPr>
          <a:xfrm flipV="1">
            <a:off x="5791200" y="3429000"/>
            <a:ext cx="971550" cy="6858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886450" y="4495800"/>
            <a:ext cx="971550" cy="685800"/>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69343" y="3200400"/>
            <a:ext cx="2290114" cy="369332"/>
          </a:xfrm>
          <a:prstGeom prst="rect">
            <a:avLst/>
          </a:prstGeom>
          <a:noFill/>
        </p:spPr>
        <p:txBody>
          <a:bodyPr wrap="none" rtlCol="0">
            <a:spAutoFit/>
          </a:bodyPr>
          <a:lstStyle/>
          <a:p>
            <a:r>
              <a:rPr lang="en-US" dirty="0"/>
              <a:t>Entropy(</a:t>
            </a:r>
            <a:r>
              <a:rPr lang="en-US" dirty="0" err="1"/>
              <a:t>Middle_aged</a:t>
            </a:r>
            <a:r>
              <a:rPr lang="en-US" dirty="0"/>
              <a:t>)</a:t>
            </a:r>
          </a:p>
        </p:txBody>
      </p:sp>
      <p:sp>
        <p:nvSpPr>
          <p:cNvPr id="11" name="TextBox 10"/>
          <p:cNvSpPr txBox="1"/>
          <p:nvPr/>
        </p:nvSpPr>
        <p:spPr>
          <a:xfrm>
            <a:off x="6705600" y="4267200"/>
            <a:ext cx="1655646" cy="369332"/>
          </a:xfrm>
          <a:prstGeom prst="rect">
            <a:avLst/>
          </a:prstGeom>
          <a:noFill/>
        </p:spPr>
        <p:txBody>
          <a:bodyPr wrap="none" rtlCol="0">
            <a:spAutoFit/>
          </a:bodyPr>
          <a:lstStyle/>
          <a:p>
            <a:r>
              <a:rPr lang="en-US" dirty="0"/>
              <a:t>Entropy(Senior)</a:t>
            </a:r>
          </a:p>
        </p:txBody>
      </p:sp>
    </p:spTree>
    <p:extLst>
      <p:ext uri="{BB962C8B-B14F-4D97-AF65-F5344CB8AC3E}">
        <p14:creationId xmlns:p14="http://schemas.microsoft.com/office/powerpoint/2010/main" val="186614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Information Gain</a:t>
            </a:r>
          </a:p>
        </p:txBody>
      </p:sp>
      <p:sp>
        <p:nvSpPr>
          <p:cNvPr id="4" name="Slide Number Placeholder 3"/>
          <p:cNvSpPr>
            <a:spLocks noGrp="1"/>
          </p:cNvSpPr>
          <p:nvPr>
            <p:ph type="sldNum" sz="quarter" idx="12"/>
          </p:nvPr>
        </p:nvSpPr>
        <p:spPr/>
        <p:txBody>
          <a:bodyPr/>
          <a:lstStyle/>
          <a:p>
            <a:fld id="{51A71D3D-F011-47C0-9290-685F7D9F6412}" type="slidenum">
              <a:rPr lang="en-US" smtClean="0"/>
              <a:t>21</a:t>
            </a:fld>
            <a:endParaRPr lang="en-US"/>
          </a:p>
        </p:txBody>
      </p:sp>
      <p:sp>
        <p:nvSpPr>
          <p:cNvPr id="22" name="Rectangle 21"/>
          <p:cNvSpPr/>
          <p:nvPr/>
        </p:nvSpPr>
        <p:spPr>
          <a:xfrm>
            <a:off x="2590800" y="205142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cxnSp>
        <p:nvCxnSpPr>
          <p:cNvPr id="24" name="Straight Connector 23"/>
          <p:cNvCxnSpPr>
            <a:stCxn id="22" idx="2"/>
            <a:endCxn id="35" idx="0"/>
          </p:cNvCxnSpPr>
          <p:nvPr/>
        </p:nvCxnSpPr>
        <p:spPr>
          <a:xfrm flipH="1">
            <a:off x="1050810" y="2508627"/>
            <a:ext cx="1997190" cy="1534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2"/>
          </p:cNvCxnSpPr>
          <p:nvPr/>
        </p:nvCxnSpPr>
        <p:spPr>
          <a:xfrm>
            <a:off x="3048000" y="2508627"/>
            <a:ext cx="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2"/>
          </p:cNvCxnSpPr>
          <p:nvPr/>
        </p:nvCxnSpPr>
        <p:spPr>
          <a:xfrm>
            <a:off x="3048000" y="2508627"/>
            <a:ext cx="1659858" cy="16002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1212640" y="3075694"/>
                <a:ext cx="963691" cy="400046"/>
              </a:xfrm>
              <a:prstGeom prst="rect">
                <a:avLst/>
              </a:prstGeom>
              <a:noFill/>
            </p:spPr>
            <p:txBody>
              <a:bodyPr wrap="square" rtlCol="0">
                <a:spAutoFit/>
              </a:bodyPr>
              <a:lstStyle/>
              <a:p>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dirty="0"/>
                  <a:t> Youth</a:t>
                </a:r>
              </a:p>
            </p:txBody>
          </p:sp>
        </mc:Choice>
        <mc:Fallback xmlns="">
          <p:sp>
            <p:nvSpPr>
              <p:cNvPr id="31" name="TextBox 30"/>
              <p:cNvSpPr txBox="1">
                <a:spLocks noRot="1" noChangeAspect="1" noMove="1" noResize="1" noEditPoints="1" noAdjustHandles="1" noChangeArrowheads="1" noChangeShapeType="1" noTextEdit="1"/>
              </p:cNvSpPr>
              <p:nvPr/>
            </p:nvSpPr>
            <p:spPr>
              <a:xfrm>
                <a:off x="1212640" y="3075694"/>
                <a:ext cx="963691" cy="400046"/>
              </a:xfrm>
              <a:prstGeom prst="rect">
                <a:avLst/>
              </a:prstGeom>
              <a:blipFill rotWithShape="0">
                <a:blip r:embed="rId2"/>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176330" y="3202993"/>
                <a:ext cx="1481821" cy="396134"/>
              </a:xfrm>
              <a:prstGeom prst="rect">
                <a:avLst/>
              </a:prstGeom>
              <a:noFill/>
            </p:spPr>
            <p:txBody>
              <a:bodyPr wrap="square" rtlCol="0">
                <a:spAutoFit/>
              </a:bodyPr>
              <a:lstStyle/>
              <a:p>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4</m:t>
                        </m:r>
                      </m:num>
                      <m:den>
                        <m:r>
                          <a:rPr lang="en-US" sz="1400" i="1">
                            <a:latin typeface="Cambria Math" panose="02040503050406030204" pitchFamily="18" charset="0"/>
                          </a:rPr>
                          <m:t>14</m:t>
                        </m:r>
                        <m:r>
                          <a:rPr lang="en-US" sz="1400" b="0" i="1" smtClean="0">
                            <a:latin typeface="Cambria Math" panose="02040503050406030204" pitchFamily="18" charset="0"/>
                          </a:rPr>
                          <m:t> </m:t>
                        </m:r>
                      </m:den>
                    </m:f>
                  </m:oMath>
                </a14:m>
                <a:r>
                  <a:rPr lang="en-US" sz="1400" dirty="0"/>
                  <a:t>Middle_aged</a:t>
                </a:r>
              </a:p>
            </p:txBody>
          </p:sp>
        </mc:Choice>
        <mc:Fallback xmlns="">
          <p:sp>
            <p:nvSpPr>
              <p:cNvPr id="32" name="TextBox 31"/>
              <p:cNvSpPr txBox="1">
                <a:spLocks noRot="1" noChangeAspect="1" noMove="1" noResize="1" noEditPoints="1" noAdjustHandles="1" noChangeArrowheads="1" noChangeShapeType="1" noTextEdit="1"/>
              </p:cNvSpPr>
              <p:nvPr/>
            </p:nvSpPr>
            <p:spPr>
              <a:xfrm>
                <a:off x="2176330" y="3202993"/>
                <a:ext cx="1481821" cy="396134"/>
              </a:xfrm>
              <a:prstGeom prst="rect">
                <a:avLst/>
              </a:prstGeom>
              <a:blipFill rotWithShape="0">
                <a:blip r:embed="rId3"/>
                <a:stretch>
                  <a:fillRect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565830" y="2907237"/>
                <a:ext cx="980838" cy="400046"/>
              </a:xfrm>
              <a:prstGeom prst="rect">
                <a:avLst/>
              </a:prstGeom>
              <a:noFill/>
            </p:spPr>
            <p:txBody>
              <a:bodyPr wrap="square" rtlCol="0">
                <a:spAutoFit/>
              </a:bodyPr>
              <a:lstStyle/>
              <a:p>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dirty="0"/>
                  <a:t> Senior</a:t>
                </a:r>
              </a:p>
            </p:txBody>
          </p:sp>
        </mc:Choice>
        <mc:Fallback xmlns="">
          <p:sp>
            <p:nvSpPr>
              <p:cNvPr id="33" name="TextBox 32"/>
              <p:cNvSpPr txBox="1">
                <a:spLocks noRot="1" noChangeAspect="1" noMove="1" noResize="1" noEditPoints="1" noAdjustHandles="1" noChangeArrowheads="1" noChangeShapeType="1" noTextEdit="1"/>
              </p:cNvSpPr>
              <p:nvPr/>
            </p:nvSpPr>
            <p:spPr>
              <a:xfrm>
                <a:off x="3565830" y="2907237"/>
                <a:ext cx="980838" cy="400046"/>
              </a:xfrm>
              <a:prstGeom prst="rect">
                <a:avLst/>
              </a:prstGeom>
              <a:blipFill rotWithShape="0">
                <a:blip r:embed="rId4"/>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5396489" y="1622932"/>
                <a:ext cx="3518912" cy="764953"/>
              </a:xfrm>
              <a:prstGeom prst="rect">
                <a:avLst/>
              </a:prstGeom>
              <a:noFill/>
              <a:ln>
                <a:solidFill>
                  <a:schemeClr val="accent1"/>
                </a:solidFill>
              </a:ln>
            </p:spPr>
            <p:txBody>
              <a:bodyPr wrap="none" rtlCol="0">
                <a:spAutoFit/>
              </a:bodyPr>
              <a:lstStyle/>
              <a:p>
                <a:r>
                  <a:rPr lang="en-US" dirty="0"/>
                  <a:t> Entropy (D) /</a:t>
                </a:r>
                <a:r>
                  <a:rPr lang="en-US" dirty="0">
                    <a:latin typeface="Cambria Math" panose="02040503050406030204" pitchFamily="18" charset="0"/>
                  </a:rPr>
                  <a:t>Info(D) = </a:t>
                </a:r>
              </a:p>
              <a:p>
                <a:r>
                  <a:rPr lang="en-US"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oMath>
                </a14:m>
                <a:r>
                  <a:rPr lang="en-US" dirty="0">
                    <a:latin typeface="Cambria Math" panose="02040503050406030204" pitchFamily="18" charset="0"/>
                  </a:rPr>
                  <a:t> log</a:t>
                </a:r>
                <a:r>
                  <a:rPr lang="en-US" baseline="-25000" dirty="0">
                    <a:latin typeface="Cambria Math" panose="02040503050406030204" pitchFamily="18" charset="0"/>
                  </a:rPr>
                  <a:t>2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9</m:t>
                        </m:r>
                      </m:num>
                      <m:den>
                        <m:r>
                          <a:rPr lang="en-US" i="1">
                            <a:latin typeface="Cambria Math" panose="02040503050406030204" pitchFamily="18" charset="0"/>
                          </a:rPr>
                          <m:t>14</m:t>
                        </m:r>
                      </m:den>
                    </m:f>
                  </m:oMath>
                </a14:m>
                <a:r>
                  <a:rPr lang="en-US" dirty="0">
                    <a:latin typeface="Cambria Math" panose="02040503050406030204" pitchFamily="18" charset="0"/>
                  </a:rPr>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dirty="0">
                    <a:latin typeface="Cambria Math" panose="02040503050406030204" pitchFamily="18" charset="0"/>
                  </a:rPr>
                  <a:t> log</a:t>
                </a:r>
                <a:r>
                  <a:rPr lang="en-US" baseline="-25000" dirty="0">
                    <a:latin typeface="Cambria Math" panose="02040503050406030204" pitchFamily="18" charset="0"/>
                  </a:rPr>
                  <a:t>2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14</m:t>
                        </m:r>
                      </m:den>
                    </m:f>
                  </m:oMath>
                </a14:m>
                <a:r>
                  <a:rPr lang="en-US" dirty="0">
                    <a:latin typeface="Cambria Math" panose="02040503050406030204" pitchFamily="18" charset="0"/>
                  </a:rPr>
                  <a:t> = 0.940 bits</a:t>
                </a:r>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396489" y="1622932"/>
                <a:ext cx="3518912" cy="764953"/>
              </a:xfrm>
              <a:prstGeom prst="rect">
                <a:avLst/>
              </a:prstGeom>
              <a:blipFill rotWithShape="0">
                <a:blip r:embed="rId5"/>
                <a:stretch>
                  <a:fillRect t="-4688" r="-690" b="-1563"/>
                </a:stretch>
              </a:blipFill>
              <a:ln>
                <a:solidFill>
                  <a:schemeClr val="accent1"/>
                </a:solidFill>
              </a:ln>
            </p:spPr>
            <p:txBody>
              <a:bodyPr/>
              <a:lstStyle/>
              <a:p>
                <a:r>
                  <a:rPr lang="en-US">
                    <a:noFill/>
                  </a:rPr>
                  <a:t> </a:t>
                </a:r>
              </a:p>
            </p:txBody>
          </p:sp>
        </mc:Fallback>
      </mc:AlternateContent>
      <p:sp>
        <p:nvSpPr>
          <p:cNvPr id="35" name="TextBox 34"/>
          <p:cNvSpPr txBox="1"/>
          <p:nvPr/>
        </p:nvSpPr>
        <p:spPr>
          <a:xfrm>
            <a:off x="457506" y="4042807"/>
            <a:ext cx="1186607" cy="523220"/>
          </a:xfrm>
          <a:prstGeom prst="rect">
            <a:avLst/>
          </a:prstGeom>
          <a:noFill/>
        </p:spPr>
        <p:txBody>
          <a:bodyPr wrap="none" rtlCol="0">
            <a:spAutoFit/>
          </a:bodyPr>
          <a:lstStyle/>
          <a:p>
            <a:r>
              <a:rPr lang="en-US" sz="1400" dirty="0"/>
              <a:t> Entropy </a:t>
            </a:r>
            <a:r>
              <a:rPr lang="en-US" sz="1400" baseline="-25000" dirty="0"/>
              <a:t>(Youth)</a:t>
            </a:r>
          </a:p>
          <a:p>
            <a:r>
              <a:rPr lang="en-US" sz="1400" dirty="0"/>
              <a:t>[3 No , 2-yes]</a:t>
            </a:r>
            <a:endParaRPr lang="en-US" sz="1400" baseline="-25000" dirty="0"/>
          </a:p>
        </p:txBody>
      </p:sp>
      <p:sp>
        <p:nvSpPr>
          <p:cNvPr id="36" name="TextBox 35"/>
          <p:cNvSpPr txBox="1"/>
          <p:nvPr/>
        </p:nvSpPr>
        <p:spPr>
          <a:xfrm>
            <a:off x="2409287" y="4042807"/>
            <a:ext cx="1516762" cy="523220"/>
          </a:xfrm>
          <a:prstGeom prst="rect">
            <a:avLst/>
          </a:prstGeom>
          <a:noFill/>
        </p:spPr>
        <p:txBody>
          <a:bodyPr wrap="none" rtlCol="0">
            <a:spAutoFit/>
          </a:bodyPr>
          <a:lstStyle/>
          <a:p>
            <a:r>
              <a:rPr lang="en-US" sz="1400" dirty="0"/>
              <a:t>Entropy </a:t>
            </a:r>
            <a:r>
              <a:rPr lang="en-US" sz="1400" baseline="-25000" dirty="0"/>
              <a:t>(</a:t>
            </a:r>
            <a:r>
              <a:rPr lang="en-US" sz="1400" baseline="-25000" dirty="0" err="1"/>
              <a:t>Middle_Aged</a:t>
            </a:r>
            <a:r>
              <a:rPr lang="en-US" sz="1400" baseline="-25000" dirty="0"/>
              <a:t>)</a:t>
            </a:r>
          </a:p>
          <a:p>
            <a:r>
              <a:rPr lang="en-US" sz="1400" dirty="0"/>
              <a:t>[0 No, 4-yes]</a:t>
            </a:r>
            <a:endParaRPr lang="en-US" sz="1400" baseline="-25000" dirty="0"/>
          </a:p>
        </p:txBody>
      </p:sp>
      <p:sp>
        <p:nvSpPr>
          <p:cNvPr id="37" name="TextBox 36"/>
          <p:cNvSpPr txBox="1"/>
          <p:nvPr/>
        </p:nvSpPr>
        <p:spPr>
          <a:xfrm>
            <a:off x="4267506" y="4108827"/>
            <a:ext cx="1217962" cy="666849"/>
          </a:xfrm>
          <a:prstGeom prst="rect">
            <a:avLst/>
          </a:prstGeom>
          <a:noFill/>
        </p:spPr>
        <p:txBody>
          <a:bodyPr wrap="none" rtlCol="0">
            <a:spAutoFit/>
          </a:bodyPr>
          <a:lstStyle/>
          <a:p>
            <a:r>
              <a:rPr lang="en-US" sz="1400" dirty="0"/>
              <a:t> Entropy </a:t>
            </a:r>
            <a:r>
              <a:rPr lang="en-US" sz="1400" baseline="-25000" dirty="0"/>
              <a:t>(Senior)</a:t>
            </a:r>
          </a:p>
          <a:p>
            <a:r>
              <a:rPr lang="en-US" sz="1400" dirty="0"/>
              <a:t>[2 No , 3-yes]</a:t>
            </a:r>
            <a:endParaRPr lang="en-US" sz="1400" baseline="-25000" dirty="0"/>
          </a:p>
          <a:p>
            <a:endParaRPr lang="en-US" sz="1400" baseline="-25000" dirty="0"/>
          </a:p>
        </p:txBody>
      </p:sp>
      <mc:AlternateContent xmlns:mc="http://schemas.openxmlformats.org/markup-compatibility/2006" xmlns:a14="http://schemas.microsoft.com/office/drawing/2010/main">
        <mc:Choice Requires="a14">
          <p:sp>
            <p:nvSpPr>
              <p:cNvPr id="46" name="Rectangle 45"/>
              <p:cNvSpPr/>
              <p:nvPr/>
            </p:nvSpPr>
            <p:spPr>
              <a:xfrm>
                <a:off x="152400" y="4517632"/>
                <a:ext cx="1867032" cy="398314"/>
              </a:xfrm>
              <a:prstGeom prst="rect">
                <a:avLst/>
              </a:prstGeom>
            </p:spPr>
            <p:txBody>
              <a:bodyPr wrap="squar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p:txBody>
          </p:sp>
        </mc:Choice>
        <mc:Fallback xmlns="">
          <p:sp>
            <p:nvSpPr>
              <p:cNvPr id="46" name="Rectangle 45"/>
              <p:cNvSpPr>
                <a:spLocks noRot="1" noChangeAspect="1" noMove="1" noResize="1" noEditPoints="1" noAdjustHandles="1" noChangeArrowheads="1" noChangeShapeType="1" noTextEdit="1"/>
              </p:cNvSpPr>
              <p:nvPr/>
            </p:nvSpPr>
            <p:spPr>
              <a:xfrm>
                <a:off x="152400" y="4517632"/>
                <a:ext cx="1867032" cy="398314"/>
              </a:xfrm>
              <a:prstGeom prst="rect">
                <a:avLst/>
              </a:prstGeom>
              <a:blipFill rotWithShape="0">
                <a:blip r:embed="rId6"/>
                <a:stretch>
                  <a:fillRect l="-980"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2388420" y="4598351"/>
                <a:ext cx="1689886" cy="398314"/>
              </a:xfrm>
              <a:prstGeom prst="rect">
                <a:avLst/>
              </a:prstGeom>
            </p:spPr>
            <p:txBody>
              <a:bodyPr wrap="non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p:txBody>
          </p:sp>
        </mc:Choice>
        <mc:Fallback xmlns="">
          <p:sp>
            <p:nvSpPr>
              <p:cNvPr id="47" name="Rectangle 46"/>
              <p:cNvSpPr>
                <a:spLocks noRot="1" noChangeAspect="1" noMove="1" noResize="1" noEditPoints="1" noAdjustHandles="1" noChangeArrowheads="1" noChangeShapeType="1" noTextEdit="1"/>
              </p:cNvSpPr>
              <p:nvPr/>
            </p:nvSpPr>
            <p:spPr>
              <a:xfrm>
                <a:off x="2388420" y="4598351"/>
                <a:ext cx="1689886" cy="398314"/>
              </a:xfrm>
              <a:prstGeom prst="rect">
                <a:avLst/>
              </a:prstGeom>
              <a:blipFill rotWithShape="0">
                <a:blip r:embed="rId7"/>
                <a:stretch>
                  <a:fillRect l="-1083"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243712" y="4590682"/>
                <a:ext cx="1689886" cy="398314"/>
              </a:xfrm>
              <a:prstGeom prst="rect">
                <a:avLst/>
              </a:prstGeom>
            </p:spPr>
            <p:txBody>
              <a:bodyPr wrap="none">
                <a:spAutoFit/>
              </a:bodyPr>
              <a:lstStyle/>
              <a:p>
                <a:r>
                  <a:rPr lang="en-US" sz="1400" dirty="0"/>
                  <a:t>(-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3</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b="0" i="1" smtClean="0">
                            <a:latin typeface="Cambria Math" panose="02040503050406030204" pitchFamily="18" charset="0"/>
                          </a:rPr>
                          <m:t>2</m:t>
                        </m:r>
                      </m:num>
                      <m:den>
                        <m:r>
                          <a:rPr lang="en-US" sz="1400" i="1">
                            <a:latin typeface="Cambria Math" panose="02040503050406030204" pitchFamily="18" charset="0"/>
                          </a:rPr>
                          <m:t>5</m:t>
                        </m:r>
                      </m:den>
                    </m:f>
                  </m:oMath>
                </a14:m>
                <a:r>
                  <a:rPr lang="en-US" sz="1400" dirty="0"/>
                  <a:t>)</a:t>
                </a:r>
              </a:p>
            </p:txBody>
          </p:sp>
        </mc:Choice>
        <mc:Fallback xmlns="">
          <p:sp>
            <p:nvSpPr>
              <p:cNvPr id="48" name="Rectangle 47"/>
              <p:cNvSpPr>
                <a:spLocks noRot="1" noChangeAspect="1" noMove="1" noResize="1" noEditPoints="1" noAdjustHandles="1" noChangeArrowheads="1" noChangeShapeType="1" noTextEdit="1"/>
              </p:cNvSpPr>
              <p:nvPr/>
            </p:nvSpPr>
            <p:spPr>
              <a:xfrm>
                <a:off x="4243712" y="4590682"/>
                <a:ext cx="1689886" cy="398314"/>
              </a:xfrm>
              <a:prstGeom prst="rect">
                <a:avLst/>
              </a:prstGeom>
              <a:blipFill rotWithShape="0">
                <a:blip r:embed="rId8"/>
                <a:stretch>
                  <a:fillRect l="-1083" b="-6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5727307" y="3501988"/>
                <a:ext cx="3188094" cy="2274277"/>
              </a:xfrm>
              <a:prstGeom prst="rect">
                <a:avLst/>
              </a:prstGeom>
            </p:spPr>
            <p:txBody>
              <a:bodyPr wrap="square">
                <a:spAutoFit/>
              </a:bodyPr>
              <a:lstStyle/>
              <a:p>
                <a:r>
                  <a:rPr lang="en-US" sz="1400" dirty="0"/>
                  <a:t>Info</a:t>
                </a:r>
                <a:r>
                  <a:rPr lang="en-US" sz="1400" baseline="-25000" dirty="0"/>
                  <a:t>(Age) </a:t>
                </a:r>
                <a:r>
                  <a:rPr lang="en-US" sz="1400" dirty="0"/>
                  <a:t> (D)=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a:t>
                </a:r>
              </a:p>
              <a:p>
                <a:r>
                  <a:rPr lang="en-US" sz="1400" dirty="0"/>
                  <a:t>		</a:t>
                </a:r>
              </a:p>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4</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4</m:t>
                        </m:r>
                      </m:num>
                      <m:den>
                        <m:r>
                          <a:rPr lang="en-US" sz="1400" i="1">
                            <a:latin typeface="Cambria Math" panose="02040503050406030204" pitchFamily="18" charset="0"/>
                          </a:rPr>
                          <m:t>4</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0</m:t>
                        </m:r>
                      </m:num>
                      <m:den>
                        <m:r>
                          <a:rPr lang="en-US" sz="1400" i="1">
                            <a:latin typeface="Cambria Math" panose="02040503050406030204" pitchFamily="18" charset="0"/>
                          </a:rPr>
                          <m:t>4</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0</m:t>
                        </m:r>
                      </m:num>
                      <m:den>
                        <m:r>
                          <a:rPr lang="en-US" sz="1400" i="1">
                            <a:latin typeface="Cambria Math" panose="02040503050406030204" pitchFamily="18" charset="0"/>
                          </a:rPr>
                          <m:t>4</m:t>
                        </m:r>
                      </m:den>
                    </m:f>
                  </m:oMath>
                </a14:m>
                <a:r>
                  <a:rPr lang="en-US" sz="1400" dirty="0"/>
                  <a:t>)</a:t>
                </a:r>
              </a:p>
              <a:p>
                <a:r>
                  <a:rPr lang="en-US" sz="1400" dirty="0"/>
                  <a:t>		</a:t>
                </a:r>
              </a:p>
              <a:p>
                <a:r>
                  <a:rPr lang="en-US" sz="1400" dirty="0"/>
                  <a:t>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i="1">
                            <a:latin typeface="Cambria Math" panose="02040503050406030204" pitchFamily="18" charset="0"/>
                          </a:rPr>
                          <m:t>14</m:t>
                        </m:r>
                      </m:den>
                    </m:f>
                  </m:oMath>
                </a14:m>
                <a:r>
                  <a:rPr lang="en-US" sz="1400" baseline="-25000" dirty="0"/>
                  <a:t>  </a:t>
                </a:r>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3</m:t>
                        </m:r>
                      </m:num>
                      <m:den>
                        <m:r>
                          <a:rPr lang="en-US" sz="1400" i="1">
                            <a:latin typeface="Cambria Math" panose="02040503050406030204" pitchFamily="18" charset="0"/>
                          </a:rPr>
                          <m:t>5</m:t>
                        </m:r>
                      </m:den>
                    </m:f>
                  </m:oMath>
                </a14:m>
                <a:r>
                  <a:rPr lang="en-US" sz="1400" dirty="0"/>
                  <a:t>  -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 log2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2</m:t>
                        </m:r>
                      </m:num>
                      <m:den>
                        <m:r>
                          <a:rPr lang="en-US" sz="1400" i="1">
                            <a:latin typeface="Cambria Math" panose="02040503050406030204" pitchFamily="18" charset="0"/>
                          </a:rPr>
                          <m:t>5</m:t>
                        </m:r>
                      </m:den>
                    </m:f>
                  </m:oMath>
                </a14:m>
                <a:r>
                  <a:rPr lang="en-US" sz="1400" dirty="0"/>
                  <a:t>)</a:t>
                </a:r>
              </a:p>
              <a:p>
                <a:endParaRPr lang="en-US" sz="1400" dirty="0"/>
              </a:p>
              <a:p>
                <a:r>
                  <a:rPr lang="en-US" sz="1400" dirty="0"/>
                  <a:t>	= 0.694 bits.</a:t>
                </a:r>
              </a:p>
              <a:p>
                <a:r>
                  <a:rPr lang="en-US" sz="1400" dirty="0"/>
                  <a:t>(Weighted) Average Entropy (Children)</a:t>
                </a:r>
              </a:p>
              <a:p>
                <a:r>
                  <a:rPr lang="en-US" sz="1200" dirty="0"/>
                  <a:t> </a:t>
                </a:r>
              </a:p>
            </p:txBody>
          </p:sp>
        </mc:Choice>
        <mc:Fallback xmlns="">
          <p:sp>
            <p:nvSpPr>
              <p:cNvPr id="49" name="Rectangle 48"/>
              <p:cNvSpPr>
                <a:spLocks noRot="1" noChangeAspect="1" noMove="1" noResize="1" noEditPoints="1" noAdjustHandles="1" noChangeArrowheads="1" noChangeShapeType="1" noTextEdit="1"/>
              </p:cNvSpPr>
              <p:nvPr/>
            </p:nvSpPr>
            <p:spPr>
              <a:xfrm>
                <a:off x="5727307" y="3501988"/>
                <a:ext cx="3188094" cy="2274277"/>
              </a:xfrm>
              <a:prstGeom prst="rect">
                <a:avLst/>
              </a:prstGeom>
              <a:blipFill rotWithShape="0">
                <a:blip r:embed="rId9"/>
                <a:stretch>
                  <a:fillRect l="-574"/>
                </a:stretch>
              </a:blipFill>
            </p:spPr>
            <p:txBody>
              <a:bodyPr/>
              <a:lstStyle/>
              <a:p>
                <a:r>
                  <a:rPr lang="en-US">
                    <a:noFill/>
                  </a:rPr>
                  <a:t> </a:t>
                </a:r>
              </a:p>
            </p:txBody>
          </p:sp>
        </mc:Fallback>
      </mc:AlternateContent>
      <p:sp>
        <p:nvSpPr>
          <p:cNvPr id="50" name="Rectangle 49"/>
          <p:cNvSpPr/>
          <p:nvPr/>
        </p:nvSpPr>
        <p:spPr>
          <a:xfrm>
            <a:off x="381551" y="5789425"/>
            <a:ext cx="6553200" cy="923330"/>
          </a:xfrm>
          <a:prstGeom prst="rect">
            <a:avLst/>
          </a:prstGeom>
        </p:spPr>
        <p:txBody>
          <a:bodyPr wrap="square">
            <a:spAutoFit/>
          </a:bodyPr>
          <a:lstStyle/>
          <a:p>
            <a:r>
              <a:rPr lang="en-US" dirty="0"/>
              <a:t>Information Gain</a:t>
            </a:r>
            <a:r>
              <a:rPr lang="en-US" baseline="-25000" dirty="0"/>
              <a:t>(Age) 	</a:t>
            </a:r>
            <a:r>
              <a:rPr lang="en-US" dirty="0"/>
              <a:t>= Info</a:t>
            </a:r>
            <a:r>
              <a:rPr lang="en-US" baseline="-25000" dirty="0"/>
              <a:t>(</a:t>
            </a:r>
            <a:r>
              <a:rPr lang="en-US" baseline="-25000" dirty="0" err="1"/>
              <a:t>Buys_computer</a:t>
            </a:r>
            <a:r>
              <a:rPr lang="en-US" baseline="-25000" dirty="0"/>
              <a:t>) </a:t>
            </a:r>
            <a:r>
              <a:rPr lang="en-US" dirty="0"/>
              <a:t>- Info</a:t>
            </a:r>
            <a:r>
              <a:rPr lang="en-US" baseline="-25000" dirty="0"/>
              <a:t>(Age)</a:t>
            </a:r>
          </a:p>
          <a:p>
            <a:r>
              <a:rPr lang="en-US" dirty="0"/>
              <a:t>			= 0.940 - 0.694 </a:t>
            </a:r>
          </a:p>
          <a:p>
            <a:r>
              <a:rPr lang="en-US" dirty="0"/>
              <a:t>			= 0.246 bits</a:t>
            </a:r>
          </a:p>
        </p:txBody>
      </p:sp>
      <p:sp>
        <p:nvSpPr>
          <p:cNvPr id="51" name="Right Arrow 50"/>
          <p:cNvSpPr/>
          <p:nvPr/>
        </p:nvSpPr>
        <p:spPr>
          <a:xfrm>
            <a:off x="5553603" y="4438630"/>
            <a:ext cx="978408" cy="127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83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select the splitting attribute for a node using Information gain </a:t>
            </a:r>
          </a:p>
        </p:txBody>
      </p:sp>
      <p:sp>
        <p:nvSpPr>
          <p:cNvPr id="3" name="Content Placeholder 2"/>
          <p:cNvSpPr>
            <a:spLocks noGrp="1"/>
          </p:cNvSpPr>
          <p:nvPr>
            <p:ph idx="1"/>
          </p:nvPr>
        </p:nvSpPr>
        <p:spPr>
          <a:xfrm>
            <a:off x="381000" y="1524000"/>
            <a:ext cx="8610600" cy="4953000"/>
          </a:xfrm>
        </p:spPr>
        <p:txBody>
          <a:bodyPr>
            <a:normAutofit fontScale="62500" lnSpcReduction="20000"/>
          </a:bodyPr>
          <a:lstStyle/>
          <a:p>
            <a:pPr marL="0" indent="0">
              <a:buNone/>
            </a:pPr>
            <a:r>
              <a:rPr lang="en-US" dirty="0"/>
              <a:t>1)Compute Entropy of the parent node</a:t>
            </a:r>
          </a:p>
          <a:p>
            <a:pPr marL="0" indent="0">
              <a:buNone/>
            </a:pPr>
            <a:r>
              <a:rPr lang="en-US" dirty="0"/>
              <a:t>		Info</a:t>
            </a:r>
            <a:r>
              <a:rPr lang="en-US" baseline="-25000" dirty="0"/>
              <a:t>(</a:t>
            </a:r>
            <a:r>
              <a:rPr lang="en-US" baseline="-25000" dirty="0" err="1"/>
              <a:t>Buys_computer</a:t>
            </a:r>
            <a:r>
              <a:rPr lang="en-US" baseline="-25000" dirty="0"/>
              <a:t>) = </a:t>
            </a:r>
            <a:r>
              <a:rPr lang="en-US" dirty="0"/>
              <a:t>0.940</a:t>
            </a:r>
          </a:p>
          <a:p>
            <a:pPr marL="0" indent="0">
              <a:buNone/>
            </a:pPr>
            <a:r>
              <a:rPr lang="en-US" dirty="0"/>
              <a:t>2)Compute Information gain of each attribute.     </a:t>
            </a:r>
          </a:p>
          <a:p>
            <a:pPr marL="0" indent="0">
              <a:buNone/>
            </a:pPr>
            <a:r>
              <a:rPr lang="en-US" dirty="0"/>
              <a:t>	(Ex: Age, income, student, credit rating)</a:t>
            </a:r>
          </a:p>
          <a:p>
            <a:pPr marL="0" indent="0">
              <a:buNone/>
            </a:pPr>
            <a:r>
              <a:rPr lang="en-US" dirty="0"/>
              <a:t>	Gain</a:t>
            </a:r>
            <a:r>
              <a:rPr lang="en-US" baseline="-25000" dirty="0"/>
              <a:t>(Age) 	</a:t>
            </a:r>
            <a:r>
              <a:rPr lang="en-US" dirty="0"/>
              <a:t>= Info</a:t>
            </a:r>
            <a:r>
              <a:rPr lang="en-US" baseline="-25000" dirty="0"/>
              <a:t>(Buys_computer) </a:t>
            </a:r>
            <a:r>
              <a:rPr lang="en-US" dirty="0"/>
              <a:t>- Info</a:t>
            </a:r>
            <a:r>
              <a:rPr lang="en-US" baseline="-25000" dirty="0"/>
              <a:t>(Age)</a:t>
            </a:r>
          </a:p>
          <a:p>
            <a:pPr marL="0" indent="0">
              <a:buNone/>
            </a:pPr>
            <a:r>
              <a:rPr lang="en-US" dirty="0"/>
              <a:t>			= 0.940 - 0.694 </a:t>
            </a:r>
          </a:p>
          <a:p>
            <a:pPr marL="0" indent="0">
              <a:buNone/>
            </a:pPr>
            <a:r>
              <a:rPr lang="en-US" dirty="0"/>
              <a:t>			= 0.246 bits</a:t>
            </a:r>
          </a:p>
          <a:p>
            <a:pPr marL="0" indent="0">
              <a:buNone/>
            </a:pPr>
            <a:r>
              <a:rPr lang="en-US" dirty="0"/>
              <a:t>	Gain</a:t>
            </a:r>
            <a:r>
              <a:rPr lang="en-US" baseline="-25000" dirty="0"/>
              <a:t>(Income) 	</a:t>
            </a:r>
            <a:r>
              <a:rPr lang="en-US" dirty="0"/>
              <a:t>= Info</a:t>
            </a:r>
            <a:r>
              <a:rPr lang="en-US" baseline="-25000" dirty="0"/>
              <a:t>(</a:t>
            </a:r>
            <a:r>
              <a:rPr lang="en-US" baseline="-25000" dirty="0" err="1"/>
              <a:t>Buys_computer</a:t>
            </a:r>
            <a:r>
              <a:rPr lang="en-US" baseline="-25000" dirty="0"/>
              <a:t>) </a:t>
            </a:r>
            <a:r>
              <a:rPr lang="en-US" dirty="0"/>
              <a:t>- Info</a:t>
            </a:r>
            <a:r>
              <a:rPr lang="en-US" baseline="-25000" dirty="0"/>
              <a:t>(Income)  </a:t>
            </a:r>
            <a:r>
              <a:rPr lang="en-US" dirty="0"/>
              <a:t>= 0.029 bits</a:t>
            </a:r>
          </a:p>
          <a:p>
            <a:pPr marL="0" indent="0">
              <a:buNone/>
            </a:pPr>
            <a:endParaRPr lang="en-US" dirty="0"/>
          </a:p>
          <a:p>
            <a:pPr marL="0" indent="0">
              <a:buNone/>
            </a:pPr>
            <a:r>
              <a:rPr lang="en-US" dirty="0"/>
              <a:t>	Gain</a:t>
            </a:r>
            <a:r>
              <a:rPr lang="en-US" baseline="-25000" dirty="0"/>
              <a:t>(student) 	</a:t>
            </a:r>
            <a:r>
              <a:rPr lang="en-US" dirty="0"/>
              <a:t>= Info</a:t>
            </a:r>
            <a:r>
              <a:rPr lang="en-US" baseline="-25000" dirty="0"/>
              <a:t>(</a:t>
            </a:r>
            <a:r>
              <a:rPr lang="en-US" baseline="-25000" dirty="0" err="1"/>
              <a:t>Buys_computer</a:t>
            </a:r>
            <a:r>
              <a:rPr lang="en-US" baseline="-25000" dirty="0"/>
              <a:t>) </a:t>
            </a:r>
            <a:r>
              <a:rPr lang="en-US" dirty="0"/>
              <a:t>- Info</a:t>
            </a:r>
            <a:r>
              <a:rPr lang="en-US" baseline="-25000" dirty="0"/>
              <a:t>(student) </a:t>
            </a:r>
            <a:r>
              <a:rPr lang="en-US" dirty="0"/>
              <a:t>= 0.151 bits</a:t>
            </a:r>
          </a:p>
          <a:p>
            <a:pPr marL="0" indent="0">
              <a:buNone/>
            </a:pPr>
            <a:endParaRPr lang="en-US" dirty="0"/>
          </a:p>
          <a:p>
            <a:pPr marL="0" indent="0">
              <a:buNone/>
            </a:pPr>
            <a:r>
              <a:rPr lang="en-US" dirty="0"/>
              <a:t>	Gain</a:t>
            </a:r>
            <a:r>
              <a:rPr lang="en-US" baseline="-25000" dirty="0"/>
              <a:t>(</a:t>
            </a:r>
            <a:r>
              <a:rPr lang="en-US" baseline="-25000" dirty="0" err="1"/>
              <a:t>Credit_rating</a:t>
            </a:r>
            <a:r>
              <a:rPr lang="en-US" baseline="-25000" dirty="0"/>
              <a:t>) 	</a:t>
            </a:r>
            <a:r>
              <a:rPr lang="en-US" dirty="0"/>
              <a:t>= Info</a:t>
            </a:r>
            <a:r>
              <a:rPr lang="en-US" baseline="-25000" dirty="0"/>
              <a:t>(</a:t>
            </a:r>
            <a:r>
              <a:rPr lang="en-US" baseline="-25000" dirty="0" err="1"/>
              <a:t>Buys_computer</a:t>
            </a:r>
            <a:r>
              <a:rPr lang="en-US" baseline="-25000" dirty="0"/>
              <a:t>) </a:t>
            </a:r>
            <a:r>
              <a:rPr lang="en-US" dirty="0"/>
              <a:t>- Info</a:t>
            </a:r>
            <a:r>
              <a:rPr lang="en-US" baseline="-25000" dirty="0"/>
              <a:t>(</a:t>
            </a:r>
            <a:r>
              <a:rPr lang="en-US" baseline="-25000" dirty="0" err="1"/>
              <a:t>Credit_rating</a:t>
            </a:r>
            <a:r>
              <a:rPr lang="en-US" baseline="-25000" dirty="0"/>
              <a:t>) </a:t>
            </a:r>
            <a:r>
              <a:rPr lang="en-US" dirty="0"/>
              <a:t>= 0.048 bits</a:t>
            </a:r>
          </a:p>
          <a:p>
            <a:pPr marL="0" indent="0">
              <a:buNone/>
            </a:pPr>
            <a:endParaRPr lang="en-US" dirty="0"/>
          </a:p>
          <a:p>
            <a:pPr marL="0" indent="0">
              <a:buNone/>
            </a:pPr>
            <a:r>
              <a:rPr lang="en-US" b="1" dirty="0"/>
              <a:t>3)The attribute with the highest information gain is selected as the splitting attribute.</a:t>
            </a:r>
          </a:p>
          <a:p>
            <a:pPr marL="0" indent="0">
              <a:buNone/>
            </a:pPr>
            <a:r>
              <a:rPr lang="en-US" dirty="0"/>
              <a:t>Ex: Age has the highest information gain. So that it is selected as the splitting attribute at Node N (root node).</a:t>
            </a:r>
          </a:p>
          <a:p>
            <a:pPr marL="0" indent="0">
              <a:buNone/>
            </a:pPr>
            <a:endParaRPr lang="en-US" dirty="0"/>
          </a:p>
          <a:p>
            <a:pPr marL="514350" indent="-514350">
              <a:buFont typeface="+mj-lt"/>
              <a:buAutoNum type="arabicPeriod"/>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22</a:t>
            </a:fld>
            <a:endParaRPr lang="en-US"/>
          </a:p>
        </p:txBody>
      </p:sp>
    </p:spTree>
    <p:extLst>
      <p:ext uri="{BB962C8B-B14F-4D97-AF65-F5344CB8AC3E}">
        <p14:creationId xmlns:p14="http://schemas.microsoft.com/office/powerpoint/2010/main" val="42004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Splitting attribute</a:t>
            </a:r>
          </a:p>
        </p:txBody>
      </p:sp>
      <p:graphicFrame>
        <p:nvGraphicFramePr>
          <p:cNvPr id="5" name="Content Placeholder 4"/>
          <p:cNvGraphicFramePr>
            <a:graphicFrameLocks noGrp="1"/>
          </p:cNvGraphicFramePr>
          <p:nvPr>
            <p:ph idx="1"/>
          </p:nvPr>
        </p:nvGraphicFramePr>
        <p:xfrm>
          <a:off x="4876800" y="1981200"/>
          <a:ext cx="4191000" cy="1600202"/>
        </p:xfrm>
        <a:graphic>
          <a:graphicData uri="http://schemas.openxmlformats.org/drawingml/2006/table">
            <a:tbl>
              <a:tblPr firstRow="1" bandRow="1">
                <a:tableStyleId>{5C22544A-7EE6-4342-B048-85BDC9FD1C3A}</a:tableStyleId>
              </a:tblPr>
              <a:tblGrid>
                <a:gridCol w="333022">
                  <a:extLst>
                    <a:ext uri="{9D8B030D-6E8A-4147-A177-3AD203B41FA5}">
                      <a16:colId xmlns:a16="http://schemas.microsoft.com/office/drawing/2014/main" val="20000"/>
                    </a:ext>
                  </a:extLst>
                </a:gridCol>
                <a:gridCol w="832556">
                  <a:extLst>
                    <a:ext uri="{9D8B030D-6E8A-4147-A177-3AD203B41FA5}">
                      <a16:colId xmlns:a16="http://schemas.microsoft.com/office/drawing/2014/main" val="20001"/>
                    </a:ext>
                  </a:extLst>
                </a:gridCol>
                <a:gridCol w="582789">
                  <a:extLst>
                    <a:ext uri="{9D8B030D-6E8A-4147-A177-3AD203B41FA5}">
                      <a16:colId xmlns:a16="http://schemas.microsoft.com/office/drawing/2014/main" val="20002"/>
                    </a:ext>
                  </a:extLst>
                </a:gridCol>
                <a:gridCol w="541160">
                  <a:extLst>
                    <a:ext uri="{9D8B030D-6E8A-4147-A177-3AD203B41FA5}">
                      <a16:colId xmlns:a16="http://schemas.microsoft.com/office/drawing/2014/main" val="20003"/>
                    </a:ext>
                  </a:extLst>
                </a:gridCol>
                <a:gridCol w="758473">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290572">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61926">
                <a:tc>
                  <a:txBody>
                    <a:bodyPr/>
                    <a:lstStyle/>
                    <a:p>
                      <a:r>
                        <a:rPr lang="en-US" sz="800" dirty="0"/>
                        <a:t>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a:t>fair</a:t>
                      </a:r>
                      <a:endParaRPr lang="en-US" sz="800" dirty="0"/>
                    </a:p>
                  </a:txBody>
                  <a:tcPr/>
                </a:tc>
                <a:tc>
                  <a:txBody>
                    <a:bodyPr/>
                    <a:lstStyle/>
                    <a:p>
                      <a:pPr algn="ctr"/>
                      <a:r>
                        <a:rPr lang="en-US" sz="800" dirty="0"/>
                        <a:t>yes</a:t>
                      </a:r>
                    </a:p>
                  </a:txBody>
                  <a:tcPr/>
                </a:tc>
                <a:extLst>
                  <a:ext uri="{0D108BD9-81ED-4DB2-BD59-A6C34878D82A}">
                    <a16:rowId xmlns:a16="http://schemas.microsoft.com/office/drawing/2014/main" val="10001"/>
                  </a:ext>
                </a:extLst>
              </a:tr>
              <a:tr h="261926">
                <a:tc>
                  <a:txBody>
                    <a:bodyPr/>
                    <a:lstStyle/>
                    <a:p>
                      <a:r>
                        <a:rPr lang="en-US" sz="800" dirty="0"/>
                        <a:t>5</a:t>
                      </a:r>
                    </a:p>
                  </a:txBody>
                  <a:tcPr/>
                </a:tc>
                <a:tc>
                  <a:txBody>
                    <a:bodyPr/>
                    <a:lstStyle/>
                    <a:p>
                      <a:r>
                        <a:rPr lang="en-US" sz="800" dirty="0"/>
                        <a:t>senior</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2"/>
                  </a:ext>
                </a:extLst>
              </a:tr>
              <a:tr h="261926">
                <a:tc>
                  <a:txBody>
                    <a:bodyPr/>
                    <a:lstStyle/>
                    <a:p>
                      <a:r>
                        <a:rPr lang="en-US" sz="800" dirty="0"/>
                        <a:t>6</a:t>
                      </a:r>
                    </a:p>
                  </a:txBody>
                  <a:tcPr/>
                </a:tc>
                <a:tc>
                  <a:txBody>
                    <a:bodyPr/>
                    <a:lstStyle/>
                    <a:p>
                      <a:r>
                        <a:rPr lang="en-US" sz="800" dirty="0"/>
                        <a:t>senior</a:t>
                      </a:r>
                    </a:p>
                  </a:txBody>
                  <a:tcPr/>
                </a:tc>
                <a:tc>
                  <a:txBody>
                    <a:bodyPr/>
                    <a:lstStyle/>
                    <a:p>
                      <a:r>
                        <a:rPr lang="en-US" sz="800"/>
                        <a:t>low</a:t>
                      </a:r>
                      <a:endParaRPr lang="en-US" sz="800" dirty="0"/>
                    </a:p>
                  </a:txBody>
                  <a:tcPr/>
                </a:tc>
                <a:tc>
                  <a:txBody>
                    <a:bodyPr/>
                    <a:lstStyle/>
                    <a:p>
                      <a:r>
                        <a:rPr lang="en-US" sz="800" dirty="0"/>
                        <a:t>yes</a:t>
                      </a:r>
                    </a:p>
                  </a:txBody>
                  <a:tcPr/>
                </a:tc>
                <a:tc>
                  <a:txBody>
                    <a:bodyPr/>
                    <a:lstStyle/>
                    <a:p>
                      <a:r>
                        <a:rPr lang="en-US" sz="800"/>
                        <a:t>excellent</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61926">
                <a:tc>
                  <a:txBody>
                    <a:bodyPr/>
                    <a:lstStyle/>
                    <a:p>
                      <a:r>
                        <a:rPr lang="en-US" sz="800" dirty="0"/>
                        <a:t>10</a:t>
                      </a:r>
                    </a:p>
                  </a:txBody>
                  <a:tcPr/>
                </a:tc>
                <a:tc>
                  <a:txBody>
                    <a:bodyPr/>
                    <a:lstStyle/>
                    <a:p>
                      <a:r>
                        <a:rPr lang="en-US" sz="800" dirty="0"/>
                        <a:t>senior</a:t>
                      </a:r>
                    </a:p>
                  </a:txBody>
                  <a:tcPr/>
                </a:tc>
                <a:tc>
                  <a:txBody>
                    <a:bodyPr/>
                    <a:lstStyle/>
                    <a:p>
                      <a:r>
                        <a:rPr lang="en-US" sz="800"/>
                        <a:t>medium</a:t>
                      </a:r>
                      <a:endParaRPr lang="en-US" sz="800" dirty="0"/>
                    </a:p>
                  </a:txBody>
                  <a:tcPr/>
                </a:tc>
                <a:tc>
                  <a:txBody>
                    <a:bodyPr/>
                    <a:lstStyle/>
                    <a:p>
                      <a:r>
                        <a:rPr lang="en-US" sz="800"/>
                        <a:t>yes</a:t>
                      </a:r>
                      <a:endParaRPr lang="en-US" sz="800" dirty="0"/>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61926">
                <a:tc>
                  <a:txBody>
                    <a:bodyPr/>
                    <a:lstStyle/>
                    <a:p>
                      <a:r>
                        <a:rPr lang="en-US" sz="800" dirty="0"/>
                        <a:t>14</a:t>
                      </a:r>
                    </a:p>
                  </a:txBody>
                  <a:tcPr/>
                </a:tc>
                <a:tc>
                  <a:txBody>
                    <a:bodyPr/>
                    <a:lstStyle/>
                    <a:p>
                      <a:r>
                        <a:rPr lang="en-US" sz="800" dirty="0"/>
                        <a:t>senior</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23</a:t>
            </a:fld>
            <a:endParaRPr lang="en-US"/>
          </a:p>
        </p:txBody>
      </p:sp>
      <p:graphicFrame>
        <p:nvGraphicFramePr>
          <p:cNvPr id="6" name="Content Placeholder 4"/>
          <p:cNvGraphicFramePr>
            <a:graphicFrameLocks/>
          </p:cNvGraphicFramePr>
          <p:nvPr/>
        </p:nvGraphicFramePr>
        <p:xfrm>
          <a:off x="2438400" y="5572800"/>
          <a:ext cx="4133850" cy="1250717"/>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tblGrid>
              <a:tr h="141051">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42803">
                <a:tc>
                  <a:txBody>
                    <a:bodyPr/>
                    <a:lstStyle/>
                    <a:p>
                      <a:r>
                        <a:rPr lang="en-US" sz="800" dirty="0"/>
                        <a:t>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1"/>
                  </a:ext>
                </a:extLst>
              </a:tr>
              <a:tr h="242803">
                <a:tc>
                  <a:txBody>
                    <a:bodyPr/>
                    <a:lstStyle/>
                    <a:p>
                      <a:r>
                        <a:rPr lang="en-US" sz="800" dirty="0"/>
                        <a:t>7</a:t>
                      </a:r>
                    </a:p>
                  </a:txBody>
                  <a:tcPr/>
                </a:tc>
                <a:tc>
                  <a:txBody>
                    <a:bodyPr/>
                    <a:lstStyle/>
                    <a:p>
                      <a:r>
                        <a:rPr lang="en-US" sz="800" dirty="0"/>
                        <a:t>Middle-aged</a:t>
                      </a:r>
                    </a:p>
                  </a:txBody>
                  <a:tcPr/>
                </a:tc>
                <a:tc>
                  <a:txBody>
                    <a:bodyPr/>
                    <a:lstStyle/>
                    <a:p>
                      <a:r>
                        <a:rPr lang="en-US" sz="8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2"/>
                  </a:ext>
                </a:extLst>
              </a:tr>
              <a:tr h="308948">
                <a:tc>
                  <a:txBody>
                    <a:bodyPr/>
                    <a:lstStyle/>
                    <a:p>
                      <a:r>
                        <a:rPr lang="en-US" sz="800" dirty="0"/>
                        <a:t>12</a:t>
                      </a:r>
                    </a:p>
                  </a:txBody>
                  <a:tcPr/>
                </a:tc>
                <a:tc>
                  <a:txBody>
                    <a:bodyPr/>
                    <a:lstStyle/>
                    <a:p>
                      <a:r>
                        <a:rPr lang="en-US" sz="800" dirty="0"/>
                        <a:t>Middle-aged</a:t>
                      </a:r>
                    </a:p>
                  </a:txBody>
                  <a:tcPr/>
                </a:tc>
                <a:tc>
                  <a:txBody>
                    <a:bodyPr/>
                    <a:lstStyle/>
                    <a:p>
                      <a:r>
                        <a:rPr lang="en-US" sz="8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no</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3"/>
                  </a:ext>
                </a:extLst>
              </a:tr>
              <a:tr h="242803">
                <a:tc>
                  <a:txBody>
                    <a:bodyPr/>
                    <a:lstStyle/>
                    <a:p>
                      <a:r>
                        <a:rPr lang="en-US" sz="800" dirty="0"/>
                        <a:t>13</a:t>
                      </a:r>
                    </a:p>
                  </a:txBody>
                  <a:tcPr/>
                </a:tc>
                <a:tc>
                  <a:txBody>
                    <a:bodyPr/>
                    <a:lstStyle/>
                    <a:p>
                      <a:r>
                        <a:rPr lang="en-US" sz="800" dirty="0"/>
                        <a:t>Middle-aged</a:t>
                      </a:r>
                    </a:p>
                  </a:txBody>
                  <a:tcPr/>
                </a:tc>
                <a:tc>
                  <a:txBody>
                    <a:bodyPr/>
                    <a:lstStyle/>
                    <a:p>
                      <a:r>
                        <a:rPr lang="en-US" sz="800" dirty="0"/>
                        <a:t>High</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bl>
          </a:graphicData>
        </a:graphic>
      </p:graphicFrame>
      <p:graphicFrame>
        <p:nvGraphicFramePr>
          <p:cNvPr id="7" name="Content Placeholder 4"/>
          <p:cNvGraphicFramePr>
            <a:graphicFrameLocks/>
          </p:cNvGraphicFramePr>
          <p:nvPr/>
        </p:nvGraphicFramePr>
        <p:xfrm>
          <a:off x="23191" y="2005513"/>
          <a:ext cx="3803374" cy="154085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755374">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26454">
                <a:tc>
                  <a:txBody>
                    <a:bodyPr/>
                    <a:lstStyle/>
                    <a:p>
                      <a:r>
                        <a:rPr lang="en-US" sz="800" dirty="0"/>
                        <a:t>#</a:t>
                      </a:r>
                    </a:p>
                  </a:txBody>
                  <a:tcPr/>
                </a:tc>
                <a:tc>
                  <a:txBody>
                    <a:bodyPr/>
                    <a:lstStyle/>
                    <a:p>
                      <a:r>
                        <a:rPr lang="en-US" sz="800" dirty="0"/>
                        <a:t>Age</a:t>
                      </a:r>
                    </a:p>
                  </a:txBody>
                  <a:tcPr/>
                </a:tc>
                <a:tc>
                  <a:txBody>
                    <a:bodyPr/>
                    <a:lstStyle/>
                    <a:p>
                      <a:r>
                        <a:rPr lang="en-US" sz="800" dirty="0"/>
                        <a:t>Income</a:t>
                      </a:r>
                    </a:p>
                  </a:txBody>
                  <a:tcPr/>
                </a:tc>
                <a:tc>
                  <a:txBody>
                    <a:bodyPr/>
                    <a:lstStyle/>
                    <a:p>
                      <a:r>
                        <a:rPr lang="en-US" sz="800" dirty="0"/>
                        <a:t>Student</a:t>
                      </a:r>
                    </a:p>
                  </a:txBody>
                  <a:tcPr/>
                </a:tc>
                <a:tc>
                  <a:txBody>
                    <a:bodyPr/>
                    <a:lstStyle/>
                    <a:p>
                      <a:r>
                        <a:rPr lang="en-US" sz="800" dirty="0"/>
                        <a:t>Credit_rating</a:t>
                      </a:r>
                    </a:p>
                  </a:txBody>
                  <a:tcPr/>
                </a:tc>
                <a:tc>
                  <a:txBody>
                    <a:bodyPr/>
                    <a:lstStyle/>
                    <a:p>
                      <a:r>
                        <a:rPr lang="en-US" sz="800" dirty="0" err="1"/>
                        <a:t>Class:buys_computer</a:t>
                      </a:r>
                      <a:endParaRPr lang="en-US" sz="800" dirty="0"/>
                    </a:p>
                  </a:txBody>
                  <a:tcPr/>
                </a:tc>
                <a:extLst>
                  <a:ext uri="{0D108BD9-81ED-4DB2-BD59-A6C34878D82A}">
                    <a16:rowId xmlns:a16="http://schemas.microsoft.com/office/drawing/2014/main" val="10000"/>
                  </a:ext>
                </a:extLst>
              </a:tr>
              <a:tr h="207743">
                <a:tc>
                  <a:txBody>
                    <a:bodyPr/>
                    <a:lstStyle/>
                    <a:p>
                      <a:r>
                        <a:rPr lang="en-US" sz="800" dirty="0"/>
                        <a:t>1</a:t>
                      </a:r>
                    </a:p>
                  </a:txBody>
                  <a:tcPr/>
                </a:tc>
                <a:tc>
                  <a:txBody>
                    <a:bodyPr/>
                    <a:lstStyle/>
                    <a:p>
                      <a:r>
                        <a:rPr lang="en-US" sz="800" dirty="0"/>
                        <a:t>youth</a:t>
                      </a:r>
                    </a:p>
                  </a:txBody>
                  <a:tcPr/>
                </a:tc>
                <a:tc>
                  <a:txBody>
                    <a:bodyPr/>
                    <a:lstStyle/>
                    <a:p>
                      <a:r>
                        <a:rPr lang="en-US" sz="800" dirty="0"/>
                        <a:t>High</a:t>
                      </a:r>
                    </a:p>
                  </a:txBody>
                  <a:tcPr/>
                </a:tc>
                <a:tc>
                  <a:txBody>
                    <a:bodyPr/>
                    <a:lstStyle/>
                    <a:p>
                      <a:r>
                        <a:rPr lang="en-US" sz="800" dirty="0"/>
                        <a:t>no</a:t>
                      </a:r>
                    </a:p>
                  </a:txBody>
                  <a:tcPr/>
                </a:tc>
                <a:tc>
                  <a:txBody>
                    <a:bodyPr/>
                    <a:lstStyle/>
                    <a:p>
                      <a:r>
                        <a:rPr lang="en-US" sz="800" dirty="0"/>
                        <a:t>fair</a:t>
                      </a:r>
                    </a:p>
                  </a:txBody>
                  <a:tcPr/>
                </a:tc>
                <a:tc>
                  <a:txBody>
                    <a:bodyPr/>
                    <a:lstStyle/>
                    <a:p>
                      <a:pPr algn="ctr"/>
                      <a:r>
                        <a:rPr lang="en-US" sz="800" dirty="0"/>
                        <a:t>no</a:t>
                      </a:r>
                    </a:p>
                  </a:txBody>
                  <a:tcPr/>
                </a:tc>
                <a:extLst>
                  <a:ext uri="{0D108BD9-81ED-4DB2-BD59-A6C34878D82A}">
                    <a16:rowId xmlns:a16="http://schemas.microsoft.com/office/drawing/2014/main" val="10001"/>
                  </a:ext>
                </a:extLst>
              </a:tr>
              <a:tr h="207743">
                <a:tc>
                  <a:txBody>
                    <a:bodyPr/>
                    <a:lstStyle/>
                    <a:p>
                      <a:r>
                        <a:rPr lang="en-US" sz="800" dirty="0"/>
                        <a:t>2</a:t>
                      </a:r>
                    </a:p>
                  </a:txBody>
                  <a:tcPr/>
                </a:tc>
                <a:tc>
                  <a:txBody>
                    <a:bodyPr/>
                    <a:lstStyle/>
                    <a:p>
                      <a:r>
                        <a:rPr lang="en-US" sz="800" dirty="0"/>
                        <a:t>youth</a:t>
                      </a:r>
                    </a:p>
                  </a:txBody>
                  <a:tcPr/>
                </a:tc>
                <a:tc>
                  <a:txBody>
                    <a:bodyPr/>
                    <a:lstStyle/>
                    <a:p>
                      <a:r>
                        <a:rPr lang="en-US" sz="800" dirty="0"/>
                        <a:t>High</a:t>
                      </a:r>
                    </a:p>
                  </a:txBody>
                  <a:tcPr/>
                </a:tc>
                <a:tc>
                  <a:txBody>
                    <a:bodyPr/>
                    <a:lstStyle/>
                    <a:p>
                      <a:r>
                        <a:rPr lang="en-US" sz="800"/>
                        <a:t>no</a:t>
                      </a:r>
                      <a:endParaRPr lang="en-US" sz="800" dirty="0"/>
                    </a:p>
                  </a:txBody>
                  <a:tcPr/>
                </a:tc>
                <a:tc>
                  <a:txBody>
                    <a:bodyPr/>
                    <a:lstStyle/>
                    <a:p>
                      <a:r>
                        <a:rPr lang="en-US" sz="800" dirty="0"/>
                        <a:t>excellent</a:t>
                      </a:r>
                    </a:p>
                  </a:txBody>
                  <a:tcPr/>
                </a:tc>
                <a:tc>
                  <a:txBody>
                    <a:bodyPr/>
                    <a:lstStyle/>
                    <a:p>
                      <a:pPr algn="ctr"/>
                      <a:r>
                        <a:rPr lang="en-US" sz="800" dirty="0"/>
                        <a:t>no</a:t>
                      </a:r>
                    </a:p>
                  </a:txBody>
                  <a:tcPr/>
                </a:tc>
                <a:extLst>
                  <a:ext uri="{0D108BD9-81ED-4DB2-BD59-A6C34878D82A}">
                    <a16:rowId xmlns:a16="http://schemas.microsoft.com/office/drawing/2014/main" val="10002"/>
                  </a:ext>
                </a:extLst>
              </a:tr>
              <a:tr h="287158">
                <a:tc>
                  <a:txBody>
                    <a:bodyPr/>
                    <a:lstStyle/>
                    <a:p>
                      <a:r>
                        <a:rPr lang="en-US" sz="800" dirty="0"/>
                        <a:t>8</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no</a:t>
                      </a:r>
                    </a:p>
                  </a:txBody>
                  <a:tcPr/>
                </a:tc>
                <a:tc>
                  <a:txBody>
                    <a:bodyPr/>
                    <a:lstStyle/>
                    <a:p>
                      <a:r>
                        <a:rPr lang="en-US" sz="800"/>
                        <a:t>fair</a:t>
                      </a:r>
                      <a:endParaRPr lang="en-US" sz="800" dirty="0"/>
                    </a:p>
                  </a:txBody>
                  <a:tcPr/>
                </a:tc>
                <a:tc>
                  <a:txBody>
                    <a:bodyPr/>
                    <a:lstStyle/>
                    <a:p>
                      <a:pPr algn="ctr"/>
                      <a:r>
                        <a:rPr lang="en-US" sz="800" dirty="0"/>
                        <a:t>no</a:t>
                      </a:r>
                    </a:p>
                  </a:txBody>
                  <a:tcPr/>
                </a:tc>
                <a:extLst>
                  <a:ext uri="{0D108BD9-81ED-4DB2-BD59-A6C34878D82A}">
                    <a16:rowId xmlns:a16="http://schemas.microsoft.com/office/drawing/2014/main" val="10003"/>
                  </a:ext>
                </a:extLst>
              </a:tr>
              <a:tr h="207743">
                <a:tc>
                  <a:txBody>
                    <a:bodyPr/>
                    <a:lstStyle/>
                    <a:p>
                      <a:r>
                        <a:rPr lang="en-US" sz="800" dirty="0"/>
                        <a:t>9</a:t>
                      </a:r>
                    </a:p>
                  </a:txBody>
                  <a:tcPr/>
                </a:tc>
                <a:tc>
                  <a:txBody>
                    <a:bodyPr/>
                    <a:lstStyle/>
                    <a:p>
                      <a:r>
                        <a:rPr lang="en-US" sz="800" dirty="0"/>
                        <a:t>youth</a:t>
                      </a:r>
                    </a:p>
                  </a:txBody>
                  <a:tcPr/>
                </a:tc>
                <a:tc>
                  <a:txBody>
                    <a:bodyPr/>
                    <a:lstStyle/>
                    <a:p>
                      <a:r>
                        <a:rPr lang="en-US" sz="800" dirty="0"/>
                        <a:t>low</a:t>
                      </a:r>
                    </a:p>
                  </a:txBody>
                  <a:tcPr/>
                </a:tc>
                <a:tc>
                  <a:txBody>
                    <a:bodyPr/>
                    <a:lstStyle/>
                    <a:p>
                      <a:r>
                        <a:rPr lang="en-US" sz="800" dirty="0"/>
                        <a:t>yes</a:t>
                      </a:r>
                    </a:p>
                  </a:txBody>
                  <a:tcPr/>
                </a:tc>
                <a:tc>
                  <a:txBody>
                    <a:bodyPr/>
                    <a:lstStyle/>
                    <a:p>
                      <a:r>
                        <a:rPr lang="en-US" sz="800" dirty="0"/>
                        <a:t>fair</a:t>
                      </a:r>
                    </a:p>
                  </a:txBody>
                  <a:tcPr/>
                </a:tc>
                <a:tc>
                  <a:txBody>
                    <a:bodyPr/>
                    <a:lstStyle/>
                    <a:p>
                      <a:pPr algn="ctr"/>
                      <a:r>
                        <a:rPr lang="en-US" sz="800" dirty="0"/>
                        <a:t>yes</a:t>
                      </a:r>
                    </a:p>
                  </a:txBody>
                  <a:tcPr/>
                </a:tc>
                <a:extLst>
                  <a:ext uri="{0D108BD9-81ED-4DB2-BD59-A6C34878D82A}">
                    <a16:rowId xmlns:a16="http://schemas.microsoft.com/office/drawing/2014/main" val="10004"/>
                  </a:ext>
                </a:extLst>
              </a:tr>
              <a:tr h="287158">
                <a:tc>
                  <a:txBody>
                    <a:bodyPr/>
                    <a:lstStyle/>
                    <a:p>
                      <a:r>
                        <a:rPr lang="en-US" sz="800" dirty="0"/>
                        <a:t>11</a:t>
                      </a:r>
                    </a:p>
                  </a:txBody>
                  <a:tcPr/>
                </a:tc>
                <a:tc>
                  <a:txBody>
                    <a:bodyPr/>
                    <a:lstStyle/>
                    <a:p>
                      <a:r>
                        <a:rPr lang="en-US" sz="800" dirty="0"/>
                        <a:t>youth</a:t>
                      </a:r>
                    </a:p>
                  </a:txBody>
                  <a:tcPr/>
                </a:tc>
                <a:tc>
                  <a:txBody>
                    <a:bodyPr/>
                    <a:lstStyle/>
                    <a:p>
                      <a:r>
                        <a:rPr lang="en-US" sz="800" dirty="0"/>
                        <a:t>medium</a:t>
                      </a:r>
                    </a:p>
                  </a:txBody>
                  <a:tcPr/>
                </a:tc>
                <a:tc>
                  <a:txBody>
                    <a:bodyPr/>
                    <a:lstStyle/>
                    <a:p>
                      <a:r>
                        <a:rPr lang="en-US" sz="800" dirty="0"/>
                        <a:t>yes</a:t>
                      </a:r>
                    </a:p>
                  </a:txBody>
                  <a:tcPr/>
                </a:tc>
                <a:tc>
                  <a:txBody>
                    <a:bodyPr/>
                    <a:lstStyle/>
                    <a:p>
                      <a:r>
                        <a:rPr lang="en-US" sz="800" dirty="0"/>
                        <a:t>excellent</a:t>
                      </a:r>
                    </a:p>
                  </a:txBody>
                  <a:tcPr/>
                </a:tc>
                <a:tc>
                  <a:txBody>
                    <a:bodyPr/>
                    <a:lstStyle/>
                    <a:p>
                      <a:pPr algn="ctr"/>
                      <a:r>
                        <a:rPr lang="en-US" sz="800" dirty="0"/>
                        <a:t>yes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3600683" y="1314149"/>
            <a:ext cx="1580917" cy="590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endParaRPr lang="en-US" sz="1200" dirty="0"/>
          </a:p>
        </p:txBody>
      </p:sp>
      <p:cxnSp>
        <p:nvCxnSpPr>
          <p:cNvPr id="10" name="Straight Connector 9"/>
          <p:cNvCxnSpPr>
            <a:stCxn id="8" idx="2"/>
            <a:endCxn id="27" idx="3"/>
          </p:cNvCxnSpPr>
          <p:nvPr/>
        </p:nvCxnSpPr>
        <p:spPr>
          <a:xfrm flipH="1">
            <a:off x="1985864" y="1905000"/>
            <a:ext cx="2405278" cy="2059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p:cNvCxnSpPr>
          <p:nvPr/>
        </p:nvCxnSpPr>
        <p:spPr>
          <a:xfrm flipH="1">
            <a:off x="4343400" y="1905000"/>
            <a:ext cx="47742" cy="1903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26" idx="1"/>
          </p:cNvCxnSpPr>
          <p:nvPr/>
        </p:nvCxnSpPr>
        <p:spPr>
          <a:xfrm>
            <a:off x="4391142" y="1905000"/>
            <a:ext cx="2638308" cy="218927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029450" y="386567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Rectangle 26"/>
          <p:cNvSpPr/>
          <p:nvPr/>
        </p:nvSpPr>
        <p:spPr>
          <a:xfrm>
            <a:off x="1026495" y="3761927"/>
            <a:ext cx="959369" cy="405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8" name="TextBox 27"/>
          <p:cNvSpPr txBox="1"/>
          <p:nvPr/>
        </p:nvSpPr>
        <p:spPr>
          <a:xfrm>
            <a:off x="2219559" y="3484043"/>
            <a:ext cx="930778" cy="369332"/>
          </a:xfrm>
          <a:prstGeom prst="rect">
            <a:avLst/>
          </a:prstGeom>
          <a:noFill/>
        </p:spPr>
        <p:txBody>
          <a:bodyPr wrap="square" rtlCol="0">
            <a:spAutoFit/>
          </a:bodyPr>
          <a:lstStyle/>
          <a:p>
            <a:r>
              <a:rPr lang="en-US" dirty="0"/>
              <a:t>Youth</a:t>
            </a:r>
          </a:p>
        </p:txBody>
      </p:sp>
      <p:sp>
        <p:nvSpPr>
          <p:cNvPr id="29" name="TextBox 28"/>
          <p:cNvSpPr txBox="1"/>
          <p:nvPr/>
        </p:nvSpPr>
        <p:spPr>
          <a:xfrm>
            <a:off x="3600683" y="3982494"/>
            <a:ext cx="1485432" cy="369332"/>
          </a:xfrm>
          <a:prstGeom prst="rect">
            <a:avLst/>
          </a:prstGeom>
          <a:noFill/>
        </p:spPr>
        <p:txBody>
          <a:bodyPr wrap="square" rtlCol="0">
            <a:spAutoFit/>
          </a:bodyPr>
          <a:lstStyle/>
          <a:p>
            <a:r>
              <a:rPr lang="en-US" dirty="0"/>
              <a:t>Middle_aged</a:t>
            </a:r>
          </a:p>
        </p:txBody>
      </p:sp>
      <p:sp>
        <p:nvSpPr>
          <p:cNvPr id="30" name="TextBox 29"/>
          <p:cNvSpPr txBox="1"/>
          <p:nvPr/>
        </p:nvSpPr>
        <p:spPr>
          <a:xfrm>
            <a:off x="5977839" y="3615069"/>
            <a:ext cx="930778" cy="369332"/>
          </a:xfrm>
          <a:prstGeom prst="rect">
            <a:avLst/>
          </a:prstGeom>
          <a:noFill/>
        </p:spPr>
        <p:txBody>
          <a:bodyPr wrap="square" rtlCol="0">
            <a:spAutoFit/>
          </a:bodyPr>
          <a:lstStyle/>
          <a:p>
            <a:r>
              <a:rPr lang="en-US" dirty="0"/>
              <a:t>Senior</a:t>
            </a:r>
          </a:p>
        </p:txBody>
      </p:sp>
      <p:sp>
        <p:nvSpPr>
          <p:cNvPr id="32" name="Rectangle 31"/>
          <p:cNvSpPr/>
          <p:nvPr/>
        </p:nvSpPr>
        <p:spPr>
          <a:xfrm>
            <a:off x="3886200" y="4661532"/>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36" name="Straight Connector 35"/>
          <p:cNvCxnSpPr>
            <a:stCxn id="27" idx="2"/>
          </p:cNvCxnSpPr>
          <p:nvPr/>
        </p:nvCxnSpPr>
        <p:spPr>
          <a:xfrm flipH="1">
            <a:off x="1026495" y="4167160"/>
            <a:ext cx="479685"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2"/>
          </p:cNvCxnSpPr>
          <p:nvPr/>
        </p:nvCxnSpPr>
        <p:spPr>
          <a:xfrm>
            <a:off x="1506180" y="4167160"/>
            <a:ext cx="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7" idx="2"/>
          </p:cNvCxnSpPr>
          <p:nvPr/>
        </p:nvCxnSpPr>
        <p:spPr>
          <a:xfrm>
            <a:off x="1506180" y="4167160"/>
            <a:ext cx="398820" cy="40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80027" y="5118388"/>
            <a:ext cx="463373" cy="283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343400" y="5105400"/>
            <a:ext cx="16236" cy="343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343400" y="5133207"/>
            <a:ext cx="457200" cy="281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6" idx="2"/>
          </p:cNvCxnSpPr>
          <p:nvPr/>
        </p:nvCxnSpPr>
        <p:spPr>
          <a:xfrm flipH="1">
            <a:off x="7029450" y="4322870"/>
            <a:ext cx="457200" cy="35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6" idx="2"/>
          </p:cNvCxnSpPr>
          <p:nvPr/>
        </p:nvCxnSpPr>
        <p:spPr>
          <a:xfrm>
            <a:off x="7486650" y="4322870"/>
            <a:ext cx="0" cy="464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6" idx="2"/>
          </p:cNvCxnSpPr>
          <p:nvPr/>
        </p:nvCxnSpPr>
        <p:spPr>
          <a:xfrm>
            <a:off x="7486650" y="4322870"/>
            <a:ext cx="514350" cy="329769"/>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3191" y="1624065"/>
            <a:ext cx="1078981" cy="369332"/>
          </a:xfrm>
          <a:prstGeom prst="rect">
            <a:avLst/>
          </a:prstGeom>
          <a:noFill/>
        </p:spPr>
        <p:txBody>
          <a:bodyPr wrap="square" rtlCol="0">
            <a:spAutoFit/>
          </a:bodyPr>
          <a:lstStyle/>
          <a:p>
            <a:r>
              <a:rPr lang="en-US" dirty="0"/>
              <a:t>D </a:t>
            </a:r>
            <a:r>
              <a:rPr lang="en-US" baseline="-25000" dirty="0"/>
              <a:t>youth</a:t>
            </a:r>
            <a:endParaRPr lang="en-US" dirty="0"/>
          </a:p>
        </p:txBody>
      </p:sp>
      <p:sp>
        <p:nvSpPr>
          <p:cNvPr id="109" name="TextBox 108"/>
          <p:cNvSpPr txBox="1"/>
          <p:nvPr/>
        </p:nvSpPr>
        <p:spPr>
          <a:xfrm>
            <a:off x="5350511" y="1597974"/>
            <a:ext cx="1078981" cy="369332"/>
          </a:xfrm>
          <a:prstGeom prst="rect">
            <a:avLst/>
          </a:prstGeom>
          <a:noFill/>
        </p:spPr>
        <p:txBody>
          <a:bodyPr wrap="square" rtlCol="0">
            <a:spAutoFit/>
          </a:bodyPr>
          <a:lstStyle/>
          <a:p>
            <a:r>
              <a:rPr lang="en-US" dirty="0"/>
              <a:t>D </a:t>
            </a:r>
            <a:r>
              <a:rPr lang="en-US" baseline="-25000" dirty="0"/>
              <a:t>Senior</a:t>
            </a:r>
            <a:endParaRPr lang="en-US" dirty="0"/>
          </a:p>
        </p:txBody>
      </p:sp>
      <p:sp>
        <p:nvSpPr>
          <p:cNvPr id="110" name="TextBox 109"/>
          <p:cNvSpPr txBox="1"/>
          <p:nvPr/>
        </p:nvSpPr>
        <p:spPr>
          <a:xfrm>
            <a:off x="2360082" y="5203468"/>
            <a:ext cx="1297518" cy="369332"/>
          </a:xfrm>
          <a:prstGeom prst="rect">
            <a:avLst/>
          </a:prstGeom>
          <a:noFill/>
        </p:spPr>
        <p:txBody>
          <a:bodyPr wrap="square" rtlCol="0">
            <a:spAutoFit/>
          </a:bodyPr>
          <a:lstStyle/>
          <a:p>
            <a:r>
              <a:rPr lang="en-US" dirty="0"/>
              <a:t>D </a:t>
            </a:r>
            <a:r>
              <a:rPr lang="en-US" baseline="-25000" dirty="0"/>
              <a:t>Millde_aged</a:t>
            </a:r>
            <a:endParaRPr lang="en-US" dirty="0"/>
          </a:p>
        </p:txBody>
      </p:sp>
      <p:sp>
        <p:nvSpPr>
          <p:cNvPr id="111" name="TextBox 110"/>
          <p:cNvSpPr txBox="1"/>
          <p:nvPr/>
        </p:nvSpPr>
        <p:spPr>
          <a:xfrm>
            <a:off x="3452299" y="713570"/>
            <a:ext cx="1898212" cy="646331"/>
          </a:xfrm>
          <a:prstGeom prst="rect">
            <a:avLst/>
          </a:prstGeom>
          <a:noFill/>
        </p:spPr>
        <p:txBody>
          <a:bodyPr wrap="none" rtlCol="0">
            <a:spAutoFit/>
          </a:bodyPr>
          <a:lstStyle/>
          <a:p>
            <a:pPr algn="ctr"/>
            <a:endParaRPr lang="en-US" dirty="0"/>
          </a:p>
          <a:p>
            <a:pPr algn="ctr"/>
            <a:r>
              <a:rPr lang="en-US" dirty="0"/>
              <a:t>[Entire Data set D]</a:t>
            </a:r>
          </a:p>
        </p:txBody>
      </p:sp>
    </p:spTree>
    <p:extLst>
      <p:ext uri="{BB962C8B-B14F-4D97-AF65-F5344CB8AC3E}">
        <p14:creationId xmlns:p14="http://schemas.microsoft.com/office/powerpoint/2010/main" val="2562881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A946-2998-99AB-A19B-E40B44862088}"/>
              </a:ext>
            </a:extLst>
          </p:cNvPr>
          <p:cNvSpPr>
            <a:spLocks noGrp="1"/>
          </p:cNvSpPr>
          <p:nvPr>
            <p:ph type="title"/>
          </p:nvPr>
        </p:nvSpPr>
        <p:spPr/>
        <p:txBody>
          <a:bodyPr/>
          <a:lstStyle/>
          <a:p>
            <a:r>
              <a:rPr lang="en-US" dirty="0"/>
              <a:t>Gini index and Gini gain</a:t>
            </a:r>
          </a:p>
        </p:txBody>
      </p:sp>
      <p:sp>
        <p:nvSpPr>
          <p:cNvPr id="3" name="Content Placeholder 2">
            <a:extLst>
              <a:ext uri="{FF2B5EF4-FFF2-40B4-BE49-F238E27FC236}">
                <a16:creationId xmlns:a16="http://schemas.microsoft.com/office/drawing/2014/main" id="{084BD4C5-E6D2-4680-1FAC-56FFA86D0C05}"/>
              </a:ext>
            </a:extLst>
          </p:cNvPr>
          <p:cNvSpPr>
            <a:spLocks noGrp="1"/>
          </p:cNvSpPr>
          <p:nvPr>
            <p:ph idx="1"/>
          </p:nvPr>
        </p:nvSpPr>
        <p:spPr/>
        <p:txBody>
          <a:bodyPr/>
          <a:lstStyle/>
          <a:p>
            <a:r>
              <a:rPr lang="en-US" dirty="0">
                <a:hlinkClick r:id="rId2"/>
              </a:rPr>
              <a:t>https://www.upgrad.com/blog/gini-index-for-decision-trees/#:~:text=This%20value%20calculated%20is%20called,above%20manner%20with%20each%20iteration</a:t>
            </a:r>
            <a:r>
              <a:rPr lang="en-US" dirty="0"/>
              <a:t>.</a:t>
            </a:r>
          </a:p>
          <a:p>
            <a:endParaRPr lang="en-US" dirty="0"/>
          </a:p>
        </p:txBody>
      </p:sp>
      <p:sp>
        <p:nvSpPr>
          <p:cNvPr id="4" name="Slide Number Placeholder 3">
            <a:extLst>
              <a:ext uri="{FF2B5EF4-FFF2-40B4-BE49-F238E27FC236}">
                <a16:creationId xmlns:a16="http://schemas.microsoft.com/office/drawing/2014/main" id="{71EE6B42-6E96-7027-5FDE-64AA7AF89612}"/>
              </a:ext>
            </a:extLst>
          </p:cNvPr>
          <p:cNvSpPr>
            <a:spLocks noGrp="1"/>
          </p:cNvSpPr>
          <p:nvPr>
            <p:ph type="sldNum" sz="quarter" idx="12"/>
          </p:nvPr>
        </p:nvSpPr>
        <p:spPr/>
        <p:txBody>
          <a:bodyPr/>
          <a:lstStyle/>
          <a:p>
            <a:fld id="{51A71D3D-F011-47C0-9290-685F7D9F6412}" type="slidenum">
              <a:rPr lang="en-US" smtClean="0"/>
              <a:t>24</a:t>
            </a:fld>
            <a:endParaRPr lang="en-US"/>
          </a:p>
        </p:txBody>
      </p:sp>
    </p:spTree>
    <p:extLst>
      <p:ext uri="{BB962C8B-B14F-4D97-AF65-F5344CB8AC3E}">
        <p14:creationId xmlns:p14="http://schemas.microsoft.com/office/powerpoint/2010/main" val="3780921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latin typeface="Times New Roman" panose="02020603050405020304" pitchFamily="18" charset="0"/>
              </a:rPr>
              <a:t>Generate_Decision_Tree</a:t>
            </a:r>
            <a:r>
              <a:rPr lang="en-US" dirty="0">
                <a:latin typeface="Times New Roman" panose="02020603050405020304" pitchFamily="18" charset="0"/>
              </a:rPr>
              <a:t> Algorithm</a:t>
            </a:r>
            <a:endParaRPr lang="en-US" dirty="0"/>
          </a:p>
        </p:txBody>
      </p:sp>
      <p:sp>
        <p:nvSpPr>
          <p:cNvPr id="3" name="Content Placeholder 2"/>
          <p:cNvSpPr>
            <a:spLocks noGrp="1"/>
          </p:cNvSpPr>
          <p:nvPr>
            <p:ph idx="1"/>
          </p:nvPr>
        </p:nvSpPr>
        <p:spPr>
          <a:xfrm>
            <a:off x="628650" y="1600200"/>
            <a:ext cx="8210550" cy="4756150"/>
          </a:xfrm>
        </p:spPr>
        <p:txBody>
          <a:bodyPr>
            <a:normAutofit fontScale="77500" lnSpcReduction="20000"/>
          </a:bodyPr>
          <a:lstStyle/>
          <a:p>
            <a:pPr marL="0" indent="0">
              <a:buNone/>
            </a:pPr>
            <a:r>
              <a:rPr lang="en-US" b="1" dirty="0"/>
              <a:t>Input</a:t>
            </a:r>
            <a:r>
              <a:rPr lang="en-US" dirty="0"/>
              <a:t>:</a:t>
            </a:r>
          </a:p>
          <a:p>
            <a:pPr marL="514350" indent="-514350">
              <a:buAutoNum type="arabicParenR"/>
            </a:pPr>
            <a:r>
              <a:rPr lang="en-US" dirty="0"/>
              <a:t>Data partition D </a:t>
            </a:r>
          </a:p>
          <a:p>
            <a:pPr marL="457200" lvl="1" indent="0">
              <a:buNone/>
            </a:pPr>
            <a:r>
              <a:rPr lang="en-US" dirty="0"/>
              <a:t> 	a set of training samples and their associated class labels.</a:t>
            </a:r>
          </a:p>
          <a:p>
            <a:pPr marL="457200" lvl="1" indent="0">
              <a:buNone/>
            </a:pPr>
            <a:endParaRPr lang="en-US" dirty="0"/>
          </a:p>
          <a:p>
            <a:pPr marL="514350" indent="-514350">
              <a:buAutoNum type="arabicParenR"/>
            </a:pPr>
            <a:r>
              <a:rPr lang="en-US" dirty="0"/>
              <a:t>Attribute list</a:t>
            </a:r>
          </a:p>
          <a:p>
            <a:pPr marL="457200" lvl="3" indent="0">
              <a:spcBef>
                <a:spcPts val="1000"/>
              </a:spcBef>
              <a:buNone/>
            </a:pPr>
            <a:r>
              <a:rPr lang="en-US" sz="2200" dirty="0"/>
              <a:t>	the set of candidate attributes</a:t>
            </a:r>
          </a:p>
          <a:p>
            <a:pPr marL="457200" lvl="3" indent="0">
              <a:spcBef>
                <a:spcPts val="1000"/>
              </a:spcBef>
              <a:buNone/>
            </a:pPr>
            <a:endParaRPr lang="en-US" dirty="0"/>
          </a:p>
          <a:p>
            <a:pPr marL="514350" indent="-514350">
              <a:buAutoNum type="arabicParenR"/>
            </a:pPr>
            <a:r>
              <a:rPr lang="en-US" dirty="0"/>
              <a:t>Attribute_selection_method</a:t>
            </a:r>
          </a:p>
          <a:p>
            <a:pPr marL="457200" lvl="1" indent="0">
              <a:buNone/>
            </a:pPr>
            <a:r>
              <a:rPr lang="en-US" dirty="0"/>
              <a:t>	a procedure to determine the splitting criterion that “</a:t>
            </a:r>
            <a:r>
              <a:rPr lang="en-US" b="1" dirty="0"/>
              <a:t>best</a:t>
            </a:r>
            <a:r>
              <a:rPr lang="en-US" dirty="0"/>
              <a:t>” 	partitions the data samples into individual classes. </a:t>
            </a:r>
          </a:p>
          <a:p>
            <a:pPr marL="457200" lvl="1" indent="0">
              <a:buNone/>
            </a:pPr>
            <a:r>
              <a:rPr lang="en-US" dirty="0"/>
              <a:t>	</a:t>
            </a:r>
          </a:p>
          <a:p>
            <a:pPr marL="457200" lvl="1" indent="0">
              <a:buNone/>
            </a:pPr>
            <a:r>
              <a:rPr lang="en-US" dirty="0"/>
              <a:t>	This criterion consists of a </a:t>
            </a:r>
            <a:r>
              <a:rPr lang="en-US" b="1" dirty="0"/>
              <a:t>splitting_attribure</a:t>
            </a:r>
            <a:r>
              <a:rPr lang="en-US" dirty="0"/>
              <a:t> and possibly either a 	</a:t>
            </a:r>
            <a:r>
              <a:rPr lang="en-US" b="1" i="1" dirty="0"/>
              <a:t>split point </a:t>
            </a:r>
            <a:r>
              <a:rPr lang="en-US" dirty="0"/>
              <a:t>or </a:t>
            </a:r>
            <a:r>
              <a:rPr lang="en-US" b="1" i="1" dirty="0"/>
              <a:t>splitting subset</a:t>
            </a:r>
            <a:r>
              <a:rPr lang="en-US" dirty="0"/>
              <a:t>.</a:t>
            </a:r>
          </a:p>
          <a:p>
            <a:pPr marL="457200" lvl="1" indent="0">
              <a:buNone/>
            </a:pPr>
            <a:endParaRPr lang="en-US" dirty="0"/>
          </a:p>
          <a:p>
            <a:pPr marL="0" indent="0">
              <a:buNone/>
            </a:pPr>
            <a:r>
              <a:rPr lang="en-US" b="1" dirty="0"/>
              <a:t>Output</a:t>
            </a:r>
            <a:r>
              <a:rPr lang="en-US" dirty="0"/>
              <a:t>: A decision tree</a:t>
            </a:r>
          </a:p>
          <a:p>
            <a:pPr marL="457200" lvl="1" indent="0">
              <a:buNone/>
            </a:pPr>
            <a:r>
              <a:rPr lang="en-US" dirty="0"/>
              <a:t>	</a:t>
            </a:r>
            <a:r>
              <a:rPr lang="en-US" sz="2800" dirty="0"/>
              <a:t>	</a:t>
            </a:r>
          </a:p>
        </p:txBody>
      </p:sp>
      <p:sp>
        <p:nvSpPr>
          <p:cNvPr id="4" name="Slide Number Placeholder 3"/>
          <p:cNvSpPr>
            <a:spLocks noGrp="1"/>
          </p:cNvSpPr>
          <p:nvPr>
            <p:ph type="sldNum" sz="quarter" idx="12"/>
          </p:nvPr>
        </p:nvSpPr>
        <p:spPr/>
        <p:txBody>
          <a:bodyPr/>
          <a:lstStyle/>
          <a:p>
            <a:fld id="{51A71D3D-F011-47C0-9290-685F7D9F6412}" type="slidenum">
              <a:rPr lang="en-US" smtClean="0"/>
              <a:t>25</a:t>
            </a:fld>
            <a:endParaRPr lang="en-US"/>
          </a:p>
        </p:txBody>
      </p:sp>
    </p:spTree>
    <p:extLst>
      <p:ext uri="{BB962C8B-B14F-4D97-AF65-F5344CB8AC3E}">
        <p14:creationId xmlns:p14="http://schemas.microsoft.com/office/powerpoint/2010/main" val="2773981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800"/>
            <a:ext cx="8991600" cy="5867400"/>
          </a:xfrm>
        </p:spPr>
        <p:txBody>
          <a:bodyPr>
            <a:normAutofit fontScale="92500" lnSpcReduction="20000"/>
          </a:bodyPr>
          <a:lstStyle/>
          <a:p>
            <a:pPr marL="0" indent="0">
              <a:buNone/>
            </a:pPr>
            <a:r>
              <a:rPr lang="en-US" dirty="0" err="1"/>
              <a:t>Generate_Decision_Tree</a:t>
            </a:r>
            <a:endParaRPr lang="en-US" dirty="0"/>
          </a:p>
          <a:p>
            <a:pPr marL="0" indent="0">
              <a:buNone/>
            </a:pPr>
            <a:endParaRPr lang="en-US" dirty="0"/>
          </a:p>
          <a:p>
            <a:pPr marL="0" indent="0">
              <a:buNone/>
            </a:pPr>
            <a:r>
              <a:rPr lang="en-US" sz="1700" dirty="0"/>
              <a:t>Create node N;</a:t>
            </a:r>
          </a:p>
          <a:p>
            <a:pPr marL="0" indent="0">
              <a:buNone/>
            </a:pPr>
            <a:r>
              <a:rPr lang="en-US" sz="1700" b="1" dirty="0"/>
              <a:t>if</a:t>
            </a:r>
            <a:r>
              <a:rPr lang="en-US" sz="1700" dirty="0"/>
              <a:t> samples in </a:t>
            </a:r>
            <a:r>
              <a:rPr lang="en-US" sz="1700" i="1" dirty="0"/>
              <a:t>D</a:t>
            </a:r>
            <a:r>
              <a:rPr lang="en-US" sz="1700" dirty="0"/>
              <a:t> are all of the same class </a:t>
            </a:r>
            <a:r>
              <a:rPr lang="en-US" sz="1700" i="1" dirty="0"/>
              <a:t>C</a:t>
            </a:r>
            <a:r>
              <a:rPr lang="en-US" sz="1700" dirty="0"/>
              <a:t> </a:t>
            </a:r>
            <a:r>
              <a:rPr lang="en-US" sz="1700" b="1" dirty="0"/>
              <a:t>then</a:t>
            </a:r>
            <a:r>
              <a:rPr lang="en-US" sz="1700" dirty="0"/>
              <a:t>,</a:t>
            </a:r>
          </a:p>
          <a:p>
            <a:pPr marL="0" indent="0">
              <a:buNone/>
            </a:pPr>
            <a:r>
              <a:rPr lang="en-US" sz="1700" dirty="0"/>
              <a:t>	return N as a leaf node labeled with a the class </a:t>
            </a:r>
            <a:r>
              <a:rPr lang="en-US" sz="1700" i="1" dirty="0"/>
              <a:t>C</a:t>
            </a:r>
          </a:p>
          <a:p>
            <a:pPr marL="0" indent="0">
              <a:buNone/>
            </a:pPr>
            <a:r>
              <a:rPr lang="en-US" sz="1700" b="1" dirty="0"/>
              <a:t>if</a:t>
            </a:r>
            <a:r>
              <a:rPr lang="en-US" sz="1700" dirty="0"/>
              <a:t> </a:t>
            </a:r>
            <a:r>
              <a:rPr lang="en-US" sz="1700" dirty="0" err="1"/>
              <a:t>attribute_list</a:t>
            </a:r>
            <a:r>
              <a:rPr lang="en-US" sz="1700" dirty="0"/>
              <a:t> is empty </a:t>
            </a:r>
            <a:r>
              <a:rPr lang="en-US" sz="1700" b="1" dirty="0"/>
              <a:t>then</a:t>
            </a:r>
          </a:p>
          <a:p>
            <a:pPr marL="0" indent="0">
              <a:buNone/>
            </a:pPr>
            <a:r>
              <a:rPr lang="en-US" sz="1700" dirty="0"/>
              <a:t>	return N as a leaf node labeled with the majority class in </a:t>
            </a:r>
            <a:r>
              <a:rPr lang="en-US" sz="1700" i="1" dirty="0"/>
              <a:t>D</a:t>
            </a:r>
            <a:r>
              <a:rPr lang="en-US" sz="1700" dirty="0"/>
              <a:t>;</a:t>
            </a:r>
          </a:p>
          <a:p>
            <a:pPr marL="0" indent="0">
              <a:buNone/>
            </a:pPr>
            <a:r>
              <a:rPr lang="en-US" sz="1700" dirty="0"/>
              <a:t>Apply </a:t>
            </a:r>
            <a:r>
              <a:rPr lang="en-US" sz="1700" b="1" dirty="0" err="1"/>
              <a:t>Attribute_Selection_Method</a:t>
            </a:r>
            <a:r>
              <a:rPr lang="en-US" sz="1700" dirty="0"/>
              <a:t>(</a:t>
            </a:r>
            <a:r>
              <a:rPr lang="en-US" sz="1700" i="1" dirty="0"/>
              <a:t>D</a:t>
            </a:r>
            <a:r>
              <a:rPr lang="en-US" sz="1700" dirty="0"/>
              <a:t>, </a:t>
            </a:r>
            <a:r>
              <a:rPr lang="en-US" sz="1700" i="1" dirty="0" err="1"/>
              <a:t>Attribute_list</a:t>
            </a:r>
            <a:r>
              <a:rPr lang="en-US" sz="1700" dirty="0"/>
              <a:t>) to find the best </a:t>
            </a:r>
            <a:r>
              <a:rPr lang="en-US" sz="1700" i="1" dirty="0"/>
              <a:t>splitting criterion</a:t>
            </a:r>
            <a:r>
              <a:rPr lang="en-US" sz="1700" dirty="0"/>
              <a:t>;</a:t>
            </a:r>
          </a:p>
          <a:p>
            <a:pPr marL="0" indent="0">
              <a:buNone/>
            </a:pPr>
            <a:r>
              <a:rPr lang="en-US" sz="1700" dirty="0"/>
              <a:t>Label node </a:t>
            </a:r>
            <a:r>
              <a:rPr lang="en-US" sz="1700" i="1" dirty="0"/>
              <a:t>N</a:t>
            </a:r>
            <a:r>
              <a:rPr lang="en-US" sz="1700" dirty="0"/>
              <a:t> with </a:t>
            </a:r>
            <a:r>
              <a:rPr lang="en-US" sz="1700" i="1" dirty="0"/>
              <a:t>splitting criterion</a:t>
            </a:r>
            <a:r>
              <a:rPr lang="en-US" sz="1700" dirty="0"/>
              <a:t>;</a:t>
            </a:r>
          </a:p>
          <a:p>
            <a:pPr marL="0" indent="0">
              <a:buNone/>
            </a:pPr>
            <a:r>
              <a:rPr lang="en-US" sz="1700" b="1" dirty="0"/>
              <a:t>If</a:t>
            </a:r>
            <a:r>
              <a:rPr lang="en-US" sz="1700" dirty="0"/>
              <a:t> </a:t>
            </a:r>
            <a:r>
              <a:rPr lang="en-US" sz="1700" i="1" dirty="0" err="1"/>
              <a:t>splitting_attribute</a:t>
            </a:r>
            <a:r>
              <a:rPr lang="en-US" sz="1700" dirty="0"/>
              <a:t> is discrete-valued and multiway splits allowed </a:t>
            </a:r>
            <a:r>
              <a:rPr lang="en-US" sz="1700" b="1" dirty="0"/>
              <a:t>then</a:t>
            </a:r>
            <a:r>
              <a:rPr lang="en-US" sz="1700" dirty="0"/>
              <a:t> //not restricted to binary tree</a:t>
            </a:r>
          </a:p>
          <a:p>
            <a:pPr marL="0" indent="0">
              <a:buNone/>
            </a:pPr>
            <a:r>
              <a:rPr lang="en-US" sz="1700" dirty="0"/>
              <a:t>	</a:t>
            </a:r>
            <a:r>
              <a:rPr lang="en-US" sz="1700" i="1" dirty="0" err="1"/>
              <a:t>attribute_list</a:t>
            </a:r>
            <a:r>
              <a:rPr lang="en-US" sz="1700" i="1" dirty="0"/>
              <a:t> </a:t>
            </a:r>
            <a:r>
              <a:rPr lang="en-US" sz="1700" dirty="0"/>
              <a:t>&lt;- </a:t>
            </a:r>
            <a:r>
              <a:rPr lang="en-US" sz="1700" i="1" dirty="0" err="1"/>
              <a:t>attribute_list</a:t>
            </a:r>
            <a:r>
              <a:rPr lang="en-US" sz="1700" dirty="0"/>
              <a:t> - </a:t>
            </a:r>
            <a:r>
              <a:rPr lang="en-US" sz="1700" i="1" dirty="0"/>
              <a:t>splitting criterion //</a:t>
            </a:r>
            <a:r>
              <a:rPr lang="en-US" sz="1700" dirty="0"/>
              <a:t>remove</a:t>
            </a:r>
            <a:r>
              <a:rPr lang="en-US" sz="1700" i="1" dirty="0"/>
              <a:t> splitting attribute</a:t>
            </a:r>
            <a:endParaRPr lang="en-US" sz="1700" dirty="0"/>
          </a:p>
          <a:p>
            <a:pPr marL="0" indent="0">
              <a:buNone/>
            </a:pPr>
            <a:r>
              <a:rPr lang="en-US" sz="1700" b="1" dirty="0"/>
              <a:t>for</a:t>
            </a:r>
            <a:r>
              <a:rPr lang="en-US" sz="1700" dirty="0"/>
              <a:t> each outcome j of </a:t>
            </a:r>
            <a:r>
              <a:rPr lang="en-US" sz="1700" i="1" dirty="0"/>
              <a:t>splitting criterion //</a:t>
            </a:r>
            <a:r>
              <a:rPr lang="en-US" sz="1700" dirty="0"/>
              <a:t>partition the samples and grow subtrees for each partition.</a:t>
            </a:r>
          </a:p>
          <a:p>
            <a:pPr marL="0" indent="0">
              <a:buNone/>
            </a:pPr>
            <a:r>
              <a:rPr lang="en-US" sz="1700" dirty="0"/>
              <a:t>	let </a:t>
            </a:r>
            <a:r>
              <a:rPr lang="en-US" sz="1700" i="1" dirty="0"/>
              <a:t>D</a:t>
            </a:r>
            <a:r>
              <a:rPr lang="en-US" sz="1700" i="1" baseline="-25000" dirty="0"/>
              <a:t>j</a:t>
            </a:r>
            <a:r>
              <a:rPr lang="en-US" sz="1700" baseline="-25000" dirty="0"/>
              <a:t> </a:t>
            </a:r>
            <a:r>
              <a:rPr lang="en-US" sz="1700" dirty="0"/>
              <a:t>be the set of data samples in </a:t>
            </a:r>
            <a:r>
              <a:rPr lang="en-US" sz="1700" i="1" dirty="0"/>
              <a:t>D</a:t>
            </a:r>
            <a:r>
              <a:rPr lang="en-US" sz="1700" dirty="0"/>
              <a:t> satisfying </a:t>
            </a:r>
            <a:r>
              <a:rPr lang="en-US" sz="1700" dirty="0" err="1"/>
              <a:t>ourcome</a:t>
            </a:r>
            <a:r>
              <a:rPr lang="en-US" sz="1700" dirty="0"/>
              <a:t> </a:t>
            </a:r>
            <a:r>
              <a:rPr lang="en-US" sz="1700" i="1" dirty="0"/>
              <a:t>j; </a:t>
            </a:r>
            <a:r>
              <a:rPr lang="en-US" sz="1700" dirty="0"/>
              <a:t>// a partition.</a:t>
            </a:r>
          </a:p>
          <a:p>
            <a:pPr marL="0" indent="0">
              <a:buNone/>
            </a:pPr>
            <a:r>
              <a:rPr lang="en-US" sz="1700" i="1" dirty="0"/>
              <a:t>	</a:t>
            </a:r>
            <a:r>
              <a:rPr lang="en-US" sz="1700" b="1" dirty="0"/>
              <a:t>if</a:t>
            </a:r>
            <a:r>
              <a:rPr lang="en-US" sz="1700" i="1" dirty="0"/>
              <a:t> D</a:t>
            </a:r>
            <a:r>
              <a:rPr lang="en-US" sz="1700" i="1" baseline="-25000" dirty="0"/>
              <a:t>j </a:t>
            </a:r>
            <a:r>
              <a:rPr lang="en-US" sz="1700" dirty="0"/>
              <a:t>is empty then</a:t>
            </a:r>
          </a:p>
          <a:p>
            <a:pPr marL="0" indent="0">
              <a:buNone/>
            </a:pPr>
            <a:r>
              <a:rPr lang="en-US" sz="1700" dirty="0"/>
              <a:t>		attach a leaf labeled with the majority class in </a:t>
            </a:r>
            <a:r>
              <a:rPr lang="en-US" sz="1700" i="1" dirty="0"/>
              <a:t>D </a:t>
            </a:r>
            <a:r>
              <a:rPr lang="en-US" sz="1700" dirty="0"/>
              <a:t> to node </a:t>
            </a:r>
            <a:r>
              <a:rPr lang="en-US" sz="1700" i="1" dirty="0"/>
              <a:t>N;</a:t>
            </a:r>
          </a:p>
          <a:p>
            <a:pPr marL="0" indent="0">
              <a:buNone/>
            </a:pPr>
            <a:r>
              <a:rPr lang="en-US" sz="1700" i="1" dirty="0"/>
              <a:t>	</a:t>
            </a:r>
            <a:r>
              <a:rPr lang="en-US" sz="1700" b="1" dirty="0"/>
              <a:t>else </a:t>
            </a:r>
          </a:p>
          <a:p>
            <a:pPr marL="0" indent="0">
              <a:buNone/>
            </a:pPr>
            <a:r>
              <a:rPr lang="en-US" sz="1700" dirty="0"/>
              <a:t>		attach the node returned by </a:t>
            </a:r>
            <a:r>
              <a:rPr lang="en-US" sz="1700" b="1" dirty="0" err="1"/>
              <a:t>Generate_Decision_Tree</a:t>
            </a:r>
            <a:r>
              <a:rPr lang="en-US" sz="1700" b="1" dirty="0"/>
              <a:t>(</a:t>
            </a:r>
            <a:r>
              <a:rPr lang="en-US" sz="1700" b="1" i="1" dirty="0"/>
              <a:t>D</a:t>
            </a:r>
            <a:r>
              <a:rPr lang="en-US" sz="1700" b="1" i="1" baseline="-25000" dirty="0"/>
              <a:t>j,</a:t>
            </a:r>
            <a:r>
              <a:rPr lang="en-US" sz="1700" b="1" i="1" dirty="0"/>
              <a:t> </a:t>
            </a:r>
            <a:r>
              <a:rPr lang="en-US" sz="1700" b="1" i="1" dirty="0" err="1"/>
              <a:t>Attribute_list</a:t>
            </a:r>
            <a:r>
              <a:rPr lang="en-US" sz="1700" b="1" i="1" baseline="-25000" dirty="0"/>
              <a:t> </a:t>
            </a:r>
            <a:r>
              <a:rPr lang="en-US" sz="1700" b="1" dirty="0"/>
              <a:t>) </a:t>
            </a:r>
            <a:r>
              <a:rPr lang="en-US" sz="1700" dirty="0"/>
              <a:t>to node </a:t>
            </a:r>
            <a:r>
              <a:rPr lang="en-US" sz="1700" i="1" dirty="0"/>
              <a:t>N</a:t>
            </a:r>
          </a:p>
          <a:p>
            <a:pPr marL="0" indent="0">
              <a:buNone/>
            </a:pPr>
            <a:r>
              <a:rPr lang="en-US" sz="1700" b="1" dirty="0"/>
              <a:t>end for</a:t>
            </a:r>
          </a:p>
          <a:p>
            <a:pPr marL="0" indent="0">
              <a:buNone/>
            </a:pPr>
            <a:r>
              <a:rPr lang="en-US" sz="1700" dirty="0"/>
              <a:t>return </a:t>
            </a:r>
            <a:r>
              <a:rPr lang="en-US" sz="1700" i="1" dirty="0"/>
              <a:t>N</a:t>
            </a:r>
            <a:r>
              <a:rPr lang="en-US" sz="1700" dirty="0"/>
              <a:t>;</a:t>
            </a:r>
          </a:p>
        </p:txBody>
      </p:sp>
      <p:sp>
        <p:nvSpPr>
          <p:cNvPr id="4" name="Slide Number Placeholder 3"/>
          <p:cNvSpPr>
            <a:spLocks noGrp="1"/>
          </p:cNvSpPr>
          <p:nvPr>
            <p:ph type="sldNum" sz="quarter" idx="12"/>
          </p:nvPr>
        </p:nvSpPr>
        <p:spPr/>
        <p:txBody>
          <a:bodyPr/>
          <a:lstStyle/>
          <a:p>
            <a:fld id="{51A71D3D-F011-47C0-9290-685F7D9F6412}" type="slidenum">
              <a:rPr lang="en-US" smtClean="0"/>
              <a:t>26</a:t>
            </a:fld>
            <a:endParaRPr lang="en-US"/>
          </a:p>
        </p:txBody>
      </p:sp>
    </p:spTree>
    <p:extLst>
      <p:ext uri="{BB962C8B-B14F-4D97-AF65-F5344CB8AC3E}">
        <p14:creationId xmlns:p14="http://schemas.microsoft.com/office/powerpoint/2010/main" val="162621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a:t>
            </a:r>
          </a:p>
        </p:txBody>
      </p:sp>
      <p:sp>
        <p:nvSpPr>
          <p:cNvPr id="3" name="Content Placeholder 2"/>
          <p:cNvSpPr>
            <a:spLocks noGrp="1"/>
          </p:cNvSpPr>
          <p:nvPr>
            <p:ph idx="1"/>
          </p:nvPr>
        </p:nvSpPr>
        <p:spPr/>
        <p:txBody>
          <a:bodyPr/>
          <a:lstStyle/>
          <a:p>
            <a:r>
              <a:rPr lang="en-US" dirty="0"/>
              <a:t>Technique to reduce the size (complexity) by removing least-reliable branches.</a:t>
            </a:r>
          </a:p>
          <a:p>
            <a:r>
              <a:rPr lang="en-US" dirty="0"/>
              <a:t>Why pruning?</a:t>
            </a:r>
          </a:p>
          <a:p>
            <a:pPr lvl="1"/>
            <a:r>
              <a:rPr lang="en-US" dirty="0"/>
              <a:t>Address the problem of overfitting the data;</a:t>
            </a:r>
          </a:p>
          <a:p>
            <a:pPr marL="457200" lvl="1" indent="0">
              <a:buNone/>
            </a:pPr>
            <a:r>
              <a:rPr lang="en-US" dirty="0"/>
              <a:t>	</a:t>
            </a:r>
            <a:r>
              <a:rPr lang="en-US" dirty="0">
                <a:sym typeface="Wingdings" panose="05000000000000000000" pitchFamily="2" charset="2"/>
              </a:rPr>
              <a:t>	</a:t>
            </a:r>
            <a:r>
              <a:rPr lang="en-US" dirty="0"/>
              <a:t>Improves the accuracy.</a:t>
            </a:r>
          </a:p>
          <a:p>
            <a:pPr lvl="1"/>
            <a:endParaRPr lang="en-US" dirty="0"/>
          </a:p>
          <a:p>
            <a:pPr lvl="1"/>
            <a:r>
              <a:rPr lang="en-US" dirty="0"/>
              <a:t>Tree becomes smaller and less complex;</a:t>
            </a:r>
          </a:p>
          <a:p>
            <a:pPr marL="457200" lvl="1" indent="0">
              <a:buNone/>
            </a:pPr>
            <a:r>
              <a:rPr lang="en-US" dirty="0">
                <a:sym typeface="Wingdings" panose="05000000000000000000" pitchFamily="2" charset="2"/>
              </a:rPr>
              <a:t>		Easier to comprehend.</a:t>
            </a:r>
            <a:endParaRPr lang="en-US" dirty="0"/>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27</a:t>
            </a:fld>
            <a:endParaRPr lang="en-US"/>
          </a:p>
        </p:txBody>
      </p:sp>
    </p:spTree>
    <p:extLst>
      <p:ext uri="{BB962C8B-B14F-4D97-AF65-F5344CB8AC3E}">
        <p14:creationId xmlns:p14="http://schemas.microsoft.com/office/powerpoint/2010/main" val="3544428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 </a:t>
            </a:r>
            <a:r>
              <a:rPr lang="en-US" sz="3600" dirty="0"/>
              <a:t>Cont.</a:t>
            </a:r>
          </a:p>
        </p:txBody>
      </p:sp>
      <p:sp>
        <p:nvSpPr>
          <p:cNvPr id="4" name="Slide Number Placeholder 3"/>
          <p:cNvSpPr>
            <a:spLocks noGrp="1"/>
          </p:cNvSpPr>
          <p:nvPr>
            <p:ph type="sldNum" sz="quarter" idx="12"/>
          </p:nvPr>
        </p:nvSpPr>
        <p:spPr/>
        <p:txBody>
          <a:bodyPr/>
          <a:lstStyle/>
          <a:p>
            <a:fld id="{51A71D3D-F011-47C0-9290-685F7D9F6412}" type="slidenum">
              <a:rPr lang="en-US" smtClean="0"/>
              <a:t>28</a:t>
            </a:fld>
            <a:endParaRPr lang="en-US"/>
          </a:p>
        </p:txBody>
      </p:sp>
      <p:pic>
        <p:nvPicPr>
          <p:cNvPr id="7" name="Content Placeholder 6"/>
          <p:cNvPicPr>
            <a:picLocks noGrp="1" noChangeAspect="1"/>
          </p:cNvPicPr>
          <p:nvPr>
            <p:ph idx="1"/>
          </p:nvPr>
        </p:nvPicPr>
        <p:blipFill>
          <a:blip r:embed="rId3"/>
          <a:stretch>
            <a:fillRect/>
          </a:stretch>
        </p:blipFill>
        <p:spPr>
          <a:xfrm>
            <a:off x="588206" y="2286000"/>
            <a:ext cx="7927144" cy="3200400"/>
          </a:xfrm>
          <a:prstGeom prst="rect">
            <a:avLst/>
          </a:prstGeom>
        </p:spPr>
      </p:pic>
    </p:spTree>
    <p:extLst>
      <p:ext uri="{BB962C8B-B14F-4D97-AF65-F5344CB8AC3E}">
        <p14:creationId xmlns:p14="http://schemas.microsoft.com/office/powerpoint/2010/main" val="1820526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Pruning </a:t>
            </a:r>
            <a:r>
              <a:rPr lang="en-US" sz="3600" dirty="0"/>
              <a:t>Cont.</a:t>
            </a:r>
          </a:p>
        </p:txBody>
      </p:sp>
      <p:sp>
        <p:nvSpPr>
          <p:cNvPr id="3" name="Content Placeholder 2"/>
          <p:cNvSpPr>
            <a:spLocks noGrp="1"/>
          </p:cNvSpPr>
          <p:nvPr>
            <p:ph idx="1"/>
          </p:nvPr>
        </p:nvSpPr>
        <p:spPr/>
        <p:txBody>
          <a:bodyPr/>
          <a:lstStyle/>
          <a:p>
            <a:r>
              <a:rPr lang="en-US" dirty="0"/>
              <a:t>Can prevent overfitting</a:t>
            </a:r>
          </a:p>
          <a:p>
            <a:pPr marL="0" indent="0">
              <a:buNone/>
            </a:pPr>
            <a:endParaRPr lang="en-US" dirty="0"/>
          </a:p>
          <a:p>
            <a:r>
              <a:rPr lang="en-US" dirty="0"/>
              <a:t>Two approaches:</a:t>
            </a:r>
          </a:p>
          <a:p>
            <a:pPr marL="0" indent="0">
              <a:buNone/>
            </a:pPr>
            <a:endParaRPr lang="en-US" dirty="0"/>
          </a:p>
          <a:p>
            <a:pPr marL="914400" lvl="1" indent="-457200">
              <a:buFont typeface="+mj-lt"/>
              <a:buAutoNum type="arabicPeriod"/>
            </a:pPr>
            <a:r>
              <a:rPr lang="en-US" dirty="0"/>
              <a:t>Pre-pruning</a:t>
            </a:r>
          </a:p>
          <a:p>
            <a:pPr marL="457200" lvl="1" indent="0">
              <a:buNone/>
            </a:pPr>
            <a:endParaRPr lang="en-US" dirty="0"/>
          </a:p>
          <a:p>
            <a:pPr marL="914400" lvl="1" indent="-457200">
              <a:buFont typeface="+mj-lt"/>
              <a:buAutoNum type="arabicPeriod"/>
            </a:pPr>
            <a:r>
              <a:rPr lang="en-US" dirty="0"/>
              <a:t>Post-pruning (backward pruning)</a:t>
            </a:r>
          </a:p>
          <a:p>
            <a:pPr marL="457200" lvl="1"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29</a:t>
            </a:fld>
            <a:endParaRPr lang="en-US"/>
          </a:p>
        </p:txBody>
      </p:sp>
    </p:spTree>
    <p:extLst>
      <p:ext uri="{BB962C8B-B14F-4D97-AF65-F5344CB8AC3E}">
        <p14:creationId xmlns:p14="http://schemas.microsoft.com/office/powerpoint/2010/main" val="131835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Outcome</a:t>
            </a:r>
          </a:p>
        </p:txBody>
      </p:sp>
      <p:sp>
        <p:nvSpPr>
          <p:cNvPr id="3" name="Content Placeholder 2"/>
          <p:cNvSpPr>
            <a:spLocks noGrp="1"/>
          </p:cNvSpPr>
          <p:nvPr>
            <p:ph idx="1"/>
          </p:nvPr>
        </p:nvSpPr>
        <p:spPr/>
        <p:txBody>
          <a:bodyPr>
            <a:normAutofit fontScale="92500" lnSpcReduction="20000"/>
          </a:bodyPr>
          <a:lstStyle/>
          <a:p>
            <a:pPr marL="0" indent="0">
              <a:spcBef>
                <a:spcPct val="0"/>
              </a:spcBef>
              <a:buNone/>
              <a:defRPr/>
            </a:pPr>
            <a:r>
              <a:rPr lang="en-US" dirty="0">
                <a:latin typeface="Times New Roman" panose="02020603050405020304" pitchFamily="18" charset="0"/>
              </a:rPr>
              <a:t>After completing this session you will be able to;</a:t>
            </a:r>
          </a:p>
          <a:p>
            <a:pPr>
              <a:spcBef>
                <a:spcPct val="0"/>
              </a:spcBef>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Explain </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trees and their usage</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 growing with splitting</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Decision tree pruning</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Rule extraction from decision tree </a:t>
            </a:r>
          </a:p>
          <a:p>
            <a:pPr marL="0" indent="0">
              <a:spcBef>
                <a:spcPct val="0"/>
              </a:spcBef>
              <a:buNone/>
              <a:defRPr/>
            </a:pPr>
            <a:endParaRPr lang="en-US" dirty="0">
              <a:latin typeface="Times New Roman" panose="02020603050405020304" pitchFamily="18" charset="0"/>
            </a:endParaRPr>
          </a:p>
          <a:p>
            <a:pPr marL="0" indent="0">
              <a:spcBef>
                <a:spcPct val="0"/>
              </a:spcBef>
              <a:buNone/>
              <a:defRPr/>
            </a:pPr>
            <a:r>
              <a:rPr lang="en-US" dirty="0">
                <a:latin typeface="Times New Roman" panose="02020603050405020304" pitchFamily="18" charset="0"/>
              </a:rPr>
              <a:t>	Random forests</a:t>
            </a:r>
          </a:p>
          <a:p>
            <a:pPr marL="0" indent="0">
              <a:spcBef>
                <a:spcPct val="0"/>
              </a:spcBef>
              <a:buNone/>
              <a:defRPr/>
            </a:pPr>
            <a:r>
              <a:rPr lang="en-US" dirty="0">
                <a:latin typeface="Times New Roman" panose="02020603050405020304" pitchFamily="18" charset="0"/>
              </a:rPr>
              <a:t>	</a:t>
            </a:r>
          </a:p>
          <a:p>
            <a:pPr marL="514350" indent="-514350">
              <a:spcBef>
                <a:spcPct val="0"/>
              </a:spcBef>
              <a:buFont typeface="+mj-lt"/>
              <a:buAutoNum type="arabicPeriod"/>
              <a:defRPr/>
            </a:pPr>
            <a:endParaRPr lang="en-US" dirty="0">
              <a:latin typeface="Times New Roman" panose="02020603050405020304" pitchFamily="18" charset="0"/>
            </a:endParaRPr>
          </a:p>
          <a:p>
            <a:pPr marL="514350" indent="-514350">
              <a:spcBef>
                <a:spcPct val="0"/>
              </a:spcBef>
              <a:buFont typeface="+mj-lt"/>
              <a:buAutoNum type="arabicPeriod"/>
              <a:defRPr/>
            </a:pPr>
            <a:endParaRPr lang="en-US" dirty="0">
              <a:latin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a:t>
            </a:fld>
            <a:endParaRPr lang="en-US"/>
          </a:p>
        </p:txBody>
      </p:sp>
      <p:pic>
        <p:nvPicPr>
          <p:cNvPr id="5" name="Picture 4"/>
          <p:cNvPicPr>
            <a:picLocks noChangeAspect="1"/>
          </p:cNvPicPr>
          <p:nvPr/>
        </p:nvPicPr>
        <p:blipFill>
          <a:blip r:embed="rId2"/>
          <a:stretch>
            <a:fillRect/>
          </a:stretch>
        </p:blipFill>
        <p:spPr>
          <a:xfrm>
            <a:off x="6457950" y="3755265"/>
            <a:ext cx="2165993" cy="2622550"/>
          </a:xfrm>
          <a:prstGeom prst="rect">
            <a:avLst/>
          </a:prstGeom>
        </p:spPr>
      </p:pic>
    </p:spTree>
    <p:extLst>
      <p:ext uri="{BB962C8B-B14F-4D97-AF65-F5344CB8AC3E}">
        <p14:creationId xmlns:p14="http://schemas.microsoft.com/office/powerpoint/2010/main" val="1994514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a:r>
              <a:rPr lang="en-US" sz="4400" kern="1200" dirty="0">
                <a:solidFill>
                  <a:schemeClr val="tx1"/>
                </a:solidFill>
                <a:latin typeface="+mj-lt"/>
                <a:ea typeface="+mj-ea"/>
                <a:cs typeface="+mj-cs"/>
              </a:rPr>
              <a:t>Pre-pruning</a:t>
            </a:r>
          </a:p>
        </p:txBody>
      </p:sp>
      <p:sp>
        <p:nvSpPr>
          <p:cNvPr id="3" name="Content Placeholder 2"/>
          <p:cNvSpPr>
            <a:spLocks noGrp="1"/>
          </p:cNvSpPr>
          <p:nvPr>
            <p:ph idx="1"/>
          </p:nvPr>
        </p:nvSpPr>
        <p:spPr/>
        <p:txBody>
          <a:bodyPr>
            <a:normAutofit fontScale="70000" lnSpcReduction="20000"/>
          </a:bodyPr>
          <a:lstStyle/>
          <a:p>
            <a:r>
              <a:rPr lang="en-US" sz="3200" dirty="0"/>
              <a:t>Tree is pruned by halting its construction early.</a:t>
            </a:r>
          </a:p>
          <a:p>
            <a:pPr marL="0" indent="0">
              <a:buNone/>
            </a:pPr>
            <a:endParaRPr lang="en-US" sz="3200" dirty="0"/>
          </a:p>
          <a:p>
            <a:r>
              <a:rPr lang="en-US" sz="3200" dirty="0"/>
              <a:t>Upon halting node becomes a leaf.</a:t>
            </a:r>
          </a:p>
          <a:p>
            <a:pPr marL="0" indent="0">
              <a:buNone/>
            </a:pPr>
            <a:endParaRPr lang="en-US" sz="3200" dirty="0"/>
          </a:p>
          <a:p>
            <a:r>
              <a:rPr lang="en-US" sz="3200" dirty="0"/>
              <a:t>Assess the goodness of a split using measurement such as;</a:t>
            </a:r>
          </a:p>
          <a:p>
            <a:pPr marL="0" indent="0">
              <a:buNone/>
            </a:pPr>
            <a:r>
              <a:rPr lang="en-US" sz="3200" dirty="0"/>
              <a:t>	Statistical significance</a:t>
            </a:r>
          </a:p>
          <a:p>
            <a:pPr marL="0" indent="0">
              <a:buNone/>
            </a:pPr>
            <a:r>
              <a:rPr lang="en-US" sz="3200" dirty="0"/>
              <a:t>	Information gain</a:t>
            </a:r>
          </a:p>
          <a:p>
            <a:pPr marL="0" indent="0">
              <a:buNone/>
            </a:pPr>
            <a:r>
              <a:rPr lang="en-US" sz="3200" dirty="0"/>
              <a:t>	Gini Index and so on.</a:t>
            </a:r>
          </a:p>
          <a:p>
            <a:pPr marL="0" indent="0">
              <a:buNone/>
            </a:pPr>
            <a:endParaRPr lang="en-US" sz="3200" dirty="0"/>
          </a:p>
          <a:p>
            <a:r>
              <a:rPr lang="en-US" sz="3200" dirty="0"/>
              <a:t>If measurement of the split &lt; threshold value</a:t>
            </a:r>
          </a:p>
          <a:p>
            <a:pPr marL="0" indent="0">
              <a:buNone/>
            </a:pPr>
            <a:r>
              <a:rPr lang="en-US" sz="3200" dirty="0"/>
              <a:t>	Further splitting of the subtree is halted.</a:t>
            </a:r>
          </a:p>
        </p:txBody>
      </p:sp>
      <p:sp>
        <p:nvSpPr>
          <p:cNvPr id="4" name="Slide Number Placeholder 3"/>
          <p:cNvSpPr>
            <a:spLocks noGrp="1"/>
          </p:cNvSpPr>
          <p:nvPr>
            <p:ph type="sldNum" sz="quarter" idx="12"/>
          </p:nvPr>
        </p:nvSpPr>
        <p:spPr/>
        <p:txBody>
          <a:bodyPr/>
          <a:lstStyle/>
          <a:p>
            <a:fld id="{51A71D3D-F011-47C0-9290-685F7D9F6412}" type="slidenum">
              <a:rPr lang="en-US" smtClean="0"/>
              <a:t>30</a:t>
            </a:fld>
            <a:endParaRPr lang="en-US"/>
          </a:p>
        </p:txBody>
      </p:sp>
    </p:spTree>
    <p:extLst>
      <p:ext uri="{BB962C8B-B14F-4D97-AF65-F5344CB8AC3E}">
        <p14:creationId xmlns:p14="http://schemas.microsoft.com/office/powerpoint/2010/main" val="1672388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a:r>
              <a:rPr lang="en-US" sz="4400" kern="1200" dirty="0">
                <a:solidFill>
                  <a:schemeClr val="tx1"/>
                </a:solidFill>
                <a:latin typeface="+mj-lt"/>
                <a:ea typeface="+mj-ea"/>
                <a:cs typeface="+mj-cs"/>
              </a:rPr>
              <a:t>Post-pruning</a:t>
            </a:r>
          </a:p>
        </p:txBody>
      </p:sp>
      <p:sp>
        <p:nvSpPr>
          <p:cNvPr id="3" name="Content Placeholder 2"/>
          <p:cNvSpPr>
            <a:spLocks noGrp="1"/>
          </p:cNvSpPr>
          <p:nvPr>
            <p:ph idx="1"/>
          </p:nvPr>
        </p:nvSpPr>
        <p:spPr/>
        <p:txBody>
          <a:bodyPr/>
          <a:lstStyle/>
          <a:p>
            <a:r>
              <a:rPr lang="en-US" dirty="0"/>
              <a:t>Common approach.</a:t>
            </a:r>
          </a:p>
          <a:p>
            <a:r>
              <a:rPr lang="en-US" dirty="0"/>
              <a:t>Remove a subset of a given tree in a fully-grown tree and replace with a leaf node.</a:t>
            </a:r>
          </a:p>
          <a:p>
            <a:r>
              <a:rPr lang="en-US" dirty="0"/>
              <a:t>Leaf := Most frequent class among subtree. Ex: A3 in the diagram </a:t>
            </a:r>
          </a:p>
          <a:p>
            <a:r>
              <a:rPr lang="en-US" dirty="0"/>
              <a:t>Post-pruning techniques:</a:t>
            </a:r>
          </a:p>
          <a:p>
            <a:pPr lvl="1">
              <a:buFont typeface="Courier New" panose="02070309020205020404" pitchFamily="49" charset="0"/>
              <a:buChar char="o"/>
            </a:pPr>
            <a:r>
              <a:rPr lang="en-US" dirty="0"/>
              <a:t>	Cost based pruning</a:t>
            </a:r>
          </a:p>
          <a:p>
            <a:pPr lvl="1">
              <a:buFont typeface="Courier New" panose="02070309020205020404" pitchFamily="49" charset="0"/>
              <a:buChar char="o"/>
            </a:pPr>
            <a:r>
              <a:rPr lang="en-US" dirty="0"/>
              <a:t>	Reduced error pruning</a:t>
            </a:r>
          </a:p>
          <a:p>
            <a:pPr lvl="1">
              <a:buFont typeface="Courier New" panose="02070309020205020404" pitchFamily="49" charset="0"/>
              <a:buChar char="o"/>
            </a:pPr>
            <a:r>
              <a:rPr lang="en-US" dirty="0"/>
              <a:t>	Maximum error pruning</a:t>
            </a:r>
          </a:p>
          <a:p>
            <a:pPr lvl="1">
              <a:buFont typeface="Courier New" panose="02070309020205020404" pitchFamily="49" charset="0"/>
              <a:buChar char="o"/>
            </a:pPr>
            <a:r>
              <a:rPr lang="en-US" dirty="0"/>
              <a:t>	Error complexity pruning</a:t>
            </a:r>
          </a:p>
        </p:txBody>
      </p:sp>
      <p:sp>
        <p:nvSpPr>
          <p:cNvPr id="4" name="Slide Number Placeholder 3"/>
          <p:cNvSpPr>
            <a:spLocks noGrp="1"/>
          </p:cNvSpPr>
          <p:nvPr>
            <p:ph type="sldNum" sz="quarter" idx="12"/>
          </p:nvPr>
        </p:nvSpPr>
        <p:spPr/>
        <p:txBody>
          <a:bodyPr/>
          <a:lstStyle/>
          <a:p>
            <a:fld id="{51A71D3D-F011-47C0-9290-685F7D9F6412}" type="slidenum">
              <a:rPr lang="en-US" smtClean="0"/>
              <a:t>31</a:t>
            </a:fld>
            <a:endParaRPr lang="en-US"/>
          </a:p>
        </p:txBody>
      </p:sp>
    </p:spTree>
    <p:extLst>
      <p:ext uri="{BB962C8B-B14F-4D97-AF65-F5344CB8AC3E}">
        <p14:creationId xmlns:p14="http://schemas.microsoft.com/office/powerpoint/2010/main" val="4264810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Callout 29"/>
          <p:cNvSpPr/>
          <p:nvPr/>
        </p:nvSpPr>
        <p:spPr>
          <a:xfrm>
            <a:off x="5029200" y="4329112"/>
            <a:ext cx="1752600" cy="623888"/>
          </a:xfrm>
          <a:prstGeom prst="wedgeEllipseCallout">
            <a:avLst>
              <a:gd name="adj1" fmla="val 14819"/>
              <a:gd name="adj2" fmla="val 82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Callout 28"/>
          <p:cNvSpPr/>
          <p:nvPr/>
        </p:nvSpPr>
        <p:spPr>
          <a:xfrm>
            <a:off x="2009775" y="4329112"/>
            <a:ext cx="1571625" cy="62388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Rule extraction from Decision Tree</a:t>
            </a:r>
          </a:p>
        </p:txBody>
      </p:sp>
      <p:sp>
        <p:nvSpPr>
          <p:cNvPr id="3" name="Content Placeholder 2"/>
          <p:cNvSpPr>
            <a:spLocks noGrp="1"/>
          </p:cNvSpPr>
          <p:nvPr>
            <p:ph idx="1"/>
          </p:nvPr>
        </p:nvSpPr>
        <p:spPr>
          <a:xfrm>
            <a:off x="628650" y="1447800"/>
            <a:ext cx="8362950" cy="5410199"/>
          </a:xfrm>
        </p:spPr>
        <p:txBody>
          <a:bodyPr>
            <a:normAutofit/>
          </a:bodyPr>
          <a:lstStyle/>
          <a:p>
            <a:r>
              <a:rPr lang="en-US" dirty="0"/>
              <a:t>The more the decision tree is large the more the complexity and difficult to comprehend.</a:t>
            </a:r>
          </a:p>
          <a:p>
            <a:pPr marL="0" indent="0">
              <a:buNone/>
            </a:pPr>
            <a:endParaRPr lang="en-US" dirty="0"/>
          </a:p>
          <a:p>
            <a:pPr marL="0" indent="0">
              <a:buNone/>
            </a:pPr>
            <a:r>
              <a:rPr lang="en-US" dirty="0"/>
              <a:t>Decision tree </a:t>
            </a:r>
            <a:r>
              <a:rPr lang="en-US" dirty="0">
                <a:sym typeface="Wingdings" panose="05000000000000000000" pitchFamily="2" charset="2"/>
              </a:rPr>
              <a:t>		Rule-based classifier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Rule-based classifiers uses set of IF-THEN rules.</a:t>
            </a:r>
          </a:p>
          <a:p>
            <a:pPr marL="0" indent="0">
              <a:buNone/>
            </a:pPr>
            <a:r>
              <a:rPr lang="en-US" b="1" dirty="0">
                <a:sym typeface="Wingdings" panose="05000000000000000000" pitchFamily="2" charset="2"/>
              </a:rPr>
              <a:t>	</a:t>
            </a:r>
            <a:endParaRPr lang="en-US"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51A71D3D-F011-47C0-9290-685F7D9F6412}" type="slidenum">
              <a:rPr lang="en-US" smtClean="0"/>
              <a:t>32</a:t>
            </a:fld>
            <a:endParaRPr lang="en-US"/>
          </a:p>
        </p:txBody>
      </p:sp>
      <p:sp>
        <p:nvSpPr>
          <p:cNvPr id="5" name="Rectangle 4"/>
          <p:cNvSpPr/>
          <p:nvPr/>
        </p:nvSpPr>
        <p:spPr>
          <a:xfrm>
            <a:off x="3048000" y="25146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 Extraction</a:t>
            </a:r>
          </a:p>
        </p:txBody>
      </p:sp>
      <p:graphicFrame>
        <p:nvGraphicFramePr>
          <p:cNvPr id="19" name="Table 18"/>
          <p:cNvGraphicFramePr>
            <a:graphicFrameLocks noGrp="1"/>
          </p:cNvGraphicFramePr>
          <p:nvPr/>
        </p:nvGraphicFramePr>
        <p:xfrm>
          <a:off x="432911" y="4329112"/>
          <a:ext cx="6525577" cy="230124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2715577">
                  <a:extLst>
                    <a:ext uri="{9D8B030D-6E8A-4147-A177-3AD203B41FA5}">
                      <a16:colId xmlns:a16="http://schemas.microsoft.com/office/drawing/2014/main" val="20001"/>
                    </a:ext>
                  </a:extLst>
                </a:gridCol>
              </a:tblGrid>
              <a:tr h="328454">
                <a:tc gridSpan="2">
                  <a:txBody>
                    <a:bodyPr/>
                    <a:lstStyle/>
                    <a:p>
                      <a:r>
                        <a:rPr lang="en-US" sz="2400" b="1" dirty="0">
                          <a:solidFill>
                            <a:schemeClr val="tx1"/>
                          </a:solidFill>
                          <a:sym typeface="Wingdings" panose="05000000000000000000" pitchFamily="2" charset="2"/>
                        </a:rPr>
                        <a:t>            IF</a:t>
                      </a:r>
                      <a:r>
                        <a:rPr lang="en-US" sz="2400" dirty="0">
                          <a:solidFill>
                            <a:schemeClr val="tx1"/>
                          </a:solidFill>
                          <a:sym typeface="Wingdings" panose="05000000000000000000" pitchFamily="2" charset="2"/>
                        </a:rPr>
                        <a:t>       </a:t>
                      </a:r>
                      <a:r>
                        <a:rPr lang="en-US" sz="2400" i="1" dirty="0">
                          <a:solidFill>
                            <a:schemeClr val="tx1"/>
                          </a:solidFill>
                          <a:sym typeface="Wingdings" panose="05000000000000000000" pitchFamily="2" charset="2"/>
                        </a:rPr>
                        <a:t>condition         </a:t>
                      </a:r>
                      <a:r>
                        <a:rPr lang="en-US" sz="2400" b="1" dirty="0">
                          <a:solidFill>
                            <a:schemeClr val="tx1"/>
                          </a:solidFill>
                          <a:sym typeface="Wingdings" panose="05000000000000000000" pitchFamily="2" charset="2"/>
                        </a:rPr>
                        <a:t>THEN</a:t>
                      </a:r>
                      <a:r>
                        <a:rPr lang="en-US" sz="2400" dirty="0">
                          <a:solidFill>
                            <a:schemeClr val="tx1"/>
                          </a:solidFill>
                          <a:sym typeface="Wingdings" panose="05000000000000000000" pitchFamily="2" charset="2"/>
                        </a:rPr>
                        <a:t>         </a:t>
                      </a:r>
                      <a:r>
                        <a:rPr lang="en-US" sz="2400" i="1" dirty="0">
                          <a:solidFill>
                            <a:schemeClr val="tx1"/>
                          </a:solidFill>
                          <a:sym typeface="Wingdings" panose="05000000000000000000" pitchFamily="2" charset="2"/>
                        </a:rPr>
                        <a:t>conclusion</a:t>
                      </a:r>
                      <a:endParaRPr lang="en-US" sz="2400" dirty="0">
                        <a:solidFill>
                          <a:schemeClr val="tx1"/>
                        </a:solidFill>
                      </a:endParaRPr>
                    </a:p>
                  </a:txBody>
                  <a:tcPr>
                    <a:noFill/>
                  </a:tcPr>
                </a:tc>
                <a:tc hMerge="1">
                  <a:txBody>
                    <a:bodyPr/>
                    <a:lstStyle/>
                    <a:p>
                      <a:endParaRPr lang="en-US" dirty="0"/>
                    </a:p>
                  </a:txBody>
                  <a:tcPr/>
                </a:tc>
                <a:extLst>
                  <a:ext uri="{0D108BD9-81ED-4DB2-BD59-A6C34878D82A}">
                    <a16:rowId xmlns:a16="http://schemas.microsoft.com/office/drawing/2014/main" val="10000"/>
                  </a:ext>
                </a:extLst>
              </a:tr>
              <a:tr h="333016">
                <a:tc>
                  <a:txBody>
                    <a:bodyPr/>
                    <a:lstStyle/>
                    <a:p>
                      <a:endParaRPr lang="en-US" dirty="0">
                        <a:solidFill>
                          <a:schemeClr val="tx1"/>
                        </a:solidFill>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i="1" dirty="0">
                        <a:solidFill>
                          <a:schemeClr val="tx1"/>
                        </a:solidFill>
                        <a:sym typeface="Wingdings" panose="05000000000000000000" pitchFamily="2" charset="2"/>
                      </a:endParaRPr>
                    </a:p>
                  </a:txBody>
                  <a:tcPr>
                    <a:noFill/>
                  </a:tcPr>
                </a:tc>
                <a:extLst>
                  <a:ext uri="{0D108BD9-81ED-4DB2-BD59-A6C34878D82A}">
                    <a16:rowId xmlns:a16="http://schemas.microsoft.com/office/drawing/2014/main" val="10001"/>
                  </a:ext>
                </a:extLst>
              </a:tr>
              <a:tr h="563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sym typeface="Wingdings" panose="05000000000000000000" pitchFamily="2" charset="2"/>
                        </a:rPr>
                        <a:t>Rule antecedent(precondition)</a:t>
                      </a:r>
                      <a:endParaRPr lang="en-US" sz="2000" dirty="0">
                        <a:solidFill>
                          <a:schemeClr val="tx1"/>
                        </a:solidFill>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i="1" dirty="0">
                          <a:solidFill>
                            <a:schemeClr val="tx1"/>
                          </a:solidFill>
                          <a:sym typeface="Wingdings" panose="05000000000000000000" pitchFamily="2" charset="2"/>
                        </a:rPr>
                        <a:t>rule consequent</a:t>
                      </a:r>
                    </a:p>
                  </a:txBody>
                  <a:tcPr>
                    <a:noFill/>
                  </a:tcPr>
                </a:tc>
                <a:extLst>
                  <a:ext uri="{0D108BD9-81ED-4DB2-BD59-A6C34878D82A}">
                    <a16:rowId xmlns:a16="http://schemas.microsoft.com/office/drawing/2014/main" val="10002"/>
                  </a:ext>
                </a:extLst>
              </a:tr>
              <a:tr h="821135">
                <a:tc>
                  <a:txBody>
                    <a:bodyPr/>
                    <a:lstStyle/>
                    <a:p>
                      <a:pPr marL="0" indent="0">
                        <a:buNone/>
                      </a:pPr>
                      <a:r>
                        <a:rPr lang="en-US" dirty="0">
                          <a:solidFill>
                            <a:schemeClr val="tx1"/>
                          </a:solidFill>
                          <a:sym typeface="Wingdings" panose="05000000000000000000" pitchFamily="2" charset="2"/>
                        </a:rPr>
                        <a:t>one or more attributes that are Logically </a:t>
                      </a:r>
                      <a:r>
                        <a:rPr lang="en-US" b="1" dirty="0" err="1">
                          <a:solidFill>
                            <a:schemeClr val="tx1"/>
                          </a:solidFill>
                          <a:sym typeface="Wingdings" panose="05000000000000000000" pitchFamily="2" charset="2"/>
                        </a:rPr>
                        <a:t>AND</a:t>
                      </a:r>
                      <a:r>
                        <a:rPr lang="en-US" dirty="0" err="1">
                          <a:solidFill>
                            <a:schemeClr val="tx1"/>
                          </a:solidFill>
                          <a:sym typeface="Wingdings" panose="05000000000000000000" pitchFamily="2" charset="2"/>
                        </a:rPr>
                        <a:t>ed</a:t>
                      </a:r>
                      <a:r>
                        <a:rPr lang="en-US" dirty="0">
                          <a:solidFill>
                            <a:schemeClr val="tx1"/>
                          </a:solidFill>
                          <a:sym typeface="Wingdings" panose="05000000000000000000" pitchFamily="2" charset="2"/>
                        </a:rPr>
                        <a:t>.</a:t>
                      </a:r>
                    </a:p>
                    <a:p>
                      <a:pPr marL="0" indent="0">
                        <a:buNone/>
                      </a:pPr>
                      <a:r>
                        <a:rPr lang="en-US" b="1" dirty="0">
                          <a:solidFill>
                            <a:schemeClr val="tx1"/>
                          </a:solidFill>
                          <a:sym typeface="Wingdings" panose="05000000000000000000" pitchFamily="2" charset="2"/>
                        </a:rPr>
                        <a:t>IF</a:t>
                      </a:r>
                      <a:r>
                        <a:rPr lang="en-US" baseline="0" dirty="0">
                          <a:solidFill>
                            <a:schemeClr val="tx1"/>
                          </a:solidFill>
                          <a:sym typeface="Wingdings" panose="05000000000000000000" pitchFamily="2" charset="2"/>
                        </a:rPr>
                        <a:t> </a:t>
                      </a:r>
                      <a:r>
                        <a:rPr lang="en-US" i="1" baseline="0" dirty="0">
                          <a:solidFill>
                            <a:schemeClr val="tx1"/>
                          </a:solidFill>
                          <a:sym typeface="Wingdings" panose="05000000000000000000" pitchFamily="2" charset="2"/>
                        </a:rPr>
                        <a:t>Age = youth </a:t>
                      </a:r>
                      <a:r>
                        <a:rPr lang="en-US" b="1" i="0" baseline="0" dirty="0">
                          <a:solidFill>
                            <a:schemeClr val="tx1"/>
                          </a:solidFill>
                          <a:sym typeface="Wingdings" panose="05000000000000000000" pitchFamily="2" charset="2"/>
                        </a:rPr>
                        <a:t>AND</a:t>
                      </a:r>
                      <a:r>
                        <a:rPr lang="en-US" i="1" baseline="0" dirty="0">
                          <a:solidFill>
                            <a:schemeClr val="tx1"/>
                          </a:solidFill>
                          <a:sym typeface="Wingdings" panose="05000000000000000000" pitchFamily="2" charset="2"/>
                        </a:rPr>
                        <a:t> Student = yes</a:t>
                      </a:r>
                      <a:endParaRPr lang="en-US" dirty="0">
                        <a:solidFill>
                          <a:schemeClr val="tx1"/>
                        </a:solidFill>
                        <a:sym typeface="Wingdings" panose="05000000000000000000" pitchFamily="2" charset="2"/>
                      </a:endParaRPr>
                    </a:p>
                  </a:txBody>
                  <a:tcP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i="1" dirty="0">
                          <a:solidFill>
                            <a:schemeClr val="tx1"/>
                          </a:solidFill>
                          <a:sym typeface="Wingdings" panose="05000000000000000000" pitchFamily="2" charset="2"/>
                        </a:rPr>
                        <a:t>Class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dirty="0">
                        <a:solidFill>
                          <a:schemeClr val="tx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chemeClr val="tx1"/>
                          </a:solidFill>
                          <a:sym typeface="Wingdings" panose="05000000000000000000" pitchFamily="2" charset="2"/>
                        </a:rPr>
                        <a:t>THEN</a:t>
                      </a:r>
                      <a:r>
                        <a:rPr lang="en-US" i="1" dirty="0">
                          <a:solidFill>
                            <a:schemeClr val="tx1"/>
                          </a:solidFill>
                          <a:sym typeface="Wingdings" panose="05000000000000000000" pitchFamily="2" charset="2"/>
                        </a:rPr>
                        <a:t> buys_computer = yes</a:t>
                      </a:r>
                    </a:p>
                  </a:txBody>
                  <a:tcPr>
                    <a:noFill/>
                  </a:tcPr>
                </a:tc>
                <a:extLst>
                  <a:ext uri="{0D108BD9-81ED-4DB2-BD59-A6C34878D82A}">
                    <a16:rowId xmlns:a16="http://schemas.microsoft.com/office/drawing/2014/main" val="10003"/>
                  </a:ext>
                </a:extLst>
              </a:tr>
            </a:tbl>
          </a:graphicData>
        </a:graphic>
      </p:graphicFrame>
      <p:sp>
        <p:nvSpPr>
          <p:cNvPr id="24" name="Down Arrow 23"/>
          <p:cNvSpPr/>
          <p:nvPr/>
        </p:nvSpPr>
        <p:spPr>
          <a:xfrm>
            <a:off x="2009775" y="5410200"/>
            <a:ext cx="104775" cy="396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023133" y="5471398"/>
            <a:ext cx="104775" cy="396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884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Rule extraction from Decision Tree </a:t>
            </a:r>
            <a:r>
              <a:rPr lang="en-US" sz="3200" dirty="0"/>
              <a:t>Cont.</a:t>
            </a:r>
          </a:p>
        </p:txBody>
      </p:sp>
      <p:sp>
        <p:nvSpPr>
          <p:cNvPr id="3" name="Content Placeholder 2"/>
          <p:cNvSpPr>
            <a:spLocks noGrp="1"/>
          </p:cNvSpPr>
          <p:nvPr>
            <p:ph idx="1"/>
          </p:nvPr>
        </p:nvSpPr>
        <p:spPr>
          <a:xfrm>
            <a:off x="628650" y="1447800"/>
            <a:ext cx="7886700" cy="5410199"/>
          </a:xfrm>
        </p:spPr>
        <p:txBody>
          <a:bodyPr>
            <a:normAutofit/>
          </a:bodyPr>
          <a:lstStyle/>
          <a:p>
            <a:pPr marL="0" indent="0">
              <a:buNone/>
            </a:pPr>
            <a:r>
              <a:rPr lang="en-US" b="1" dirty="0"/>
              <a:t>Method:</a:t>
            </a:r>
          </a:p>
          <a:p>
            <a:r>
              <a:rPr lang="en-US" sz="2400" dirty="0"/>
              <a:t>One rule is created from each path from root to a leaf.</a:t>
            </a:r>
          </a:p>
          <a:p>
            <a:r>
              <a:rPr lang="en-US" sz="2400" dirty="0"/>
              <a:t>Splitting criterion at each node from root to one before leaf(except leaf) along the path are joined with logical </a:t>
            </a:r>
            <a:r>
              <a:rPr lang="en-US" sz="2400" b="1" i="1" dirty="0"/>
              <a:t>AND </a:t>
            </a:r>
            <a:r>
              <a:rPr lang="en-US" sz="2400" dirty="0"/>
              <a:t>to form an antecedent (IF part)</a:t>
            </a:r>
          </a:p>
          <a:p>
            <a:r>
              <a:rPr lang="en-US" sz="2400" dirty="0"/>
              <a:t>Leaf node class label prediction form the rule consequent (THEN part).</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33</a:t>
            </a:fld>
            <a:endParaRPr lang="en-US"/>
          </a:p>
        </p:txBody>
      </p:sp>
      <p:graphicFrame>
        <p:nvGraphicFramePr>
          <p:cNvPr id="6" name="Table 5"/>
          <p:cNvGraphicFramePr>
            <a:graphicFrameLocks noGrp="1"/>
          </p:cNvGraphicFramePr>
          <p:nvPr/>
        </p:nvGraphicFramePr>
        <p:xfrm>
          <a:off x="628650" y="4313872"/>
          <a:ext cx="8305801" cy="2225040"/>
        </p:xfrm>
        <a:graphic>
          <a:graphicData uri="http://schemas.openxmlformats.org/drawingml/2006/table">
            <a:tbl>
              <a:tblPr firstRow="1" bandRow="1">
                <a:tableStyleId>{5C22544A-7EE6-4342-B048-85BDC9FD1C3A}</a:tableStyleId>
              </a:tblPr>
              <a:tblGrid>
                <a:gridCol w="1142048">
                  <a:extLst>
                    <a:ext uri="{9D8B030D-6E8A-4147-A177-3AD203B41FA5}">
                      <a16:colId xmlns:a16="http://schemas.microsoft.com/office/drawing/2014/main" val="20000"/>
                    </a:ext>
                  </a:extLst>
                </a:gridCol>
                <a:gridCol w="4395153">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370840">
                <a:tc>
                  <a:txBody>
                    <a:bodyPr/>
                    <a:lstStyle/>
                    <a:p>
                      <a:r>
                        <a:rPr lang="en-US" dirty="0"/>
                        <a:t>Rule #</a:t>
                      </a:r>
                    </a:p>
                  </a:txBody>
                  <a:tcPr/>
                </a:tc>
                <a:tc>
                  <a:txBody>
                    <a:bodyPr/>
                    <a:lstStyle/>
                    <a:p>
                      <a:r>
                        <a:rPr lang="en-US" dirty="0"/>
                        <a:t>Rule antecedent</a:t>
                      </a:r>
                    </a:p>
                  </a:txBody>
                  <a:tcPr/>
                </a:tc>
                <a:tc>
                  <a:txBody>
                    <a:bodyPr/>
                    <a:lstStyle/>
                    <a:p>
                      <a:r>
                        <a:rPr lang="en-US" dirty="0"/>
                        <a:t>Rule</a:t>
                      </a:r>
                      <a:r>
                        <a:rPr lang="en-US" baseline="0" dirty="0"/>
                        <a:t> consequent</a:t>
                      </a:r>
                      <a:endParaRPr lang="en-US" dirty="0"/>
                    </a:p>
                  </a:txBody>
                  <a:tcPr/>
                </a:tc>
                <a:extLst>
                  <a:ext uri="{0D108BD9-81ED-4DB2-BD59-A6C34878D82A}">
                    <a16:rowId xmlns:a16="http://schemas.microsoft.com/office/drawing/2014/main" val="10000"/>
                  </a:ext>
                </a:extLst>
              </a:tr>
              <a:tr h="370840">
                <a:tc>
                  <a:txBody>
                    <a:bodyPr/>
                    <a:lstStyle/>
                    <a:p>
                      <a:r>
                        <a:rPr lang="en-US" dirty="0"/>
                        <a:t>R1</a:t>
                      </a:r>
                    </a:p>
                  </a:txBody>
                  <a:tcPr/>
                </a:tc>
                <a:tc>
                  <a:txBody>
                    <a:bodyPr/>
                    <a:lstStyle/>
                    <a:p>
                      <a:r>
                        <a:rPr lang="en-US" dirty="0"/>
                        <a:t>IF age =youth AND student</a:t>
                      </a:r>
                      <a:r>
                        <a:rPr lang="en-US" baseline="0" dirty="0"/>
                        <a:t> =no</a:t>
                      </a:r>
                      <a:endParaRPr lang="en-US" dirty="0"/>
                    </a:p>
                  </a:txBody>
                  <a:tcPr/>
                </a:tc>
                <a:tc>
                  <a:txBody>
                    <a:bodyPr/>
                    <a:lstStyle/>
                    <a:p>
                      <a:r>
                        <a:rPr lang="en-US" dirty="0"/>
                        <a:t>THEN buys_computer = no</a:t>
                      </a:r>
                    </a:p>
                  </a:txBody>
                  <a:tcPr/>
                </a:tc>
                <a:extLst>
                  <a:ext uri="{0D108BD9-81ED-4DB2-BD59-A6C34878D82A}">
                    <a16:rowId xmlns:a16="http://schemas.microsoft.com/office/drawing/2014/main" val="10001"/>
                  </a:ext>
                </a:extLst>
              </a:tr>
              <a:tr h="370840">
                <a:tc>
                  <a:txBody>
                    <a:bodyPr/>
                    <a:lstStyle/>
                    <a:p>
                      <a:r>
                        <a:rPr lang="en-US"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age =youth AND student</a:t>
                      </a:r>
                      <a:r>
                        <a:rPr lang="en-US" baseline="0" dirty="0"/>
                        <a:t> =yes</a:t>
                      </a:r>
                      <a:endParaRPr lang="en-US" dirty="0"/>
                    </a:p>
                  </a:txBody>
                  <a:tcPr/>
                </a:tc>
                <a:tc>
                  <a:txBody>
                    <a:bodyPr/>
                    <a:lstStyle/>
                    <a:p>
                      <a:r>
                        <a:rPr lang="en-US" dirty="0"/>
                        <a:t>THEN buys_computer = yes</a:t>
                      </a:r>
                    </a:p>
                  </a:txBody>
                  <a:tcPr/>
                </a:tc>
                <a:extLst>
                  <a:ext uri="{0D108BD9-81ED-4DB2-BD59-A6C34878D82A}">
                    <a16:rowId xmlns:a16="http://schemas.microsoft.com/office/drawing/2014/main" val="10002"/>
                  </a:ext>
                </a:extLst>
              </a:tr>
              <a:tr h="370840">
                <a:tc>
                  <a:txBody>
                    <a:bodyPr/>
                    <a:lstStyle/>
                    <a:p>
                      <a:r>
                        <a:rPr lang="en-US" dirty="0"/>
                        <a:t>R3</a:t>
                      </a:r>
                    </a:p>
                  </a:txBody>
                  <a:tcPr/>
                </a:tc>
                <a:tc>
                  <a:txBody>
                    <a:bodyPr/>
                    <a:lstStyle/>
                    <a:p>
                      <a:r>
                        <a:rPr lang="en-US" dirty="0"/>
                        <a:t>IF age =middle_aged</a:t>
                      </a:r>
                    </a:p>
                  </a:txBody>
                  <a:tcPr/>
                </a:tc>
                <a:tc>
                  <a:txBody>
                    <a:bodyPr/>
                    <a:lstStyle/>
                    <a:p>
                      <a:r>
                        <a:rPr lang="en-US" dirty="0"/>
                        <a:t>THEN buys_computer = yes</a:t>
                      </a:r>
                    </a:p>
                  </a:txBody>
                  <a:tcPr/>
                </a:tc>
                <a:extLst>
                  <a:ext uri="{0D108BD9-81ED-4DB2-BD59-A6C34878D82A}">
                    <a16:rowId xmlns:a16="http://schemas.microsoft.com/office/drawing/2014/main" val="10003"/>
                  </a:ext>
                </a:extLst>
              </a:tr>
              <a:tr h="370840">
                <a:tc>
                  <a:txBody>
                    <a:bodyPr/>
                    <a:lstStyle/>
                    <a:p>
                      <a:r>
                        <a:rPr lang="en-US" dirty="0"/>
                        <a:t>R4</a:t>
                      </a:r>
                    </a:p>
                  </a:txBody>
                  <a:tcPr/>
                </a:tc>
                <a:tc>
                  <a:txBody>
                    <a:bodyPr/>
                    <a:lstStyle/>
                    <a:p>
                      <a:r>
                        <a:rPr lang="en-US" dirty="0"/>
                        <a:t>IF age =senior AND credit_rating= excellent</a:t>
                      </a:r>
                    </a:p>
                  </a:txBody>
                  <a:tcPr/>
                </a:tc>
                <a:tc>
                  <a:txBody>
                    <a:bodyPr/>
                    <a:lstStyle/>
                    <a:p>
                      <a:r>
                        <a:rPr lang="en-US" dirty="0"/>
                        <a:t>THEN buys_computer = yes</a:t>
                      </a:r>
                    </a:p>
                  </a:txBody>
                  <a:tcPr/>
                </a:tc>
                <a:extLst>
                  <a:ext uri="{0D108BD9-81ED-4DB2-BD59-A6C34878D82A}">
                    <a16:rowId xmlns:a16="http://schemas.microsoft.com/office/drawing/2014/main" val="10004"/>
                  </a:ext>
                </a:extLst>
              </a:tr>
              <a:tr h="370840">
                <a:tc>
                  <a:txBody>
                    <a:bodyPr/>
                    <a:lstStyle/>
                    <a:p>
                      <a:r>
                        <a:rPr lang="en-US" dirty="0"/>
                        <a:t>R5</a:t>
                      </a:r>
                    </a:p>
                  </a:txBody>
                  <a:tcPr/>
                </a:tc>
                <a:tc>
                  <a:txBody>
                    <a:bodyPr/>
                    <a:lstStyle/>
                    <a:p>
                      <a:r>
                        <a:rPr lang="en-US" dirty="0"/>
                        <a:t>IF</a:t>
                      </a:r>
                      <a:r>
                        <a:rPr lang="en-US" baseline="0" dirty="0"/>
                        <a:t> </a:t>
                      </a:r>
                      <a:r>
                        <a:rPr lang="en-US" dirty="0"/>
                        <a:t>age =senior AND credit_rating=fair</a:t>
                      </a:r>
                    </a:p>
                  </a:txBody>
                  <a:tcPr/>
                </a:tc>
                <a:tc>
                  <a:txBody>
                    <a:bodyPr/>
                    <a:lstStyle/>
                    <a:p>
                      <a:r>
                        <a:rPr lang="en-US" dirty="0"/>
                        <a:t>THEN buys_computer = yes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8410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Decision Tree Rules</a:t>
            </a:r>
          </a:p>
        </p:txBody>
      </p:sp>
      <p:sp>
        <p:nvSpPr>
          <p:cNvPr id="3" name="Content Placeholder 2"/>
          <p:cNvSpPr>
            <a:spLocks noGrp="1"/>
          </p:cNvSpPr>
          <p:nvPr>
            <p:ph idx="1"/>
          </p:nvPr>
        </p:nvSpPr>
        <p:spPr>
          <a:xfrm>
            <a:off x="628650" y="1447801"/>
            <a:ext cx="7886700" cy="4908550"/>
          </a:xfrm>
        </p:spPr>
        <p:txBody>
          <a:bodyPr>
            <a:normAutofit/>
          </a:bodyPr>
          <a:lstStyle/>
          <a:p>
            <a:r>
              <a:rPr lang="en-US" dirty="0"/>
              <a:t>A disjunction (logical OR) is implied between each of the extracted rules.</a:t>
            </a:r>
          </a:p>
          <a:p>
            <a:r>
              <a:rPr lang="en-US" dirty="0"/>
              <a:t>Mutually exclusive.</a:t>
            </a:r>
          </a:p>
          <a:p>
            <a:pPr lvl="1"/>
            <a:r>
              <a:rPr lang="en-US" dirty="0"/>
              <a:t>No rule conflicts because no two rules will be triggered for the same sample.</a:t>
            </a:r>
          </a:p>
          <a:p>
            <a:r>
              <a:rPr lang="en-US" dirty="0"/>
              <a:t>Exhaustive.</a:t>
            </a:r>
          </a:p>
          <a:p>
            <a:pPr lvl="1"/>
            <a:r>
              <a:rPr lang="en-US" dirty="0"/>
              <a:t>One rule for possible attribute-value combination.</a:t>
            </a:r>
          </a:p>
          <a:p>
            <a:pPr lvl="1"/>
            <a:r>
              <a:rPr lang="en-US" dirty="0"/>
              <a:t>So no default rule is required. </a:t>
            </a:r>
            <a:endParaRPr lang="en-US" sz="2800" dirty="0"/>
          </a:p>
          <a:p>
            <a:r>
              <a:rPr lang="en-US" dirty="0"/>
              <a:t>Unordered.</a:t>
            </a:r>
          </a:p>
        </p:txBody>
      </p:sp>
      <p:sp>
        <p:nvSpPr>
          <p:cNvPr id="4" name="Slide Number Placeholder 3"/>
          <p:cNvSpPr>
            <a:spLocks noGrp="1"/>
          </p:cNvSpPr>
          <p:nvPr>
            <p:ph type="sldNum" sz="quarter" idx="12"/>
          </p:nvPr>
        </p:nvSpPr>
        <p:spPr/>
        <p:txBody>
          <a:bodyPr/>
          <a:lstStyle/>
          <a:p>
            <a:fld id="{51A71D3D-F011-47C0-9290-685F7D9F6412}" type="slidenum">
              <a:rPr lang="en-US" smtClean="0"/>
              <a:t>34</a:t>
            </a:fld>
            <a:endParaRPr lang="en-US"/>
          </a:p>
        </p:txBody>
      </p:sp>
    </p:spTree>
    <p:extLst>
      <p:ext uri="{BB962C8B-B14F-4D97-AF65-F5344CB8AC3E}">
        <p14:creationId xmlns:p14="http://schemas.microsoft.com/office/powerpoint/2010/main" val="2274123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Induction directly from data.</a:t>
            </a:r>
          </a:p>
        </p:txBody>
      </p:sp>
      <p:sp>
        <p:nvSpPr>
          <p:cNvPr id="3" name="Content Placeholder 2"/>
          <p:cNvSpPr>
            <a:spLocks noGrp="1"/>
          </p:cNvSpPr>
          <p:nvPr>
            <p:ph idx="1"/>
          </p:nvPr>
        </p:nvSpPr>
        <p:spPr/>
        <p:txBody>
          <a:bodyPr/>
          <a:lstStyle/>
          <a:p>
            <a:r>
              <a:rPr lang="en-US" dirty="0"/>
              <a:t>IF-THEN rules can be extracted directly from the training data. (Without having to generate a decision tree first)</a:t>
            </a:r>
          </a:p>
          <a:p>
            <a:pPr marL="0" indent="0">
              <a:buNone/>
            </a:pPr>
            <a:r>
              <a:rPr lang="en-US" dirty="0"/>
              <a:t>	Ex: </a:t>
            </a:r>
          </a:p>
          <a:p>
            <a:pPr marL="0" indent="0">
              <a:buNone/>
            </a:pPr>
            <a:r>
              <a:rPr lang="en-US" dirty="0"/>
              <a:t>		Sequential covering algorithm</a:t>
            </a:r>
          </a:p>
          <a:p>
            <a:pPr marL="0" indent="0">
              <a:buNone/>
            </a:pPr>
            <a:r>
              <a:rPr lang="en-US" dirty="0"/>
              <a:t>		Associative classification algorithms</a:t>
            </a:r>
          </a:p>
          <a:p>
            <a:pPr marL="0" indent="0">
              <a:buNone/>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35</a:t>
            </a:fld>
            <a:endParaRPr lang="en-US"/>
          </a:p>
        </p:txBody>
      </p:sp>
    </p:spTree>
    <p:extLst>
      <p:ext uri="{BB962C8B-B14F-4D97-AF65-F5344CB8AC3E}">
        <p14:creationId xmlns:p14="http://schemas.microsoft.com/office/powerpoint/2010/main" val="2661238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Decision Trees</a:t>
            </a:r>
          </a:p>
        </p:txBody>
      </p:sp>
      <p:sp>
        <p:nvSpPr>
          <p:cNvPr id="3" name="Content Placeholder 2"/>
          <p:cNvSpPr>
            <a:spLocks noGrp="1"/>
          </p:cNvSpPr>
          <p:nvPr>
            <p:ph idx="1"/>
          </p:nvPr>
        </p:nvSpPr>
        <p:spPr>
          <a:xfrm>
            <a:off x="533400" y="1600200"/>
            <a:ext cx="8077200" cy="4953000"/>
          </a:xfrm>
        </p:spPr>
        <p:txBody>
          <a:bodyPr>
            <a:normAutofit fontScale="92500" lnSpcReduction="20000"/>
          </a:bodyPr>
          <a:lstStyle/>
          <a:p>
            <a:pPr marL="0" indent="0">
              <a:buNone/>
            </a:pPr>
            <a:r>
              <a:rPr lang="en-US" sz="3200" dirty="0"/>
              <a:t>Advantages:</a:t>
            </a:r>
          </a:p>
          <a:p>
            <a:pPr lvl="1"/>
            <a:r>
              <a:rPr lang="en-US" dirty="0"/>
              <a:t>Construction does not require any domain knowledge or parameter setting.</a:t>
            </a:r>
          </a:p>
          <a:p>
            <a:pPr lvl="1"/>
            <a:r>
              <a:rPr lang="en-US" dirty="0"/>
              <a:t>Good for exploratory knowledge discovery.</a:t>
            </a:r>
          </a:p>
          <a:p>
            <a:pPr lvl="1"/>
            <a:r>
              <a:rPr lang="en-US" dirty="0"/>
              <a:t>Can handle high dimensional data.</a:t>
            </a:r>
          </a:p>
          <a:p>
            <a:pPr lvl="1"/>
            <a:r>
              <a:rPr lang="en-US" dirty="0"/>
              <a:t>Representation of acquired knowledge is easy to assimilate by human. (Intuitive)</a:t>
            </a:r>
          </a:p>
          <a:p>
            <a:pPr lvl="1"/>
            <a:r>
              <a:rPr lang="en-US" dirty="0"/>
              <a:t>Learning and classification steps of Decision Tree induction are simple and fast. </a:t>
            </a:r>
          </a:p>
          <a:p>
            <a:pPr lvl="1"/>
            <a:r>
              <a:rPr lang="en-US" dirty="0"/>
              <a:t>High accuracy.(But depend on selected data)</a:t>
            </a:r>
          </a:p>
          <a:p>
            <a:pPr lvl="1"/>
            <a:r>
              <a:rPr lang="en-US" dirty="0"/>
              <a:t>Used as a basis for many commercial rule induction systems.</a:t>
            </a:r>
          </a:p>
          <a:p>
            <a:pPr marL="0" indent="0">
              <a:buNone/>
            </a:pPr>
            <a:r>
              <a:rPr lang="en-US" sz="3200" dirty="0"/>
              <a:t>Disadvantages:</a:t>
            </a:r>
          </a:p>
          <a:p>
            <a:pPr lvl="1"/>
            <a:r>
              <a:rPr lang="en-US" dirty="0"/>
              <a:t>Highly depend on the training data. Thus overfitting.</a:t>
            </a:r>
          </a:p>
          <a:p>
            <a:pPr lvl="1"/>
            <a:r>
              <a:rPr lang="en-US" dirty="0"/>
              <a:t>Tress becomes very complex unless an appropriate thresholds are set as termination conditions. </a:t>
            </a:r>
          </a:p>
          <a:p>
            <a:pPr lvl="1"/>
            <a:r>
              <a:rPr lang="en-US" dirty="0"/>
              <a:t>Use greedy approach and locally optimal (not globally optimal).</a:t>
            </a:r>
          </a:p>
          <a:p>
            <a:pPr marL="0" indent="0">
              <a:buNone/>
            </a:pPr>
            <a:endParaRPr lang="en-US" sz="3200"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36</a:t>
            </a:fld>
            <a:endParaRPr lang="en-US"/>
          </a:p>
        </p:txBody>
      </p:sp>
    </p:spTree>
    <p:extLst>
      <p:ext uri="{BB962C8B-B14F-4D97-AF65-F5344CB8AC3E}">
        <p14:creationId xmlns:p14="http://schemas.microsoft.com/office/powerpoint/2010/main" val="267617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Forests</a:t>
            </a:r>
          </a:p>
        </p:txBody>
      </p:sp>
      <p:sp>
        <p:nvSpPr>
          <p:cNvPr id="3" name="Content Placeholder 2"/>
          <p:cNvSpPr>
            <a:spLocks noGrp="1"/>
          </p:cNvSpPr>
          <p:nvPr>
            <p:ph idx="1"/>
          </p:nvPr>
        </p:nvSpPr>
        <p:spPr/>
        <p:txBody>
          <a:bodyPr>
            <a:normAutofit fontScale="92500" lnSpcReduction="20000"/>
          </a:bodyPr>
          <a:lstStyle/>
          <a:p>
            <a:r>
              <a:rPr lang="en-US" dirty="0"/>
              <a:t>An ensemble classifier that produces multiple decision trees. </a:t>
            </a:r>
          </a:p>
          <a:p>
            <a:r>
              <a:rPr lang="en-US" dirty="0"/>
              <a:t>Use randomly selected subsets of training samples to produce multiple decision trees. </a:t>
            </a:r>
          </a:p>
          <a:p>
            <a:r>
              <a:rPr lang="en-US" dirty="0"/>
              <a:t>Each decision tree is independently produced without any pruning.</a:t>
            </a:r>
          </a:p>
          <a:p>
            <a:r>
              <a:rPr lang="en-US" dirty="0"/>
              <a:t>Grow the forest up to a user-defined number of trees </a:t>
            </a:r>
            <a:r>
              <a:rPr lang="en-US" i="1" dirty="0"/>
              <a:t>(k).</a:t>
            </a:r>
          </a:p>
          <a:p>
            <a:r>
              <a:rPr lang="en-US" dirty="0"/>
              <a:t>A new unlabeled data input is thus evaluated against all decision trees created in the ensemble.</a:t>
            </a:r>
          </a:p>
          <a:p>
            <a:r>
              <a:rPr lang="en-US" dirty="0"/>
              <a:t>This ensemble method increases the accuracy of the output.</a:t>
            </a:r>
          </a:p>
        </p:txBody>
      </p:sp>
      <p:sp>
        <p:nvSpPr>
          <p:cNvPr id="4" name="Slide Number Placeholder 3"/>
          <p:cNvSpPr>
            <a:spLocks noGrp="1"/>
          </p:cNvSpPr>
          <p:nvPr>
            <p:ph type="sldNum" sz="quarter" idx="12"/>
          </p:nvPr>
        </p:nvSpPr>
        <p:spPr/>
        <p:txBody>
          <a:bodyPr/>
          <a:lstStyle/>
          <a:p>
            <a:fld id="{51A71D3D-F011-47C0-9290-685F7D9F6412}" type="slidenum">
              <a:rPr lang="en-US" smtClean="0"/>
              <a:t>37</a:t>
            </a:fld>
            <a:endParaRPr lang="en-US"/>
          </a:p>
        </p:txBody>
      </p:sp>
    </p:spTree>
    <p:extLst>
      <p:ext uri="{BB962C8B-B14F-4D97-AF65-F5344CB8AC3E}">
        <p14:creationId xmlns:p14="http://schemas.microsoft.com/office/powerpoint/2010/main" val="2160167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158875"/>
          </a:xfrm>
        </p:spPr>
        <p:txBody>
          <a:bodyPr>
            <a:noAutofit/>
          </a:bodyPr>
          <a:lstStyle/>
          <a:p>
            <a:r>
              <a:rPr lang="en-US" sz="3400" dirty="0"/>
              <a:t>Sampling training samples for random forest construction(multiple decision trees)</a:t>
            </a:r>
          </a:p>
        </p:txBody>
      </p:sp>
      <p:sp>
        <p:nvSpPr>
          <p:cNvPr id="3" name="Content Placeholder 2"/>
          <p:cNvSpPr>
            <a:spLocks noGrp="1"/>
          </p:cNvSpPr>
          <p:nvPr>
            <p:ph idx="1"/>
          </p:nvPr>
        </p:nvSpPr>
        <p:spPr>
          <a:xfrm>
            <a:off x="381000" y="1600200"/>
            <a:ext cx="8458200" cy="4756150"/>
          </a:xfrm>
        </p:spPr>
        <p:txBody>
          <a:bodyPr>
            <a:normAutofit/>
          </a:bodyPr>
          <a:lstStyle/>
          <a:p>
            <a:pPr marL="0" indent="0">
              <a:buNone/>
            </a:pPr>
            <a:r>
              <a:rPr lang="en-US" sz="3200" dirty="0"/>
              <a:t>Bootstrap Method (Sampling with replacement):</a:t>
            </a:r>
          </a:p>
          <a:p>
            <a:pPr marL="0" indent="0">
              <a:buNone/>
            </a:pPr>
            <a:endParaRPr lang="en-US" dirty="0"/>
          </a:p>
          <a:p>
            <a:pPr marL="0" indent="0">
              <a:buNone/>
            </a:pPr>
            <a:r>
              <a:rPr lang="en-US" dirty="0"/>
              <a:t>Sample the training samples uniformly </a:t>
            </a:r>
            <a:r>
              <a:rPr lang="en-US" b="1" i="1" dirty="0"/>
              <a:t>with replacement.</a:t>
            </a:r>
          </a:p>
          <a:p>
            <a:pPr marL="457200" lvl="1" indent="0">
              <a:buNone/>
            </a:pPr>
            <a:r>
              <a:rPr lang="en-US" i="1" dirty="0" err="1"/>
              <a:t>ie</a:t>
            </a:r>
            <a:r>
              <a:rPr lang="en-US" i="1" dirty="0"/>
              <a:t>. Each time a sample is selected, it is equally likely to be selected again and included in the next sample training set. </a:t>
            </a:r>
          </a:p>
          <a:p>
            <a:pPr marL="457200" lvl="1" indent="0">
              <a:buNone/>
            </a:pPr>
            <a:endParaRPr lang="en-US" b="1" i="1" dirty="0"/>
          </a:p>
          <a:p>
            <a:pPr marL="457200" lvl="1" indent="0">
              <a:buNone/>
            </a:pPr>
            <a:r>
              <a:rPr lang="en-US" i="1" dirty="0"/>
              <a:t>Ex. .632 bootstrap</a:t>
            </a:r>
          </a:p>
          <a:p>
            <a:pPr marL="457200" lvl="1" indent="0">
              <a:buNone/>
            </a:pPr>
            <a:endParaRPr lang="en-US" b="1" i="1" dirty="0"/>
          </a:p>
          <a:p>
            <a:pPr marL="457200" lvl="1" indent="0">
              <a:buNone/>
            </a:pPr>
            <a:endParaRPr lang="en-US" b="1" i="1" dirty="0"/>
          </a:p>
        </p:txBody>
      </p:sp>
      <p:sp>
        <p:nvSpPr>
          <p:cNvPr id="4" name="Slide Number Placeholder 3"/>
          <p:cNvSpPr>
            <a:spLocks noGrp="1"/>
          </p:cNvSpPr>
          <p:nvPr>
            <p:ph type="sldNum" sz="quarter" idx="12"/>
          </p:nvPr>
        </p:nvSpPr>
        <p:spPr/>
        <p:txBody>
          <a:bodyPr/>
          <a:lstStyle/>
          <a:p>
            <a:fld id="{51A71D3D-F011-47C0-9290-685F7D9F6412}" type="slidenum">
              <a:rPr lang="en-US" smtClean="0"/>
              <a:t>38</a:t>
            </a:fld>
            <a:endParaRPr lang="en-US"/>
          </a:p>
        </p:txBody>
      </p:sp>
    </p:spTree>
    <p:extLst>
      <p:ext uri="{BB962C8B-B14F-4D97-AF65-F5344CB8AC3E}">
        <p14:creationId xmlns:p14="http://schemas.microsoft.com/office/powerpoint/2010/main" val="3422239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628650" y="1825624"/>
            <a:ext cx="7886700" cy="4889709"/>
          </a:xfrm>
        </p:spPr>
        <p:txBody>
          <a:bodyPr/>
          <a:lstStyle/>
          <a:p>
            <a:pPr marL="0" indent="0">
              <a:buNone/>
            </a:pPr>
            <a:r>
              <a:rPr lang="en-US" dirty="0"/>
              <a:t>Methods that use a combination of Models. </a:t>
            </a:r>
          </a:p>
          <a:p>
            <a:pPr marL="457200" lvl="1" indent="0">
              <a:buNone/>
            </a:pPr>
            <a:r>
              <a:rPr lang="en-US" dirty="0"/>
              <a:t>	Ex: Multiple decision trees</a:t>
            </a:r>
          </a:p>
          <a:p>
            <a:pPr marL="0" indent="0">
              <a:buNone/>
            </a:pPr>
            <a:r>
              <a:rPr lang="en-US" dirty="0"/>
              <a:t>An ensemble method combines a series of </a:t>
            </a:r>
            <a:r>
              <a:rPr lang="en-US" i="1" dirty="0"/>
              <a:t>k</a:t>
            </a:r>
            <a:r>
              <a:rPr lang="en-US" dirty="0"/>
              <a:t> learned models(classifiers/predictors) with the aim of creating an improved composite model M*</a:t>
            </a:r>
          </a:p>
          <a:p>
            <a:pPr marL="0" indent="0">
              <a:buNone/>
            </a:pPr>
            <a:r>
              <a:rPr lang="en-US" dirty="0"/>
              <a:t>	M</a:t>
            </a:r>
            <a:r>
              <a:rPr lang="en-US" i="1" baseline="-25000" dirty="0"/>
              <a:t>1</a:t>
            </a:r>
            <a:r>
              <a:rPr lang="en-US" dirty="0"/>
              <a:t>, M</a:t>
            </a:r>
            <a:r>
              <a:rPr lang="en-US" i="1" baseline="-25000" dirty="0"/>
              <a:t>2</a:t>
            </a:r>
            <a:r>
              <a:rPr lang="en-US" dirty="0"/>
              <a:t>, M</a:t>
            </a:r>
            <a:r>
              <a:rPr lang="en-US" i="1" baseline="-25000" dirty="0"/>
              <a:t>3</a:t>
            </a:r>
            <a:r>
              <a:rPr lang="en-US" dirty="0"/>
              <a:t>, ……, M</a:t>
            </a:r>
            <a:r>
              <a:rPr lang="en-US" i="1" baseline="-25000" dirty="0"/>
              <a:t>k   </a:t>
            </a:r>
            <a:r>
              <a:rPr lang="en-US" dirty="0">
                <a:sym typeface="Wingdings" panose="05000000000000000000" pitchFamily="2" charset="2"/>
              </a:rPr>
              <a:t></a:t>
            </a:r>
            <a:r>
              <a:rPr lang="en-US" i="1" baseline="-25000" dirty="0">
                <a:sym typeface="Wingdings" panose="05000000000000000000" pitchFamily="2" charset="2"/>
              </a:rPr>
              <a:t> </a:t>
            </a:r>
            <a:r>
              <a:rPr lang="en-US" sz="3200" dirty="0"/>
              <a:t>M*</a:t>
            </a:r>
          </a:p>
        </p:txBody>
      </p:sp>
      <p:sp>
        <p:nvSpPr>
          <p:cNvPr id="4" name="Slide Number Placeholder 3"/>
          <p:cNvSpPr>
            <a:spLocks noGrp="1"/>
          </p:cNvSpPr>
          <p:nvPr>
            <p:ph type="sldNum" sz="quarter" idx="12"/>
          </p:nvPr>
        </p:nvSpPr>
        <p:spPr/>
        <p:txBody>
          <a:bodyPr/>
          <a:lstStyle/>
          <a:p>
            <a:fld id="{51A71D3D-F011-47C0-9290-685F7D9F6412}" type="slidenum">
              <a:rPr lang="en-US" smtClean="0"/>
              <a:t>39</a:t>
            </a:fld>
            <a:endParaRPr lang="en-US"/>
          </a:p>
        </p:txBody>
      </p:sp>
      <p:sp>
        <p:nvSpPr>
          <p:cNvPr id="5" name="Flowchart: Magnetic Disk 4"/>
          <p:cNvSpPr/>
          <p:nvPr/>
        </p:nvSpPr>
        <p:spPr>
          <a:xfrm>
            <a:off x="171450" y="4814093"/>
            <a:ext cx="914400" cy="145256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6" name="Rounded Rectangle 5"/>
          <p:cNvSpPr/>
          <p:nvPr/>
        </p:nvSpPr>
        <p:spPr>
          <a:xfrm>
            <a:off x="1905000" y="4585493"/>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1</a:t>
            </a:r>
            <a:endParaRPr lang="en-US" dirty="0"/>
          </a:p>
        </p:txBody>
      </p:sp>
      <p:sp>
        <p:nvSpPr>
          <p:cNvPr id="7" name="Rounded Rectangle 6"/>
          <p:cNvSpPr/>
          <p:nvPr/>
        </p:nvSpPr>
        <p:spPr>
          <a:xfrm>
            <a:off x="1905000" y="5191918"/>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1</a:t>
            </a:r>
            <a:endParaRPr lang="en-US" dirty="0"/>
          </a:p>
        </p:txBody>
      </p:sp>
      <p:sp>
        <p:nvSpPr>
          <p:cNvPr id="8" name="Rounded Rectangle 7"/>
          <p:cNvSpPr/>
          <p:nvPr/>
        </p:nvSpPr>
        <p:spPr>
          <a:xfrm>
            <a:off x="1905000" y="6258134"/>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r>
              <a:rPr lang="en-US" i="1" baseline="-25000" dirty="0"/>
              <a:t>k</a:t>
            </a:r>
            <a:endParaRPr lang="en-US" dirty="0"/>
          </a:p>
        </p:txBody>
      </p:sp>
      <p:sp>
        <p:nvSpPr>
          <p:cNvPr id="9" name="Flowchart: Connector 8"/>
          <p:cNvSpPr/>
          <p:nvPr/>
        </p:nvSpPr>
        <p:spPr>
          <a:xfrm flipH="1">
            <a:off x="2240280" y="578839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2240281" y="6026942"/>
            <a:ext cx="45720" cy="6905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590924" y="5649118"/>
            <a:ext cx="1895476" cy="617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a:p>
            <a:pPr algn="ctr"/>
            <a:r>
              <a:rPr lang="en-US" dirty="0"/>
              <a:t>[Combine votes]</a:t>
            </a:r>
          </a:p>
        </p:txBody>
      </p:sp>
      <p:sp>
        <p:nvSpPr>
          <p:cNvPr id="12" name="Oval 11"/>
          <p:cNvSpPr/>
          <p:nvPr/>
        </p:nvSpPr>
        <p:spPr>
          <a:xfrm>
            <a:off x="3886200" y="4585493"/>
            <a:ext cx="1295400" cy="6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data </a:t>
            </a:r>
          </a:p>
        </p:txBody>
      </p:sp>
      <p:sp>
        <p:nvSpPr>
          <p:cNvPr id="13" name="Oval 12"/>
          <p:cNvSpPr/>
          <p:nvPr/>
        </p:nvSpPr>
        <p:spPr>
          <a:xfrm>
            <a:off x="6457950" y="5641975"/>
            <a:ext cx="1771650" cy="6064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15" name="Straight Arrow Connector 14"/>
          <p:cNvCxnSpPr>
            <a:stCxn id="5" idx="4"/>
            <a:endCxn id="6" idx="1"/>
          </p:cNvCxnSpPr>
          <p:nvPr/>
        </p:nvCxnSpPr>
        <p:spPr>
          <a:xfrm flipV="1">
            <a:off x="1085850" y="4814093"/>
            <a:ext cx="819150" cy="72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a:endCxn id="7" idx="1"/>
          </p:cNvCxnSpPr>
          <p:nvPr/>
        </p:nvCxnSpPr>
        <p:spPr>
          <a:xfrm flipV="1">
            <a:off x="1085850" y="5420518"/>
            <a:ext cx="819150" cy="11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4"/>
            <a:endCxn id="8" idx="1"/>
          </p:cNvCxnSpPr>
          <p:nvPr/>
        </p:nvCxnSpPr>
        <p:spPr>
          <a:xfrm>
            <a:off x="1085850" y="5540375"/>
            <a:ext cx="819150" cy="94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p:cNvCxnSpPr>
          <p:nvPr/>
        </p:nvCxnSpPr>
        <p:spPr>
          <a:xfrm>
            <a:off x="2514600" y="4814093"/>
            <a:ext cx="1033463" cy="97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2514600" y="5420518"/>
            <a:ext cx="1033463" cy="443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p:cNvCxnSpPr>
          <p:nvPr/>
        </p:nvCxnSpPr>
        <p:spPr>
          <a:xfrm flipV="1">
            <a:off x="2514600" y="6002233"/>
            <a:ext cx="971550" cy="484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4"/>
            <a:endCxn id="11" idx="0"/>
          </p:cNvCxnSpPr>
          <p:nvPr/>
        </p:nvCxnSpPr>
        <p:spPr>
          <a:xfrm>
            <a:off x="4533900" y="5191918"/>
            <a:ext cx="4762"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1" idx="3"/>
            <a:endCxn id="13" idx="2"/>
          </p:cNvCxnSpPr>
          <p:nvPr/>
        </p:nvCxnSpPr>
        <p:spPr>
          <a:xfrm flipV="1">
            <a:off x="5486400" y="5945188"/>
            <a:ext cx="971550" cy="1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49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a Decision Tree?</a:t>
            </a:r>
          </a:p>
        </p:txBody>
      </p:sp>
      <p:sp>
        <p:nvSpPr>
          <p:cNvPr id="3" name="Content Placeholder 2"/>
          <p:cNvSpPr>
            <a:spLocks noGrp="1"/>
          </p:cNvSpPr>
          <p:nvPr>
            <p:ph idx="1"/>
          </p:nvPr>
        </p:nvSpPr>
        <p:spPr>
          <a:xfrm>
            <a:off x="628650" y="1825624"/>
            <a:ext cx="7886700" cy="4895851"/>
          </a:xfrm>
        </p:spPr>
        <p:txBody>
          <a:bodyPr>
            <a:normAutofit/>
          </a:bodyPr>
          <a:lstStyle/>
          <a:p>
            <a:r>
              <a:rPr lang="en-US" dirty="0"/>
              <a:t>A predictive model used in Machine Learning, Statistics and Data mining.</a:t>
            </a:r>
          </a:p>
          <a:p>
            <a:r>
              <a:rPr lang="en-US" dirty="0"/>
              <a:t>A tree structure (Directed, acyclic graph) starting with some observations about an item (Data) to conclusions (target value).</a:t>
            </a:r>
          </a:p>
          <a:p>
            <a:r>
              <a:rPr lang="en-US" dirty="0"/>
              <a:t>Makes a prediction on the basis of a series of decisions along the branch of a tree.</a:t>
            </a:r>
          </a:p>
          <a:p>
            <a:r>
              <a:rPr lang="en-US" dirty="0"/>
              <a:t>Representing possible paths.</a:t>
            </a:r>
          </a:p>
          <a:p>
            <a:r>
              <a:rPr lang="en-US" dirty="0"/>
              <a:t>Used for classification and regression.</a:t>
            </a:r>
          </a:p>
        </p:txBody>
      </p:sp>
      <p:sp>
        <p:nvSpPr>
          <p:cNvPr id="4" name="Slide Number Placeholder 3"/>
          <p:cNvSpPr>
            <a:spLocks noGrp="1"/>
          </p:cNvSpPr>
          <p:nvPr>
            <p:ph type="sldNum" sz="quarter" idx="12"/>
          </p:nvPr>
        </p:nvSpPr>
        <p:spPr/>
        <p:txBody>
          <a:bodyPr/>
          <a:lstStyle/>
          <a:p>
            <a:fld id="{51A71D3D-F011-47C0-9290-685F7D9F6412}" type="slidenum">
              <a:rPr lang="en-US" smtClean="0"/>
              <a:t>4</a:t>
            </a:fld>
            <a:endParaRPr lang="en-US"/>
          </a:p>
        </p:txBody>
      </p:sp>
    </p:spTree>
    <p:extLst>
      <p:ext uri="{BB962C8B-B14F-4D97-AF65-F5344CB8AC3E}">
        <p14:creationId xmlns:p14="http://schemas.microsoft.com/office/powerpoint/2010/main" val="2517170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304800" y="1585912"/>
            <a:ext cx="8839200" cy="4953000"/>
          </a:xfrm>
        </p:spPr>
        <p:txBody>
          <a:bodyPr>
            <a:normAutofit/>
          </a:bodyPr>
          <a:lstStyle/>
          <a:p>
            <a:pPr marL="0" indent="0">
              <a:buNone/>
            </a:pPr>
            <a:r>
              <a:rPr lang="en-US" sz="3700" dirty="0"/>
              <a:t>Two techniques available:</a:t>
            </a:r>
          </a:p>
          <a:p>
            <a:pPr marL="0" indent="0">
              <a:buNone/>
            </a:pPr>
            <a:endParaRPr lang="en-US" sz="3700" dirty="0"/>
          </a:p>
          <a:p>
            <a:pPr marL="971550" lvl="1" indent="-514350">
              <a:buFont typeface="+mj-lt"/>
              <a:buAutoNum type="arabicPeriod"/>
            </a:pPr>
            <a:r>
              <a:rPr lang="en-US" sz="3700" dirty="0"/>
              <a:t>Bagging (Bootstrap aggregation)</a:t>
            </a:r>
          </a:p>
          <a:p>
            <a:pPr marL="457200" lvl="1" indent="0">
              <a:buNone/>
            </a:pPr>
            <a:endParaRPr lang="en-US" sz="3700" dirty="0"/>
          </a:p>
          <a:p>
            <a:pPr marL="971550" lvl="1" indent="-514350">
              <a:buFont typeface="+mj-lt"/>
              <a:buAutoNum type="arabicPeriod"/>
            </a:pPr>
            <a:r>
              <a:rPr lang="en-US" sz="3700" dirty="0"/>
              <a:t>Boosting</a:t>
            </a:r>
          </a:p>
          <a:p>
            <a:pPr marL="457200" lvl="1" indent="0">
              <a:buNone/>
            </a:pPr>
            <a:endParaRPr lang="en-US" sz="3700" dirty="0"/>
          </a:p>
          <a:p>
            <a:pPr marL="0" indent="0">
              <a:buNone/>
            </a:pPr>
            <a:endParaRPr lang="en-US" sz="4400" b="1" dirty="0"/>
          </a:p>
          <a:p>
            <a:pPr marL="742950" indent="-742950">
              <a:buFont typeface="+mj-lt"/>
              <a:buAutoNum type="arabicPeriod"/>
            </a:pPr>
            <a:endParaRPr lang="en-US" sz="3600" dirty="0"/>
          </a:p>
        </p:txBody>
      </p:sp>
      <p:sp>
        <p:nvSpPr>
          <p:cNvPr id="4" name="Slide Number Placeholder 3"/>
          <p:cNvSpPr>
            <a:spLocks noGrp="1"/>
          </p:cNvSpPr>
          <p:nvPr>
            <p:ph type="sldNum" sz="quarter" idx="12"/>
          </p:nvPr>
        </p:nvSpPr>
        <p:spPr/>
        <p:txBody>
          <a:bodyPr/>
          <a:lstStyle/>
          <a:p>
            <a:fld id="{51A71D3D-F011-47C0-9290-685F7D9F6412}" type="slidenum">
              <a:rPr lang="en-US" smtClean="0"/>
              <a:t>40</a:t>
            </a:fld>
            <a:endParaRPr lang="en-US"/>
          </a:p>
        </p:txBody>
      </p:sp>
    </p:spTree>
    <p:extLst>
      <p:ext uri="{BB962C8B-B14F-4D97-AF65-F5344CB8AC3E}">
        <p14:creationId xmlns:p14="http://schemas.microsoft.com/office/powerpoint/2010/main" val="1673092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Given a data set D of </a:t>
            </a:r>
            <a:r>
              <a:rPr lang="en-US" i="1" dirty="0"/>
              <a:t>d</a:t>
            </a:r>
            <a:r>
              <a:rPr lang="en-US" dirty="0"/>
              <a:t> samples, </a:t>
            </a:r>
          </a:p>
          <a:p>
            <a:pPr marL="742950" indent="-742950">
              <a:buFont typeface="+mj-lt"/>
              <a:buAutoNum type="arabicPeriod"/>
            </a:pPr>
            <a:r>
              <a:rPr lang="en-US" dirty="0"/>
              <a:t>Generate </a:t>
            </a:r>
            <a:r>
              <a:rPr lang="en-US" i="1" dirty="0"/>
              <a:t>k</a:t>
            </a:r>
            <a:r>
              <a:rPr lang="en-US" dirty="0"/>
              <a:t> number of sample training sets D</a:t>
            </a:r>
            <a:r>
              <a:rPr lang="en-US" i="1" baseline="-25000" dirty="0"/>
              <a:t>1</a:t>
            </a:r>
            <a:r>
              <a:rPr lang="en-US" dirty="0"/>
              <a:t> to </a:t>
            </a:r>
            <a:r>
              <a:rPr lang="en-US" dirty="0" err="1"/>
              <a:t>D</a:t>
            </a:r>
            <a:r>
              <a:rPr lang="en-US" i="1" baseline="-25000" dirty="0" err="1"/>
              <a:t>k</a:t>
            </a:r>
            <a:r>
              <a:rPr lang="en-US" dirty="0"/>
              <a:t> (bootstrap samples)using sampling with replacement.</a:t>
            </a:r>
          </a:p>
          <a:p>
            <a:pPr marL="742950" indent="-742950">
              <a:buFont typeface="+mj-lt"/>
              <a:buAutoNum type="arabicPeriod"/>
            </a:pPr>
            <a:r>
              <a:rPr lang="en-US" dirty="0"/>
              <a:t>For each sample, a model(classifier) is learned.</a:t>
            </a:r>
          </a:p>
          <a:p>
            <a:pPr marL="742950" indent="-742950">
              <a:buFont typeface="+mj-lt"/>
              <a:buAutoNum type="arabicPeriod"/>
            </a:pPr>
            <a:r>
              <a:rPr lang="en-US" dirty="0"/>
              <a:t>For a new input, each model returns a prediction, which counts as one vote.</a:t>
            </a:r>
          </a:p>
          <a:p>
            <a:pPr marL="742950" indent="-742950">
              <a:buFont typeface="+mj-lt"/>
              <a:buAutoNum type="arabicPeriod"/>
            </a:pPr>
            <a:r>
              <a:rPr lang="en-US" dirty="0"/>
              <a:t>Bagged classifier M*, counts the votes and assign the class label </a:t>
            </a:r>
            <a:r>
              <a:rPr lang="en-US" b="1" dirty="0"/>
              <a:t>with the most votes for the new input</a:t>
            </a:r>
            <a:r>
              <a:rPr lang="en-US" dirty="0"/>
              <a:t>.</a:t>
            </a:r>
          </a:p>
          <a:p>
            <a:pPr marL="742950" indent="-742950">
              <a:buFont typeface="+mj-lt"/>
              <a:buAutoNum type="arabicPeriod"/>
            </a:pPr>
            <a:r>
              <a:rPr lang="en-US" dirty="0"/>
              <a:t>If the models predict continuous values, bagged classifier get the result from each model and </a:t>
            </a:r>
            <a:r>
              <a:rPr lang="en-US" b="1" dirty="0"/>
              <a:t>average</a:t>
            </a:r>
            <a:r>
              <a:rPr lang="en-US" dirty="0"/>
              <a:t> them for the final outcome. </a:t>
            </a:r>
          </a:p>
          <a:p>
            <a:pPr marL="0" indent="0">
              <a:buNone/>
            </a:pPr>
            <a:r>
              <a:rPr lang="en-US" sz="3200" dirty="0"/>
              <a:t>M* has the improved accuracy over a single predictor derived from  D.</a:t>
            </a:r>
          </a:p>
          <a:p>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41</a:t>
            </a:fld>
            <a:endParaRPr lang="en-US"/>
          </a:p>
        </p:txBody>
      </p:sp>
    </p:spTree>
    <p:extLst>
      <p:ext uri="{BB962C8B-B14F-4D97-AF65-F5344CB8AC3E}">
        <p14:creationId xmlns:p14="http://schemas.microsoft.com/office/powerpoint/2010/main" val="1905664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Bagging</a:t>
            </a:r>
          </a:p>
        </p:txBody>
      </p:sp>
      <p:sp>
        <p:nvSpPr>
          <p:cNvPr id="3" name="Content Placeholder 2"/>
          <p:cNvSpPr>
            <a:spLocks noGrp="1"/>
          </p:cNvSpPr>
          <p:nvPr>
            <p:ph idx="1"/>
          </p:nvPr>
        </p:nvSpPr>
        <p:spPr/>
        <p:txBody>
          <a:bodyPr/>
          <a:lstStyle/>
          <a:p>
            <a:pPr marL="0" indent="0">
              <a:buNone/>
            </a:pPr>
            <a:r>
              <a:rPr lang="en-US" b="1" dirty="0"/>
              <a:t>Input:</a:t>
            </a:r>
          </a:p>
          <a:p>
            <a:pPr marL="0" indent="0">
              <a:buNone/>
            </a:pPr>
            <a:r>
              <a:rPr lang="en-US" i="1" dirty="0"/>
              <a:t>D</a:t>
            </a:r>
            <a:r>
              <a:rPr lang="en-US" dirty="0"/>
              <a:t>, a set of </a:t>
            </a:r>
            <a:r>
              <a:rPr lang="en-US" i="1" dirty="0"/>
              <a:t>d </a:t>
            </a:r>
            <a:r>
              <a:rPr lang="en-US" dirty="0"/>
              <a:t>training samples.</a:t>
            </a:r>
          </a:p>
          <a:p>
            <a:pPr marL="0" indent="0">
              <a:buNone/>
            </a:pPr>
            <a:r>
              <a:rPr lang="en-US" i="1" dirty="0"/>
              <a:t>K</a:t>
            </a:r>
            <a:r>
              <a:rPr lang="en-US" dirty="0"/>
              <a:t>, the number of models in the ensemble.</a:t>
            </a:r>
          </a:p>
          <a:p>
            <a:pPr marL="0" indent="0">
              <a:buNone/>
            </a:pPr>
            <a:r>
              <a:rPr lang="en-US" i="1" dirty="0"/>
              <a:t>A learning scheme (decision tree, </a:t>
            </a:r>
            <a:r>
              <a:rPr lang="en-US" i="1" dirty="0" err="1"/>
              <a:t>backpropogation</a:t>
            </a:r>
            <a:r>
              <a:rPr lang="en-US" i="1" dirty="0"/>
              <a:t> etc.)</a:t>
            </a:r>
          </a:p>
          <a:p>
            <a:pPr marL="0" indent="0">
              <a:buNone/>
            </a:pPr>
            <a:endParaRPr lang="en-US" i="1" dirty="0"/>
          </a:p>
          <a:p>
            <a:pPr marL="0" indent="0">
              <a:buNone/>
            </a:pPr>
            <a:r>
              <a:rPr lang="en-US" b="1" dirty="0"/>
              <a:t>Output:</a:t>
            </a:r>
          </a:p>
          <a:p>
            <a:pPr marL="0" indent="0">
              <a:buNone/>
            </a:pPr>
            <a:r>
              <a:rPr lang="en-US" dirty="0"/>
              <a:t>A composite model M*</a:t>
            </a:r>
          </a:p>
        </p:txBody>
      </p:sp>
      <p:sp>
        <p:nvSpPr>
          <p:cNvPr id="4" name="Slide Number Placeholder 3"/>
          <p:cNvSpPr>
            <a:spLocks noGrp="1"/>
          </p:cNvSpPr>
          <p:nvPr>
            <p:ph type="sldNum" sz="quarter" idx="12"/>
          </p:nvPr>
        </p:nvSpPr>
        <p:spPr/>
        <p:txBody>
          <a:bodyPr/>
          <a:lstStyle/>
          <a:p>
            <a:fld id="{51A71D3D-F011-47C0-9290-685F7D9F6412}" type="slidenum">
              <a:rPr lang="en-US" smtClean="0"/>
              <a:t>42</a:t>
            </a:fld>
            <a:endParaRPr lang="en-US"/>
          </a:p>
        </p:txBody>
      </p:sp>
    </p:spTree>
    <p:extLst>
      <p:ext uri="{BB962C8B-B14F-4D97-AF65-F5344CB8AC3E}">
        <p14:creationId xmlns:p14="http://schemas.microsoft.com/office/powerpoint/2010/main" val="4091874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Bagging </a:t>
            </a:r>
            <a:r>
              <a:rPr lang="en-US" sz="3600" dirty="0"/>
              <a:t>Cont.</a:t>
            </a:r>
          </a:p>
        </p:txBody>
      </p:sp>
      <p:sp>
        <p:nvSpPr>
          <p:cNvPr id="3" name="Content Placeholder 2"/>
          <p:cNvSpPr>
            <a:spLocks noGrp="1"/>
          </p:cNvSpPr>
          <p:nvPr>
            <p:ph idx="1"/>
          </p:nvPr>
        </p:nvSpPr>
        <p:spPr>
          <a:xfrm>
            <a:off x="152400" y="1447800"/>
            <a:ext cx="8915400" cy="5029200"/>
          </a:xfrm>
        </p:spPr>
        <p:txBody>
          <a:bodyPr>
            <a:noAutofit/>
          </a:bodyPr>
          <a:lstStyle/>
          <a:p>
            <a:pPr marL="0" indent="0">
              <a:buNone/>
            </a:pPr>
            <a:r>
              <a:rPr lang="en-US" sz="2400" b="1" dirty="0"/>
              <a:t>Method:</a:t>
            </a:r>
          </a:p>
          <a:p>
            <a:pPr marL="0" indent="0">
              <a:buNone/>
            </a:pPr>
            <a:r>
              <a:rPr lang="en-US" sz="2400" dirty="0"/>
              <a:t>1. </a:t>
            </a:r>
            <a:r>
              <a:rPr lang="en-US" sz="2400" b="1" i="1" dirty="0"/>
              <a:t>for</a:t>
            </a:r>
            <a:r>
              <a:rPr lang="en-US" sz="2400" dirty="0"/>
              <a:t> </a:t>
            </a:r>
            <a:r>
              <a:rPr lang="en-US" sz="2400" dirty="0" err="1"/>
              <a:t>i</a:t>
            </a:r>
            <a:r>
              <a:rPr lang="en-US" sz="2400" dirty="0"/>
              <a:t>=1 to </a:t>
            </a:r>
            <a:r>
              <a:rPr lang="en-US" sz="2400" i="1" dirty="0"/>
              <a:t>k</a:t>
            </a:r>
            <a:r>
              <a:rPr lang="en-US" sz="2400" dirty="0"/>
              <a:t> </a:t>
            </a:r>
            <a:r>
              <a:rPr lang="en-US" sz="2400" b="1" i="1" dirty="0"/>
              <a:t>do</a:t>
            </a:r>
            <a:r>
              <a:rPr lang="en-US" sz="2400" dirty="0"/>
              <a:t> // create k models</a:t>
            </a:r>
          </a:p>
          <a:p>
            <a:pPr marL="0" indent="0">
              <a:buNone/>
            </a:pPr>
            <a:r>
              <a:rPr lang="en-US" sz="2400" dirty="0"/>
              <a:t>2.      Create bootstrap sample, Di by sampling D with replacement;</a:t>
            </a:r>
          </a:p>
          <a:p>
            <a:pPr marL="0" indent="0">
              <a:buNone/>
            </a:pPr>
            <a:r>
              <a:rPr lang="en-US" sz="2400" dirty="0"/>
              <a:t>3.      Use </a:t>
            </a:r>
            <a:r>
              <a:rPr lang="en-US" sz="2400" i="1" dirty="0"/>
              <a:t>D</a:t>
            </a:r>
            <a:r>
              <a:rPr lang="en-US" sz="2400" i="1" baseline="-25000" dirty="0"/>
              <a:t>i</a:t>
            </a:r>
            <a:r>
              <a:rPr lang="en-US" sz="2400" dirty="0"/>
              <a:t> to derive a model, </a:t>
            </a:r>
            <a:r>
              <a:rPr lang="en-US" sz="2400" i="1" dirty="0"/>
              <a:t>M</a:t>
            </a:r>
            <a:r>
              <a:rPr lang="en-US" sz="2400" i="1" baseline="-25000" dirty="0"/>
              <a:t>i</a:t>
            </a:r>
          </a:p>
          <a:p>
            <a:pPr marL="0" indent="0">
              <a:buNone/>
            </a:pPr>
            <a:r>
              <a:rPr lang="en-US" sz="2400" dirty="0"/>
              <a:t>4. </a:t>
            </a:r>
            <a:r>
              <a:rPr lang="en-US" sz="2400" b="1" i="1" dirty="0"/>
              <a:t>end for</a:t>
            </a:r>
          </a:p>
          <a:p>
            <a:pPr marL="0" indent="0">
              <a:buNone/>
            </a:pPr>
            <a:r>
              <a:rPr lang="en-US" sz="2400" b="1" dirty="0"/>
              <a:t>To use the composite model on a sample x:</a:t>
            </a:r>
          </a:p>
          <a:p>
            <a:pPr marL="0" indent="0">
              <a:buNone/>
            </a:pPr>
            <a:r>
              <a:rPr lang="en-US" sz="2400" dirty="0"/>
              <a:t>1. </a:t>
            </a:r>
            <a:r>
              <a:rPr lang="en-US" sz="2400" b="1" i="1" dirty="0"/>
              <a:t>if</a:t>
            </a:r>
            <a:r>
              <a:rPr lang="en-US" sz="2400" dirty="0"/>
              <a:t> classification </a:t>
            </a:r>
            <a:r>
              <a:rPr lang="en-US" sz="2400" b="1" i="1" dirty="0"/>
              <a:t>then</a:t>
            </a:r>
          </a:p>
          <a:p>
            <a:pPr marL="514350" indent="-514350">
              <a:buAutoNum type="arabicPeriod" startAt="2"/>
            </a:pPr>
            <a:r>
              <a:rPr lang="en-US" sz="2400" dirty="0"/>
              <a:t>    Let each of the </a:t>
            </a:r>
            <a:r>
              <a:rPr lang="en-US" sz="2400" i="1" dirty="0"/>
              <a:t>k models classify X and return  the majority vote;</a:t>
            </a:r>
          </a:p>
          <a:p>
            <a:pPr marL="0" indent="0">
              <a:buNone/>
            </a:pPr>
            <a:r>
              <a:rPr lang="en-US" sz="2400" dirty="0"/>
              <a:t>3.</a:t>
            </a:r>
            <a:r>
              <a:rPr lang="en-US" sz="2400" i="1" dirty="0"/>
              <a:t> </a:t>
            </a:r>
            <a:r>
              <a:rPr lang="en-US" sz="2400" b="1" i="1"/>
              <a:t>If</a:t>
            </a:r>
            <a:r>
              <a:rPr lang="en-US" sz="2400"/>
              <a:t> regression </a:t>
            </a:r>
            <a:r>
              <a:rPr lang="en-US" sz="2400" b="1" i="1"/>
              <a:t>then</a:t>
            </a:r>
            <a:endParaRPr lang="en-US" sz="2400" b="1" i="1" dirty="0"/>
          </a:p>
          <a:p>
            <a:pPr marL="0" indent="0">
              <a:buNone/>
            </a:pPr>
            <a:r>
              <a:rPr lang="en-US" sz="2400" dirty="0"/>
              <a:t>4.        Let each of the </a:t>
            </a:r>
            <a:r>
              <a:rPr lang="en-US" sz="2400" i="1" dirty="0"/>
              <a:t>k</a:t>
            </a:r>
            <a:r>
              <a:rPr lang="en-US" sz="2400" dirty="0"/>
              <a:t> models predict a value for X and return the   </a:t>
            </a:r>
          </a:p>
          <a:p>
            <a:pPr marL="0" indent="0">
              <a:buNone/>
            </a:pPr>
            <a:r>
              <a:rPr lang="en-US" sz="2400" dirty="0"/>
              <a:t>           average predicted values.</a:t>
            </a:r>
          </a:p>
          <a:p>
            <a:pPr marL="457200" lvl="1" indent="0">
              <a:buNone/>
            </a:pPr>
            <a:r>
              <a:rPr lang="en-US" dirty="0"/>
              <a:t>	</a:t>
            </a:r>
          </a:p>
        </p:txBody>
      </p:sp>
      <p:sp>
        <p:nvSpPr>
          <p:cNvPr id="4" name="Slide Number Placeholder 3"/>
          <p:cNvSpPr>
            <a:spLocks noGrp="1"/>
          </p:cNvSpPr>
          <p:nvPr>
            <p:ph type="sldNum" sz="quarter" idx="12"/>
          </p:nvPr>
        </p:nvSpPr>
        <p:spPr/>
        <p:txBody>
          <a:bodyPr/>
          <a:lstStyle/>
          <a:p>
            <a:fld id="{51A71D3D-F011-47C0-9290-685F7D9F6412}" type="slidenum">
              <a:rPr lang="en-US" smtClean="0"/>
              <a:t>43</a:t>
            </a:fld>
            <a:endParaRPr lang="en-US"/>
          </a:p>
        </p:txBody>
      </p:sp>
    </p:spTree>
    <p:extLst>
      <p:ext uri="{BB962C8B-B14F-4D97-AF65-F5344CB8AC3E}">
        <p14:creationId xmlns:p14="http://schemas.microsoft.com/office/powerpoint/2010/main" val="1989781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Content Placeholder 2"/>
          <p:cNvSpPr>
            <a:spLocks noGrp="1"/>
          </p:cNvSpPr>
          <p:nvPr>
            <p:ph idx="1"/>
          </p:nvPr>
        </p:nvSpPr>
        <p:spPr>
          <a:xfrm>
            <a:off x="628650" y="1676400"/>
            <a:ext cx="8362950" cy="5181599"/>
          </a:xfrm>
        </p:spPr>
        <p:txBody>
          <a:bodyPr>
            <a:normAutofit fontScale="92500" lnSpcReduction="20000"/>
          </a:bodyPr>
          <a:lstStyle/>
          <a:p>
            <a:r>
              <a:rPr lang="en-US" dirty="0"/>
              <a:t>A series of </a:t>
            </a:r>
            <a:r>
              <a:rPr lang="en-US" i="1" dirty="0"/>
              <a:t>k </a:t>
            </a:r>
            <a:r>
              <a:rPr lang="en-US" dirty="0"/>
              <a:t>classifiers are </a:t>
            </a:r>
            <a:r>
              <a:rPr lang="en-US" b="1" dirty="0"/>
              <a:t>iteratively </a:t>
            </a:r>
            <a:r>
              <a:rPr lang="en-US" dirty="0"/>
              <a:t>learned. </a:t>
            </a:r>
          </a:p>
          <a:p>
            <a:endParaRPr lang="en-US" dirty="0"/>
          </a:p>
          <a:p>
            <a:r>
              <a:rPr lang="en-US" dirty="0"/>
              <a:t>After the first classifier is learned, next classifier is learned paying more attention to the </a:t>
            </a:r>
            <a:r>
              <a:rPr lang="en-US" b="1" dirty="0"/>
              <a:t>misclassified and non-classified</a:t>
            </a:r>
            <a:r>
              <a:rPr lang="en-US" dirty="0"/>
              <a:t> samples of the previous iteration. </a:t>
            </a:r>
          </a:p>
          <a:p>
            <a:endParaRPr lang="en-US" dirty="0"/>
          </a:p>
          <a:p>
            <a:r>
              <a:rPr lang="en-US" dirty="0"/>
              <a:t>Do this iteratively </a:t>
            </a:r>
            <a:r>
              <a:rPr lang="en-US" i="1" dirty="0"/>
              <a:t>k</a:t>
            </a:r>
            <a:r>
              <a:rPr lang="en-US" dirty="0"/>
              <a:t> times and the final boosted classifier M*, combines  the votes  of each individual classifier.</a:t>
            </a:r>
          </a:p>
          <a:p>
            <a:endParaRPr lang="en-US" dirty="0"/>
          </a:p>
          <a:p>
            <a:r>
              <a:rPr lang="en-US" dirty="0"/>
              <a:t>Each classifier’s vote is a function of its accuracy.</a:t>
            </a:r>
          </a:p>
          <a:p>
            <a:endParaRPr lang="en-US" dirty="0"/>
          </a:p>
          <a:p>
            <a:r>
              <a:rPr lang="en-US" dirty="0"/>
              <a:t>Boosting can be extended for the prediction of continuous values. </a:t>
            </a:r>
          </a:p>
        </p:txBody>
      </p:sp>
      <p:sp>
        <p:nvSpPr>
          <p:cNvPr id="4" name="Slide Number Placeholder 3"/>
          <p:cNvSpPr>
            <a:spLocks noGrp="1"/>
          </p:cNvSpPr>
          <p:nvPr>
            <p:ph type="sldNum" sz="quarter" idx="12"/>
          </p:nvPr>
        </p:nvSpPr>
        <p:spPr/>
        <p:txBody>
          <a:bodyPr/>
          <a:lstStyle/>
          <a:p>
            <a:fld id="{51A71D3D-F011-47C0-9290-685F7D9F6412}" type="slidenum">
              <a:rPr lang="en-US" smtClean="0"/>
              <a:t>44</a:t>
            </a:fld>
            <a:endParaRPr lang="en-US"/>
          </a:p>
        </p:txBody>
      </p:sp>
    </p:spTree>
    <p:extLst>
      <p:ext uri="{BB962C8B-B14F-4D97-AF65-F5344CB8AC3E}">
        <p14:creationId xmlns:p14="http://schemas.microsoft.com/office/powerpoint/2010/main" val="750140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t>Adaboost</a:t>
            </a:r>
            <a:r>
              <a:rPr lang="en-US" dirty="0"/>
              <a:t>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447800"/>
                <a:ext cx="9144000" cy="5268913"/>
              </a:xfrm>
            </p:spPr>
            <p:txBody>
              <a:bodyPr>
                <a:normAutofit lnSpcReduction="10000"/>
              </a:bodyPr>
              <a:lstStyle/>
              <a:p>
                <a:pPr marL="514350" indent="-514350">
                  <a:buFont typeface="+mj-lt"/>
                  <a:buAutoNum type="arabicPeriod"/>
                </a:pPr>
                <a:r>
                  <a:rPr lang="en-US" sz="2400" dirty="0"/>
                  <a:t>D data set has </a:t>
                </a:r>
                <a:r>
                  <a:rPr lang="en-US" sz="2400" i="1" dirty="0"/>
                  <a:t>d</a:t>
                </a:r>
                <a:r>
                  <a:rPr lang="en-US" sz="2400" dirty="0"/>
                  <a:t> class labeled training samples.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1, </m:t>
                    </m:r>
                    <m:r>
                      <a:rPr lang="en-US" sz="2400" b="0" i="1" smtClean="0">
                        <a:latin typeface="Cambria Math" panose="02040503050406030204" pitchFamily="18" charset="0"/>
                      </a:rPr>
                      <m:t>𝑦</m:t>
                    </m:r>
                    <m:r>
                      <a:rPr lang="en-US" sz="2400" b="0" i="1" baseline="-25000" smtClean="0">
                        <a:latin typeface="Cambria Math" panose="02040503050406030204" pitchFamily="18" charset="0"/>
                      </a:rPr>
                      <m:t>1</m:t>
                    </m:r>
                  </m:oMath>
                </a14:m>
                <a:r>
                  <a:rPr lang="en-US" sz="2400" dirty="0"/>
                  <a:t>),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2</m:t>
                    </m:r>
                    <m:r>
                      <a:rPr lang="en-US" sz="2400" i="1" baseline="-25000">
                        <a:latin typeface="Cambria Math" panose="02040503050406030204" pitchFamily="18" charset="0"/>
                      </a:rPr>
                      <m:t>,</m:t>
                    </m:r>
                    <m:r>
                      <a:rPr lang="en-US" sz="2400" i="1">
                        <a:latin typeface="Cambria Math" panose="02040503050406030204" pitchFamily="18" charset="0"/>
                      </a:rPr>
                      <m:t>𝑦</m:t>
                    </m:r>
                    <m:r>
                      <a:rPr lang="en-US" sz="2400" b="0" i="1" baseline="-25000" smtClean="0">
                        <a:latin typeface="Cambria Math" panose="02040503050406030204" pitchFamily="18" charset="0"/>
                      </a:rPr>
                      <m:t>2</m:t>
                    </m:r>
                  </m:oMath>
                </a14:m>
                <a:r>
                  <a:rPr lang="en-US" sz="2400" dirty="0"/>
                  <a:t>), …… (</a:t>
                </a:r>
                <a14:m>
                  <m:oMath xmlns:m="http://schemas.openxmlformats.org/officeDocument/2006/math">
                    <m:r>
                      <a:rPr lang="en-US" sz="2400" i="1">
                        <a:latin typeface="Cambria Math" panose="02040503050406030204" pitchFamily="18" charset="0"/>
                      </a:rPr>
                      <m:t>𝑋</m:t>
                    </m:r>
                    <m:r>
                      <a:rPr lang="en-US" sz="2400" b="0" i="1" baseline="-25000" smtClean="0">
                        <a:latin typeface="Cambria Math" panose="02040503050406030204" pitchFamily="18" charset="0"/>
                      </a:rPr>
                      <m:t>𝑑</m:t>
                    </m:r>
                    <m:r>
                      <a:rPr lang="en-US" sz="2400" i="1" baseline="-25000">
                        <a:latin typeface="Cambria Math" panose="02040503050406030204" pitchFamily="18" charset="0"/>
                      </a:rPr>
                      <m:t>,</m:t>
                    </m:r>
                    <m:r>
                      <a:rPr lang="en-US" sz="2400" i="1">
                        <a:latin typeface="Cambria Math" panose="02040503050406030204" pitchFamily="18" charset="0"/>
                      </a:rPr>
                      <m:t>𝑦</m:t>
                    </m:r>
                    <m:r>
                      <a:rPr lang="en-US" sz="2400" b="0" i="1" baseline="-25000" smtClean="0">
                        <a:latin typeface="Cambria Math" panose="02040503050406030204" pitchFamily="18" charset="0"/>
                      </a:rPr>
                      <m:t>𝑑</m:t>
                    </m:r>
                  </m:oMath>
                </a14:m>
                <a:r>
                  <a:rPr lang="en-US" sz="2400" dirty="0"/>
                  <a:t>) </a:t>
                </a:r>
              </a:p>
              <a:p>
                <a:pPr marL="514350" indent="-514350">
                  <a:buFont typeface="+mj-lt"/>
                  <a:buAutoNum type="arabicPeriod"/>
                </a:pPr>
                <a:r>
                  <a:rPr lang="en-US" sz="2400" dirty="0"/>
                  <a:t>Assign each sample an equal weight of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𝑑</m:t>
                        </m:r>
                      </m:den>
                    </m:f>
                  </m:oMath>
                </a14:m>
                <a:r>
                  <a:rPr lang="en-US" sz="2400" dirty="0"/>
                  <a:t>.</a:t>
                </a:r>
              </a:p>
              <a:p>
                <a:pPr marL="514350" indent="-514350">
                  <a:buFont typeface="+mj-lt"/>
                  <a:buAutoNum type="arabicPeriod"/>
                </a:pPr>
                <a:r>
                  <a:rPr lang="en-US" sz="2400" dirty="0"/>
                  <a:t>A sample D</a:t>
                </a:r>
                <a:r>
                  <a:rPr lang="en-US" sz="2400" i="1" baseline="-25000" dirty="0"/>
                  <a:t>i</a:t>
                </a:r>
                <a:r>
                  <a:rPr lang="en-US" sz="2400" dirty="0"/>
                  <a:t> of size </a:t>
                </a:r>
                <a:r>
                  <a:rPr lang="en-US" sz="2400" i="1" dirty="0"/>
                  <a:t>d</a:t>
                </a:r>
                <a:r>
                  <a:rPr lang="en-US" sz="2400" dirty="0"/>
                  <a:t> is derived from D data set (training samples). Sampling with replacement is used.</a:t>
                </a:r>
              </a:p>
              <a:p>
                <a:pPr marL="514350" indent="-514350">
                  <a:buFont typeface="+mj-lt"/>
                  <a:buAutoNum type="arabicPeriod"/>
                </a:pPr>
                <a:r>
                  <a:rPr lang="en-US" sz="2400" dirty="0"/>
                  <a:t>Classifier M</a:t>
                </a:r>
                <a:r>
                  <a:rPr lang="en-US" sz="2400" i="1" baseline="-25000" dirty="0"/>
                  <a:t>i</a:t>
                </a:r>
                <a:r>
                  <a:rPr lang="en-US" sz="2400" dirty="0"/>
                  <a:t> is learned from D</a:t>
                </a:r>
                <a:r>
                  <a:rPr lang="en-US" sz="2400" i="1" baseline="-25000" dirty="0"/>
                  <a:t>i </a:t>
                </a:r>
                <a:r>
                  <a:rPr lang="en-US" sz="2400" dirty="0"/>
                  <a:t>. </a:t>
                </a:r>
              </a:p>
              <a:p>
                <a:pPr marL="514350" indent="-514350">
                  <a:buFont typeface="+mj-lt"/>
                  <a:buAutoNum type="arabicPeriod"/>
                </a:pPr>
                <a:r>
                  <a:rPr lang="en-US" sz="2400" dirty="0"/>
                  <a:t>Test the model using same D</a:t>
                </a:r>
                <a:r>
                  <a:rPr lang="en-US" sz="2400" i="1" baseline="-25000" dirty="0"/>
                  <a:t>i</a:t>
                </a:r>
                <a:r>
                  <a:rPr lang="en-US" sz="2400" dirty="0"/>
                  <a:t> and calculate the error rate of the model. Proceed only if the error rate is less than 0.5</a:t>
                </a:r>
              </a:p>
              <a:p>
                <a:pPr marL="0" indent="0">
                  <a:buNone/>
                </a:pPr>
                <a:r>
                  <a:rPr lang="en-US" sz="2400" dirty="0"/>
                  <a:t>	If the sample is misclassified,	 </a:t>
                </a:r>
                <a14:m>
                  <m:oMath xmlns:m="http://schemas.openxmlformats.org/officeDocument/2006/math">
                    <m:r>
                      <a:rPr lang="en-US" sz="2400">
                        <a:latin typeface="Cambria Math" panose="02040503050406030204" pitchFamily="18" charset="0"/>
                      </a:rPr>
                      <m:t>𝑒𝑟𝑟</m:t>
                    </m:r>
                    <m:d>
                      <m:dPr>
                        <m:ctrlPr>
                          <a:rPr lang="en-US" sz="2400" i="1">
                            <a:latin typeface="Cambria Math" panose="02040503050406030204" pitchFamily="18" charset="0"/>
                          </a:rPr>
                        </m:ctrlPr>
                      </m:dPr>
                      <m:e>
                        <m:r>
                          <a:rPr lang="en-US" sz="2400">
                            <a:latin typeface="Cambria Math" panose="02040503050406030204" pitchFamily="18" charset="0"/>
                          </a:rPr>
                          <m:t>𝑋</m:t>
                        </m:r>
                        <m:r>
                          <a:rPr lang="en-US" sz="2400" baseline="-25000">
                            <a:latin typeface="Cambria Math" panose="02040503050406030204" pitchFamily="18" charset="0"/>
                          </a:rPr>
                          <m:t>𝑗</m:t>
                        </m:r>
                      </m:e>
                    </m:d>
                    <m:r>
                      <a:rPr lang="en-US" sz="2400">
                        <a:latin typeface="Cambria Math" panose="02040503050406030204" pitchFamily="18" charset="0"/>
                      </a:rPr>
                      <m:t>=1</m:t>
                    </m:r>
                  </m:oMath>
                </a14:m>
                <a:endParaRPr lang="en-US" sz="2400" dirty="0"/>
              </a:p>
              <a:p>
                <a:pPr marL="457200" lvl="1" indent="0">
                  <a:buNone/>
                </a:pPr>
                <a:r>
                  <a:rPr lang="en-US" dirty="0"/>
                  <a:t>	Otherwise, 			 </a:t>
                </a:r>
                <a14:m>
                  <m:oMath xmlns:m="http://schemas.openxmlformats.org/officeDocument/2006/math">
                    <m:r>
                      <a:rPr lang="en-US">
                        <a:latin typeface="Cambria Math" panose="02040503050406030204" pitchFamily="18" charset="0"/>
                      </a:rPr>
                      <m:t>𝑒𝑟𝑟</m:t>
                    </m:r>
                    <m:d>
                      <m:dPr>
                        <m:ctrlPr>
                          <a:rPr lang="en-US" i="1">
                            <a:latin typeface="Cambria Math" panose="02040503050406030204" pitchFamily="18" charset="0"/>
                          </a:rPr>
                        </m:ctrlPr>
                      </m:dPr>
                      <m:e>
                        <m:r>
                          <a:rPr lang="en-US">
                            <a:latin typeface="Cambria Math" panose="02040503050406030204" pitchFamily="18" charset="0"/>
                          </a:rPr>
                          <m:t>𝑋</m:t>
                        </m:r>
                        <m:r>
                          <a:rPr lang="en-US" baseline="-25000">
                            <a:latin typeface="Cambria Math" panose="02040503050406030204" pitchFamily="18" charset="0"/>
                          </a:rPr>
                          <m:t>𝑗</m:t>
                        </m:r>
                      </m:e>
                    </m:d>
                    <m:r>
                      <a:rPr lang="en-US">
                        <a:latin typeface="Cambria Math" panose="02040503050406030204" pitchFamily="18" charset="0"/>
                      </a:rPr>
                      <m:t>=0</m:t>
                    </m:r>
                  </m:oMath>
                </a14:m>
                <a:endParaRPr lang="en-US" dirty="0"/>
              </a:p>
              <a:p>
                <a:pPr marL="457200" lvl="1" indent="0">
                  <a:buNone/>
                </a:pPr>
                <a:endParaRPr lang="en-US" dirty="0"/>
              </a:p>
              <a:p>
                <a:pPr marL="457200" lvl="1" indent="0">
                  <a:buNone/>
                </a:pPr>
                <a:r>
                  <a:rPr lang="en-US" dirty="0"/>
                  <a:t>	</a:t>
                </a:r>
              </a:p>
              <a:p>
                <a:pPr marL="457200" lvl="1" indent="0">
                  <a:buNone/>
                </a:pPr>
                <a14:m>
                  <m:oMath xmlns:m="http://schemas.openxmlformats.org/officeDocument/2006/math">
                    <m:r>
                      <a:rPr lang="en-US" sz="3200" i="1">
                        <a:latin typeface="Cambria Math" panose="02040503050406030204" pitchFamily="18" charset="0"/>
                      </a:rPr>
                      <m:t>𝑒𝑟𝑟𝑜𝑟</m:t>
                    </m:r>
                    <m:d>
                      <m:dPr>
                        <m:ctrlPr>
                          <a:rPr lang="en-US" sz="3200" i="1">
                            <a:latin typeface="Cambria Math" panose="02040503050406030204" pitchFamily="18" charset="0"/>
                          </a:rPr>
                        </m:ctrlPr>
                      </m:dPr>
                      <m:e>
                        <m:r>
                          <a:rPr lang="en-US" sz="3200" i="1">
                            <a:latin typeface="Cambria Math" panose="02040503050406030204" pitchFamily="18" charset="0"/>
                          </a:rPr>
                          <m:t>𝑀</m:t>
                        </m:r>
                        <m:r>
                          <m:rPr>
                            <m:nor/>
                          </m:rPr>
                          <a:rPr lang="en-US" sz="3200" i="1" baseline="-25000" dirty="0"/>
                          <m:t>i</m:t>
                        </m:r>
                      </m:e>
                    </m:d>
                  </m:oMath>
                </a14:m>
                <a:r>
                  <a:rPr lang="en-US" sz="3200" dirty="0"/>
                  <a:t>= </a:t>
                </a:r>
                <a14:m>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𝑗</m:t>
                        </m:r>
                      </m:sub>
                      <m:sup>
                        <m:r>
                          <a:rPr lang="en-US" sz="3200" b="0" i="1" smtClean="0">
                            <a:latin typeface="Cambria Math" panose="02040503050406030204" pitchFamily="18" charset="0"/>
                          </a:rPr>
                          <m:t>𝑑</m:t>
                        </m:r>
                      </m:sup>
                      <m:e>
                        <m:r>
                          <a:rPr lang="en-US" sz="3200" b="0" i="1" smtClean="0">
                            <a:latin typeface="Cambria Math" panose="02040503050406030204" pitchFamily="18" charset="0"/>
                          </a:rPr>
                          <m:t>𝑤</m:t>
                        </m:r>
                        <m:r>
                          <a:rPr lang="en-US" sz="3200" b="0" i="1" baseline="-25000" smtClean="0">
                            <a:latin typeface="Cambria Math" panose="02040503050406030204" pitchFamily="18" charset="0"/>
                          </a:rPr>
                          <m:t>𝑗</m:t>
                        </m:r>
                        <m:r>
                          <a:rPr lang="en-US" sz="3200" b="0" i="1" smtClean="0">
                            <a:latin typeface="Cambria Math" panose="02040503050406030204" pitchFamily="18" charset="0"/>
                          </a:rPr>
                          <m:t> ∗</m:t>
                        </m:r>
                        <m:r>
                          <a:rPr lang="en-US" sz="3200" b="0" i="1" smtClean="0">
                            <a:latin typeface="Cambria Math" panose="02040503050406030204" pitchFamily="18" charset="0"/>
                          </a:rPr>
                          <m:t>𝑒𝑟𝑟</m:t>
                        </m:r>
                        <m:r>
                          <a:rPr lang="en-US" sz="3200" b="0" i="1" smtClean="0">
                            <a:latin typeface="Cambria Math" panose="02040503050406030204" pitchFamily="18" charset="0"/>
                          </a:rPr>
                          <m:t>(</m:t>
                        </m:r>
                        <m:r>
                          <a:rPr lang="en-US" sz="3200" i="1">
                            <a:latin typeface="Cambria Math" panose="02040503050406030204" pitchFamily="18" charset="0"/>
                          </a:rPr>
                          <m:t>𝑋</m:t>
                        </m:r>
                        <m:r>
                          <a:rPr lang="en-US" sz="3200" i="1" baseline="-25000">
                            <a:latin typeface="Cambria Math" panose="02040503050406030204" pitchFamily="18" charset="0"/>
                          </a:rPr>
                          <m:t>𝑗</m:t>
                        </m:r>
                        <m:r>
                          <m:rPr>
                            <m:nor/>
                          </m:rPr>
                          <a:rPr lang="en-US" sz="3200" dirty="0"/>
                          <m:t> </m:t>
                        </m:r>
                        <m:r>
                          <a:rPr lang="en-US" sz="3200" b="0" i="1" smtClean="0">
                            <a:latin typeface="Cambria Math" panose="02040503050406030204" pitchFamily="18" charset="0"/>
                          </a:rPr>
                          <m:t>)</m:t>
                        </m:r>
                      </m:e>
                    </m:nary>
                  </m:oMath>
                </a14:m>
                <a:endParaRPr lang="en-US" sz="3200" dirty="0"/>
              </a:p>
              <a:p>
                <a:pPr marL="514350" indent="-514350">
                  <a:buFont typeface="+mj-lt"/>
                  <a:buAutoNum type="arabicPeriod"/>
                </a:pPr>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447800"/>
                <a:ext cx="9144000" cy="5268913"/>
              </a:xfrm>
              <a:blipFill rotWithShape="1">
                <a:blip r:embed="rId3"/>
                <a:stretch>
                  <a:fillRect l="-1000" t="-23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45</a:t>
            </a:fld>
            <a:endParaRPr lang="en-US"/>
          </a:p>
        </p:txBody>
      </p:sp>
      <mc:AlternateContent xmlns:mc="http://schemas.openxmlformats.org/markup-compatibility/2006" xmlns:a14="http://schemas.microsoft.com/office/drawing/2010/main">
        <mc:Choice Requires="a14">
          <p:sp>
            <p:nvSpPr>
              <p:cNvPr id="5" name="Oval Callout 4"/>
              <p:cNvSpPr/>
              <p:nvPr/>
            </p:nvSpPr>
            <p:spPr>
              <a:xfrm>
                <a:off x="6370320" y="5508689"/>
                <a:ext cx="2743200" cy="612648"/>
              </a:xfrm>
              <a:prstGeom prst="wedgeEllipseCallout">
                <a:avLst>
                  <a:gd name="adj1" fmla="val -80832"/>
                  <a:gd name="adj2" fmla="val 6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Misclassification error of sample </a:t>
                </a:r>
                <a14:m>
                  <m:oMath xmlns:m="http://schemas.openxmlformats.org/officeDocument/2006/math">
                    <m:r>
                      <a:rPr lang="en-US" i="1">
                        <a:latin typeface="Cambria Math" panose="02040503050406030204" pitchFamily="18" charset="0"/>
                      </a:rPr>
                      <m:t>𝑋</m:t>
                    </m:r>
                    <m:r>
                      <a:rPr lang="en-US" i="1" baseline="-25000">
                        <a:latin typeface="Cambria Math" panose="02040503050406030204" pitchFamily="18" charset="0"/>
                      </a:rPr>
                      <m:t>𝑗</m:t>
                    </m:r>
                  </m:oMath>
                </a14:m>
                <a:endParaRPr lang="en-US" dirty="0"/>
              </a:p>
            </p:txBody>
          </p:sp>
        </mc:Choice>
        <mc:Fallback xmlns="">
          <p:sp>
            <p:nvSpPr>
              <p:cNvPr id="5" name="Oval Callout 4"/>
              <p:cNvSpPr>
                <a:spLocks noRot="1" noChangeAspect="1" noMove="1" noResize="1" noEditPoints="1" noAdjustHandles="1" noChangeArrowheads="1" noChangeShapeType="1" noTextEdit="1"/>
              </p:cNvSpPr>
              <p:nvPr/>
            </p:nvSpPr>
            <p:spPr>
              <a:xfrm>
                <a:off x="6370320" y="5508689"/>
                <a:ext cx="2743200" cy="612648"/>
              </a:xfrm>
              <a:prstGeom prst="wedgeEllipseCallout">
                <a:avLst>
                  <a:gd name="adj1" fmla="val -80832"/>
                  <a:gd name="adj2" fmla="val 62500"/>
                </a:avLst>
              </a:prstGeom>
              <a:blipFill rotWithShape="1">
                <a:blip r:embed="rId4"/>
                <a:stretch>
                  <a:fillRect t="-5128" b="-2564"/>
                </a:stretch>
              </a:blipFill>
            </p:spPr>
            <p:txBody>
              <a:bodyPr/>
              <a:lstStyle/>
              <a:p>
                <a:r>
                  <a:rPr lang="en-US">
                    <a:noFill/>
                  </a:rPr>
                  <a:t> </a:t>
                </a:r>
              </a:p>
            </p:txBody>
          </p:sp>
        </mc:Fallback>
      </mc:AlternateContent>
      <p:sp>
        <p:nvSpPr>
          <p:cNvPr id="6" name="Oval Callout 5"/>
          <p:cNvSpPr/>
          <p:nvPr/>
        </p:nvSpPr>
        <p:spPr>
          <a:xfrm>
            <a:off x="0" y="5341175"/>
            <a:ext cx="2133600" cy="544513"/>
          </a:xfrm>
          <a:prstGeom prst="wedgeEllipseCallout">
            <a:avLst>
              <a:gd name="adj1" fmla="val 23055"/>
              <a:gd name="adj2" fmla="val 684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error rate</a:t>
            </a:r>
          </a:p>
        </p:txBody>
      </p:sp>
      <p:sp>
        <p:nvSpPr>
          <p:cNvPr id="7" name="Oval Callout 6"/>
          <p:cNvSpPr/>
          <p:nvPr/>
        </p:nvSpPr>
        <p:spPr>
          <a:xfrm>
            <a:off x="3124200" y="5152025"/>
            <a:ext cx="1600200" cy="516350"/>
          </a:xfrm>
          <a:prstGeom prst="wedgeEllipseCallout">
            <a:avLst>
              <a:gd name="adj1" fmla="val -35278"/>
              <a:gd name="adj2" fmla="val 1428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 of the sample</a:t>
            </a:r>
          </a:p>
        </p:txBody>
      </p:sp>
    </p:spTree>
    <p:extLst>
      <p:ext uri="{BB962C8B-B14F-4D97-AF65-F5344CB8AC3E}">
        <p14:creationId xmlns:p14="http://schemas.microsoft.com/office/powerpoint/2010/main" val="2677355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 </a:t>
            </a:r>
            <a:r>
              <a:rPr lang="en-US" sz="3600" dirty="0"/>
              <a:t>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04278"/>
                <a:ext cx="8763000" cy="5426075"/>
              </a:xfrm>
            </p:spPr>
            <p:txBody>
              <a:bodyPr>
                <a:normAutofit/>
              </a:bodyPr>
              <a:lstStyle/>
              <a:p>
                <a:pPr marL="514350" indent="-514350">
                  <a:buFont typeface="+mj-lt"/>
                  <a:buAutoNum type="arabicPeriod" startAt="6"/>
                </a:pPr>
                <a:endParaRPr lang="en-US" sz="2400" dirty="0"/>
              </a:p>
              <a:p>
                <a:pPr marL="514350" indent="-514350">
                  <a:buFont typeface="+mj-lt"/>
                  <a:buAutoNum type="arabicPeriod" startAt="6"/>
                </a:pPr>
                <a:r>
                  <a:rPr lang="en-US" sz="2400" dirty="0"/>
                  <a:t>Update weights using the error rate of the classifier </a:t>
                </a:r>
                <a14:m>
                  <m:oMath xmlns:m="http://schemas.openxmlformats.org/officeDocument/2006/math">
                    <m:r>
                      <a:rPr lang="en-US" sz="2400">
                        <a:latin typeface="Cambria Math" panose="02040503050406030204" pitchFamily="18" charset="0"/>
                      </a:rPr>
                      <m:t>𝑀</m:t>
                    </m:r>
                    <m:r>
                      <a:rPr lang="en-US" sz="2400" b="0" i="1" baseline="-25000" dirty="0" smtClean="0">
                        <a:latin typeface="Cambria Math" panose="02040503050406030204" pitchFamily="18" charset="0"/>
                      </a:rPr>
                      <m:t>𝑖</m:t>
                    </m:r>
                  </m:oMath>
                </a14:m>
                <a:endParaRPr lang="en-US" sz="2400" baseline="-25000" dirty="0"/>
              </a:p>
              <a:p>
                <a:pPr marL="0" indent="0">
                  <a:buNone/>
                </a:pPr>
                <a:r>
                  <a:rPr lang="en-US" sz="2400" dirty="0"/>
                  <a:t>Method of updating the weights:</a:t>
                </a:r>
              </a:p>
              <a:p>
                <a:pPr marL="0" indent="0">
                  <a:buNone/>
                </a:pPr>
                <a:r>
                  <a:rPr lang="en-US" sz="2400" dirty="0"/>
                  <a:t>If a sample is </a:t>
                </a:r>
                <a:r>
                  <a:rPr lang="en-US" sz="2400" b="1" dirty="0"/>
                  <a:t>correctly</a:t>
                </a:r>
                <a:r>
                  <a:rPr lang="en-US" sz="2400" dirty="0"/>
                  <a:t> classified in round </a:t>
                </a:r>
                <a:r>
                  <a:rPr lang="en-US" sz="2400" i="1" dirty="0" err="1"/>
                  <a:t>i</a:t>
                </a:r>
                <a:r>
                  <a:rPr lang="en-US" sz="2400" i="1" dirty="0"/>
                  <a:t> </a:t>
                </a:r>
                <a:r>
                  <a:rPr lang="en-US" sz="2400" dirty="0"/>
                  <a:t>then, </a:t>
                </a:r>
              </a:p>
              <a:p>
                <a:pPr marL="0" indent="0">
                  <a:buNone/>
                </a:pPr>
                <a:r>
                  <a:rPr lang="en-US" sz="2400" dirty="0"/>
                  <a:t>	weight of the sample is multiplied by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𝑒𝑟𝑟𝑜𝑟</m:t>
                        </m:r>
                        <m:r>
                          <a:rPr lang="en-US" sz="2400" i="1">
                            <a:latin typeface="Cambria Math" panose="02040503050406030204" pitchFamily="18" charset="0"/>
                          </a:rPr>
                          <m:t>(</m:t>
                        </m:r>
                        <m:r>
                          <a:rPr lang="en-US" sz="2400" i="1">
                            <a:latin typeface="Cambria Math" panose="02040503050406030204" pitchFamily="18" charset="0"/>
                          </a:rPr>
                          <m:t>𝑀𝑖</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𝑒𝑟𝑟𝑜𝑟</m:t>
                        </m:r>
                        <m:r>
                          <a:rPr lang="en-US" sz="2400" i="1">
                            <a:latin typeface="Cambria Math" panose="02040503050406030204" pitchFamily="18" charset="0"/>
                          </a:rPr>
                          <m:t>(</m:t>
                        </m:r>
                        <m:r>
                          <a:rPr lang="en-US" sz="2400" i="1">
                            <a:latin typeface="Cambria Math" panose="02040503050406030204" pitchFamily="18" charset="0"/>
                          </a:rPr>
                          <m:t>𝑀𝑖</m:t>
                        </m:r>
                        <m:r>
                          <a:rPr lang="en-US" sz="2400" i="1">
                            <a:latin typeface="Cambria Math" panose="02040503050406030204" pitchFamily="18" charset="0"/>
                          </a:rPr>
                          <m:t>)</m:t>
                        </m:r>
                      </m:den>
                    </m:f>
                  </m:oMath>
                </a14:m>
                <a:endParaRPr lang="en-US" sz="2400" dirty="0"/>
              </a:p>
              <a:p>
                <a:pPr marL="514350" indent="-514350">
                  <a:buFont typeface="+mj-lt"/>
                  <a:buAutoNum type="arabicPeriod" startAt="7"/>
                </a:pPr>
                <a:r>
                  <a:rPr lang="en-US" sz="2400" dirty="0"/>
                  <a:t>Weight of all the samples are normalized. (both correctly and incorrectly classified)</a:t>
                </a:r>
              </a:p>
              <a:p>
                <a:pPr marL="0" indent="0">
                  <a:buNone/>
                </a:pPr>
                <a:r>
                  <a:rPr lang="en-US" sz="2400" dirty="0"/>
                  <a:t>Method of normalizing the weights:</a:t>
                </a:r>
              </a:p>
              <a:p>
                <a:pPr marL="0" indent="0">
                  <a:buNone/>
                </a:pPr>
                <a:r>
                  <a:rPr lang="en-US" sz="2400" dirty="0"/>
                  <a:t>new normalized weight : = sample weight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𝑠𝑢𝑚</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𝑜𝑙𝑑</m:t>
                        </m:r>
                        <m:r>
                          <a:rPr lang="en-US" sz="2400" i="1">
                            <a:latin typeface="Cambria Math" panose="02040503050406030204" pitchFamily="18" charset="0"/>
                          </a:rPr>
                          <m:t> </m:t>
                        </m:r>
                        <m:r>
                          <a:rPr lang="en-US" sz="2400" i="1">
                            <a:latin typeface="Cambria Math" panose="02040503050406030204" pitchFamily="18" charset="0"/>
                          </a:rPr>
                          <m:t>𝑤𝑒𝑖𝑔h𝑡𝑠</m:t>
                        </m:r>
                      </m:num>
                      <m:den>
                        <m:r>
                          <a:rPr lang="en-US" sz="2400" i="1">
                            <a:latin typeface="Cambria Math" panose="02040503050406030204" pitchFamily="18" charset="0"/>
                          </a:rPr>
                          <m:t>𝑠𝑢𝑚</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𝑛𝑒𝑤</m:t>
                        </m:r>
                        <m:r>
                          <a:rPr lang="en-US" sz="2400" i="1">
                            <a:latin typeface="Cambria Math" panose="02040503050406030204" pitchFamily="18" charset="0"/>
                          </a:rPr>
                          <m:t> </m:t>
                        </m:r>
                        <m:r>
                          <a:rPr lang="en-US" sz="2400" i="1">
                            <a:latin typeface="Cambria Math" panose="02040503050406030204" pitchFamily="18" charset="0"/>
                          </a:rPr>
                          <m:t>𝑤𝑒𝑖𝑔h𝑡𝑠</m:t>
                        </m:r>
                      </m:den>
                    </m:f>
                  </m:oMath>
                </a14:m>
                <a:endParaRPr lang="en-US" sz="2400" dirty="0"/>
              </a:p>
              <a:p>
                <a:pPr marL="514350" indent="-514350">
                  <a:buFont typeface="+mj-lt"/>
                  <a:buAutoNum type="arabicPeriod" startAt="6"/>
                </a:pPr>
                <a:endParaRPr lang="en-US" sz="2400" dirty="0"/>
              </a:p>
              <a:p>
                <a:pPr marL="0" indent="0">
                  <a:buNone/>
                </a:pPr>
                <a:r>
                  <a:rPr lang="en-US" sz="2400" dirty="0"/>
                  <a:t>After normalization, the sum of weights remains same (</a:t>
                </a:r>
                <a:r>
                  <a:rPr lang="en-US" sz="2400" dirty="0" err="1"/>
                  <a:t>ie</a:t>
                </a:r>
                <a:r>
                  <a:rPr lang="en-US" sz="2400" dirty="0"/>
                  <a:t>.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04278"/>
                <a:ext cx="8763000" cy="5426075"/>
              </a:xfrm>
              <a:blipFill>
                <a:blip r:embed="rId3"/>
                <a:stretch>
                  <a:fillRect l="-11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46</a:t>
            </a:fld>
            <a:endParaRPr lang="en-US"/>
          </a:p>
        </p:txBody>
      </p:sp>
    </p:spTree>
    <p:extLst>
      <p:ext uri="{BB962C8B-B14F-4D97-AF65-F5344CB8AC3E}">
        <p14:creationId xmlns:p14="http://schemas.microsoft.com/office/powerpoint/2010/main" val="18596221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an ensemble predict the class label of a new sample?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76400"/>
                <a:ext cx="8763000" cy="5045075"/>
              </a:xfrm>
            </p:spPr>
            <p:txBody>
              <a:bodyPr>
                <a:normAutofit fontScale="85000" lnSpcReduction="10000"/>
              </a:bodyPr>
              <a:lstStyle/>
              <a:p>
                <a:r>
                  <a:rPr lang="en-US" dirty="0"/>
                  <a:t>Assign a score/weight to each classifier’s vote based on how well the classifier performed.</a:t>
                </a:r>
              </a:p>
              <a:p>
                <a:r>
                  <a:rPr lang="en-US" dirty="0"/>
                  <a:t>The lower the classifier error rate, the greater the accuracy. Therefore, the higher the score/weight for the classifier’s vote.</a:t>
                </a:r>
              </a:p>
              <a:p>
                <a:pPr marL="0" indent="0">
                  <a:buNone/>
                </a:pPr>
                <a:r>
                  <a:rPr lang="en-US" dirty="0"/>
                  <a:t>	Classifier’s error rate    </a:t>
                </a:r>
                <a:r>
                  <a:rPr lang="en-US" dirty="0">
                    <a:sym typeface="Wingdings" panose="05000000000000000000" pitchFamily="2" charset="2"/>
                  </a:rPr>
                  <a:t>	</a:t>
                </a:r>
                <a:r>
                  <a:rPr lang="en-US" dirty="0"/>
                  <a:t>Accuracy     </a:t>
                </a:r>
                <a:r>
                  <a:rPr lang="en-US" dirty="0">
                    <a:sym typeface="Wingdings" panose="05000000000000000000" pitchFamily="2" charset="2"/>
                  </a:rPr>
                  <a:t></a:t>
                </a:r>
                <a:r>
                  <a:rPr lang="en-US" dirty="0"/>
                  <a:t>  Score/weight </a:t>
                </a:r>
              </a:p>
              <a:p>
                <a:pPr marL="0" indent="0">
                  <a:buNone/>
                </a:pPr>
                <a:r>
                  <a:rPr lang="en-US" dirty="0"/>
                  <a:t>	</a:t>
                </a:r>
              </a:p>
              <a:p>
                <a:pPr marL="0" indent="0">
                  <a:buNone/>
                </a:pPr>
                <a:r>
                  <a:rPr lang="en-US" dirty="0"/>
                  <a:t>The weight of classifier M</a:t>
                </a:r>
                <a:r>
                  <a:rPr lang="en-US" i="1" baseline="-25000" dirty="0"/>
                  <a:t>i</a:t>
                </a:r>
                <a:r>
                  <a:rPr lang="en-US" i="1" dirty="0"/>
                  <a:t> </a:t>
                </a:r>
                <a:r>
                  <a:rPr lang="en-US" dirty="0"/>
                  <a:t>s vote is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𝑒𝑟𝑟𝑜𝑟</m:t>
                              </m:r>
                              <m:r>
                                <a:rPr lang="en-US" b="0" i="1" smtClean="0">
                                  <a:latin typeface="Cambria Math" panose="02040503050406030204" pitchFamily="18" charset="0"/>
                                </a:rPr>
                                <m:t>(</m:t>
                              </m:r>
                              <m:r>
                                <a:rPr lang="en-US" b="0" i="1" smtClean="0">
                                  <a:latin typeface="Cambria Math" panose="02040503050406030204" pitchFamily="18" charset="0"/>
                                </a:rPr>
                                <m:t>𝑀𝑖</m:t>
                              </m:r>
                              <m:r>
                                <a:rPr lang="en-US" b="0" i="1" smtClean="0">
                                  <a:latin typeface="Cambria Math" panose="02040503050406030204" pitchFamily="18" charset="0"/>
                                </a:rPr>
                                <m:t>)</m:t>
                              </m:r>
                            </m:num>
                            <m:den>
                              <m:r>
                                <a:rPr lang="en-US" b="0" i="1" smtClean="0">
                                  <a:latin typeface="Cambria Math" panose="02040503050406030204" pitchFamily="18" charset="0"/>
                                </a:rPr>
                                <m:t>𝑒𝑟𝑟𝑜𝑟</m:t>
                              </m:r>
                              <m:r>
                                <a:rPr lang="en-US" b="0" i="1" smtClean="0">
                                  <a:latin typeface="Cambria Math" panose="02040503050406030204" pitchFamily="18" charset="0"/>
                                </a:rPr>
                                <m:t>(</m:t>
                              </m:r>
                              <m:r>
                                <a:rPr lang="en-US" b="0" i="1" smtClean="0">
                                  <a:latin typeface="Cambria Math" panose="02040503050406030204" pitchFamily="18" charset="0"/>
                                </a:rPr>
                                <m:t>𝑀𝑖</m:t>
                              </m:r>
                              <m:r>
                                <a:rPr lang="en-US" b="0" i="1" smtClean="0">
                                  <a:latin typeface="Cambria Math" panose="02040503050406030204" pitchFamily="18" charset="0"/>
                                </a:rPr>
                                <m:t>)</m:t>
                              </m:r>
                            </m:den>
                          </m:f>
                        </m:e>
                      </m:func>
                    </m:oMath>
                  </m:oMathPara>
                </a14:m>
                <a:endParaRPr lang="en-US" dirty="0"/>
              </a:p>
              <a:p>
                <a:r>
                  <a:rPr lang="en-US" dirty="0"/>
                  <a:t>Get the class prediction from each classifier with the weight of the model.</a:t>
                </a:r>
              </a:p>
              <a:p>
                <a:r>
                  <a:rPr lang="en-US" dirty="0"/>
                  <a:t>Sum up the weights of each predicted class.</a:t>
                </a:r>
              </a:p>
              <a:p>
                <a:r>
                  <a:rPr lang="en-US" b="1" dirty="0"/>
                  <a:t>Class which has the highest sum is selected.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76400"/>
                <a:ext cx="8763000" cy="5045075"/>
              </a:xfrm>
              <a:blipFill>
                <a:blip r:embed="rId2"/>
                <a:stretch>
                  <a:fillRect l="-1043" t="-22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47</a:t>
            </a:fld>
            <a:endParaRPr lang="en-US"/>
          </a:p>
        </p:txBody>
      </p:sp>
      <p:sp>
        <p:nvSpPr>
          <p:cNvPr id="5" name="Up Arrow 4"/>
          <p:cNvSpPr/>
          <p:nvPr/>
        </p:nvSpPr>
        <p:spPr>
          <a:xfrm>
            <a:off x="6019800" y="3098785"/>
            <a:ext cx="1524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Down Arrow 5"/>
          <p:cNvSpPr/>
          <p:nvPr/>
        </p:nvSpPr>
        <p:spPr>
          <a:xfrm>
            <a:off x="3733800" y="3134202"/>
            <a:ext cx="152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8305800" y="3076247"/>
            <a:ext cx="20955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175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a:t>
            </a:r>
          </a:p>
        </p:txBody>
      </p:sp>
      <p:sp>
        <p:nvSpPr>
          <p:cNvPr id="3" name="Content Placeholder 2"/>
          <p:cNvSpPr>
            <a:spLocks noGrp="1"/>
          </p:cNvSpPr>
          <p:nvPr>
            <p:ph idx="1"/>
          </p:nvPr>
        </p:nvSpPr>
        <p:spPr/>
        <p:txBody>
          <a:bodyPr/>
          <a:lstStyle/>
          <a:p>
            <a:pPr marL="0" indent="0">
              <a:buNone/>
            </a:pPr>
            <a:r>
              <a:rPr lang="en-US" dirty="0"/>
              <a:t>Input:</a:t>
            </a:r>
          </a:p>
          <a:p>
            <a:r>
              <a:rPr lang="en-US" dirty="0"/>
              <a:t>D, a set of d class-labeled training samples</a:t>
            </a:r>
          </a:p>
          <a:p>
            <a:r>
              <a:rPr lang="en-US" i="1" dirty="0"/>
              <a:t>K, </a:t>
            </a:r>
            <a:r>
              <a:rPr lang="en-US" dirty="0"/>
              <a:t>the number of rounds (one classifier is generated per round)</a:t>
            </a:r>
          </a:p>
          <a:p>
            <a:r>
              <a:rPr lang="en-US" dirty="0"/>
              <a:t>A classification learning scheme</a:t>
            </a:r>
          </a:p>
          <a:p>
            <a:endParaRPr lang="en-US" dirty="0"/>
          </a:p>
          <a:p>
            <a:pPr marL="0" indent="0">
              <a:buNone/>
            </a:pPr>
            <a:r>
              <a:rPr lang="en-US" dirty="0"/>
              <a:t>Output:</a:t>
            </a:r>
          </a:p>
          <a:p>
            <a:pPr marL="0" indent="0">
              <a:buNone/>
            </a:pPr>
            <a:r>
              <a:rPr lang="en-US" dirty="0"/>
              <a:t>	A composite model</a:t>
            </a:r>
          </a:p>
        </p:txBody>
      </p:sp>
      <p:sp>
        <p:nvSpPr>
          <p:cNvPr id="4" name="Slide Number Placeholder 3"/>
          <p:cNvSpPr>
            <a:spLocks noGrp="1"/>
          </p:cNvSpPr>
          <p:nvPr>
            <p:ph type="sldNum" sz="quarter" idx="12"/>
          </p:nvPr>
        </p:nvSpPr>
        <p:spPr/>
        <p:txBody>
          <a:bodyPr/>
          <a:lstStyle/>
          <a:p>
            <a:fld id="{51A71D3D-F011-47C0-9290-685F7D9F6412}" type="slidenum">
              <a:rPr lang="en-US" smtClean="0"/>
              <a:t>48</a:t>
            </a:fld>
            <a:endParaRPr lang="en-US"/>
          </a:p>
        </p:txBody>
      </p:sp>
    </p:spTree>
    <p:extLst>
      <p:ext uri="{BB962C8B-B14F-4D97-AF65-F5344CB8AC3E}">
        <p14:creationId xmlns:p14="http://schemas.microsoft.com/office/powerpoint/2010/main" val="3118106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Adaboost</a:t>
            </a:r>
            <a:r>
              <a:rPr lang="en-US" dirty="0"/>
              <a:t> algorithm </a:t>
            </a:r>
            <a:r>
              <a:rPr lang="en-US" sz="3600" dirty="0"/>
              <a:t>Cont.</a:t>
            </a:r>
          </a:p>
        </p:txBody>
      </p:sp>
      <p:sp>
        <p:nvSpPr>
          <p:cNvPr id="3" name="Content Placeholder 2"/>
          <p:cNvSpPr>
            <a:spLocks noGrp="1"/>
          </p:cNvSpPr>
          <p:nvPr>
            <p:ph idx="1"/>
          </p:nvPr>
        </p:nvSpPr>
        <p:spPr>
          <a:xfrm>
            <a:off x="457200" y="1600200"/>
            <a:ext cx="8305800" cy="5121275"/>
          </a:xfrm>
        </p:spPr>
        <p:txBody>
          <a:bodyPr>
            <a:normAutofit fontScale="62500" lnSpcReduction="20000"/>
          </a:bodyPr>
          <a:lstStyle/>
          <a:p>
            <a:pPr marL="0" indent="0">
              <a:buNone/>
            </a:pPr>
            <a:r>
              <a:rPr lang="en-US" dirty="0"/>
              <a:t>Method:</a:t>
            </a:r>
          </a:p>
          <a:p>
            <a:pPr marL="0" indent="0">
              <a:buNone/>
            </a:pPr>
            <a:r>
              <a:rPr lang="en-US" dirty="0"/>
              <a:t>01.Initialize the weight of each sample in D to </a:t>
            </a:r>
            <a:r>
              <a:rPr lang="en-US" i="1" dirty="0"/>
              <a:t>1</a:t>
            </a:r>
            <a:r>
              <a:rPr lang="en-US" dirty="0"/>
              <a:t>/</a:t>
            </a:r>
            <a:r>
              <a:rPr lang="en-US" i="1" dirty="0"/>
              <a:t>d;</a:t>
            </a:r>
          </a:p>
          <a:p>
            <a:pPr marL="0" indent="0">
              <a:buNone/>
            </a:pPr>
            <a:r>
              <a:rPr lang="en-US" i="1" dirty="0"/>
              <a:t>02.for </a:t>
            </a:r>
            <a:r>
              <a:rPr lang="en-US" i="1" dirty="0" err="1"/>
              <a:t>i</a:t>
            </a:r>
            <a:r>
              <a:rPr lang="en-US" i="1" dirty="0"/>
              <a:t>=1 to k do// for each round</a:t>
            </a:r>
          </a:p>
          <a:p>
            <a:pPr marL="0" indent="0">
              <a:buNone/>
            </a:pPr>
            <a:r>
              <a:rPr lang="en-US" i="1" dirty="0"/>
              <a:t>03.	sample D with replacement according to the sample weights to obtain D</a:t>
            </a:r>
            <a:r>
              <a:rPr lang="en-US" i="1" baseline="-25000" dirty="0"/>
              <a:t>i</a:t>
            </a:r>
            <a:r>
              <a:rPr lang="en-US" i="1" dirty="0"/>
              <a:t>;</a:t>
            </a:r>
          </a:p>
          <a:p>
            <a:pPr marL="0" indent="0">
              <a:buNone/>
            </a:pPr>
            <a:r>
              <a:rPr lang="en-US" i="1" dirty="0"/>
              <a:t>04.	use training set D</a:t>
            </a:r>
            <a:r>
              <a:rPr lang="en-US" i="1" baseline="-25000" dirty="0"/>
              <a:t>i</a:t>
            </a:r>
            <a:r>
              <a:rPr lang="en-US" i="1" dirty="0"/>
              <a:t> to derive a model M</a:t>
            </a:r>
            <a:r>
              <a:rPr lang="en-US" i="1" baseline="-25000" dirty="0"/>
              <a:t>i</a:t>
            </a:r>
            <a:r>
              <a:rPr lang="en-US" i="1" dirty="0"/>
              <a:t>;</a:t>
            </a:r>
          </a:p>
          <a:p>
            <a:pPr marL="0" indent="0">
              <a:buNone/>
            </a:pPr>
            <a:r>
              <a:rPr lang="en-US" i="1" dirty="0"/>
              <a:t>05.	compute error(M</a:t>
            </a:r>
            <a:r>
              <a:rPr lang="en-US" i="1" baseline="-25000" dirty="0"/>
              <a:t>i</a:t>
            </a:r>
            <a:r>
              <a:rPr lang="en-US" i="1" dirty="0"/>
              <a:t>), the error rate of M</a:t>
            </a:r>
            <a:r>
              <a:rPr lang="en-US" i="1" baseline="-25000" dirty="0"/>
              <a:t>i</a:t>
            </a:r>
          </a:p>
          <a:p>
            <a:pPr marL="0" indent="0">
              <a:buNone/>
            </a:pPr>
            <a:r>
              <a:rPr lang="en-US" i="1" dirty="0"/>
              <a:t>06.	if error(</a:t>
            </a:r>
            <a:r>
              <a:rPr lang="en-US" i="1" dirty="0" err="1"/>
              <a:t>M</a:t>
            </a:r>
            <a:r>
              <a:rPr lang="en-US" i="1" baseline="-25000" dirty="0" err="1"/>
              <a:t>i</a:t>
            </a:r>
            <a:r>
              <a:rPr lang="en-US" i="1" dirty="0"/>
              <a:t>) &gt;.5 then</a:t>
            </a:r>
          </a:p>
          <a:p>
            <a:pPr marL="0" indent="0">
              <a:buNone/>
            </a:pPr>
            <a:r>
              <a:rPr lang="en-US" i="1" dirty="0"/>
              <a:t>07.		reinitialize the weights to 1/d</a:t>
            </a:r>
          </a:p>
          <a:p>
            <a:pPr marL="0" indent="0">
              <a:buNone/>
            </a:pPr>
            <a:r>
              <a:rPr lang="en-US" i="1" dirty="0"/>
              <a:t>08.		go back to step 3 and try again;</a:t>
            </a:r>
          </a:p>
          <a:p>
            <a:pPr marL="0" indent="0">
              <a:buNone/>
            </a:pPr>
            <a:r>
              <a:rPr lang="en-US" i="1" dirty="0"/>
              <a:t>09.	end if</a:t>
            </a:r>
          </a:p>
          <a:p>
            <a:pPr marL="0" indent="0">
              <a:buNone/>
            </a:pPr>
            <a:r>
              <a:rPr lang="en-US" i="1" dirty="0"/>
              <a:t>10.	for each sample in Di that was correctly classified do</a:t>
            </a:r>
          </a:p>
          <a:p>
            <a:pPr marL="0" indent="0">
              <a:buNone/>
            </a:pPr>
            <a:r>
              <a:rPr lang="en-US" i="1" dirty="0"/>
              <a:t>11.		multiply the weight of the sample by error(M</a:t>
            </a:r>
            <a:r>
              <a:rPr lang="en-US" i="1" baseline="-25000" dirty="0"/>
              <a:t>i</a:t>
            </a:r>
            <a:r>
              <a:rPr lang="en-US" i="1" dirty="0"/>
              <a:t>)/(1-error(M</a:t>
            </a:r>
            <a:r>
              <a:rPr lang="en-US" i="1" baseline="-25000" dirty="0"/>
              <a:t>i</a:t>
            </a:r>
            <a:r>
              <a:rPr lang="en-US" i="1" dirty="0"/>
              <a:t>)); 							//Update weights.</a:t>
            </a:r>
          </a:p>
          <a:p>
            <a:pPr marL="0" indent="0">
              <a:buNone/>
            </a:pPr>
            <a:r>
              <a:rPr lang="en-US" i="1" dirty="0"/>
              <a:t>12.	normalize the weight of each sample;</a:t>
            </a:r>
          </a:p>
          <a:p>
            <a:pPr marL="0" indent="0">
              <a:buNone/>
            </a:pPr>
            <a:r>
              <a:rPr lang="en-US" i="1" dirty="0"/>
              <a:t>13.end for</a:t>
            </a:r>
          </a:p>
          <a:p>
            <a:pPr marL="514350" indent="-514350">
              <a:buAutoNum type="arabicPeriod" startAt="8"/>
            </a:pPr>
            <a:endParaRPr lang="en-US" dirty="0"/>
          </a:p>
        </p:txBody>
      </p:sp>
      <p:sp>
        <p:nvSpPr>
          <p:cNvPr id="4" name="Slide Number Placeholder 3"/>
          <p:cNvSpPr>
            <a:spLocks noGrp="1"/>
          </p:cNvSpPr>
          <p:nvPr>
            <p:ph type="sldNum" sz="quarter" idx="12"/>
          </p:nvPr>
        </p:nvSpPr>
        <p:spPr/>
        <p:txBody>
          <a:bodyPr/>
          <a:lstStyle/>
          <a:p>
            <a:fld id="{51A71D3D-F011-47C0-9290-685F7D9F6412}" type="slidenum">
              <a:rPr lang="en-US" smtClean="0"/>
              <a:t>49</a:t>
            </a:fld>
            <a:endParaRPr lang="en-US"/>
          </a:p>
        </p:txBody>
      </p:sp>
    </p:spTree>
    <p:extLst>
      <p:ext uri="{BB962C8B-B14F-4D97-AF65-F5344CB8AC3E}">
        <p14:creationId xmlns:p14="http://schemas.microsoft.com/office/powerpoint/2010/main" val="162942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Decision tree structure</a:t>
            </a:r>
          </a:p>
        </p:txBody>
      </p:sp>
      <p:sp>
        <p:nvSpPr>
          <p:cNvPr id="3" name="Content Placeholder 2"/>
          <p:cNvSpPr>
            <a:spLocks noGrp="1"/>
          </p:cNvSpPr>
          <p:nvPr>
            <p:ph idx="1"/>
          </p:nvPr>
        </p:nvSpPr>
        <p:spPr>
          <a:xfrm>
            <a:off x="822959" y="1845734"/>
            <a:ext cx="8168641" cy="4478866"/>
          </a:xfrm>
        </p:spPr>
        <p:txBody>
          <a:bodyPr>
            <a:normAutofit/>
          </a:bodyPr>
          <a:lstStyle/>
          <a:p>
            <a:pPr marL="0" indent="0">
              <a:buNone/>
            </a:pPr>
            <a:r>
              <a:rPr lang="en-US" sz="2800" dirty="0"/>
              <a:t> </a:t>
            </a:r>
          </a:p>
          <a:p>
            <a:pPr marL="0" indent="0">
              <a:buNone/>
            </a:pPr>
            <a:endParaRPr lang="en-US" dirty="0"/>
          </a:p>
        </p:txBody>
      </p:sp>
      <p:sp>
        <p:nvSpPr>
          <p:cNvPr id="4" name="Rounded Rectangle 3"/>
          <p:cNvSpPr/>
          <p:nvPr/>
        </p:nvSpPr>
        <p:spPr>
          <a:xfrm>
            <a:off x="3505200" y="1828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 (N)</a:t>
            </a:r>
          </a:p>
        </p:txBody>
      </p:sp>
      <p:sp>
        <p:nvSpPr>
          <p:cNvPr id="5" name="Rounded Rectangle 4"/>
          <p:cNvSpPr/>
          <p:nvPr/>
        </p:nvSpPr>
        <p:spPr>
          <a:xfrm>
            <a:off x="822958" y="3276600"/>
            <a:ext cx="199644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Internal/Non-leaf node </a:t>
            </a:r>
          </a:p>
        </p:txBody>
      </p:sp>
      <p:sp>
        <p:nvSpPr>
          <p:cNvPr id="7" name="Rounded Rectangle 6"/>
          <p:cNvSpPr/>
          <p:nvPr/>
        </p:nvSpPr>
        <p:spPr>
          <a:xfrm>
            <a:off x="6314941" y="3352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28599" y="4876800"/>
            <a:ext cx="14325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Terminal/Leaf Node</a:t>
            </a:r>
          </a:p>
        </p:txBody>
      </p:sp>
      <p:sp>
        <p:nvSpPr>
          <p:cNvPr id="8" name="Oval 7"/>
          <p:cNvSpPr/>
          <p:nvPr/>
        </p:nvSpPr>
        <p:spPr>
          <a:xfrm>
            <a:off x="2067059" y="4876800"/>
            <a:ext cx="12095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819659" y="4876800"/>
            <a:ext cx="120954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302218" y="4876800"/>
            <a:ext cx="126241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7711441" y="4876800"/>
            <a:ext cx="120395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4" idx="2"/>
            <a:endCxn id="5" idx="0"/>
          </p:cNvCxnSpPr>
          <p:nvPr/>
        </p:nvCxnSpPr>
        <p:spPr>
          <a:xfrm flipH="1">
            <a:off x="1821179" y="2514600"/>
            <a:ext cx="2598421"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9" idx="0"/>
          </p:cNvCxnSpPr>
          <p:nvPr/>
        </p:nvCxnSpPr>
        <p:spPr>
          <a:xfrm>
            <a:off x="4419600" y="2514600"/>
            <a:ext cx="483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2"/>
            <a:endCxn id="7" idx="0"/>
          </p:cNvCxnSpPr>
          <p:nvPr/>
        </p:nvCxnSpPr>
        <p:spPr>
          <a:xfrm>
            <a:off x="4419600" y="2514600"/>
            <a:ext cx="2809741"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6" idx="0"/>
          </p:cNvCxnSpPr>
          <p:nvPr/>
        </p:nvCxnSpPr>
        <p:spPr>
          <a:xfrm flipH="1">
            <a:off x="944879" y="3962400"/>
            <a:ext cx="8763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8" idx="0"/>
          </p:cNvCxnSpPr>
          <p:nvPr/>
        </p:nvCxnSpPr>
        <p:spPr>
          <a:xfrm>
            <a:off x="1821179" y="3962400"/>
            <a:ext cx="850651"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0" idx="0"/>
          </p:cNvCxnSpPr>
          <p:nvPr/>
        </p:nvCxnSpPr>
        <p:spPr>
          <a:xfrm flipH="1">
            <a:off x="5933424" y="4038600"/>
            <a:ext cx="1295917"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2"/>
            <a:endCxn id="11" idx="0"/>
          </p:cNvCxnSpPr>
          <p:nvPr/>
        </p:nvCxnSpPr>
        <p:spPr>
          <a:xfrm>
            <a:off x="7229341" y="4038600"/>
            <a:ext cx="108408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50757" y="2599835"/>
            <a:ext cx="837152" cy="369332"/>
          </a:xfrm>
          <a:prstGeom prst="rect">
            <a:avLst/>
          </a:prstGeom>
          <a:noFill/>
        </p:spPr>
        <p:txBody>
          <a:bodyPr wrap="none" rtlCol="0">
            <a:spAutoFit/>
          </a:bodyPr>
          <a:lstStyle/>
          <a:p>
            <a:r>
              <a:rPr lang="en-US" dirty="0"/>
              <a:t>Branch</a:t>
            </a:r>
          </a:p>
        </p:txBody>
      </p:sp>
      <p:sp>
        <p:nvSpPr>
          <p:cNvPr id="39" name="Rectangular Callout 38"/>
          <p:cNvSpPr/>
          <p:nvPr/>
        </p:nvSpPr>
        <p:spPr>
          <a:xfrm>
            <a:off x="1199168" y="5955674"/>
            <a:ext cx="1436370" cy="495300"/>
          </a:xfrm>
          <a:prstGeom prst="wedgeRectCallout">
            <a:avLst>
              <a:gd name="adj1" fmla="val -60002"/>
              <a:gd name="adj2" fmla="val -775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Holds a class label</a:t>
            </a:r>
          </a:p>
        </p:txBody>
      </p:sp>
      <p:sp>
        <p:nvSpPr>
          <p:cNvPr id="40" name="TextBox 39"/>
          <p:cNvSpPr txBox="1"/>
          <p:nvPr/>
        </p:nvSpPr>
        <p:spPr>
          <a:xfrm>
            <a:off x="2127027" y="4493167"/>
            <a:ext cx="837152" cy="369332"/>
          </a:xfrm>
          <a:prstGeom prst="rect">
            <a:avLst/>
          </a:prstGeom>
          <a:noFill/>
        </p:spPr>
        <p:txBody>
          <a:bodyPr wrap="none" rtlCol="0">
            <a:spAutoFit/>
          </a:bodyPr>
          <a:lstStyle/>
          <a:p>
            <a:r>
              <a:rPr lang="en-US" dirty="0"/>
              <a:t>Branch</a:t>
            </a:r>
          </a:p>
        </p:txBody>
      </p:sp>
      <p:sp>
        <p:nvSpPr>
          <p:cNvPr id="41" name="Rectangular Callout 40"/>
          <p:cNvSpPr/>
          <p:nvPr/>
        </p:nvSpPr>
        <p:spPr>
          <a:xfrm>
            <a:off x="5769886" y="1603089"/>
            <a:ext cx="2146134" cy="804929"/>
          </a:xfrm>
          <a:prstGeom prst="wedgeRectCallout">
            <a:avLst>
              <a:gd name="adj1" fmla="val -70641"/>
              <a:gd name="adj2" fmla="val 300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 most node which represents the entire data set</a:t>
            </a:r>
          </a:p>
        </p:txBody>
      </p:sp>
      <p:sp>
        <p:nvSpPr>
          <p:cNvPr id="45" name="Rectangular Callout 44"/>
          <p:cNvSpPr/>
          <p:nvPr/>
        </p:nvSpPr>
        <p:spPr>
          <a:xfrm>
            <a:off x="228599" y="1978567"/>
            <a:ext cx="2146134" cy="764633"/>
          </a:xfrm>
          <a:prstGeom prst="wedgeRectCallout">
            <a:avLst>
              <a:gd name="adj1" fmla="val -2229"/>
              <a:gd name="adj2" fmla="val 1160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on an attribute or Classification Rule</a:t>
            </a:r>
          </a:p>
        </p:txBody>
      </p:sp>
      <p:sp>
        <p:nvSpPr>
          <p:cNvPr id="46" name="Rectangular Callout 45"/>
          <p:cNvSpPr/>
          <p:nvPr/>
        </p:nvSpPr>
        <p:spPr>
          <a:xfrm>
            <a:off x="2962248" y="3684623"/>
            <a:ext cx="2146134" cy="521686"/>
          </a:xfrm>
          <a:prstGeom prst="wedgeRectCallout">
            <a:avLst>
              <a:gd name="adj1" fmla="val -54438"/>
              <a:gd name="adj2" fmla="val 13409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Outcome of the test</a:t>
            </a:r>
          </a:p>
        </p:txBody>
      </p:sp>
      <p:sp>
        <p:nvSpPr>
          <p:cNvPr id="12" name="Slide Number Placeholder 11"/>
          <p:cNvSpPr>
            <a:spLocks noGrp="1"/>
          </p:cNvSpPr>
          <p:nvPr>
            <p:ph type="sldNum" sz="quarter" idx="12"/>
          </p:nvPr>
        </p:nvSpPr>
        <p:spPr/>
        <p:txBody>
          <a:bodyPr/>
          <a:lstStyle/>
          <a:p>
            <a:fld id="{51A71D3D-F011-47C0-9290-685F7D9F6412}" type="slidenum">
              <a:rPr lang="en-US" smtClean="0"/>
              <a:t>5</a:t>
            </a:fld>
            <a:endParaRPr lang="en-US"/>
          </a:p>
        </p:txBody>
      </p:sp>
    </p:spTree>
    <p:extLst>
      <p:ext uri="{BB962C8B-B14F-4D97-AF65-F5344CB8AC3E}">
        <p14:creationId xmlns:p14="http://schemas.microsoft.com/office/powerpoint/2010/main" val="1331553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use the composite model to classify sample 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825624"/>
                <a:ext cx="9144000" cy="4727575"/>
              </a:xfrm>
            </p:spPr>
            <p:txBody>
              <a:bodyPr/>
              <a:lstStyle/>
              <a:p>
                <a:pPr marL="0" indent="0">
                  <a:buNone/>
                </a:pPr>
                <a:r>
                  <a:rPr lang="en-US" dirty="0"/>
                  <a:t>1. initialize weight of each class to 0;</a:t>
                </a:r>
              </a:p>
              <a:p>
                <a:pPr marL="0" indent="0">
                  <a:buNone/>
                </a:pPr>
                <a:r>
                  <a:rPr lang="en-US" dirty="0"/>
                  <a:t>2. for </a:t>
                </a:r>
                <a:r>
                  <a:rPr lang="en-US" dirty="0" err="1"/>
                  <a:t>i</a:t>
                </a:r>
                <a:r>
                  <a:rPr lang="en-US" dirty="0"/>
                  <a:t>= 1 to k do // for each classifier:</a:t>
                </a:r>
              </a:p>
              <a:p>
                <a:pPr marL="0" indent="0">
                  <a:buNone/>
                </a:pPr>
                <a:r>
                  <a:rPr lang="en-US" dirty="0"/>
                  <a:t>3.        </a:t>
                </a:r>
                <a:r>
                  <a:rPr lang="en-US" i="1" dirty="0"/>
                  <a:t>w</a:t>
                </a:r>
                <a:r>
                  <a:rPr lang="en-US" i="1" baseline="-25000" dirty="0"/>
                  <a:t>i</a:t>
                </a:r>
                <a:r>
                  <a:rPr lang="en-US" dirty="0"/>
                  <a:t> =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𝑒𝑟𝑟𝑜𝑟</m:t>
                            </m:r>
                            <m:r>
                              <a:rPr lang="en-US" i="1">
                                <a:latin typeface="Cambria Math" panose="02040503050406030204" pitchFamily="18" charset="0"/>
                              </a:rPr>
                              <m:t>(</m:t>
                            </m:r>
                            <m:r>
                              <a:rPr lang="en-US" i="1">
                                <a:latin typeface="Cambria Math" panose="02040503050406030204" pitchFamily="18" charset="0"/>
                              </a:rPr>
                              <m:t>𝑀</m:t>
                            </m:r>
                            <m:r>
                              <m:rPr>
                                <m:nor/>
                              </m:rPr>
                              <a:rPr lang="en-US" i="1" baseline="-25000" dirty="0"/>
                              <m:t>i</m:t>
                            </m:r>
                            <m:r>
                              <a:rPr lang="en-US" i="1">
                                <a:latin typeface="Cambria Math" panose="02040503050406030204" pitchFamily="18" charset="0"/>
                              </a:rPr>
                              <m:t>)</m:t>
                            </m:r>
                          </m:num>
                          <m:den>
                            <m:r>
                              <a:rPr lang="en-US" i="1">
                                <a:latin typeface="Cambria Math" panose="02040503050406030204" pitchFamily="18" charset="0"/>
                              </a:rPr>
                              <m:t>𝑒𝑟𝑟𝑜𝑟</m:t>
                            </m:r>
                            <m:r>
                              <a:rPr lang="en-US" i="1">
                                <a:latin typeface="Cambria Math" panose="02040503050406030204" pitchFamily="18" charset="0"/>
                              </a:rPr>
                              <m:t>(</m:t>
                            </m:r>
                            <m:r>
                              <a:rPr lang="en-US" i="1">
                                <a:latin typeface="Cambria Math" panose="02040503050406030204" pitchFamily="18" charset="0"/>
                              </a:rPr>
                              <m:t>𝑀</m:t>
                            </m:r>
                            <m:r>
                              <m:rPr>
                                <m:nor/>
                              </m:rPr>
                              <a:rPr lang="en-US" i="1" baseline="-25000" dirty="0"/>
                              <m:t>i</m:t>
                            </m:r>
                            <m:r>
                              <a:rPr lang="en-US" i="1">
                                <a:latin typeface="Cambria Math" panose="02040503050406030204" pitchFamily="18" charset="0"/>
                              </a:rPr>
                              <m:t>)</m:t>
                            </m:r>
                          </m:den>
                        </m:f>
                      </m:e>
                    </m:func>
                  </m:oMath>
                </a14:m>
                <a:r>
                  <a:rPr lang="en-US" dirty="0"/>
                  <a:t>; //weight of the classifier’s vote</a:t>
                </a:r>
              </a:p>
              <a:p>
                <a:pPr marL="0" indent="0">
                  <a:buNone/>
                </a:pPr>
                <a:r>
                  <a:rPr lang="en-US" dirty="0"/>
                  <a:t>4.        C= M</a:t>
                </a:r>
                <a:r>
                  <a:rPr lang="en-US" i="1" baseline="-25000" dirty="0"/>
                  <a:t>i</a:t>
                </a:r>
                <a:r>
                  <a:rPr lang="en-US" dirty="0"/>
                  <a:t> (X); // get class prediction for X from M</a:t>
                </a:r>
                <a:r>
                  <a:rPr lang="en-US" i="1" baseline="-25000" dirty="0"/>
                  <a:t>i</a:t>
                </a:r>
                <a:r>
                  <a:rPr lang="en-US" dirty="0"/>
                  <a:t> </a:t>
                </a:r>
              </a:p>
              <a:p>
                <a:pPr marL="0" indent="0">
                  <a:buNone/>
                </a:pPr>
                <a:r>
                  <a:rPr lang="en-US" dirty="0"/>
                  <a:t>5.        Add </a:t>
                </a:r>
                <a:r>
                  <a:rPr lang="en-US" i="1" dirty="0"/>
                  <a:t>w</a:t>
                </a:r>
                <a:r>
                  <a:rPr lang="en-US" i="1" baseline="-25000" dirty="0"/>
                  <a:t>i</a:t>
                </a:r>
                <a:r>
                  <a:rPr lang="en-US" dirty="0"/>
                  <a:t> to weight for class c</a:t>
                </a:r>
              </a:p>
              <a:p>
                <a:pPr marL="0" indent="0">
                  <a:buNone/>
                </a:pPr>
                <a:r>
                  <a:rPr lang="en-US" dirty="0"/>
                  <a:t>6. end for</a:t>
                </a:r>
              </a:p>
              <a:p>
                <a:pPr marL="0" indent="0">
                  <a:buNone/>
                </a:pPr>
                <a:r>
                  <a:rPr lang="en-US" dirty="0"/>
                  <a:t>7. return the class with the largest weight;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825624"/>
                <a:ext cx="9144000" cy="4727575"/>
              </a:xfrm>
              <a:blipFill rotWithShape="0">
                <a:blip r:embed="rId2"/>
                <a:stretch>
                  <a:fillRect l="-1333" t="-20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1A71D3D-F011-47C0-9290-685F7D9F6412}" type="slidenum">
              <a:rPr lang="en-US" smtClean="0"/>
              <a:t>50</a:t>
            </a:fld>
            <a:endParaRPr lang="en-US"/>
          </a:p>
        </p:txBody>
      </p:sp>
    </p:spTree>
    <p:extLst>
      <p:ext uri="{BB962C8B-B14F-4D97-AF65-F5344CB8AC3E}">
        <p14:creationId xmlns:p14="http://schemas.microsoft.com/office/powerpoint/2010/main" val="1077737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 Vs. Boosting</a:t>
            </a:r>
          </a:p>
        </p:txBody>
      </p:sp>
      <p:sp>
        <p:nvSpPr>
          <p:cNvPr id="3" name="Content Placeholder 2"/>
          <p:cNvSpPr>
            <a:spLocks noGrp="1"/>
          </p:cNvSpPr>
          <p:nvPr>
            <p:ph idx="1"/>
          </p:nvPr>
        </p:nvSpPr>
        <p:spPr/>
        <p:txBody>
          <a:bodyPr>
            <a:normAutofit/>
          </a:bodyPr>
          <a:lstStyle/>
          <a:p>
            <a:pPr marL="0" indent="0">
              <a:buNone/>
            </a:pPr>
            <a:r>
              <a:rPr lang="en-US" dirty="0"/>
              <a:t>Boosting:</a:t>
            </a:r>
          </a:p>
          <a:p>
            <a:pPr marL="457200" lvl="1" indent="0">
              <a:buNone/>
            </a:pPr>
            <a:r>
              <a:rPr lang="en-US" dirty="0"/>
              <a:t>Focusses on misclassified samples.		</a:t>
            </a:r>
          </a:p>
          <a:p>
            <a:pPr marL="457200" lvl="1" indent="0">
              <a:buNone/>
            </a:pPr>
            <a:r>
              <a:rPr lang="en-US" dirty="0"/>
              <a:t>High accuracy but </a:t>
            </a:r>
          </a:p>
          <a:p>
            <a:pPr marL="457200" lvl="1" indent="0">
              <a:buNone/>
            </a:pPr>
            <a:r>
              <a:rPr lang="en-US" dirty="0"/>
              <a:t>Risks on overfitting the resulted composite model to such data. </a:t>
            </a:r>
          </a:p>
          <a:p>
            <a:pPr marL="0" lvl="1" indent="0">
              <a:spcBef>
                <a:spcPts val="1000"/>
              </a:spcBef>
              <a:buNone/>
            </a:pPr>
            <a:r>
              <a:rPr lang="en-US" sz="2800" dirty="0"/>
              <a:t>Bagging:</a:t>
            </a:r>
          </a:p>
          <a:p>
            <a:pPr marL="457200" lvl="1" indent="0">
              <a:lnSpc>
                <a:spcPct val="100000"/>
              </a:lnSpc>
              <a:buNone/>
            </a:pPr>
            <a:r>
              <a:rPr lang="en-US" dirty="0"/>
              <a:t>Less model overfitting</a:t>
            </a:r>
          </a:p>
          <a:p>
            <a:pPr marL="0" indent="0">
              <a:buNone/>
            </a:pPr>
            <a:r>
              <a:rPr lang="en-US" dirty="0"/>
              <a:t>Bagging and Boosting both have improved accuracy than a single model. But boosting tends to achieve greater accuracy.</a:t>
            </a:r>
          </a:p>
        </p:txBody>
      </p:sp>
      <p:sp>
        <p:nvSpPr>
          <p:cNvPr id="4" name="Slide Number Placeholder 3"/>
          <p:cNvSpPr>
            <a:spLocks noGrp="1"/>
          </p:cNvSpPr>
          <p:nvPr>
            <p:ph type="sldNum" sz="quarter" idx="12"/>
          </p:nvPr>
        </p:nvSpPr>
        <p:spPr/>
        <p:txBody>
          <a:bodyPr/>
          <a:lstStyle/>
          <a:p>
            <a:fld id="{51A71D3D-F011-47C0-9290-685F7D9F6412}" type="slidenum">
              <a:rPr lang="en-US" smtClean="0"/>
              <a:t>51</a:t>
            </a:fld>
            <a:endParaRPr lang="en-US"/>
          </a:p>
        </p:txBody>
      </p:sp>
    </p:spTree>
    <p:extLst>
      <p:ext uri="{BB962C8B-B14F-4D97-AF65-F5344CB8AC3E}">
        <p14:creationId xmlns:p14="http://schemas.microsoft.com/office/powerpoint/2010/main" val="422747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ensemble methods</a:t>
            </a:r>
          </a:p>
        </p:txBody>
      </p:sp>
      <p:sp>
        <p:nvSpPr>
          <p:cNvPr id="3" name="Content Placeholder 2"/>
          <p:cNvSpPr>
            <a:spLocks noGrp="1"/>
          </p:cNvSpPr>
          <p:nvPr>
            <p:ph idx="1"/>
          </p:nvPr>
        </p:nvSpPr>
        <p:spPr/>
        <p:txBody>
          <a:bodyPr/>
          <a:lstStyle/>
          <a:p>
            <a:r>
              <a:rPr lang="en-US" dirty="0"/>
              <a:t>Boolean operator-based ensemble methods</a:t>
            </a:r>
          </a:p>
          <a:p>
            <a:r>
              <a:rPr lang="en-US" dirty="0"/>
              <a:t>ML based ensemble methods</a:t>
            </a:r>
          </a:p>
          <a:p>
            <a:r>
              <a:rPr lang="en-US" dirty="0"/>
              <a:t>Stack ensemble</a:t>
            </a:r>
          </a:p>
        </p:txBody>
      </p:sp>
      <p:sp>
        <p:nvSpPr>
          <p:cNvPr id="4" name="Slide Number Placeholder 3"/>
          <p:cNvSpPr>
            <a:spLocks noGrp="1"/>
          </p:cNvSpPr>
          <p:nvPr>
            <p:ph type="sldNum" sz="quarter" idx="12"/>
          </p:nvPr>
        </p:nvSpPr>
        <p:spPr/>
        <p:txBody>
          <a:bodyPr/>
          <a:lstStyle/>
          <a:p>
            <a:fld id="{51A71D3D-F011-47C0-9290-685F7D9F6412}" type="slidenum">
              <a:rPr lang="en-US" smtClean="0"/>
              <a:t>52</a:t>
            </a:fld>
            <a:endParaRPr lang="en-US"/>
          </a:p>
        </p:txBody>
      </p:sp>
    </p:spTree>
    <p:extLst>
      <p:ext uri="{BB962C8B-B14F-4D97-AF65-F5344CB8AC3E}">
        <p14:creationId xmlns:p14="http://schemas.microsoft.com/office/powerpoint/2010/main" val="345043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Forest: Advantages &amp; Disadvantages</a:t>
            </a:r>
          </a:p>
        </p:txBody>
      </p:sp>
      <p:sp>
        <p:nvSpPr>
          <p:cNvPr id="3" name="Content Placeholder 2"/>
          <p:cNvSpPr>
            <a:spLocks noGrp="1"/>
          </p:cNvSpPr>
          <p:nvPr>
            <p:ph idx="1"/>
          </p:nvPr>
        </p:nvSpPr>
        <p:spPr/>
        <p:txBody>
          <a:bodyPr>
            <a:normAutofit lnSpcReduction="10000"/>
          </a:bodyPr>
          <a:lstStyle/>
          <a:p>
            <a:r>
              <a:rPr lang="en-US" dirty="0"/>
              <a:t>Advantages</a:t>
            </a:r>
          </a:p>
          <a:p>
            <a:pPr marL="0" indent="0">
              <a:buNone/>
            </a:pPr>
            <a:r>
              <a:rPr lang="en-US" dirty="0"/>
              <a:t>  - Works well with small training sets</a:t>
            </a:r>
          </a:p>
          <a:p>
            <a:pPr marL="0" indent="0">
              <a:buNone/>
            </a:pPr>
            <a:r>
              <a:rPr lang="en-US" dirty="0"/>
              <a:t>  - Can be easily parallelized</a:t>
            </a:r>
          </a:p>
          <a:p>
            <a:pPr marL="0" indent="0">
              <a:buNone/>
            </a:pPr>
            <a:endParaRPr lang="en-US" dirty="0"/>
          </a:p>
          <a:p>
            <a:r>
              <a:rPr lang="en-US" dirty="0"/>
              <a:t>Disadvantages</a:t>
            </a:r>
          </a:p>
          <a:p>
            <a:pPr marL="0" indent="0">
              <a:buNone/>
            </a:pPr>
            <a:r>
              <a:rPr lang="en-US" dirty="0"/>
              <a:t> - Can fail to predict rare outcomes or rare predictions (since it’s based on bootstrap sampling)</a:t>
            </a:r>
          </a:p>
          <a:p>
            <a:pPr marL="0" indent="0">
              <a:buNone/>
            </a:pPr>
            <a:r>
              <a:rPr lang="en-US" dirty="0"/>
              <a:t> - Need to guess the no. of trees</a:t>
            </a:r>
          </a:p>
          <a:p>
            <a:pPr marL="0" indent="0">
              <a:buNone/>
            </a:pPr>
            <a:r>
              <a:rPr lang="en-US" dirty="0"/>
              <a:t> - Overfitting can occur </a:t>
            </a:r>
          </a:p>
        </p:txBody>
      </p:sp>
      <p:sp>
        <p:nvSpPr>
          <p:cNvPr id="4" name="Slide Number Placeholder 3"/>
          <p:cNvSpPr>
            <a:spLocks noGrp="1"/>
          </p:cNvSpPr>
          <p:nvPr>
            <p:ph type="sldNum" sz="quarter" idx="12"/>
          </p:nvPr>
        </p:nvSpPr>
        <p:spPr/>
        <p:txBody>
          <a:bodyPr/>
          <a:lstStyle/>
          <a:p>
            <a:fld id="{51A71D3D-F011-47C0-9290-685F7D9F6412}" type="slidenum">
              <a:rPr lang="en-US" smtClean="0"/>
              <a:t>53</a:t>
            </a:fld>
            <a:endParaRPr lang="en-US"/>
          </a:p>
        </p:txBody>
      </p:sp>
    </p:spTree>
    <p:extLst>
      <p:ext uri="{BB962C8B-B14F-4D97-AF65-F5344CB8AC3E}">
        <p14:creationId xmlns:p14="http://schemas.microsoft.com/office/powerpoint/2010/main" val="3718021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endParaRPr lang="en-US" sz="2400" dirty="0"/>
          </a:p>
          <a:p>
            <a:pPr marL="0" indent="0">
              <a:buNone/>
            </a:pPr>
            <a:r>
              <a:rPr lang="en-US" sz="2400" dirty="0"/>
              <a:t>		Data Mining (Concepts and Techniques) </a:t>
            </a:r>
          </a:p>
          <a:p>
            <a:pPr marL="457200" lvl="1" indent="0">
              <a:buNone/>
            </a:pPr>
            <a:r>
              <a:rPr lang="en-US" sz="2000" dirty="0"/>
              <a:t>		-Second Edition</a:t>
            </a:r>
          </a:p>
          <a:p>
            <a:pPr marL="457200" lvl="1" indent="0">
              <a:buNone/>
            </a:pPr>
            <a:r>
              <a:rPr lang="en-US" sz="2000" dirty="0"/>
              <a:t>		-Jiawei Han and Micheline </a:t>
            </a:r>
            <a:r>
              <a:rPr lang="en-US" sz="2000" dirty="0" err="1"/>
              <a:t>Kamber</a:t>
            </a:r>
            <a:endParaRPr lang="en-US" sz="2000" dirty="0"/>
          </a:p>
        </p:txBody>
      </p:sp>
      <p:sp>
        <p:nvSpPr>
          <p:cNvPr id="4" name="Slide Number Placeholder 3"/>
          <p:cNvSpPr>
            <a:spLocks noGrp="1"/>
          </p:cNvSpPr>
          <p:nvPr>
            <p:ph type="sldNum" sz="quarter" idx="12"/>
          </p:nvPr>
        </p:nvSpPr>
        <p:spPr/>
        <p:txBody>
          <a:bodyPr/>
          <a:lstStyle/>
          <a:p>
            <a:fld id="{51A71D3D-F011-47C0-9290-685F7D9F6412}" type="slidenum">
              <a:rPr lang="en-US" smtClean="0"/>
              <a:t>54</a:t>
            </a:fld>
            <a:endParaRPr lang="en-US"/>
          </a:p>
        </p:txBody>
      </p:sp>
      <p:pic>
        <p:nvPicPr>
          <p:cNvPr id="5" name="Picture 4"/>
          <p:cNvPicPr>
            <a:picLocks noChangeAspect="1"/>
          </p:cNvPicPr>
          <p:nvPr/>
        </p:nvPicPr>
        <p:blipFill>
          <a:blip r:embed="rId2"/>
          <a:stretch>
            <a:fillRect/>
          </a:stretch>
        </p:blipFill>
        <p:spPr>
          <a:xfrm>
            <a:off x="1066800" y="2063860"/>
            <a:ext cx="1053264" cy="1365140"/>
          </a:xfrm>
          <a:prstGeom prst="rect">
            <a:avLst/>
          </a:prstGeom>
        </p:spPr>
      </p:pic>
    </p:spTree>
    <p:extLst>
      <p:ext uri="{BB962C8B-B14F-4D97-AF65-F5344CB8AC3E}">
        <p14:creationId xmlns:p14="http://schemas.microsoft.com/office/powerpoint/2010/main" val="49408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5"/>
            <a:ext cx="8362950" cy="777875"/>
          </a:xfrm>
        </p:spPr>
        <p:txBody>
          <a:bodyPr>
            <a:normAutofit/>
          </a:bodyPr>
          <a:lstStyle/>
          <a:p>
            <a:r>
              <a:rPr lang="en-US" sz="2800" dirty="0"/>
              <a:t>Class labeled training samples from a customer database:</a:t>
            </a:r>
          </a:p>
        </p:txBody>
      </p:sp>
      <p:graphicFrame>
        <p:nvGraphicFramePr>
          <p:cNvPr id="5" name="Content Placeholder 4"/>
          <p:cNvGraphicFramePr>
            <a:graphicFrameLocks noGrp="1"/>
          </p:cNvGraphicFramePr>
          <p:nvPr>
            <p:ph idx="1"/>
          </p:nvPr>
        </p:nvGraphicFramePr>
        <p:xfrm>
          <a:off x="457200" y="1219200"/>
          <a:ext cx="8229600" cy="518913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tblGrid>
              <a:tr h="381000">
                <a:tc>
                  <a:txBody>
                    <a:bodyPr/>
                    <a:lstStyle/>
                    <a:p>
                      <a:r>
                        <a:rPr lang="en-US" dirty="0"/>
                        <a:t>#</a:t>
                      </a:r>
                    </a:p>
                  </a:txBody>
                  <a:tcPr/>
                </a:tc>
                <a:tc>
                  <a:txBody>
                    <a:bodyPr/>
                    <a:lstStyle/>
                    <a:p>
                      <a:r>
                        <a:rPr lang="en-US" dirty="0"/>
                        <a:t>Age</a:t>
                      </a:r>
                    </a:p>
                  </a:txBody>
                  <a:tcPr/>
                </a:tc>
                <a:tc>
                  <a:txBody>
                    <a:bodyPr/>
                    <a:lstStyle/>
                    <a:p>
                      <a:r>
                        <a:rPr lang="en-US" dirty="0"/>
                        <a:t>Income</a:t>
                      </a:r>
                    </a:p>
                  </a:txBody>
                  <a:tcPr/>
                </a:tc>
                <a:tc>
                  <a:txBody>
                    <a:bodyPr/>
                    <a:lstStyle/>
                    <a:p>
                      <a:r>
                        <a:rPr lang="en-US" dirty="0"/>
                        <a:t>Student</a:t>
                      </a:r>
                    </a:p>
                  </a:txBody>
                  <a:tcPr/>
                </a:tc>
                <a:tc>
                  <a:txBody>
                    <a:bodyPr/>
                    <a:lstStyle/>
                    <a:p>
                      <a:r>
                        <a:rPr lang="en-US" dirty="0"/>
                        <a:t>Credit_rating</a:t>
                      </a:r>
                    </a:p>
                  </a:txBody>
                  <a:tcPr/>
                </a:tc>
                <a:tc>
                  <a:txBody>
                    <a:bodyPr/>
                    <a:lstStyle/>
                    <a:p>
                      <a:r>
                        <a:rPr lang="en-US" dirty="0" err="1"/>
                        <a:t>Class:buys_computer</a:t>
                      </a:r>
                      <a:endParaRPr lang="en-US" dirty="0"/>
                    </a:p>
                  </a:txBody>
                  <a:tcPr/>
                </a:tc>
                <a:extLst>
                  <a:ext uri="{0D108BD9-81ED-4DB2-BD59-A6C34878D82A}">
                    <a16:rowId xmlns:a16="http://schemas.microsoft.com/office/drawing/2014/main" val="10000"/>
                  </a:ext>
                </a:extLst>
              </a:tr>
              <a:tr h="343438">
                <a:tc>
                  <a:txBody>
                    <a:bodyPr/>
                    <a:lstStyle/>
                    <a:p>
                      <a:r>
                        <a:rPr lang="en-US" sz="1600" dirty="0"/>
                        <a:t>1</a:t>
                      </a:r>
                    </a:p>
                  </a:txBody>
                  <a:tcPr/>
                </a:tc>
                <a:tc>
                  <a:txBody>
                    <a:bodyPr/>
                    <a:lstStyle/>
                    <a:p>
                      <a:r>
                        <a:rPr lang="en-US" sz="1600" dirty="0"/>
                        <a:t>youth</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43438">
                <a:tc>
                  <a:txBody>
                    <a:bodyPr/>
                    <a:lstStyle/>
                    <a:p>
                      <a:r>
                        <a:rPr lang="en-US" sz="1600" dirty="0"/>
                        <a:t>2</a:t>
                      </a:r>
                    </a:p>
                  </a:txBody>
                  <a:tcPr/>
                </a:tc>
                <a:tc>
                  <a:txBody>
                    <a:bodyPr/>
                    <a:lstStyle/>
                    <a:p>
                      <a:r>
                        <a:rPr lang="en-US" sz="1600" dirty="0"/>
                        <a:t>youth</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2"/>
                  </a:ext>
                </a:extLst>
              </a:tr>
              <a:tr h="343438">
                <a:tc>
                  <a:txBody>
                    <a:bodyPr/>
                    <a:lstStyle/>
                    <a:p>
                      <a:r>
                        <a:rPr lang="en-US" sz="1600" dirty="0"/>
                        <a:t>3</a:t>
                      </a:r>
                    </a:p>
                  </a:txBody>
                  <a:tcPr/>
                </a:tc>
                <a:tc>
                  <a:txBody>
                    <a:bodyPr/>
                    <a:lstStyle/>
                    <a:p>
                      <a:r>
                        <a:rPr lang="en-US" sz="1600" dirty="0"/>
                        <a:t>Middle-aged</a:t>
                      </a:r>
                    </a:p>
                  </a:txBody>
                  <a:tcPr/>
                </a:tc>
                <a:tc>
                  <a:txBody>
                    <a:bodyPr/>
                    <a:lstStyle/>
                    <a:p>
                      <a:r>
                        <a:rPr lang="en-US" sz="1600" dirty="0"/>
                        <a:t>High</a:t>
                      </a:r>
                    </a:p>
                  </a:txBody>
                  <a:tcPr/>
                </a:tc>
                <a:tc>
                  <a:txBody>
                    <a:bodyPr/>
                    <a:lstStyle/>
                    <a:p>
                      <a:r>
                        <a:rPr lang="en-US" sz="1600" dirty="0"/>
                        <a:t>no</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43438">
                <a:tc>
                  <a:txBody>
                    <a:bodyPr/>
                    <a:lstStyle/>
                    <a:p>
                      <a:r>
                        <a:rPr lang="en-US" sz="1600" dirty="0"/>
                        <a:t>4</a:t>
                      </a:r>
                    </a:p>
                  </a:txBody>
                  <a:tcPr/>
                </a:tc>
                <a:tc>
                  <a:txBody>
                    <a:bodyPr/>
                    <a:lstStyle/>
                    <a:p>
                      <a:r>
                        <a:rPr lang="en-US" sz="1600" dirty="0"/>
                        <a:t>senior</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a:t>fair</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10004"/>
                  </a:ext>
                </a:extLst>
              </a:tr>
              <a:tr h="343438">
                <a:tc>
                  <a:txBody>
                    <a:bodyPr/>
                    <a:lstStyle/>
                    <a:p>
                      <a:r>
                        <a:rPr lang="en-US" sz="1600" dirty="0"/>
                        <a:t>5</a:t>
                      </a:r>
                    </a:p>
                  </a:txBody>
                  <a:tcPr/>
                </a:tc>
                <a:tc>
                  <a:txBody>
                    <a:bodyPr/>
                    <a:lstStyle/>
                    <a:p>
                      <a:r>
                        <a:rPr lang="en-US" sz="1600" dirty="0"/>
                        <a:t>senior</a:t>
                      </a:r>
                    </a:p>
                  </a:txBody>
                  <a:tcPr/>
                </a:tc>
                <a:tc>
                  <a:txBody>
                    <a:bodyPr/>
                    <a:lstStyle/>
                    <a:p>
                      <a:r>
                        <a:rPr lang="en-US" sz="1600" dirty="0"/>
                        <a:t>low</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r h="343438">
                <a:tc>
                  <a:txBody>
                    <a:bodyPr/>
                    <a:lstStyle/>
                    <a:p>
                      <a:r>
                        <a:rPr lang="en-US" sz="1600" dirty="0"/>
                        <a:t>6</a:t>
                      </a:r>
                    </a:p>
                  </a:txBody>
                  <a:tcPr/>
                </a:tc>
                <a:tc>
                  <a:txBody>
                    <a:bodyPr/>
                    <a:lstStyle/>
                    <a:p>
                      <a:r>
                        <a:rPr lang="en-US" sz="1600" dirty="0"/>
                        <a:t>senior</a:t>
                      </a:r>
                    </a:p>
                  </a:txBody>
                  <a:tcPr/>
                </a:tc>
                <a:tc>
                  <a:txBody>
                    <a:bodyPr/>
                    <a:lstStyle/>
                    <a:p>
                      <a:r>
                        <a:rPr lang="en-US" sz="1600"/>
                        <a:t>low</a:t>
                      </a:r>
                      <a:endParaRPr lang="en-US" sz="1600" dirty="0"/>
                    </a:p>
                  </a:txBody>
                  <a:tcPr/>
                </a:tc>
                <a:tc>
                  <a:txBody>
                    <a:bodyPr/>
                    <a:lstStyle/>
                    <a:p>
                      <a:r>
                        <a:rPr lang="en-US" sz="1600" dirty="0"/>
                        <a:t>yes</a:t>
                      </a:r>
                    </a:p>
                  </a:txBody>
                  <a:tcPr/>
                </a:tc>
                <a:tc>
                  <a:txBody>
                    <a:bodyPr/>
                    <a:lstStyle/>
                    <a:p>
                      <a:r>
                        <a:rPr lang="en-US" sz="1600"/>
                        <a:t>excellent</a:t>
                      </a:r>
                      <a:endParaRPr lang="en-US" sz="1600" dirty="0"/>
                    </a:p>
                  </a:txBody>
                  <a:tcPr/>
                </a:tc>
                <a:tc>
                  <a:txBody>
                    <a:bodyPr/>
                    <a:lstStyle/>
                    <a:p>
                      <a:pPr algn="ctr"/>
                      <a:r>
                        <a:rPr lang="en-US" sz="1600" dirty="0"/>
                        <a:t>no</a:t>
                      </a:r>
                    </a:p>
                  </a:txBody>
                  <a:tcPr/>
                </a:tc>
                <a:extLst>
                  <a:ext uri="{0D108BD9-81ED-4DB2-BD59-A6C34878D82A}">
                    <a16:rowId xmlns:a16="http://schemas.microsoft.com/office/drawing/2014/main" val="10006"/>
                  </a:ext>
                </a:extLst>
              </a:tr>
              <a:tr h="343438">
                <a:tc>
                  <a:txBody>
                    <a:bodyPr/>
                    <a:lstStyle/>
                    <a:p>
                      <a:r>
                        <a:rPr lang="en-US" sz="1600" dirty="0"/>
                        <a:t>7</a:t>
                      </a:r>
                    </a:p>
                  </a:txBody>
                  <a:tcPr/>
                </a:tc>
                <a:tc>
                  <a:txBody>
                    <a:bodyPr/>
                    <a:lstStyle/>
                    <a:p>
                      <a:r>
                        <a:rPr lang="en-US" sz="1600" dirty="0"/>
                        <a:t>Middle-aged</a:t>
                      </a:r>
                    </a:p>
                  </a:txBody>
                  <a:tcPr/>
                </a:tc>
                <a:tc>
                  <a:txBody>
                    <a:bodyPr/>
                    <a:lstStyle/>
                    <a:p>
                      <a:r>
                        <a:rPr lang="en-US" sz="1600" dirty="0"/>
                        <a:t>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yes</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7"/>
                  </a:ext>
                </a:extLst>
              </a:tr>
              <a:tr h="343438">
                <a:tc>
                  <a:txBody>
                    <a:bodyPr/>
                    <a:lstStyle/>
                    <a:p>
                      <a:r>
                        <a:rPr lang="en-US" sz="1600" dirty="0"/>
                        <a:t>8</a:t>
                      </a:r>
                    </a:p>
                  </a:txBody>
                  <a:tcPr/>
                </a:tc>
                <a:tc>
                  <a:txBody>
                    <a:bodyPr/>
                    <a:lstStyle/>
                    <a:p>
                      <a:r>
                        <a:rPr lang="en-US" sz="1600" dirty="0"/>
                        <a:t>youth</a:t>
                      </a:r>
                    </a:p>
                  </a:txBody>
                  <a:tcPr/>
                </a:tc>
                <a:tc>
                  <a:txBody>
                    <a:bodyPr/>
                    <a:lstStyle/>
                    <a:p>
                      <a:r>
                        <a:rPr lang="en-US" sz="1600" dirty="0"/>
                        <a:t>medium</a:t>
                      </a:r>
                    </a:p>
                  </a:txBody>
                  <a:tcPr/>
                </a:tc>
                <a:tc>
                  <a:txBody>
                    <a:bodyPr/>
                    <a:lstStyle/>
                    <a:p>
                      <a:r>
                        <a:rPr lang="en-US" sz="1600" dirty="0"/>
                        <a:t>no</a:t>
                      </a:r>
                    </a:p>
                  </a:txBody>
                  <a:tcPr/>
                </a:tc>
                <a:tc>
                  <a:txBody>
                    <a:bodyPr/>
                    <a:lstStyle/>
                    <a:p>
                      <a:r>
                        <a:rPr lang="en-US" sz="1600"/>
                        <a:t>fair</a:t>
                      </a:r>
                      <a:endParaRPr lang="en-US" sz="1600" dirty="0"/>
                    </a:p>
                  </a:txBody>
                  <a:tcPr/>
                </a:tc>
                <a:tc>
                  <a:txBody>
                    <a:bodyPr/>
                    <a:lstStyle/>
                    <a:p>
                      <a:pPr algn="ctr"/>
                      <a:r>
                        <a:rPr lang="en-US" sz="1600" dirty="0"/>
                        <a:t>no</a:t>
                      </a:r>
                    </a:p>
                  </a:txBody>
                  <a:tcPr/>
                </a:tc>
                <a:extLst>
                  <a:ext uri="{0D108BD9-81ED-4DB2-BD59-A6C34878D82A}">
                    <a16:rowId xmlns:a16="http://schemas.microsoft.com/office/drawing/2014/main" val="10008"/>
                  </a:ext>
                </a:extLst>
              </a:tr>
              <a:tr h="343438">
                <a:tc>
                  <a:txBody>
                    <a:bodyPr/>
                    <a:lstStyle/>
                    <a:p>
                      <a:r>
                        <a:rPr lang="en-US" sz="1600" dirty="0"/>
                        <a:t>9</a:t>
                      </a:r>
                    </a:p>
                  </a:txBody>
                  <a:tcPr/>
                </a:tc>
                <a:tc>
                  <a:txBody>
                    <a:bodyPr/>
                    <a:lstStyle/>
                    <a:p>
                      <a:r>
                        <a:rPr lang="en-US" sz="1600" dirty="0"/>
                        <a:t>youth</a:t>
                      </a:r>
                    </a:p>
                  </a:txBody>
                  <a:tcPr/>
                </a:tc>
                <a:tc>
                  <a:txBody>
                    <a:bodyPr/>
                    <a:lstStyle/>
                    <a:p>
                      <a:r>
                        <a:rPr lang="en-US" sz="1600" dirty="0"/>
                        <a:t>low</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9"/>
                  </a:ext>
                </a:extLst>
              </a:tr>
              <a:tr h="343438">
                <a:tc>
                  <a:txBody>
                    <a:bodyPr/>
                    <a:lstStyle/>
                    <a:p>
                      <a:r>
                        <a:rPr lang="en-US" sz="1600" dirty="0"/>
                        <a:t>10</a:t>
                      </a:r>
                    </a:p>
                  </a:txBody>
                  <a:tcPr/>
                </a:tc>
                <a:tc>
                  <a:txBody>
                    <a:bodyPr/>
                    <a:lstStyle/>
                    <a:p>
                      <a:r>
                        <a:rPr lang="en-US" sz="1600" dirty="0"/>
                        <a:t>senior</a:t>
                      </a:r>
                    </a:p>
                  </a:txBody>
                  <a:tcPr/>
                </a:tc>
                <a:tc>
                  <a:txBody>
                    <a:bodyPr/>
                    <a:lstStyle/>
                    <a:p>
                      <a:r>
                        <a:rPr lang="en-US" sz="1600"/>
                        <a:t>medium</a:t>
                      </a:r>
                      <a:endParaRPr lang="en-US" sz="1600" dirty="0"/>
                    </a:p>
                  </a:txBody>
                  <a:tcPr/>
                </a:tc>
                <a:tc>
                  <a:txBody>
                    <a:bodyPr/>
                    <a:lstStyle/>
                    <a:p>
                      <a:r>
                        <a:rPr lang="en-US" sz="1600"/>
                        <a:t>yes</a:t>
                      </a:r>
                      <a:endParaRPr lang="en-US" sz="1600" dirty="0"/>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10"/>
                  </a:ext>
                </a:extLst>
              </a:tr>
              <a:tr h="343438">
                <a:tc>
                  <a:txBody>
                    <a:bodyPr/>
                    <a:lstStyle/>
                    <a:p>
                      <a:r>
                        <a:rPr lang="en-US" sz="1600" dirty="0"/>
                        <a:t>11</a:t>
                      </a:r>
                    </a:p>
                  </a:txBody>
                  <a:tcPr/>
                </a:tc>
                <a:tc>
                  <a:txBody>
                    <a:bodyPr/>
                    <a:lstStyle/>
                    <a:p>
                      <a:r>
                        <a:rPr lang="en-US" sz="1600" dirty="0"/>
                        <a:t>youth</a:t>
                      </a:r>
                    </a:p>
                  </a:txBody>
                  <a:tcPr/>
                </a:tc>
                <a:tc>
                  <a:txBody>
                    <a:bodyPr/>
                    <a:lstStyle/>
                    <a:p>
                      <a:r>
                        <a:rPr lang="en-US" sz="1600" dirty="0"/>
                        <a:t>medium</a:t>
                      </a:r>
                    </a:p>
                  </a:txBody>
                  <a:tcPr/>
                </a:tc>
                <a:tc>
                  <a:txBody>
                    <a:bodyPr/>
                    <a:lstStyle/>
                    <a:p>
                      <a:r>
                        <a:rPr lang="en-US" sz="1600" dirty="0"/>
                        <a:t>yes</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11"/>
                  </a:ext>
                </a:extLst>
              </a:tr>
              <a:tr h="343438">
                <a:tc>
                  <a:txBody>
                    <a:bodyPr/>
                    <a:lstStyle/>
                    <a:p>
                      <a:r>
                        <a:rPr lang="en-US" sz="1600" dirty="0"/>
                        <a:t>12</a:t>
                      </a:r>
                    </a:p>
                  </a:txBody>
                  <a:tcPr/>
                </a:tc>
                <a:tc>
                  <a:txBody>
                    <a:bodyPr/>
                    <a:lstStyle/>
                    <a:p>
                      <a:r>
                        <a:rPr lang="en-US" sz="1600" dirty="0"/>
                        <a:t>Middle-aged</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12"/>
                  </a:ext>
                </a:extLst>
              </a:tr>
              <a:tr h="343438">
                <a:tc>
                  <a:txBody>
                    <a:bodyPr/>
                    <a:lstStyle/>
                    <a:p>
                      <a:r>
                        <a:rPr lang="en-US" sz="1600" dirty="0"/>
                        <a:t>13</a:t>
                      </a:r>
                    </a:p>
                  </a:txBody>
                  <a:tcPr/>
                </a:tc>
                <a:tc>
                  <a:txBody>
                    <a:bodyPr/>
                    <a:lstStyle/>
                    <a:p>
                      <a:r>
                        <a:rPr lang="en-US" sz="1600" dirty="0"/>
                        <a:t>Middle-aged</a:t>
                      </a:r>
                    </a:p>
                  </a:txBody>
                  <a:tcPr/>
                </a:tc>
                <a:tc>
                  <a:txBody>
                    <a:bodyPr/>
                    <a:lstStyle/>
                    <a:p>
                      <a:r>
                        <a:rPr lang="en-US" sz="1600" dirty="0"/>
                        <a:t>High</a:t>
                      </a:r>
                    </a:p>
                  </a:txBody>
                  <a:tcPr/>
                </a:tc>
                <a:tc>
                  <a:txBody>
                    <a:bodyPr/>
                    <a:lstStyle/>
                    <a:p>
                      <a:r>
                        <a:rPr lang="en-US" sz="1600" dirty="0"/>
                        <a:t>yes</a:t>
                      </a:r>
                    </a:p>
                  </a:txBody>
                  <a:tcPr/>
                </a:tc>
                <a:tc>
                  <a:txBody>
                    <a:bodyPr/>
                    <a:lstStyle/>
                    <a:p>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13"/>
                  </a:ext>
                </a:extLst>
              </a:tr>
              <a:tr h="343438">
                <a:tc>
                  <a:txBody>
                    <a:bodyPr/>
                    <a:lstStyle/>
                    <a:p>
                      <a:r>
                        <a:rPr lang="en-US" sz="1600" dirty="0"/>
                        <a:t>14</a:t>
                      </a:r>
                    </a:p>
                  </a:txBody>
                  <a:tcPr/>
                </a:tc>
                <a:tc>
                  <a:txBody>
                    <a:bodyPr/>
                    <a:lstStyle/>
                    <a:p>
                      <a:r>
                        <a:rPr lang="en-US" sz="1600" dirty="0"/>
                        <a:t>senior</a:t>
                      </a:r>
                    </a:p>
                  </a:txBody>
                  <a:tcPr/>
                </a:tc>
                <a:tc>
                  <a:txBody>
                    <a:bodyPr/>
                    <a:lstStyle/>
                    <a:p>
                      <a:r>
                        <a:rPr lang="en-US" sz="1600" dirty="0"/>
                        <a:t>medium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a:t>
                      </a:r>
                    </a:p>
                  </a:txBody>
                  <a:tcPr/>
                </a:tc>
                <a:tc>
                  <a:txBody>
                    <a:bodyPr/>
                    <a:lstStyle/>
                    <a:p>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fld id="{51A71D3D-F011-47C0-9290-685F7D9F6412}" type="slidenum">
              <a:rPr lang="en-US" smtClean="0"/>
              <a:t>6</a:t>
            </a:fld>
            <a:endParaRPr lang="en-US"/>
          </a:p>
        </p:txBody>
      </p:sp>
    </p:spTree>
    <p:extLst>
      <p:ext uri="{BB962C8B-B14F-4D97-AF65-F5344CB8AC3E}">
        <p14:creationId xmlns:p14="http://schemas.microsoft.com/office/powerpoint/2010/main" val="102089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Example: Concept of Buying a computer </a:t>
            </a:r>
          </a:p>
        </p:txBody>
      </p:sp>
      <p:sp>
        <p:nvSpPr>
          <p:cNvPr id="3" name="Content Placeholder 2"/>
          <p:cNvSpPr>
            <a:spLocks noGrp="1"/>
          </p:cNvSpPr>
          <p:nvPr>
            <p:ph idx="1"/>
          </p:nvPr>
        </p:nvSpPr>
        <p:spPr>
          <a:xfrm>
            <a:off x="822959" y="1845734"/>
            <a:ext cx="8168641" cy="4478866"/>
          </a:xfrm>
        </p:spPr>
        <p:txBody>
          <a:bodyPr>
            <a:normAutofit/>
          </a:bodyPr>
          <a:lstStyle/>
          <a:p>
            <a:pPr marL="0" indent="0">
              <a:buNone/>
            </a:pPr>
            <a:r>
              <a:rPr lang="en-US" sz="2800" dirty="0"/>
              <a:t> </a:t>
            </a:r>
          </a:p>
          <a:p>
            <a:pPr marL="0" indent="0">
              <a:buNone/>
            </a:pPr>
            <a:endParaRPr lang="en-US" dirty="0"/>
          </a:p>
        </p:txBody>
      </p:sp>
      <p:sp>
        <p:nvSpPr>
          <p:cNvPr id="4" name="Rounded Rectangle 3"/>
          <p:cNvSpPr/>
          <p:nvPr/>
        </p:nvSpPr>
        <p:spPr>
          <a:xfrm>
            <a:off x="3505200" y="1828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Age?</a:t>
            </a:r>
          </a:p>
        </p:txBody>
      </p:sp>
      <p:sp>
        <p:nvSpPr>
          <p:cNvPr id="5" name="Rounded Rectangle 4"/>
          <p:cNvSpPr/>
          <p:nvPr/>
        </p:nvSpPr>
        <p:spPr>
          <a:xfrm>
            <a:off x="822959" y="32766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7" name="Rounded Rectangle 6"/>
          <p:cNvSpPr/>
          <p:nvPr/>
        </p:nvSpPr>
        <p:spPr>
          <a:xfrm>
            <a:off x="6314941" y="3352800"/>
            <a:ext cx="18288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Credit rating?</a:t>
            </a:r>
          </a:p>
        </p:txBody>
      </p:sp>
      <p:sp>
        <p:nvSpPr>
          <p:cNvPr id="6" name="Oval 5"/>
          <p:cNvSpPr/>
          <p:nvPr/>
        </p:nvSpPr>
        <p:spPr>
          <a:xfrm>
            <a:off x="2286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sp>
        <p:nvSpPr>
          <p:cNvPr id="8" name="Oval 7"/>
          <p:cNvSpPr/>
          <p:nvPr/>
        </p:nvSpPr>
        <p:spPr>
          <a:xfrm>
            <a:off x="21336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Buy</a:t>
            </a:r>
          </a:p>
        </p:txBody>
      </p:sp>
      <p:sp>
        <p:nvSpPr>
          <p:cNvPr id="9" name="Oval 8"/>
          <p:cNvSpPr/>
          <p:nvPr/>
        </p:nvSpPr>
        <p:spPr>
          <a:xfrm>
            <a:off x="38862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sp>
        <p:nvSpPr>
          <p:cNvPr id="10" name="Oval 9"/>
          <p:cNvSpPr/>
          <p:nvPr/>
        </p:nvSpPr>
        <p:spPr>
          <a:xfrm>
            <a:off x="5421629"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Buy</a:t>
            </a:r>
          </a:p>
        </p:txBody>
      </p:sp>
      <p:sp>
        <p:nvSpPr>
          <p:cNvPr id="11" name="Oval 10"/>
          <p:cNvSpPr/>
          <p:nvPr/>
        </p:nvSpPr>
        <p:spPr>
          <a:xfrm>
            <a:off x="7772400" y="48768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Buy</a:t>
            </a:r>
          </a:p>
        </p:txBody>
      </p:sp>
      <p:cxnSp>
        <p:nvCxnSpPr>
          <p:cNvPr id="13" name="Straight Connector 12"/>
          <p:cNvCxnSpPr>
            <a:stCxn id="4" idx="2"/>
            <a:endCxn id="5" idx="0"/>
          </p:cNvCxnSpPr>
          <p:nvPr/>
        </p:nvCxnSpPr>
        <p:spPr>
          <a:xfrm flipH="1">
            <a:off x="1737359" y="2514600"/>
            <a:ext cx="2682241"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2"/>
            <a:endCxn id="9" idx="0"/>
          </p:cNvCxnSpPr>
          <p:nvPr/>
        </p:nvCxnSpPr>
        <p:spPr>
          <a:xfrm>
            <a:off x="4419600" y="2514600"/>
            <a:ext cx="3810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 idx="2"/>
            <a:endCxn id="7" idx="0"/>
          </p:cNvCxnSpPr>
          <p:nvPr/>
        </p:nvCxnSpPr>
        <p:spPr>
          <a:xfrm>
            <a:off x="4419600" y="2514600"/>
            <a:ext cx="2809741"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2"/>
            <a:endCxn id="6" idx="0"/>
          </p:cNvCxnSpPr>
          <p:nvPr/>
        </p:nvCxnSpPr>
        <p:spPr>
          <a:xfrm flipH="1">
            <a:off x="800100" y="3962400"/>
            <a:ext cx="937259"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 idx="2"/>
            <a:endCxn id="8" idx="0"/>
          </p:cNvCxnSpPr>
          <p:nvPr/>
        </p:nvCxnSpPr>
        <p:spPr>
          <a:xfrm>
            <a:off x="1737359" y="3962400"/>
            <a:ext cx="967741"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2"/>
            <a:endCxn id="10" idx="0"/>
          </p:cNvCxnSpPr>
          <p:nvPr/>
        </p:nvCxnSpPr>
        <p:spPr>
          <a:xfrm flipH="1">
            <a:off x="5993129" y="4038600"/>
            <a:ext cx="1236212"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2"/>
            <a:endCxn id="11" idx="0"/>
          </p:cNvCxnSpPr>
          <p:nvPr/>
        </p:nvCxnSpPr>
        <p:spPr>
          <a:xfrm>
            <a:off x="7229341" y="4038600"/>
            <a:ext cx="1114559"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52594" y="2587305"/>
            <a:ext cx="722057" cy="369332"/>
          </a:xfrm>
          <a:prstGeom prst="rect">
            <a:avLst/>
          </a:prstGeom>
          <a:noFill/>
        </p:spPr>
        <p:txBody>
          <a:bodyPr wrap="none" rtlCol="0">
            <a:spAutoFit/>
          </a:bodyPr>
          <a:lstStyle/>
          <a:p>
            <a:r>
              <a:rPr lang="en-US" dirty="0"/>
              <a:t>Youth</a:t>
            </a:r>
          </a:p>
        </p:txBody>
      </p:sp>
      <p:sp>
        <p:nvSpPr>
          <p:cNvPr id="31" name="TextBox 30"/>
          <p:cNvSpPr txBox="1"/>
          <p:nvPr/>
        </p:nvSpPr>
        <p:spPr>
          <a:xfrm>
            <a:off x="3657600" y="3440668"/>
            <a:ext cx="1417055" cy="369332"/>
          </a:xfrm>
          <a:prstGeom prst="rect">
            <a:avLst/>
          </a:prstGeom>
          <a:noFill/>
        </p:spPr>
        <p:txBody>
          <a:bodyPr wrap="none" rtlCol="0">
            <a:spAutoFit/>
          </a:bodyPr>
          <a:lstStyle/>
          <a:p>
            <a:r>
              <a:rPr lang="en-US" dirty="0"/>
              <a:t>Middle_aged</a:t>
            </a:r>
          </a:p>
        </p:txBody>
      </p:sp>
      <p:sp>
        <p:nvSpPr>
          <p:cNvPr id="32" name="TextBox 31"/>
          <p:cNvSpPr txBox="1"/>
          <p:nvPr/>
        </p:nvSpPr>
        <p:spPr>
          <a:xfrm>
            <a:off x="5664549" y="2623795"/>
            <a:ext cx="782587" cy="369332"/>
          </a:xfrm>
          <a:prstGeom prst="rect">
            <a:avLst/>
          </a:prstGeom>
          <a:noFill/>
        </p:spPr>
        <p:txBody>
          <a:bodyPr wrap="none" rtlCol="0">
            <a:spAutoFit/>
          </a:bodyPr>
          <a:lstStyle/>
          <a:p>
            <a:r>
              <a:rPr lang="en-US" dirty="0"/>
              <a:t>Senior</a:t>
            </a:r>
          </a:p>
        </p:txBody>
      </p:sp>
      <p:sp>
        <p:nvSpPr>
          <p:cNvPr id="33" name="TextBox 32"/>
          <p:cNvSpPr txBox="1"/>
          <p:nvPr/>
        </p:nvSpPr>
        <p:spPr>
          <a:xfrm>
            <a:off x="783211" y="4236544"/>
            <a:ext cx="485518" cy="369332"/>
          </a:xfrm>
          <a:prstGeom prst="rect">
            <a:avLst/>
          </a:prstGeom>
          <a:noFill/>
        </p:spPr>
        <p:txBody>
          <a:bodyPr wrap="none" rtlCol="0">
            <a:spAutoFit/>
          </a:bodyPr>
          <a:lstStyle/>
          <a:p>
            <a:r>
              <a:rPr lang="en-US" dirty="0"/>
              <a:t>Yes</a:t>
            </a:r>
          </a:p>
        </p:txBody>
      </p:sp>
      <p:sp>
        <p:nvSpPr>
          <p:cNvPr id="35" name="TextBox 34"/>
          <p:cNvSpPr txBox="1"/>
          <p:nvPr/>
        </p:nvSpPr>
        <p:spPr>
          <a:xfrm>
            <a:off x="2285891" y="4251033"/>
            <a:ext cx="455574" cy="369332"/>
          </a:xfrm>
          <a:prstGeom prst="rect">
            <a:avLst/>
          </a:prstGeom>
          <a:noFill/>
        </p:spPr>
        <p:txBody>
          <a:bodyPr wrap="none" rtlCol="0">
            <a:spAutoFit/>
          </a:bodyPr>
          <a:lstStyle/>
          <a:p>
            <a:r>
              <a:rPr lang="en-US" dirty="0"/>
              <a:t>No</a:t>
            </a:r>
          </a:p>
        </p:txBody>
      </p:sp>
      <p:sp>
        <p:nvSpPr>
          <p:cNvPr id="36" name="TextBox 35"/>
          <p:cNvSpPr txBox="1"/>
          <p:nvPr/>
        </p:nvSpPr>
        <p:spPr>
          <a:xfrm>
            <a:off x="6055842" y="4290724"/>
            <a:ext cx="527901" cy="369332"/>
          </a:xfrm>
          <a:prstGeom prst="rect">
            <a:avLst/>
          </a:prstGeom>
          <a:noFill/>
        </p:spPr>
        <p:txBody>
          <a:bodyPr wrap="none" rtlCol="0">
            <a:spAutoFit/>
          </a:bodyPr>
          <a:lstStyle/>
          <a:p>
            <a:r>
              <a:rPr lang="en-US" dirty="0"/>
              <a:t>Fair</a:t>
            </a:r>
          </a:p>
        </p:txBody>
      </p:sp>
      <p:sp>
        <p:nvSpPr>
          <p:cNvPr id="37" name="TextBox 36"/>
          <p:cNvSpPr txBox="1"/>
          <p:nvPr/>
        </p:nvSpPr>
        <p:spPr>
          <a:xfrm>
            <a:off x="7817045" y="4260930"/>
            <a:ext cx="1022139" cy="369332"/>
          </a:xfrm>
          <a:prstGeom prst="rect">
            <a:avLst/>
          </a:prstGeom>
          <a:noFill/>
        </p:spPr>
        <p:txBody>
          <a:bodyPr wrap="none" rtlCol="0">
            <a:spAutoFit/>
          </a:bodyPr>
          <a:lstStyle/>
          <a:p>
            <a:r>
              <a:rPr lang="en-US" dirty="0"/>
              <a:t>Excellent</a:t>
            </a:r>
          </a:p>
        </p:txBody>
      </p:sp>
      <p:sp>
        <p:nvSpPr>
          <p:cNvPr id="12" name="Slide Number Placeholder 11"/>
          <p:cNvSpPr>
            <a:spLocks noGrp="1"/>
          </p:cNvSpPr>
          <p:nvPr>
            <p:ph type="sldNum" sz="quarter" idx="12"/>
          </p:nvPr>
        </p:nvSpPr>
        <p:spPr/>
        <p:txBody>
          <a:bodyPr/>
          <a:lstStyle/>
          <a:p>
            <a:fld id="{51A71D3D-F011-47C0-9290-685F7D9F6412}" type="slidenum">
              <a:rPr lang="en-US" smtClean="0"/>
              <a:t>7</a:t>
            </a:fld>
            <a:endParaRPr lang="en-US"/>
          </a:p>
        </p:txBody>
      </p:sp>
    </p:spTree>
    <p:extLst>
      <p:ext uri="{BB962C8B-B14F-4D97-AF65-F5344CB8AC3E}">
        <p14:creationId xmlns:p14="http://schemas.microsoft.com/office/powerpoint/2010/main" val="416729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decision trees</a:t>
            </a:r>
          </a:p>
        </p:txBody>
      </p:sp>
      <p:sp>
        <p:nvSpPr>
          <p:cNvPr id="3" name="Content Placeholder 2"/>
          <p:cNvSpPr>
            <a:spLocks noGrp="1"/>
          </p:cNvSpPr>
          <p:nvPr>
            <p:ph idx="1"/>
          </p:nvPr>
        </p:nvSpPr>
        <p:spPr/>
        <p:txBody>
          <a:bodyPr>
            <a:normAutofit fontScale="92500" lnSpcReduction="10000"/>
          </a:bodyPr>
          <a:lstStyle/>
          <a:p>
            <a:pPr marL="0" indent="0">
              <a:buNone/>
            </a:pPr>
            <a:endParaRPr lang="en-US" dirty="0"/>
          </a:p>
          <a:p>
            <a:pPr marL="0" indent="0" algn="ctr">
              <a:buNone/>
            </a:pPr>
            <a:r>
              <a:rPr lang="en-US" sz="3600" dirty="0"/>
              <a:t>Univariate </a:t>
            </a:r>
          </a:p>
          <a:p>
            <a:pPr marL="0" indent="0" algn="ctr">
              <a:buNone/>
            </a:pPr>
            <a:r>
              <a:rPr lang="en-US" sz="3600" dirty="0"/>
              <a:t>Vs. </a:t>
            </a:r>
          </a:p>
          <a:p>
            <a:pPr marL="0" indent="0" algn="ctr">
              <a:buNone/>
            </a:pPr>
            <a:r>
              <a:rPr lang="en-US" sz="3600" dirty="0"/>
              <a:t>Multivariate decision trees</a:t>
            </a:r>
          </a:p>
          <a:p>
            <a:pPr marL="0" indent="0">
              <a:buNone/>
            </a:pPr>
            <a:r>
              <a:rPr lang="en-US" sz="3600" dirty="0"/>
              <a:t>----------------------------------------------------------</a:t>
            </a:r>
          </a:p>
          <a:p>
            <a:pPr marL="0" indent="0" algn="ctr">
              <a:buNone/>
            </a:pPr>
            <a:r>
              <a:rPr lang="en-US" sz="3600" dirty="0"/>
              <a:t>Binary </a:t>
            </a:r>
          </a:p>
          <a:p>
            <a:pPr marL="0" indent="0" algn="ctr">
              <a:buNone/>
            </a:pPr>
            <a:r>
              <a:rPr lang="en-US" sz="3600" dirty="0"/>
              <a:t>Vs. </a:t>
            </a:r>
          </a:p>
          <a:p>
            <a:pPr marL="0" indent="0" algn="ctr">
              <a:buNone/>
            </a:pPr>
            <a:r>
              <a:rPr lang="en-US" sz="3600" dirty="0"/>
              <a:t>n-</a:t>
            </a:r>
            <a:r>
              <a:rPr lang="en-US" sz="3600" dirty="0" err="1"/>
              <a:t>ary</a:t>
            </a:r>
            <a:r>
              <a:rPr lang="en-US" sz="3600" dirty="0"/>
              <a:t>  decision trees</a:t>
            </a:r>
          </a:p>
        </p:txBody>
      </p:sp>
      <p:sp>
        <p:nvSpPr>
          <p:cNvPr id="4" name="Slide Number Placeholder 3"/>
          <p:cNvSpPr>
            <a:spLocks noGrp="1"/>
          </p:cNvSpPr>
          <p:nvPr>
            <p:ph type="sldNum" sz="quarter" idx="12"/>
          </p:nvPr>
        </p:nvSpPr>
        <p:spPr/>
        <p:txBody>
          <a:bodyPr/>
          <a:lstStyle/>
          <a:p>
            <a:fld id="{51A71D3D-F011-47C0-9290-685F7D9F6412}" type="slidenum">
              <a:rPr lang="en-US" smtClean="0"/>
              <a:t>8</a:t>
            </a:fld>
            <a:endParaRPr lang="en-US"/>
          </a:p>
        </p:txBody>
      </p:sp>
    </p:spTree>
    <p:extLst>
      <p:ext uri="{BB962C8B-B14F-4D97-AF65-F5344CB8AC3E}">
        <p14:creationId xmlns:p14="http://schemas.microsoft.com/office/powerpoint/2010/main" val="306151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5"/>
            <a:ext cx="8763000" cy="1082675"/>
          </a:xfrm>
        </p:spPr>
        <p:txBody>
          <a:bodyPr>
            <a:normAutofit fontScale="90000"/>
          </a:bodyPr>
          <a:lstStyle/>
          <a:p>
            <a:r>
              <a:rPr lang="en-US" dirty="0"/>
              <a:t>Univariate Vs. Multivariate decision trees:</a:t>
            </a:r>
          </a:p>
        </p:txBody>
      </p:sp>
      <p:sp>
        <p:nvSpPr>
          <p:cNvPr id="4" name="Slide Number Placeholder 3"/>
          <p:cNvSpPr>
            <a:spLocks noGrp="1"/>
          </p:cNvSpPr>
          <p:nvPr>
            <p:ph type="sldNum" sz="quarter" idx="12"/>
          </p:nvPr>
        </p:nvSpPr>
        <p:spPr/>
        <p:txBody>
          <a:bodyPr/>
          <a:lstStyle/>
          <a:p>
            <a:fld id="{51A71D3D-F011-47C0-9290-685F7D9F6412}" type="slidenum">
              <a:rPr lang="en-US" smtClean="0"/>
              <a:t>9</a:t>
            </a:fld>
            <a:endParaRPr lang="en-US"/>
          </a:p>
        </p:txBody>
      </p:sp>
      <p:grpSp>
        <p:nvGrpSpPr>
          <p:cNvPr id="28" name="Group 27"/>
          <p:cNvGrpSpPr/>
          <p:nvPr/>
        </p:nvGrpSpPr>
        <p:grpSpPr>
          <a:xfrm>
            <a:off x="5537484" y="4523833"/>
            <a:ext cx="2590800" cy="2209800"/>
            <a:chOff x="5715000" y="2667000"/>
            <a:chExt cx="2590800" cy="2209800"/>
          </a:xfrm>
        </p:grpSpPr>
        <p:sp>
          <p:nvSpPr>
            <p:cNvPr id="29" name="Rectangle 28"/>
            <p:cNvSpPr/>
            <p:nvPr/>
          </p:nvSpPr>
          <p:spPr>
            <a:xfrm>
              <a:off x="5794261" y="2667000"/>
              <a:ext cx="2438400" cy="54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X1&gt;1000 &amp; X2 &gt;5000</a:t>
              </a:r>
            </a:p>
          </p:txBody>
        </p:sp>
        <p:cxnSp>
          <p:nvCxnSpPr>
            <p:cNvPr id="30" name="Straight Connector 29"/>
            <p:cNvCxnSpPr>
              <a:stCxn id="29" idx="2"/>
              <a:endCxn id="32" idx="0"/>
            </p:cNvCxnSpPr>
            <p:nvPr/>
          </p:nvCxnSpPr>
          <p:spPr>
            <a:xfrm flipH="1">
              <a:off x="6172200" y="3213439"/>
              <a:ext cx="841261" cy="67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9" idx="2"/>
              <a:endCxn id="33" idx="0"/>
            </p:cNvCxnSpPr>
            <p:nvPr/>
          </p:nvCxnSpPr>
          <p:spPr>
            <a:xfrm>
              <a:off x="7013461" y="3213439"/>
              <a:ext cx="835139" cy="748961"/>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715000" y="3886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3" name="Oval 32"/>
            <p:cNvSpPr/>
            <p:nvPr/>
          </p:nvSpPr>
          <p:spPr>
            <a:xfrm>
              <a:off x="7391400" y="3962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grpSp>
      <p:grpSp>
        <p:nvGrpSpPr>
          <p:cNvPr id="34" name="Group 33"/>
          <p:cNvGrpSpPr/>
          <p:nvPr/>
        </p:nvGrpSpPr>
        <p:grpSpPr>
          <a:xfrm>
            <a:off x="752475" y="4481907"/>
            <a:ext cx="2590800" cy="2209800"/>
            <a:chOff x="5715000" y="2667000"/>
            <a:chExt cx="2590800" cy="2209800"/>
          </a:xfrm>
        </p:grpSpPr>
        <p:cxnSp>
          <p:nvCxnSpPr>
            <p:cNvPr id="36" name="Straight Connector 35"/>
            <p:cNvCxnSpPr>
              <a:stCxn id="35" idx="2"/>
              <a:endCxn id="38" idx="0"/>
            </p:cNvCxnSpPr>
            <p:nvPr/>
          </p:nvCxnSpPr>
          <p:spPr>
            <a:xfrm flipH="1">
              <a:off x="6172200" y="3213439"/>
              <a:ext cx="841261" cy="672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2"/>
              <a:endCxn id="39" idx="0"/>
            </p:cNvCxnSpPr>
            <p:nvPr/>
          </p:nvCxnSpPr>
          <p:spPr>
            <a:xfrm>
              <a:off x="7013461" y="3213439"/>
              <a:ext cx="835139" cy="748961"/>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15000" y="38862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9" name="Oval 38"/>
            <p:cNvSpPr/>
            <p:nvPr/>
          </p:nvSpPr>
          <p:spPr>
            <a:xfrm>
              <a:off x="7391400" y="39624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5" name="Rectangle 34"/>
            <p:cNvSpPr/>
            <p:nvPr/>
          </p:nvSpPr>
          <p:spPr>
            <a:xfrm>
              <a:off x="5794261" y="2667000"/>
              <a:ext cx="2438400" cy="546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X1&gt;1000</a:t>
              </a:r>
            </a:p>
          </p:txBody>
        </p:sp>
      </p:grpSp>
      <p:sp>
        <p:nvSpPr>
          <p:cNvPr id="42" name="TextBox 41"/>
          <p:cNvSpPr txBox="1"/>
          <p:nvPr/>
        </p:nvSpPr>
        <p:spPr>
          <a:xfrm>
            <a:off x="65314" y="1447800"/>
            <a:ext cx="8926286" cy="800219"/>
          </a:xfrm>
          <a:prstGeom prst="rect">
            <a:avLst/>
          </a:prstGeom>
          <a:noFill/>
        </p:spPr>
        <p:txBody>
          <a:bodyPr wrap="square" rtlCol="0">
            <a:spAutoFit/>
          </a:bodyPr>
          <a:lstStyle/>
          <a:p>
            <a:r>
              <a:rPr lang="en-US" sz="2800" dirty="0"/>
              <a:t>Restrict the number of variables/attributes used per split.</a:t>
            </a:r>
          </a:p>
          <a:p>
            <a:endParaRPr lang="en-US" dirty="0"/>
          </a:p>
        </p:txBody>
      </p:sp>
      <p:pic>
        <p:nvPicPr>
          <p:cNvPr id="27" name="Content Placeholder 3"/>
          <p:cNvPicPr>
            <a:picLocks noChangeAspect="1"/>
          </p:cNvPicPr>
          <p:nvPr/>
        </p:nvPicPr>
        <p:blipFill>
          <a:blip r:embed="rId3"/>
          <a:stretch>
            <a:fillRect/>
          </a:stretch>
        </p:blipFill>
        <p:spPr>
          <a:xfrm>
            <a:off x="65314" y="1917256"/>
            <a:ext cx="9067800" cy="2430113"/>
          </a:xfrm>
          <a:prstGeom prst="rect">
            <a:avLst/>
          </a:prstGeom>
          <a:noFill/>
          <a:effectLst>
            <a:outerShdw blurRad="50800" dist="50800" dir="5400000" sx="5000" sy="5000" algn="ctr" rotWithShape="0">
              <a:schemeClr val="tx1">
                <a:alpha val="43000"/>
              </a:schemeClr>
            </a:outerShdw>
            <a:reflection blurRad="88900" stA="45000" endPos="4000" dist="50800" dir="5400000" sy="-100000" algn="bl" rotWithShape="0"/>
          </a:effectLst>
        </p:spPr>
      </p:pic>
    </p:spTree>
    <p:extLst>
      <p:ext uri="{BB962C8B-B14F-4D97-AF65-F5344CB8AC3E}">
        <p14:creationId xmlns:p14="http://schemas.microsoft.com/office/powerpoint/2010/main" val="249867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C5C82534-F570-47D0-B68B-77FF3196E0DA}" vid="{CA49051E-35FD-4162-BB75-12F1D25530D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5C82534-F570-47D0-B68B-77FF3196E0DA}" vid="{0BC3DA50-FEEF-43B6-860E-C898C0E591E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Design</Template>
  <TotalTime>2636</TotalTime>
  <Words>4614</Words>
  <Application>Microsoft Office PowerPoint</Application>
  <PresentationFormat>On-screen Show (4:3)</PresentationFormat>
  <Paragraphs>962</Paragraphs>
  <Slides>54</Slides>
  <Notes>27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54</vt:i4>
      </vt:variant>
    </vt:vector>
  </HeadingPairs>
  <TitlesOfParts>
    <vt:vector size="64" baseType="lpstr">
      <vt:lpstr>Arial</vt:lpstr>
      <vt:lpstr>Calibri</vt:lpstr>
      <vt:lpstr>Calibri Light</vt:lpstr>
      <vt:lpstr>Cambria Math</vt:lpstr>
      <vt:lpstr>Courier New</vt:lpstr>
      <vt:lpstr>Times New Roman</vt:lpstr>
      <vt:lpstr>Wingdings</vt:lpstr>
      <vt:lpstr>Office Theme</vt:lpstr>
      <vt:lpstr>1_Custom Design</vt:lpstr>
      <vt:lpstr>Custom Design</vt:lpstr>
      <vt:lpstr>Classification using Decision Trees</vt:lpstr>
      <vt:lpstr>Learning Outcomes</vt:lpstr>
      <vt:lpstr>Session Outcome</vt:lpstr>
      <vt:lpstr>What is a Decision Tree?</vt:lpstr>
      <vt:lpstr>Decision tree structure</vt:lpstr>
      <vt:lpstr>Class labeled training samples from a customer database:</vt:lpstr>
      <vt:lpstr>Example: Concept of Buying a computer </vt:lpstr>
      <vt:lpstr>Types of decision trees</vt:lpstr>
      <vt:lpstr>Univariate Vs. Multivariate decision trees:</vt:lpstr>
      <vt:lpstr>Binary Vs. n-ary  decision trees:</vt:lpstr>
      <vt:lpstr>Decision Tree Learning/Induction </vt:lpstr>
      <vt:lpstr>Decision Tree Learning/Induction </vt:lpstr>
      <vt:lpstr>Splitting attribute</vt:lpstr>
      <vt:lpstr>Attribute selection measures</vt:lpstr>
      <vt:lpstr>Entropy</vt:lpstr>
      <vt:lpstr>Entropy/Info(D) = ∑_(i=1)^m▒〖-pi log2 (pi)〗</vt:lpstr>
      <vt:lpstr>Information Gain</vt:lpstr>
      <vt:lpstr>Calculate Information Gain</vt:lpstr>
      <vt:lpstr>Entropy/Info(D) = ∑_(i=1)^m▒〖-pi log2 (pi)〗</vt:lpstr>
      <vt:lpstr>(Weighted) Average Entropy (Children) </vt:lpstr>
      <vt:lpstr>Calculate Information Gain</vt:lpstr>
      <vt:lpstr>How to select the splitting attribute for a node using Information gain </vt:lpstr>
      <vt:lpstr>Splitting attribute</vt:lpstr>
      <vt:lpstr>Gini index and Gini gain</vt:lpstr>
      <vt:lpstr>Generate_Decision_Tree Algorithm</vt:lpstr>
      <vt:lpstr>PowerPoint Presentation</vt:lpstr>
      <vt:lpstr>Decision Tree Pruning</vt:lpstr>
      <vt:lpstr>Decision Tree Pruning Cont.</vt:lpstr>
      <vt:lpstr>Decision Tree Pruning Cont.</vt:lpstr>
      <vt:lpstr>Pre-pruning</vt:lpstr>
      <vt:lpstr>Post-pruning</vt:lpstr>
      <vt:lpstr>Rule extraction from Decision Tree</vt:lpstr>
      <vt:lpstr>Rule extraction from Decision Tree Cont.</vt:lpstr>
      <vt:lpstr>Characteristics of Decision Tree Rules</vt:lpstr>
      <vt:lpstr>Rule Induction directly from data.</vt:lpstr>
      <vt:lpstr>Advantages and Disadvantages of Decision Trees</vt:lpstr>
      <vt:lpstr>Random Forests</vt:lpstr>
      <vt:lpstr>Sampling training samples for random forest construction(multiple decision trees)</vt:lpstr>
      <vt:lpstr>Ensemble methods</vt:lpstr>
      <vt:lpstr>Ensemble methods</vt:lpstr>
      <vt:lpstr>Bagging</vt:lpstr>
      <vt:lpstr>Algorithm: Bagging</vt:lpstr>
      <vt:lpstr>Algorithm: Bagging Cont.</vt:lpstr>
      <vt:lpstr>Boosting</vt:lpstr>
      <vt:lpstr>Adaboost algorithm</vt:lpstr>
      <vt:lpstr>Adaboost algorithm Cont.</vt:lpstr>
      <vt:lpstr>How an ensemble predict the class label of a new sample?</vt:lpstr>
      <vt:lpstr>Adaboost algorithm</vt:lpstr>
      <vt:lpstr>Adaboost algorithm Cont.</vt:lpstr>
      <vt:lpstr>To use the composite model to classify sample X:</vt:lpstr>
      <vt:lpstr>Bagging Vs. Boosting</vt:lpstr>
      <vt:lpstr>Other ensemble methods</vt:lpstr>
      <vt:lpstr>Random Forest: Advantages &amp; Disadvantages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Losini Shanmugam</dc:creator>
  <cp:lastModifiedBy>Dharshana Kasthurirathna</cp:lastModifiedBy>
  <cp:revision>60</cp:revision>
  <dcterms:created xsi:type="dcterms:W3CDTF">2017-06-04T15:05:52Z</dcterms:created>
  <dcterms:modified xsi:type="dcterms:W3CDTF">2025-03-15T09:03:06Z</dcterms:modified>
</cp:coreProperties>
</file>