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65" r:id="rId11"/>
    <p:sldId id="261" r:id="rId12"/>
    <p:sldId id="262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814204-9651-4728-B58F-903535EAC5AB}" v="296" dt="2023-03-30T13:18:37.741"/>
    <p1510:client id="{EEC3CFED-F87B-409F-872E-2BFF17730CC6}" v="4908" dt="2023-03-29T15:41:17.94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KPMG_VI_New_raw_data_update_final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KPMG_VI_New_raw_data_update_final%2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KPMG_VI_New_raw_data_update_final%20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KPMG_VI_New_raw_data_update_final%20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KPMG_VI_New_raw_data_update_final%20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KPMG_VI_New_raw_data_update_final%20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KPMG_VI_New_raw_data_update_final%20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1.xlsx]gender!PivotTable1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/>
                <a:ea typeface="Arial Black"/>
                <a:cs typeface="Arial Black"/>
              </a:defRPr>
            </a:pPr>
            <a:r>
              <a:rPr lang="en-US"/>
              <a:t>Bike Purchase Over Past 3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Black"/>
              <a:ea typeface="Arial Black"/>
              <a:cs typeface="Arial Black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7030A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7030A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7030A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gender!$B$3:$B$4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gender!$A$5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gender!$B$5</c:f>
              <c:numCache>
                <c:formatCode>General</c:formatCode>
                <c:ptCount val="1"/>
                <c:pt idx="0">
                  <c:v>98359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E3-4D62-A0C9-61574403752D}"/>
            </c:ext>
          </c:extLst>
        </c:ser>
        <c:ser>
          <c:idx val="1"/>
          <c:order val="1"/>
          <c:tx>
            <c:strRef>
              <c:f>gender!$C$3:$C$4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gender!$A$5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gender!$C$5</c:f>
              <c:numCache>
                <c:formatCode>General</c:formatCode>
                <c:ptCount val="1"/>
                <c:pt idx="0">
                  <c:v>93483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E3-4D62-A0C9-61574403752D}"/>
            </c:ext>
          </c:extLst>
        </c:ser>
        <c:ser>
          <c:idx val="2"/>
          <c:order val="2"/>
          <c:tx>
            <c:strRef>
              <c:f>gender!$D$3:$D$4</c:f>
              <c:strCache>
                <c:ptCount val="1"/>
                <c:pt idx="0">
                  <c:v>U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gender!$A$5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gender!$D$5</c:f>
              <c:numCache>
                <c:formatCode>General</c:formatCode>
                <c:ptCount val="1"/>
                <c:pt idx="0">
                  <c:v>3718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E3-4D62-A0C9-6157440375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4425768"/>
        <c:axId val="1055954071"/>
      </c:barChart>
      <c:catAx>
        <c:axId val="1084425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Black"/>
                    <a:ea typeface="Arial Black"/>
                    <a:cs typeface="Arial Black"/>
                  </a:defRPr>
                </a:pPr>
                <a:r>
                  <a:rPr lang="en-US"/>
                  <a:t>GENDER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/>
                  <a:ea typeface="Arial Black"/>
                  <a:cs typeface="Arial Black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5954071"/>
        <c:crosses val="autoZero"/>
        <c:auto val="1"/>
        <c:lblAlgn val="ctr"/>
        <c:lblOffset val="100"/>
        <c:noMultiLvlLbl val="0"/>
      </c:catAx>
      <c:valAx>
        <c:axId val="105595407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4425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1.xlsx]chart 3!PivotTable2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r>
              <a:rPr lang="en-US"/>
              <a:t>New Customer Age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Arial"/>
              <a:cs typeface="Arial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 3'!$B$3:$B$4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 3'!$A$5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'chart 3'!$B$5</c:f>
              <c:numCache>
                <c:formatCode>General</c:formatCode>
                <c:ptCount val="1"/>
                <c:pt idx="0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37-420F-BA2F-4721D8EC0A23}"/>
            </c:ext>
          </c:extLst>
        </c:ser>
        <c:ser>
          <c:idx val="1"/>
          <c:order val="1"/>
          <c:tx>
            <c:strRef>
              <c:f>'chart 3'!$C$3:$C$4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 3'!$A$5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'chart 3'!$C$5</c:f>
              <c:numCache>
                <c:formatCode>General</c:formatCode>
                <c:ptCount val="1"/>
                <c:pt idx="0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37-420F-BA2F-4721D8EC0A23}"/>
            </c:ext>
          </c:extLst>
        </c:ser>
        <c:ser>
          <c:idx val="2"/>
          <c:order val="2"/>
          <c:tx>
            <c:strRef>
              <c:f>'chart 3'!$D$3:$D$4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 3'!$A$5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'chart 3'!$D$5</c:f>
              <c:numCache>
                <c:formatCode>General</c:formatCode>
                <c:ptCount val="1"/>
                <c:pt idx="0">
                  <c:v>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37-420F-BA2F-4721D8EC0A23}"/>
            </c:ext>
          </c:extLst>
        </c:ser>
        <c:ser>
          <c:idx val="3"/>
          <c:order val="3"/>
          <c:tx>
            <c:strRef>
              <c:f>'chart 3'!$E$3:$E$4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 3'!$A$5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'chart 3'!$E$5</c:f>
              <c:numCache>
                <c:formatCode>General</c:formatCode>
                <c:ptCount val="1"/>
                <c:pt idx="0">
                  <c:v>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B37-420F-BA2F-4721D8EC0A23}"/>
            </c:ext>
          </c:extLst>
        </c:ser>
        <c:ser>
          <c:idx val="4"/>
          <c:order val="4"/>
          <c:tx>
            <c:strRef>
              <c:f>'chart 3'!$F$3:$F$4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 3'!$A$5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'chart 3'!$F$5</c:f>
              <c:numCache>
                <c:formatCode>General</c:formatCode>
                <c:ptCount val="1"/>
                <c:pt idx="0">
                  <c:v>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37-420F-BA2F-4721D8EC0A23}"/>
            </c:ext>
          </c:extLst>
        </c:ser>
        <c:ser>
          <c:idx val="5"/>
          <c:order val="5"/>
          <c:tx>
            <c:strRef>
              <c:f>'chart 3'!$G$3:$G$4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 3'!$A$5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'chart 3'!$G$5</c:f>
              <c:numCache>
                <c:formatCode>General</c:formatCode>
                <c:ptCount val="1"/>
                <c:pt idx="0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B37-420F-BA2F-4721D8EC0A23}"/>
            </c:ext>
          </c:extLst>
        </c:ser>
        <c:ser>
          <c:idx val="6"/>
          <c:order val="6"/>
          <c:tx>
            <c:strRef>
              <c:f>'chart 3'!$H$3:$H$4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 3'!$A$5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'chart 3'!$H$5</c:f>
              <c:numCache>
                <c:formatCode>General</c:formatCode>
                <c:ptCount val="1"/>
                <c:pt idx="0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B37-420F-BA2F-4721D8EC0A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394936"/>
        <c:axId val="1707825847"/>
      </c:barChart>
      <c:catAx>
        <c:axId val="41394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Age Distribution (30 = under 30, 40=30-39)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Arial"/>
                  <a:cs typeface="Arial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707825847"/>
        <c:crosses val="autoZero"/>
        <c:auto val="1"/>
        <c:lblAlgn val="ctr"/>
        <c:lblOffset val="100"/>
        <c:noMultiLvlLbl val="0"/>
      </c:catAx>
      <c:valAx>
        <c:axId val="170782584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Number of 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Arial"/>
                  <a:cs typeface="Arial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94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1.xlsx]chart 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Old Customer Age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 2'!$B$3:$B$4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'chart 2'!$B$5</c:f>
              <c:numCache>
                <c:formatCode>General</c:formatCode>
                <c:ptCount val="1"/>
                <c:pt idx="0">
                  <c:v>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3E-4BF0-817B-1A0932FAFDBA}"/>
            </c:ext>
          </c:extLst>
        </c:ser>
        <c:ser>
          <c:idx val="1"/>
          <c:order val="1"/>
          <c:tx>
            <c:strRef>
              <c:f>'chart 2'!$C$3:$C$4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'chart 2'!$C$5</c:f>
              <c:numCache>
                <c:formatCode>General</c:formatCode>
                <c:ptCount val="1"/>
                <c:pt idx="0">
                  <c:v>620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3E-4BF0-817B-1A0932FAFDBA}"/>
            </c:ext>
          </c:extLst>
        </c:ser>
        <c:ser>
          <c:idx val="2"/>
          <c:order val="2"/>
          <c:tx>
            <c:strRef>
              <c:f>'chart 2'!$D$3:$D$4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'chart 2'!$D$5</c:f>
              <c:numCache>
                <c:formatCode>General</c:formatCode>
                <c:ptCount val="1"/>
                <c:pt idx="0">
                  <c:v>1094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3E-4BF0-817B-1A0932FAFDBA}"/>
            </c:ext>
          </c:extLst>
        </c:ser>
        <c:ser>
          <c:idx val="3"/>
          <c:order val="3"/>
          <c:tx>
            <c:strRef>
              <c:f>'chart 2'!$E$3:$E$4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'chart 2'!$E$5</c:f>
              <c:numCache>
                <c:formatCode>General</c:formatCode>
                <c:ptCount val="1"/>
                <c:pt idx="0">
                  <c:v>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33E-4BF0-817B-1A0932FAFDBA}"/>
            </c:ext>
          </c:extLst>
        </c:ser>
        <c:ser>
          <c:idx val="4"/>
          <c:order val="4"/>
          <c:tx>
            <c:strRef>
              <c:f>'chart 2'!$F$3:$F$4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'chart 2'!$F$5</c:f>
              <c:numCache>
                <c:formatCode>General</c:formatCode>
                <c:ptCount val="1"/>
                <c:pt idx="0">
                  <c:v>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33E-4BF0-817B-1A0932FAFDBA}"/>
            </c:ext>
          </c:extLst>
        </c:ser>
        <c:ser>
          <c:idx val="5"/>
          <c:order val="5"/>
          <c:tx>
            <c:strRef>
              <c:f>'chart 2'!$G$3:$G$4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'chart 2'!$G$5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33E-4BF0-817B-1A0932FAFDBA}"/>
            </c:ext>
          </c:extLst>
        </c:ser>
        <c:ser>
          <c:idx val="6"/>
          <c:order val="6"/>
          <c:tx>
            <c:strRef>
              <c:f>'chart 2'!$H$3:$H$4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'chart 2'!$H$5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33E-4BF0-817B-1A0932FAFDBA}"/>
            </c:ext>
          </c:extLst>
        </c:ser>
        <c:ser>
          <c:idx val="7"/>
          <c:order val="7"/>
          <c:tx>
            <c:strRef>
              <c:f>'chart 2'!$I$3:$I$4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 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'chart 2'!$I$5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33E-4BF0-817B-1A0932FAFD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4273735"/>
        <c:axId val="1510947991"/>
      </c:barChart>
      <c:catAx>
        <c:axId val="20542737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Age Distribution (30=under 30,40=30-39)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Arial"/>
                  <a:cs typeface="Arial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0947991"/>
        <c:crosses val="autoZero"/>
        <c:auto val="1"/>
        <c:lblAlgn val="ctr"/>
        <c:lblOffset val="100"/>
        <c:noMultiLvlLbl val="0"/>
      </c:catAx>
      <c:valAx>
        <c:axId val="15109479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273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1.xlsx]Sheet10!PivotTable1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/>
                <a:ea typeface="Arial Black"/>
                <a:cs typeface="Arial Black"/>
              </a:defRPr>
            </a:pPr>
            <a:r>
              <a:rPr lang="en-US"/>
              <a:t>New Customer job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Black"/>
              <a:ea typeface="Arial Black"/>
              <a:cs typeface="Arial Black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/>
                  <a:ea typeface="Arial Black"/>
                  <a:cs typeface="Arial Black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/>
                  <a:ea typeface="Arial Black"/>
                  <a:cs typeface="Arial Black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/>
                  <a:ea typeface="Arial Black"/>
                  <a:cs typeface="Arial Black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/>
                  <a:ea typeface="Arial Black"/>
                  <a:cs typeface="Arial Black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/>
                  <a:ea typeface="Arial Black"/>
                  <a:cs typeface="Arial Black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/>
                  <a:ea typeface="Arial Black"/>
                  <a:cs typeface="Arial Black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/>
                  <a:ea typeface="Arial Black"/>
                  <a:cs typeface="Arial Black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Sheet10!$B$3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3E-4482-BEC4-78857ED3EF3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3E-4482-BEC4-78857ED3EF3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03E-4482-BEC4-78857ED3EF3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03E-4482-BEC4-78857ED3EF3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03E-4482-BEC4-78857ED3EF3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03E-4482-BEC4-78857ED3EF3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03E-4482-BEC4-78857ED3EF3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03E-4482-BEC4-78857ED3EF3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03E-4482-BEC4-78857ED3EF3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03E-4482-BEC4-78857ED3EF3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Black"/>
                    <a:ea typeface="Arial Black"/>
                    <a:cs typeface="Arial Black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Sheet10!$A$4:$A$13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Sheet10!$B$4:$B$13</c:f>
              <c:numCache>
                <c:formatCode>0.00%</c:formatCode>
                <c:ptCount val="10"/>
                <c:pt idx="0">
                  <c:v>2.5999999999999999E-2</c:v>
                </c:pt>
                <c:pt idx="1">
                  <c:v>3.6999999999999998E-2</c:v>
                </c:pt>
                <c:pt idx="2">
                  <c:v>0.20300000000000001</c:v>
                </c:pt>
                <c:pt idx="3">
                  <c:v>0.152</c:v>
                </c:pt>
                <c:pt idx="4">
                  <c:v>5.0999999999999997E-2</c:v>
                </c:pt>
                <c:pt idx="5">
                  <c:v>0.19900000000000001</c:v>
                </c:pt>
                <c:pt idx="6">
                  <c:v>0.16500000000000001</c:v>
                </c:pt>
                <c:pt idx="7">
                  <c:v>6.4000000000000001E-2</c:v>
                </c:pt>
                <c:pt idx="8">
                  <c:v>7.8E-2</c:v>
                </c:pt>
                <c:pt idx="9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503E-4482-BEC4-78857ED3EF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Black"/>
              <a:ea typeface="Arial Black"/>
              <a:cs typeface="Arial Black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1.xlsx]Sheet3!PivotTable3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/>
                <a:ea typeface="Arial Black"/>
                <a:cs typeface="Arial Black"/>
              </a:defRPr>
            </a:pPr>
            <a:r>
              <a:rPr lang="en-US"/>
              <a:t>Old Customer Job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Black"/>
              <a:ea typeface="Arial Black"/>
              <a:cs typeface="Arial Black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/>
                  <a:ea typeface="Arial Black"/>
                  <a:cs typeface="Arial Black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/>
                  <a:ea typeface="Arial Black"/>
                  <a:cs typeface="Arial Black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/>
                  <a:ea typeface="Arial Black"/>
                  <a:cs typeface="Arial Black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/>
                  <a:ea typeface="Arial Black"/>
                  <a:cs typeface="Arial Black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/>
                  <a:ea typeface="Arial Black"/>
                  <a:cs typeface="Arial Black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/>
                  <a:ea typeface="Arial Black"/>
                  <a:cs typeface="Arial Black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/>
                  <a:ea typeface="Arial Black"/>
                  <a:cs typeface="Arial Black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58-4CC2-85D7-55788A4F8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58-4CC2-85D7-55788A4F8A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58-4CC2-85D7-55788A4F8A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58-4CC2-85D7-55788A4F8AD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A58-4CC2-85D7-55788A4F8AD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A58-4CC2-85D7-55788A4F8AD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A58-4CC2-85D7-55788A4F8AD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1A58-4CC2-85D7-55788A4F8AD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1A58-4CC2-85D7-55788A4F8AD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A58-4CC2-85D7-55788A4F8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Black"/>
                    <a:ea typeface="Arial Black"/>
                    <a:cs typeface="Arial Black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Sheet3!$A$4:$A$13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Sheet3!$B$4:$B$13</c:f>
              <c:numCache>
                <c:formatCode>0.00%</c:formatCode>
                <c:ptCount val="10"/>
                <c:pt idx="0">
                  <c:v>2.8250000000000001E-2</c:v>
                </c:pt>
                <c:pt idx="1">
                  <c:v>3.4000000000000002E-2</c:v>
                </c:pt>
                <c:pt idx="2">
                  <c:v>0.19350000000000001</c:v>
                </c:pt>
                <c:pt idx="3">
                  <c:v>0.15049999999999999</c:v>
                </c:pt>
                <c:pt idx="4">
                  <c:v>5.5750000000000001E-2</c:v>
                </c:pt>
                <c:pt idx="5">
                  <c:v>0.19975000000000001</c:v>
                </c:pt>
                <c:pt idx="6">
                  <c:v>0.16400000000000001</c:v>
                </c:pt>
                <c:pt idx="7">
                  <c:v>6.6750000000000004E-2</c:v>
                </c:pt>
                <c:pt idx="8">
                  <c:v>8.9499999999999996E-2</c:v>
                </c:pt>
                <c:pt idx="9">
                  <c:v>1.7999999999999999E-2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A58-4CC2-85D7-55788A4F8A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1.xlsx]Sheet8!PivotTable2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/>
                <a:ea typeface="Arial Black"/>
                <a:cs typeface="Arial Black"/>
              </a:defRPr>
            </a:pPr>
            <a:r>
              <a:rPr lang="en-US"/>
              <a:t>Profit Based on Industry Sector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Black"/>
              <a:ea typeface="Arial Black"/>
              <a:cs typeface="Arial Black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Sheet8!$A$5:$A$14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Sheet8!$B$5:$B$14</c:f>
              <c:numCache>
                <c:formatCode>_([$$-409]* #,##0.00_);_([$$-409]* \(#,##0.00\);_([$$-409]* "-"??_);_(@_)</c:formatCode>
                <c:ptCount val="10"/>
                <c:pt idx="0">
                  <c:v>58403.760000000024</c:v>
                </c:pt>
                <c:pt idx="1">
                  <c:v>72825.030000000013</c:v>
                </c:pt>
                <c:pt idx="2">
                  <c:v>527349.91999999981</c:v>
                </c:pt>
                <c:pt idx="3">
                  <c:v>390219.56999999977</c:v>
                </c:pt>
                <c:pt idx="4">
                  <c:v>148140.83000000002</c:v>
                </c:pt>
                <c:pt idx="5">
                  <c:v>596462.6800000004</c:v>
                </c:pt>
                <c:pt idx="6">
                  <c:v>415065.28497189964</c:v>
                </c:pt>
                <c:pt idx="7">
                  <c:v>141983.42000000004</c:v>
                </c:pt>
                <c:pt idx="8">
                  <c:v>222268.88999999984</c:v>
                </c:pt>
                <c:pt idx="9">
                  <c:v>46455.909999999989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61-4A1D-81D1-6DA28DF24BBA}"/>
            </c:ext>
          </c:extLst>
        </c:ser>
        <c:ser>
          <c:idx val="1"/>
          <c:order val="1"/>
          <c:tx>
            <c:strRef>
              <c:f>Sheet8!$C$3:$C$4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Sheet8!$A$5:$A$14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Sheet8!$C$5:$C$14</c:f>
              <c:numCache>
                <c:formatCode>_([$$-409]* #,##0.00_);_([$$-409]* \(#,##0.00\);_([$$-409]* "-"??_);_(@_)</c:formatCode>
                <c:ptCount val="10"/>
                <c:pt idx="0">
                  <c:v>90126.160000000018</c:v>
                </c:pt>
                <c:pt idx="1">
                  <c:v>99784.459999999992</c:v>
                </c:pt>
                <c:pt idx="2">
                  <c:v>568687.75999999966</c:v>
                </c:pt>
                <c:pt idx="3">
                  <c:v>408347.19999999995</c:v>
                </c:pt>
                <c:pt idx="4">
                  <c:v>149411.04999999981</c:v>
                </c:pt>
                <c:pt idx="5">
                  <c:v>463089.48000000045</c:v>
                </c:pt>
                <c:pt idx="6">
                  <c:v>468186.02</c:v>
                </c:pt>
                <c:pt idx="7">
                  <c:v>190360.57999999984</c:v>
                </c:pt>
                <c:pt idx="8">
                  <c:v>245388.72999999957</c:v>
                </c:pt>
                <c:pt idx="9">
                  <c:v>49661.639999999978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61-4A1D-81D1-6DA28DF24BBA}"/>
            </c:ext>
          </c:extLst>
        </c:ser>
        <c:ser>
          <c:idx val="2"/>
          <c:order val="2"/>
          <c:tx>
            <c:strRef>
              <c:f>Sheet8!$D$3:$D$4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Sheet8!$A$5:$A$14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Sheet8!$D$5:$D$14</c:f>
              <c:numCache>
                <c:formatCode>_([$$-409]* #,##0.00_);_([$$-409]* \(#,##0.00\);_([$$-409]* "-"??_);_(@_)</c:formatCode>
                <c:ptCount val="10"/>
                <c:pt idx="0">
                  <c:v>152036.31999999992</c:v>
                </c:pt>
                <c:pt idx="1">
                  <c:v>207598.41999999978</c:v>
                </c:pt>
                <c:pt idx="2">
                  <c:v>1018940.9800000021</c:v>
                </c:pt>
                <c:pt idx="3">
                  <c:v>834937.67000000062</c:v>
                </c:pt>
                <c:pt idx="4">
                  <c:v>301117.58000000007</c:v>
                </c:pt>
                <c:pt idx="5">
                  <c:v>1065556.0500000021</c:v>
                </c:pt>
                <c:pt idx="6">
                  <c:v>853897.29999999912</c:v>
                </c:pt>
                <c:pt idx="7">
                  <c:v>356419.63999999966</c:v>
                </c:pt>
                <c:pt idx="8">
                  <c:v>495549.11000000039</c:v>
                </c:pt>
                <c:pt idx="9">
                  <c:v>90544.890000000014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61-4A1D-81D1-6DA28DF24B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4744840"/>
        <c:axId val="57985656"/>
      </c:barChart>
      <c:catAx>
        <c:axId val="974744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85656"/>
        <c:crosses val="autoZero"/>
        <c:auto val="1"/>
        <c:lblAlgn val="ctr"/>
        <c:lblOffset val="100"/>
        <c:noMultiLvlLbl val="0"/>
      </c:catAx>
      <c:valAx>
        <c:axId val="57985656"/>
        <c:scaling>
          <c:orientation val="minMax"/>
        </c:scaling>
        <c:delete val="0"/>
        <c:axPos val="l"/>
        <c:numFmt formatCode="_([$$-409]* #,##0.00_);_([$$-409]* \(#,##0.00\);_([$$-409]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4744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1.xlsx]Sheet2!PivotTable4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r>
              <a:rPr lang="en-US"/>
              <a:t>Customer Segement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Arial"/>
              <a:cs typeface="Arial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Sheet2!$B$5</c:f>
              <c:numCache>
                <c:formatCode>General</c:formatCode>
                <c:ptCount val="1"/>
                <c:pt idx="0">
                  <c:v>848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79-4611-AF34-646A0BC83B46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Sheet2!$C$5</c:f>
              <c:numCache>
                <c:formatCode>General</c:formatCode>
                <c:ptCount val="1"/>
                <c:pt idx="0">
                  <c:v>871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79-4611-AF34-646A0BC83B46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Sheet2!$D$5</c:f>
              <c:numCache>
                <c:formatCode>General</c:formatCode>
                <c:ptCount val="1"/>
                <c:pt idx="0">
                  <c:v>1694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79-4611-AF34-646A0BC83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11793816"/>
        <c:axId val="1880626423"/>
      </c:barChart>
      <c:valAx>
        <c:axId val="18806264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793816"/>
        <c:crosses val="autoZero"/>
        <c:crossBetween val="between"/>
      </c:valAx>
      <c:catAx>
        <c:axId val="5117938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062642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Aman Agrawal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161893" y="824507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Classification – Targeting High Value Customers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1560875"/>
            <a:ext cx="4921761" cy="4680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14999"/>
              </a:lnSpc>
            </a:pPr>
            <a:r>
              <a:rPr lang="en-US" dirty="0"/>
              <a:t>These are the high value customers that should be targeted from the new list :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Most of the high value customers will be female compared to male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Working in the Financial Services , Health and Manufacturing Industry Sector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Aged between 30-59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Who belong to the mass customer and High net worth category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9401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Summary Table For High Value Customer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1733403"/>
            <a:ext cx="6970533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Here is a snapshot of a few customer that will come under the </a:t>
            </a:r>
            <a:r>
              <a:rPr lang="en-US" b="1" dirty="0"/>
              <a:t>High Value Customer Classification</a:t>
            </a: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29B6C1BB-7DD4-A932-744D-F1EE9C649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21" y="2572364"/>
            <a:ext cx="8609162" cy="223085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97546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Identify and Recommending High Value Customers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1496177"/>
            <a:ext cx="2269138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u="sng" dirty="0"/>
              <a:t>Outline Of Problem</a:t>
            </a:r>
          </a:p>
        </p:txBody>
      </p:sp>
      <p:sp>
        <p:nvSpPr>
          <p:cNvPr id="126" name="Place any supporting images, graphs, data or extra text here."/>
          <p:cNvSpPr/>
          <p:nvPr/>
        </p:nvSpPr>
        <p:spPr>
          <a:xfrm>
            <a:off x="4969973" y="3289337"/>
            <a:ext cx="3800704" cy="400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hape 73">
            <a:extLst>
              <a:ext uri="{FF2B5EF4-FFF2-40B4-BE49-F238E27FC236}">
                <a16:creationId xmlns:a16="http://schemas.microsoft.com/office/drawing/2014/main" id="{FA95285F-B2B8-6FAA-26B9-4AA518BDBA6D}"/>
              </a:ext>
            </a:extLst>
          </p:cNvPr>
          <p:cNvSpPr/>
          <p:nvPr/>
        </p:nvSpPr>
        <p:spPr>
          <a:xfrm>
            <a:off x="5618101" y="1496177"/>
            <a:ext cx="3261174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u="sng" dirty="0"/>
              <a:t>Approach For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7A1B4-C395-83D1-B0D6-09E4847A65EB}"/>
              </a:ext>
            </a:extLst>
          </p:cNvPr>
          <p:cNvSpPr txBox="1"/>
          <p:nvPr/>
        </p:nvSpPr>
        <p:spPr>
          <a:xfrm>
            <a:off x="204877" y="2027208"/>
            <a:ext cx="4371434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latin typeface="Open Sans"/>
              </a:rPr>
              <a:t>Sprocket Central is a company that specialize in high quality bike and accessories.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Open Sans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Open Sans"/>
              </a:rPr>
              <a:t>The Marketing team is looking to boost sales.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Open Sans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Open Sans"/>
              </a:rPr>
              <a:t>To target 1000 new customer that will bring the highest value to the business.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95019A-9D45-3DB5-EE44-0EAA23042EDE}"/>
              </a:ext>
            </a:extLst>
          </p:cNvPr>
          <p:cNvSpPr txBox="1"/>
          <p:nvPr/>
        </p:nvSpPr>
        <p:spPr>
          <a:xfrm>
            <a:off x="5790481" y="2027208"/>
            <a:ext cx="2738886" cy="33239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Bike Related Purchase for the last 3 years based on </a:t>
            </a:r>
            <a:r>
              <a:rPr lang="en-US" b="1" dirty="0"/>
              <a:t>Gender</a:t>
            </a:r>
          </a:p>
          <a:p>
            <a:pPr marL="285750" indent="-285750">
              <a:buFont typeface="Arial"/>
              <a:buChar char="•"/>
            </a:pPr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New and Old customer age distribution.</a:t>
            </a:r>
            <a:endParaRPr lang="en-US" b="1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Job industry distribution.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Profit Contribution based on Job Industry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Customer Segment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Customer classification. 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b="1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 and 'Clean up'</a:t>
            </a:r>
          </a:p>
        </p:txBody>
      </p:sp>
      <p:sp>
        <p:nvSpPr>
          <p:cNvPr id="133" name="Shape 82"/>
          <p:cNvSpPr/>
          <p:nvPr/>
        </p:nvSpPr>
        <p:spPr>
          <a:xfrm>
            <a:off x="215808" y="1604007"/>
            <a:ext cx="4134600" cy="361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Key Issues for Data Quality Assessment 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 b="1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Accuracy : Correct Values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Completeness : Data Fields with Values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Consistency : Values Free from Contradiction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Currency : Values up to Date 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Relevancy : Data items with Value Meta-data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Validity : Data containing allowable values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Uniqueness : Records that are Duplicated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F0ADC60D-32AB-8F93-5071-5208BB32D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581" y="2101210"/>
            <a:ext cx="4630226" cy="264479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ea typeface="+mn-lt"/>
                <a:cs typeface="+mn-lt"/>
              </a:rPr>
              <a:t>Data Exploration</a:t>
            </a:r>
            <a:endParaRPr lang="en-US" dirty="0"/>
          </a:p>
        </p:txBody>
      </p:sp>
      <p:sp>
        <p:nvSpPr>
          <p:cNvPr id="141" name="Shape 90"/>
          <p:cNvSpPr/>
          <p:nvPr/>
        </p:nvSpPr>
        <p:spPr>
          <a:xfrm>
            <a:off x="161893" y="824507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Bike Related Purchase Over Last 3 Years Based on Gender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dirty="0"/>
              <a:t>Over the last three years about 50% of bike related purchases were made by females to 47.8% of purchase made by males. Approximately 1.9% were made by unknown gender.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Females make up majority of bike related sales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533F560-6708-2F7E-1C20-1CC7340971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514259"/>
              </p:ext>
            </p:extLst>
          </p:nvPr>
        </p:nvGraphicFramePr>
        <p:xfrm>
          <a:off x="5024887" y="1698326"/>
          <a:ext cx="3884762" cy="2656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ea typeface="+mn-lt"/>
                <a:cs typeface="+mn-lt"/>
              </a:rPr>
              <a:t>Data Exploration</a:t>
            </a:r>
            <a:endParaRPr lang="en-US" dirty="0"/>
          </a:p>
        </p:txBody>
      </p:sp>
      <p:sp>
        <p:nvSpPr>
          <p:cNvPr id="141" name="Shape 90"/>
          <p:cNvSpPr/>
          <p:nvPr/>
        </p:nvSpPr>
        <p:spPr>
          <a:xfrm>
            <a:off x="161893" y="824507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'New' and 'Old' Customer Age Distribution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1409912"/>
            <a:ext cx="4134600" cy="388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Most of the customer are aged between 40-49 in 'New'. In 'Old' majority of customers are aged between 40-49 also.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The lowest age groups are 80+ in 'New' and 70+ in 'Old'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The 'New' customer list suggest that age groups 40-49, 50-59, 60-69 are most populated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The 'Old' customer list suggest 20-69 are the most populated 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E159A07-9D20-4106-BF03-9FB8D63EDD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2526625"/>
              </p:ext>
            </p:extLst>
          </p:nvPr>
        </p:nvGraphicFramePr>
        <p:xfrm>
          <a:off x="4927839" y="1288570"/>
          <a:ext cx="4129897" cy="1923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3D80732-9A96-465F-855F-859E5A972526}"/>
              </a:ext>
              <a:ext uri="{147F2762-F138-4A5C-976F-8EAC2B608ADB}">
                <a16:predDERef xmlns:a16="http://schemas.microsoft.com/office/drawing/2014/main" pred="{1C440B41-F89C-49D9-A864-44AD40D9CA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5162531"/>
              </p:ext>
            </p:extLst>
          </p:nvPr>
        </p:nvGraphicFramePr>
        <p:xfrm>
          <a:off x="5186632" y="3218731"/>
          <a:ext cx="3872362" cy="1923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2181902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ea typeface="+mn-lt"/>
                <a:cs typeface="+mn-lt"/>
              </a:rPr>
              <a:t>Data Exploration</a:t>
            </a:r>
            <a:endParaRPr lang="en-US" dirty="0"/>
          </a:p>
        </p:txBody>
      </p:sp>
      <p:sp>
        <p:nvSpPr>
          <p:cNvPr id="141" name="Shape 90"/>
          <p:cNvSpPr/>
          <p:nvPr/>
        </p:nvSpPr>
        <p:spPr>
          <a:xfrm>
            <a:off x="161893" y="824507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 Distribution</a:t>
            </a:r>
          </a:p>
        </p:txBody>
      </p:sp>
      <p:sp>
        <p:nvSpPr>
          <p:cNvPr id="142" name="Shape 91"/>
          <p:cNvSpPr/>
          <p:nvPr/>
        </p:nvSpPr>
        <p:spPr>
          <a:xfrm>
            <a:off x="97195" y="1528526"/>
            <a:ext cx="4134600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dirty="0"/>
              <a:t>20% of the 'New' customer are in manufacturing and financial services.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The smallest number of customers are in Agriculture and Telecommunications.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Almost similar pattern in 'Old' customer list at 20% and 19% in manufacturing and financial services respectively.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1659A8D-6EA6-4843-8634-2817968A6DD3}"/>
              </a:ext>
              <a:ext uri="{147F2762-F138-4A5C-976F-8EAC2B608ADB}">
                <a16:predDERef xmlns:a16="http://schemas.microsoft.com/office/drawing/2014/main" pred="{A81650CB-4E37-4D9D-9A95-1CC277C7AF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7858055"/>
              </p:ext>
            </p:extLst>
          </p:nvPr>
        </p:nvGraphicFramePr>
        <p:xfrm>
          <a:off x="3914237" y="824901"/>
          <a:ext cx="5014103" cy="2225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5290FD2-EABF-45AB-AA42-E681495CD223}"/>
              </a:ext>
              <a:ext uri="{147F2762-F138-4A5C-976F-8EAC2B608ADB}">
                <a16:predDERef xmlns:a16="http://schemas.microsoft.com/office/drawing/2014/main" pred="{1FCFAA9E-4ECA-44BB-88A3-6A8296363F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524790"/>
              </p:ext>
            </p:extLst>
          </p:nvPr>
        </p:nvGraphicFramePr>
        <p:xfrm>
          <a:off x="3914236" y="3046203"/>
          <a:ext cx="5009430" cy="2107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537685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ea typeface="+mn-lt"/>
                <a:cs typeface="+mn-lt"/>
              </a:rPr>
              <a:t>Data Exploration</a:t>
            </a:r>
            <a:endParaRPr lang="en-US" dirty="0"/>
          </a:p>
        </p:txBody>
      </p:sp>
      <p:sp>
        <p:nvSpPr>
          <p:cNvPr id="141" name="Shape 90"/>
          <p:cNvSpPr/>
          <p:nvPr/>
        </p:nvSpPr>
        <p:spPr>
          <a:xfrm>
            <a:off x="161893" y="824507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Profit Distribution Based on Job Industry Sector</a:t>
            </a:r>
          </a:p>
        </p:txBody>
      </p:sp>
      <p:sp>
        <p:nvSpPr>
          <p:cNvPr id="142" name="Shape 91"/>
          <p:cNvSpPr/>
          <p:nvPr/>
        </p:nvSpPr>
        <p:spPr>
          <a:xfrm>
            <a:off x="237374" y="1517743"/>
            <a:ext cx="4134600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dirty="0"/>
              <a:t>The Top 3 job industry sector bringing the highest profit are : Financial Services, Manufacturing and Health Sector.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These can be obvious as most of these industry sectors are based within the city or the outskirts of the city therefore the consumers prefer bikes for commuting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Most of the industry sectors have returned less than $1000,000 in profits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7AE0646-24A5-4C14-A7D7-D61A350DEA07}"/>
              </a:ext>
              <a:ext uri="{147F2762-F138-4A5C-976F-8EAC2B608ADB}">
                <a16:predDERef xmlns:a16="http://schemas.microsoft.com/office/drawing/2014/main" pred="{DBF3CE86-9DDB-4099-9C9E-A07E3F73E0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4186197"/>
              </p:ext>
            </p:extLst>
          </p:nvPr>
        </p:nvGraphicFramePr>
        <p:xfrm>
          <a:off x="4248510" y="1385618"/>
          <a:ext cx="4798443" cy="2937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76679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ea typeface="+mn-lt"/>
                <a:cs typeface="+mn-lt"/>
              </a:rPr>
              <a:t>Data Exploration</a:t>
            </a:r>
            <a:endParaRPr lang="en-US" dirty="0"/>
          </a:p>
        </p:txBody>
      </p:sp>
      <p:sp>
        <p:nvSpPr>
          <p:cNvPr id="141" name="Shape 90"/>
          <p:cNvSpPr/>
          <p:nvPr/>
        </p:nvSpPr>
        <p:spPr>
          <a:xfrm>
            <a:off x="161893" y="824507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Segment Distribution</a:t>
            </a:r>
          </a:p>
        </p:txBody>
      </p:sp>
      <p:sp>
        <p:nvSpPr>
          <p:cNvPr id="142" name="Shape 91"/>
          <p:cNvSpPr/>
          <p:nvPr/>
        </p:nvSpPr>
        <p:spPr>
          <a:xfrm>
            <a:off x="161893" y="1517743"/>
            <a:ext cx="4134600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Majority of the customer are from Mass Customer Followed by High Net Worth and last Affluent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7739DAB-20BF-4F4E-AC9C-E3A6B919D400}"/>
              </a:ext>
              <a:ext uri="{147F2762-F138-4A5C-976F-8EAC2B608ADB}">
                <a16:predDERef xmlns:a16="http://schemas.microsoft.com/office/drawing/2014/main" pred="{E3D80732-9A96-465F-855F-859E5A9725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2454178"/>
              </p:ext>
            </p:extLst>
          </p:nvPr>
        </p:nvGraphicFramePr>
        <p:xfrm>
          <a:off x="4205378" y="1342486"/>
          <a:ext cx="4713077" cy="2794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030766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636</cp:revision>
  <dcterms:modified xsi:type="dcterms:W3CDTF">2023-03-30T13:18:54Z</dcterms:modified>
</cp:coreProperties>
</file>