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34" r:id="rId1"/>
    <p:sldMasterId id="2147483996" r:id="rId2"/>
    <p:sldMasterId id="2147484008" r:id="rId3"/>
    <p:sldMasterId id="2147484020" r:id="rId4"/>
    <p:sldMasterId id="2147484024" r:id="rId5"/>
    <p:sldMasterId id="2147484036" r:id="rId6"/>
    <p:sldMasterId id="2147484238" r:id="rId7"/>
  </p:sldMasterIdLst>
  <p:notesMasterIdLst>
    <p:notesMasterId r:id="rId27"/>
  </p:notesMasterIdLst>
  <p:handoutMasterIdLst>
    <p:handoutMasterId r:id="rId28"/>
  </p:handoutMasterIdLst>
  <p:sldIdLst>
    <p:sldId id="467" r:id="rId8"/>
    <p:sldId id="468" r:id="rId9"/>
    <p:sldId id="490" r:id="rId10"/>
    <p:sldId id="491" r:id="rId11"/>
    <p:sldId id="492" r:id="rId12"/>
    <p:sldId id="493" r:id="rId13"/>
    <p:sldId id="494" r:id="rId14"/>
    <p:sldId id="495" r:id="rId15"/>
    <p:sldId id="496" r:id="rId16"/>
    <p:sldId id="497" r:id="rId17"/>
    <p:sldId id="498" r:id="rId18"/>
    <p:sldId id="500" r:id="rId19"/>
    <p:sldId id="501" r:id="rId20"/>
    <p:sldId id="502" r:id="rId21"/>
    <p:sldId id="503" r:id="rId22"/>
    <p:sldId id="504" r:id="rId23"/>
    <p:sldId id="505" r:id="rId24"/>
    <p:sldId id="506" r:id="rId25"/>
    <p:sldId id="507" r:id="rId26"/>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ban Kundu" initials="AK" lastIdx="1" clrIdx="0">
    <p:extLst>
      <p:ext uri="{19B8F6BF-5375-455C-9EA6-DF929625EA0E}">
        <p15:presenceInfo xmlns:p15="http://schemas.microsoft.com/office/powerpoint/2012/main" userId="c68c85303a74df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709" autoAdjust="0"/>
  </p:normalViewPr>
  <p:slideViewPr>
    <p:cSldViewPr>
      <p:cViewPr varScale="1">
        <p:scale>
          <a:sx n="82" d="100"/>
          <a:sy n="82" d="100"/>
        </p:scale>
        <p:origin x="146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0" sz="1200" dirty="0"/>
            </a:lvl1pPr>
          </a:lstStyle>
          <a:p>
            <a:pPr>
              <a:defRPr/>
            </a:pPr>
            <a:r>
              <a:rPr lang="en-US"/>
              <a:t>CS308 Data Structures</a:t>
            </a:r>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dirty="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200" dirty="0"/>
            </a:lvl1pPr>
          </a:lstStyle>
          <a:p>
            <a:pPr>
              <a:defRPr/>
            </a:pPr>
            <a:r>
              <a:rPr lang="en-US"/>
              <a:t>Image Processing Fundamentals</a:t>
            </a: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8344C15B-11C9-43C6-B001-C364D6ED9BB6}"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0" sz="1200" dirty="0"/>
            </a:lvl1pPr>
          </a:lstStyle>
          <a:p>
            <a:pPr>
              <a:defRPr/>
            </a:pPr>
            <a:endParaRPr lang="en-US"/>
          </a:p>
        </p:txBody>
      </p:sp>
      <p:sp>
        <p:nvSpPr>
          <p:cNvPr id="162819"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dirty="0"/>
            </a:lvl1pPr>
          </a:lstStyle>
          <a:p>
            <a:pPr>
              <a:defRPr/>
            </a:pPr>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200" dirty="0"/>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ADC02342-61D3-4163-B3A9-4D035B929CAC}"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C6BFC8FB-95D1-4D37-8D89-409177DF75FB}" type="slidenum">
              <a:rPr lang="en-US" smtClean="0"/>
              <a:pPr/>
              <a:t>1</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F809CEE-2296-4367-9FF9-FFBAB232EEA6}"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B056830-235B-4836-8260-51E6966B7D3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8D68297-47E3-45F8-ABF7-1D8ADC7A287D}"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502033-ECEB-4A43-8C08-70E0A8C8DC1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E2F9790-1E40-48AC-B874-3296D1A4ACC9}"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328413B-D1B7-4FF0-B45F-6A219855DCA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BAE0D4A-7170-42C9-BFF3-DE96600E8918}"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9D4C54B-ED80-45B5-9DC5-62ED9C455CE0}"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1EF48A6-3EE2-474C-A610-08AB76C954AE}"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4E4A840-D838-45A6-BB68-7AACDBEF82DC}"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809F85A-9678-4FDC-AC3E-05B74435CFD2}"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2D4178C-4844-4DA0-A0AE-0742C7CEB12D}"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3AFE3044-78AB-4B37-A6FD-D493ACA8E3C3}"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C308D3E-7AC8-417F-9ED3-34C734603D91}"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5096E703-AF97-4B85-AFCF-0F5E0695758D}" type="datetimeFigureOut">
              <a:rPr lang="en-US"/>
              <a:pPr>
                <a:defRPr/>
              </a:pPr>
              <a:t>12/14/2023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6DE7626-F707-4287-A46C-1D1EF82C061B}"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942BDB35-60FB-4C29-ABBB-151FBDF609F0}" type="datetimeFigureOut">
              <a:rPr lang="en-US"/>
              <a:pPr>
                <a:defRPr/>
              </a:pPr>
              <a:t>12/14/2023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700F08D-723B-459B-B827-BED37D652968}"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71E31290-F339-4E79-9566-8A723959404F}" type="datetimeFigureOut">
              <a:rPr lang="en-US"/>
              <a:pPr>
                <a:defRPr/>
              </a:pPr>
              <a:t>12/14/2023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EDDDCCB-2667-4CFD-99A8-F219DD5DF6B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DD0B6FB2-D6A9-455B-907F-37400C26F05D}"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12D75CB-6CF4-471D-A868-4FC9502FA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22562B8-397B-4689-80D3-3F73510F7B94}"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0C830DB-F492-4247-91DD-03250619B68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DF5E660B-EBB6-4853-9453-F42A423AB5A8}"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EF8DC89-C5ED-466B-86A3-DCAF42E18781}"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6A3856E-06DB-4D2A-9D87-DF557F946EA9}"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1CF1D31-6B47-4C44-8518-166803796EC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8E79545-FB0B-48D1-B07E-83572F47B9BD}"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277D60E-C56A-47E3-AB9B-3896D919FB0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6856A87-1DB0-4F2A-B081-258E8EA3286A}"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2FFBE9-2710-4C4A-877F-D05D5136E77A}"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3CB520-921E-4D69-B071-7AAA8982D0F2}"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A5E9AA-EA1E-42E9-AFFE-74AD7952CDE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D7E6B03-666D-421E-BEB6-AE08D7DE1779}"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67C88E-47DA-41D1-B23A-1098ADAE6EA3}"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90D3D1-3BF3-4ABB-86E6-B399DEC9AA51}"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EBEE51-5322-4435-8DB0-8772B1813F0A}"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8A13179-1FA6-477E-8B27-8ABDBF3CB162}" type="datetimeFigureOut">
              <a:rPr lang="en-US"/>
              <a:pPr>
                <a:defRPr/>
              </a:pPr>
              <a:t>12/14/2023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60AB69-A409-47DB-8822-075BB7D57575}"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194DBE-C158-4A80-9E02-1158B29BA0C2}"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CA33019-0704-41F2-86AC-9DFF2587C0D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A27FEC-A148-4222-9CA7-6A1B473707B3}"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708724E-D273-4EE3-AF3E-ECF1BCD2B75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CB8674A-156D-4236-94BE-4C7C4A4ACDE1}" type="datetimeFigureOut">
              <a:rPr lang="en-US"/>
              <a:pPr>
                <a:defRPr/>
              </a:pPr>
              <a:t>12/14/2023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47BAD2D-130A-4A5F-88A9-D9E9158E3F5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ECF8F-DA51-4996-8A8C-DDE50E8D515D}"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C69D2C-68BC-4A4B-A122-4C539C075286}"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3FB1E1-F58A-4EAA-8A9E-82499DAEE07E}"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73F122-C260-4FCE-8A8F-CAED6718F006}"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9DBA1E1-4492-4AA0-9E4B-5945AD0E808D}"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622B3C-09F2-46F2-89F2-04D3A8F8CD37}"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ADC2E9-4966-485C-BA79-85978290804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9D1F58-804E-4447-BBE8-7FD9B401985F}"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C992464-1655-4F84-8132-5AC32A98DFAE}"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0C8806-76D2-4675-A2BC-4DC5CB31CD14}"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5032604-FAC9-4AAB-AE43-E31D0072EE52}"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B0AAE9-4952-4E5E-B95D-E91E24FF9A3B}"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85BF7C0-E9B3-447B-BA5C-27A418EDFC03}"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100BC58-4314-42A4-AF08-634253C0F138}"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0AD63-EF76-4C3B-808B-B57CF2BD0137}"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CB11AE-D67A-439B-A27B-DDCE352E38E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D9949E-3AD1-4FE0-B5E6-BE3B3F7AF79B}"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860C78-86D0-4CDF-8585-509E2DC28D59}"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680BAFC-2082-42CE-888B-82E2691EA6CE}"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BE4D73-2714-4C73-9830-222171AA08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F5B327CA-F8A3-4B71-A55D-62A3B62DEBC9}"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7DAF957-E7A1-4A51-BE23-E04803496218}"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74BB0E5-BDAE-4626-84C4-2D64E01BB84E}"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9967C0-C3DC-4659-96CE-72A1D421E018}"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A2F08D8-F3C4-4913-ABD6-10B1C06AC3CB}" type="datetimeFigureOut">
              <a:rPr lang="en-US"/>
              <a:pPr>
                <a:defRPr/>
              </a:pPr>
              <a:t>12/14/2023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6383E05-BB6F-47B9-8FA5-AA719094AD3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1A8E3B2-D088-4B17-BC72-F58F5FFFD4F8}"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7ADBC7-DF93-49FE-8121-8B7A6C46BF8A}"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766806-751A-4049-8803-E3E890F26CC3}"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64B9081-BEA3-4546-99E9-7EF0F6058C93}"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D2383C-D9A0-4F3B-AA75-EF255D3F4705}"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4F7556-3A1B-4ACF-9624-732233C0982C}"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AE9953-4E34-4104-9DAC-3A1070A12563}"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B51D7A-A542-4C26-94A2-F1C98CE857DC}"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E05C8A-A396-458B-AE59-5953A36E3262}"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3B02A2-8EC6-47EF-8E0C-A85797E1FE70}"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94E800-B231-45C8-A3F9-02B9E586A3B8}"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3B33B5-24C4-49F4-BFFF-308D191C9750}"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148B759-1780-4689-8611-7D1AC5027B78}"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74E938-2A04-4D18-8790-BA43E50EB598}"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A7F0997-71B1-4213-B44A-01FBFF35DA3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955700-387A-4068-9D0E-0E7A5A43F25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64A1F3E3-423D-4D75-AFD4-2C2509E2BD98}" type="datetimeFigureOut">
              <a:rPr lang="en-US"/>
              <a:pPr>
                <a:defRPr/>
              </a:pPr>
              <a:t>12/14/2023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A6BB811-8174-48D3-ABC7-FB3447690325}"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43FE366-BFC4-431D-8764-01A9A29E1269}"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F6FCF-DC6D-4D03-804B-51BB89F4B638}"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4F7C52F-1218-46B4-83C4-AC229483724F}"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A91419-AF26-416B-96DD-EE7A588DD1F1}"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37AAF57-C787-4967-A935-EC0C62293532}" type="datetimeFigureOut">
              <a:rPr lang="en-US"/>
              <a:pPr>
                <a:defRPr/>
              </a:pPr>
              <a:t>12/14/2023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B8B2F5F-27D5-4481-9BFC-22552F1105BF}"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B00DA59-BC2B-4899-A952-470BE0766538}"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4A39CE-1B62-44D1-AB65-41871DE7C657}"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566013D-4E65-44BC-A0C2-4F10CB50E523}"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D4A5DC9-7732-4E0E-843F-F4D277BE93A4}"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17639D2-48FB-44A1-BEA5-8CBCE2943BA7}"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C4B316-E63E-4812-9EB8-D143FE253C6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25A5DE-3F76-4FC4-88A0-95B9B408668B}"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68D96-9AFF-4A5F-9428-271B2A8CA906}"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5FB7CB-4B45-49E3-BA0E-B88618D8F4C0}"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E09952-6571-43EE-9414-13F66B212057}"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5DB762C-D091-49E7-9EC0-BD61E72441D9}"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1F7A71-AD4A-458A-A249-43BC291CDDCD}"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298EE5AC-B7C1-49B9-A0C5-3E8586EBC5B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7E94C72E-4901-4872-9677-425FBEA247AC}" type="datetimeFigureOut">
              <a:rPr lang="en-US"/>
              <a:pPr>
                <a:defRPr/>
              </a:pPr>
              <a:t>12/14/2023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DEE9B07-4C78-4FE7-BB7A-869B8FFC00D8}"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lvl1pPr>
              <a:defRPr sz="3600" b="1"/>
            </a:lvl1pPr>
          </a:lstStyle>
          <a:p>
            <a:r>
              <a:rPr kumimoji="0" lang="en-US" dirty="0"/>
              <a:t>Click to edit Master title style</a:t>
            </a:r>
          </a:p>
        </p:txBody>
      </p:sp>
      <p:sp>
        <p:nvSpPr>
          <p:cNvPr id="3" name="Content Placeholder 2"/>
          <p:cNvSpPr>
            <a:spLocks noGrp="1"/>
          </p:cNvSpPr>
          <p:nvPr>
            <p:ph idx="1"/>
          </p:nvPr>
        </p:nvSpPr>
        <p:spPr>
          <a:xfrm>
            <a:off x="457200" y="1447800"/>
            <a:ext cx="8229600" cy="5181600"/>
          </a:xfrm>
        </p:spPr>
        <p:txBody>
          <a:bodyPr/>
          <a:lstStyle>
            <a:lvl1pPr>
              <a:defRPr sz="2400">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2200">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3CC886-A651-4C19-B2D7-300BDED9ECA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FE05FE-E4C2-4DD3-B22E-FEAEDCAA26C0}" type="slidenum">
              <a:rPr lang="en-US" smtClean="0"/>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7F2EA57-79B1-4AFF-A7B1-A142940B3F9C}" type="slidenum">
              <a:rPr lang="en-US" smtClean="0"/>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3FED541-6A6E-4853-A409-3DA0A2616418}" type="slidenum">
              <a:rPr lang="en-US" smtClean="0"/>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62CAB8-9E9E-4E8B-990B-D758F9C2E7E5}" type="slidenum">
              <a:rPr lang="en-US" smtClean="0"/>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E43ABA7-74FD-4A37-AA0B-DCC6555BC884}" type="slidenum">
              <a:rPr lang="en-US" smtClean="0"/>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1E5F8CE-5807-4A3F-AFA3-D16616680CCB}"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BC5175-B9B9-4230-9170-697BC70CBFA6}" type="slidenum">
              <a:rPr lang="en-US" smtClean="0"/>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1D3ED6-ED63-4A77-876C-B6E2251CBCD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315D9B52-550F-4616-8E7D-D8B3C530DCE8}" type="datetimeFigureOut">
              <a:rPr lang="en-US"/>
              <a:pPr>
                <a:defRPr/>
              </a:pPr>
              <a:t>12/14/2023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8B1110E-4EBD-4032-BBD4-3EC070FAF61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23FB6813-CEAC-40D5-9767-5EEA47BC9146}"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198A2E-69F1-42E3-B7CB-2173BF186CC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12D5EE2A-FE20-4674-B888-AF69AFA9C599}" type="datetimeFigureOut">
              <a:rPr lang="en-US"/>
              <a:pPr>
                <a:defRPr/>
              </a:pPr>
              <a:t>12/14/2023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dirty="0"/>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F9D1030-696E-474A-9407-42477638A7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7.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6DD7512-8DD3-483C-8929-273CB21DC698}"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63564BC-FD4F-4AB5-B93A-491909DE32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E4C56C2-51F3-414A-811C-1D0953F12C8D}"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70B0177-09F3-4107-928F-3C9D5E6965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2B86CDE-D26C-4C2A-BF91-85BBD4B011F9}"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8A5E3BD-D3D2-4C56-B973-A4FED2BD50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E43B592-EC8B-45CD-87C9-F475199942E2}"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3316FC8-4479-49FE-9005-9948ADC1131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731530B-6922-43E5-9EF2-538A0314D26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533400" y="1371600"/>
            <a:ext cx="7851648" cy="1856936"/>
          </a:xfrm>
          <a:noFill/>
        </p:spPr>
        <p:txBody>
          <a:bodyPr>
            <a:normAutofit fontScale="90000"/>
          </a:bodyPr>
          <a:lstStyle/>
          <a:p>
            <a:br>
              <a:rPr lang="en-US" dirty="0"/>
            </a:br>
            <a:br>
              <a:rPr lang="en-US" dirty="0"/>
            </a:br>
            <a:br>
              <a:rPr lang="en-US" dirty="0"/>
            </a:br>
            <a:br>
              <a:rPr lang="en-US" dirty="0"/>
            </a:br>
            <a:br>
              <a:rPr lang="en-US" dirty="0"/>
            </a:br>
            <a:endParaRPr lang="en-US" dirty="0"/>
          </a:p>
        </p:txBody>
      </p:sp>
      <p:sp>
        <p:nvSpPr>
          <p:cNvPr id="4" name="Subtitle 3"/>
          <p:cNvSpPr>
            <a:spLocks noGrp="1"/>
          </p:cNvSpPr>
          <p:nvPr>
            <p:ph type="subTitle" idx="1"/>
          </p:nvPr>
        </p:nvSpPr>
        <p:spPr>
          <a:xfrm>
            <a:off x="381000" y="914400"/>
            <a:ext cx="8229600" cy="5715000"/>
          </a:xfrm>
        </p:spPr>
        <p:txBody>
          <a:bodyPr>
            <a:normAutofit/>
          </a:bodyPr>
          <a:lstStyle/>
          <a:p>
            <a:pPr algn="l"/>
            <a:r>
              <a:rPr lang="en-US" sz="3200" b="1" dirty="0">
                <a:latin typeface="Cambria" pitchFamily="18" charset="0"/>
                <a:ea typeface="Cambria" pitchFamily="18" charset="0"/>
              </a:rPr>
              <a:t>Code: MCA1102</a:t>
            </a:r>
          </a:p>
          <a:p>
            <a:pPr algn="l"/>
            <a:r>
              <a:rPr lang="en-US" sz="3200" b="1" dirty="0">
                <a:latin typeface="Cambria" pitchFamily="18" charset="0"/>
                <a:ea typeface="Cambria" pitchFamily="18" charset="0"/>
              </a:rPr>
              <a:t>Subject: Programming with Python</a:t>
            </a:r>
          </a:p>
          <a:p>
            <a:pPr algn="ctr"/>
            <a:endParaRPr lang="en-US" sz="3200" b="1" dirty="0">
              <a:latin typeface="Cambria" pitchFamily="18" charset="0"/>
              <a:ea typeface="Cambria" pitchFamily="18" charset="0"/>
            </a:endParaRPr>
          </a:p>
          <a:p>
            <a:pPr algn="ctr"/>
            <a:endParaRPr lang="en-US" sz="4000" b="1" dirty="0">
              <a:latin typeface="Cambria" pitchFamily="18" charset="0"/>
              <a:ea typeface="Cambria" pitchFamily="18" charset="0"/>
            </a:endParaRPr>
          </a:p>
          <a:p>
            <a:pPr algn="ctr"/>
            <a:r>
              <a:rPr lang="en-US" sz="4000" b="1" dirty="0">
                <a:latin typeface="Cambria" pitchFamily="18" charset="0"/>
                <a:ea typeface="Cambria" pitchFamily="18" charset="0"/>
              </a:rPr>
              <a:t>Modules and Packages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914400"/>
            <a:ext cx="8229600" cy="5791200"/>
          </a:xfrm>
        </p:spPr>
        <p:txBody>
          <a:bodyPr>
            <a:normAutofit/>
          </a:bodyPr>
          <a:lstStyle/>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Absolute imports specify the complete path to the module, function, or class we want to import. </a:t>
            </a:r>
          </a:p>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If we need access to the </a:t>
            </a:r>
            <a:r>
              <a:rPr lang="en-US" sz="2000" dirty="0">
                <a:solidFill>
                  <a:schemeClr val="accent5">
                    <a:lumMod val="75000"/>
                  </a:schemeClr>
                </a:solidFill>
                <a:latin typeface="Cambria" pitchFamily="18" charset="0"/>
                <a:ea typeface="Cambria" pitchFamily="18" charset="0"/>
                <a:cs typeface="Times New Roman" panose="02020603050405020304" pitchFamily="18" charset="0"/>
              </a:rPr>
              <a:t>Product</a:t>
            </a:r>
            <a:r>
              <a:rPr lang="en-US" sz="2000" dirty="0">
                <a:solidFill>
                  <a:srgbClr val="000000"/>
                </a:solidFill>
                <a:latin typeface="Cambria" pitchFamily="18" charset="0"/>
                <a:ea typeface="Cambria" pitchFamily="18" charset="0"/>
                <a:cs typeface="Times New Roman" panose="02020603050405020304" pitchFamily="18" charset="0"/>
              </a:rPr>
              <a:t> class inside the </a:t>
            </a:r>
            <a:r>
              <a:rPr lang="en-US" sz="2000" dirty="0">
                <a:solidFill>
                  <a:srgbClr val="0070C0"/>
                </a:solidFill>
                <a:latin typeface="Cambria" pitchFamily="18" charset="0"/>
                <a:ea typeface="Cambria" pitchFamily="18" charset="0"/>
                <a:cs typeface="Times New Roman" panose="02020603050405020304" pitchFamily="18" charset="0"/>
              </a:rPr>
              <a:t>products</a:t>
            </a:r>
            <a:r>
              <a:rPr lang="en-US" sz="2000" dirty="0">
                <a:solidFill>
                  <a:srgbClr val="000000"/>
                </a:solidFill>
                <a:latin typeface="Cambria" pitchFamily="18" charset="0"/>
                <a:ea typeface="Cambria" pitchFamily="18" charset="0"/>
                <a:cs typeface="Times New Roman" panose="02020603050405020304" pitchFamily="18" charset="0"/>
              </a:rPr>
              <a:t> module, we could use any of these syntaxes to perform an absolute import:</a:t>
            </a:r>
          </a:p>
          <a:p>
            <a:pPr marL="0" indent="0" algn="just">
              <a:spcBef>
                <a:spcPts val="0"/>
              </a:spcBef>
              <a:buNone/>
            </a:pPr>
            <a:r>
              <a:rPr lang="en-US" sz="2000" dirty="0">
                <a:solidFill>
                  <a:srgbClr val="000000"/>
                </a:solidFill>
                <a:latin typeface="Cambria" pitchFamily="18" charset="0"/>
                <a:ea typeface="Cambria" pitchFamily="18" charset="0"/>
                <a:cs typeface="Times New Roman" panose="02020603050405020304" pitchFamily="18" charset="0"/>
              </a:rPr>
              <a:t>	</a:t>
            </a:r>
            <a:r>
              <a:rPr lang="en-US" sz="2000" dirty="0">
                <a:solidFill>
                  <a:srgbClr val="000000"/>
                </a:solidFill>
                <a:latin typeface="Courier New" panose="02070309020205020404" pitchFamily="49" charset="0"/>
                <a:ea typeface="Cambria" pitchFamily="18" charset="0"/>
                <a:cs typeface="Courier New" panose="02070309020205020404" pitchFamily="49" charset="0"/>
              </a:rPr>
              <a:t>import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ecommerce.products</a:t>
            </a:r>
            <a:endParaRPr lang="en-US" sz="2000" dirty="0">
              <a:solidFill>
                <a:srgbClr val="000000"/>
              </a:solidFill>
              <a:latin typeface="Courier New" panose="02070309020205020404" pitchFamily="49" charset="0"/>
              <a:ea typeface="Cambria" pitchFamily="18" charset="0"/>
              <a:cs typeface="Courier New" panose="02070309020205020404" pitchFamily="49" charset="0"/>
            </a:endParaRPr>
          </a:p>
          <a:p>
            <a:pPr marL="0" indent="0" algn="just">
              <a:spcBef>
                <a:spcPts val="0"/>
              </a:spcBef>
              <a:spcAft>
                <a:spcPts val="1200"/>
              </a:spcAft>
              <a:buNone/>
            </a:pPr>
            <a:r>
              <a:rPr lang="en-US" sz="2000" dirty="0">
                <a:solidFill>
                  <a:srgbClr val="000000"/>
                </a:solidFill>
                <a:latin typeface="Courier New" panose="02070309020205020404" pitchFamily="49" charset="0"/>
                <a:ea typeface="Cambria" pitchFamily="18" charset="0"/>
                <a:cs typeface="Courier New" panose="02070309020205020404" pitchFamily="49" charset="0"/>
              </a:rPr>
              <a:t>	product =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ecommerce.products.Product</a:t>
            </a:r>
            <a:r>
              <a:rPr lang="en-US" sz="2000" dirty="0">
                <a:solidFill>
                  <a:srgbClr val="000000"/>
                </a:solidFill>
                <a:latin typeface="Courier New" panose="02070309020205020404" pitchFamily="49" charset="0"/>
                <a:ea typeface="Cambria" pitchFamily="18" charset="0"/>
                <a:cs typeface="Courier New" panose="02070309020205020404" pitchFamily="49" charset="0"/>
              </a:rPr>
              <a:t>()</a:t>
            </a:r>
          </a:p>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Or, specifically import a single class definition from the module within a package:</a:t>
            </a:r>
          </a:p>
          <a:p>
            <a:pPr marL="0" indent="0" algn="just">
              <a:spcBef>
                <a:spcPts val="0"/>
              </a:spcBef>
              <a:buNone/>
            </a:pPr>
            <a:r>
              <a:rPr lang="en-US" sz="2000" dirty="0">
                <a:solidFill>
                  <a:srgbClr val="000000"/>
                </a:solidFill>
                <a:latin typeface="Courier New" panose="02070309020205020404" pitchFamily="49" charset="0"/>
                <a:ea typeface="Cambria" pitchFamily="18" charset="0"/>
                <a:cs typeface="Courier New" panose="02070309020205020404" pitchFamily="49" charset="0"/>
              </a:rPr>
              <a:t>	from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ecommerce.products</a:t>
            </a:r>
            <a:r>
              <a:rPr lang="en-US" sz="2000" dirty="0">
                <a:solidFill>
                  <a:srgbClr val="000000"/>
                </a:solidFill>
                <a:latin typeface="Courier New" panose="02070309020205020404" pitchFamily="49" charset="0"/>
                <a:ea typeface="Cambria" pitchFamily="18" charset="0"/>
                <a:cs typeface="Courier New" panose="02070309020205020404" pitchFamily="49" charset="0"/>
              </a:rPr>
              <a:t> import Product</a:t>
            </a:r>
          </a:p>
          <a:p>
            <a:pPr marL="0" indent="0" algn="just">
              <a:spcBef>
                <a:spcPts val="0"/>
              </a:spcBef>
              <a:spcAft>
                <a:spcPts val="1200"/>
              </a:spcAft>
              <a:buNone/>
            </a:pPr>
            <a:r>
              <a:rPr lang="en-US" sz="2000" dirty="0">
                <a:solidFill>
                  <a:srgbClr val="000000"/>
                </a:solidFill>
                <a:latin typeface="Courier New" panose="02070309020205020404" pitchFamily="49" charset="0"/>
                <a:ea typeface="Cambria" pitchFamily="18" charset="0"/>
                <a:cs typeface="Courier New" panose="02070309020205020404" pitchFamily="49" charset="0"/>
              </a:rPr>
              <a:t>	product = Product()</a:t>
            </a:r>
          </a:p>
          <a:p>
            <a:pPr algn="just">
              <a:lnSpc>
                <a:spcPct val="120000"/>
              </a:lnSpc>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Or, import an entire module from the containing package</a:t>
            </a:r>
          </a:p>
          <a:p>
            <a:pPr marL="0" indent="0" algn="just">
              <a:spcBef>
                <a:spcPts val="0"/>
              </a:spcBef>
              <a:buNone/>
            </a:pPr>
            <a:r>
              <a:rPr lang="en-US" sz="2000" dirty="0">
                <a:solidFill>
                  <a:srgbClr val="000000"/>
                </a:solidFill>
                <a:latin typeface="Courier New" panose="02070309020205020404" pitchFamily="49" charset="0"/>
                <a:ea typeface="Cambria" pitchFamily="18" charset="0"/>
                <a:cs typeface="Courier New" panose="02070309020205020404" pitchFamily="49" charset="0"/>
              </a:rPr>
              <a:t>	from ecommerce import products</a:t>
            </a:r>
          </a:p>
          <a:p>
            <a:pPr marL="0" indent="0" algn="just">
              <a:spcBef>
                <a:spcPts val="0"/>
              </a:spcBef>
              <a:buNone/>
            </a:pPr>
            <a:r>
              <a:rPr lang="en-US" sz="2000" dirty="0">
                <a:solidFill>
                  <a:srgbClr val="000000"/>
                </a:solidFill>
                <a:latin typeface="Courier New" panose="02070309020205020404" pitchFamily="49" charset="0"/>
                <a:ea typeface="Cambria" pitchFamily="18" charset="0"/>
                <a:cs typeface="Courier New" panose="02070309020205020404" pitchFamily="49" charset="0"/>
              </a:rPr>
              <a:t>	product =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products.Product</a:t>
            </a:r>
            <a:r>
              <a:rPr lang="en-US" sz="2000" dirty="0">
                <a:solidFill>
                  <a:srgbClr val="000000"/>
                </a:solidFill>
                <a:latin typeface="Courier New" panose="02070309020205020404" pitchFamily="49" charset="0"/>
                <a:ea typeface="Cambria" pitchFamily="18" charset="0"/>
                <a:cs typeface="Courier New" panose="02070309020205020404" pitchFamily="49" charset="0"/>
              </a:rPr>
              <a:t>()</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52400"/>
            <a:ext cx="8229600" cy="591312"/>
          </a:xfrm>
        </p:spPr>
        <p:txBody>
          <a:bodyPr/>
          <a:lstStyle/>
          <a:p>
            <a:pPr algn="ctr"/>
            <a:r>
              <a:rPr lang="en-US" dirty="0"/>
              <a:t>Absolute imports</a:t>
            </a:r>
            <a:endParaRPr lang="en-IN" dirty="0"/>
          </a:p>
        </p:txBody>
      </p:sp>
      <p:pic>
        <p:nvPicPr>
          <p:cNvPr id="7" name="Picture 6">
            <a:extLst>
              <a:ext uri="{FF2B5EF4-FFF2-40B4-BE49-F238E27FC236}">
                <a16:creationId xmlns:a16="http://schemas.microsoft.com/office/drawing/2014/main" id="{A248ABAB-2339-43DA-B9D2-1592501DCFC8}"/>
              </a:ext>
            </a:extLst>
          </p:cNvPr>
          <p:cNvPicPr>
            <a:picLocks noChangeAspect="1"/>
          </p:cNvPicPr>
          <p:nvPr/>
        </p:nvPicPr>
        <p:blipFill>
          <a:blip r:embed="rId2"/>
          <a:stretch>
            <a:fillRect/>
          </a:stretch>
        </p:blipFill>
        <p:spPr>
          <a:xfrm>
            <a:off x="7086600" y="4334443"/>
            <a:ext cx="1998183" cy="2333835"/>
          </a:xfrm>
          <a:prstGeom prst="rect">
            <a:avLst/>
          </a:prstGeom>
          <a:ln>
            <a:solidFill>
              <a:schemeClr val="accent1"/>
            </a:solidFill>
          </a:ln>
        </p:spPr>
      </p:pic>
    </p:spTree>
    <p:extLst>
      <p:ext uri="{BB962C8B-B14F-4D97-AF65-F5344CB8AC3E}">
        <p14:creationId xmlns:p14="http://schemas.microsoft.com/office/powerpoint/2010/main" val="214295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371600"/>
            <a:ext cx="8229600" cy="5334000"/>
          </a:xfrm>
        </p:spPr>
        <p:txBody>
          <a:bodyPr>
            <a:normAutofit/>
          </a:bodyPr>
          <a:lstStyle/>
          <a:p>
            <a:pPr algn="just">
              <a:lnSpc>
                <a:spcPct val="114000"/>
              </a:lnSpc>
              <a:spcBef>
                <a:spcPts val="0"/>
              </a:spcBef>
              <a:spcAft>
                <a:spcPts val="600"/>
              </a:spcAft>
            </a:pPr>
            <a:r>
              <a:rPr lang="en-US" sz="2200" dirty="0">
                <a:solidFill>
                  <a:srgbClr val="000000"/>
                </a:solidFill>
                <a:latin typeface="Cambria" pitchFamily="18" charset="0"/>
                <a:ea typeface="Cambria" pitchFamily="18" charset="0"/>
                <a:cs typeface="Times New Roman" panose="02020603050405020304" pitchFamily="18" charset="0"/>
              </a:rPr>
              <a:t>The import statements use the period operator to separate packages or modules.</a:t>
            </a:r>
          </a:p>
          <a:p>
            <a:pPr algn="just">
              <a:lnSpc>
                <a:spcPct val="114000"/>
              </a:lnSpc>
              <a:spcBef>
                <a:spcPts val="0"/>
              </a:spcBef>
              <a:spcAft>
                <a:spcPts val="600"/>
              </a:spcAft>
            </a:pPr>
            <a:r>
              <a:rPr lang="en-US" sz="2200" dirty="0">
                <a:solidFill>
                  <a:srgbClr val="000000"/>
                </a:solidFill>
                <a:latin typeface="Cambria" pitchFamily="18" charset="0"/>
                <a:ea typeface="Cambria" pitchFamily="18" charset="0"/>
                <a:cs typeface="Times New Roman" panose="02020603050405020304" pitchFamily="18" charset="0"/>
              </a:rPr>
              <a:t>The absolute statements will work from any module. </a:t>
            </a:r>
          </a:p>
          <a:p>
            <a:pPr algn="just">
              <a:lnSpc>
                <a:spcPct val="114000"/>
              </a:lnSpc>
              <a:spcBef>
                <a:spcPts val="0"/>
              </a:spcBef>
              <a:spcAft>
                <a:spcPts val="600"/>
              </a:spcAft>
            </a:pPr>
            <a:r>
              <a:rPr lang="en-US" sz="2200" dirty="0">
                <a:solidFill>
                  <a:srgbClr val="000000"/>
                </a:solidFill>
                <a:latin typeface="Cambria" pitchFamily="18" charset="0"/>
                <a:ea typeface="Cambria" pitchFamily="18" charset="0"/>
                <a:cs typeface="Times New Roman" panose="02020603050405020304" pitchFamily="18" charset="0"/>
              </a:rPr>
              <a:t>Assuming the packages are available to Python, it will be able to import them. For example, the packages can also be installed in the Python site-packages folder, or the PYTHONPATH environment variable could be set to tell Python which folders to search for packages and modules it is going to import.</a:t>
            </a:r>
            <a:endParaRPr lang="en-US" sz="2200" dirty="0">
              <a:solidFill>
                <a:srgbClr val="000000"/>
              </a:solidFill>
              <a:latin typeface="Courier New" panose="02070309020205020404" pitchFamily="49" charset="0"/>
              <a:ea typeface="Cambria" pitchFamily="18" charset="0"/>
              <a:cs typeface="Courier New" panose="02070309020205020404" pitchFamily="49"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99288"/>
            <a:ext cx="8229600" cy="591312"/>
          </a:xfrm>
        </p:spPr>
        <p:txBody>
          <a:bodyPr/>
          <a:lstStyle/>
          <a:p>
            <a:pPr algn="ctr"/>
            <a:r>
              <a:rPr lang="en-US" dirty="0"/>
              <a:t>Absolute imports – cont’d</a:t>
            </a:r>
            <a:endParaRPr lang="en-IN" dirty="0"/>
          </a:p>
        </p:txBody>
      </p:sp>
    </p:spTree>
    <p:extLst>
      <p:ext uri="{BB962C8B-B14F-4D97-AF65-F5344CB8AC3E}">
        <p14:creationId xmlns:p14="http://schemas.microsoft.com/office/powerpoint/2010/main" val="174756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914400"/>
            <a:ext cx="7848600" cy="5791200"/>
          </a:xfrm>
        </p:spPr>
        <p:txBody>
          <a:bodyPr>
            <a:normAutofit/>
          </a:bodyPr>
          <a:lstStyle/>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Relative imports identify a class, function, or module as it is positioned relative to the current module. </a:t>
            </a:r>
          </a:p>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Working in the </a:t>
            </a:r>
            <a:r>
              <a:rPr lang="en-US" sz="2000" dirty="0">
                <a:solidFill>
                  <a:srgbClr val="0070C0"/>
                </a:solidFill>
                <a:latin typeface="Cambria" pitchFamily="18" charset="0"/>
                <a:ea typeface="Cambria" pitchFamily="18" charset="0"/>
                <a:cs typeface="Times New Roman" panose="02020603050405020304" pitchFamily="18" charset="0"/>
              </a:rPr>
              <a:t>products</a:t>
            </a:r>
            <a:r>
              <a:rPr lang="en-US" sz="2000" dirty="0">
                <a:solidFill>
                  <a:srgbClr val="000000"/>
                </a:solidFill>
                <a:latin typeface="Cambria" pitchFamily="18" charset="0"/>
                <a:ea typeface="Cambria" pitchFamily="18" charset="0"/>
                <a:cs typeface="Times New Roman" panose="02020603050405020304" pitchFamily="18" charset="0"/>
              </a:rPr>
              <a:t> module, to import the </a:t>
            </a:r>
            <a:r>
              <a:rPr lang="en-US" sz="2000" dirty="0">
                <a:solidFill>
                  <a:srgbClr val="00B050"/>
                </a:solidFill>
                <a:latin typeface="Cambria" pitchFamily="18" charset="0"/>
                <a:ea typeface="Cambria" pitchFamily="18" charset="0"/>
                <a:cs typeface="Times New Roman" panose="02020603050405020304" pitchFamily="18" charset="0"/>
              </a:rPr>
              <a:t>Database</a:t>
            </a:r>
            <a:r>
              <a:rPr lang="en-US" sz="2000" dirty="0">
                <a:solidFill>
                  <a:srgbClr val="000000"/>
                </a:solidFill>
                <a:latin typeface="Cambria" pitchFamily="18" charset="0"/>
                <a:ea typeface="Cambria" pitchFamily="18" charset="0"/>
                <a:cs typeface="Times New Roman" panose="02020603050405020304" pitchFamily="18" charset="0"/>
              </a:rPr>
              <a:t> class from the </a:t>
            </a:r>
            <a:r>
              <a:rPr lang="en-US" sz="2000" dirty="0">
                <a:solidFill>
                  <a:srgbClr val="0070C0"/>
                </a:solidFill>
                <a:latin typeface="Cambria" pitchFamily="18" charset="0"/>
                <a:ea typeface="Cambria" pitchFamily="18" charset="0"/>
                <a:cs typeface="Times New Roman" panose="02020603050405020304" pitchFamily="18" charset="0"/>
              </a:rPr>
              <a:t>database</a:t>
            </a:r>
            <a:r>
              <a:rPr lang="en-US" sz="2000" dirty="0">
                <a:solidFill>
                  <a:srgbClr val="000000"/>
                </a:solidFill>
                <a:latin typeface="Cambria" pitchFamily="18" charset="0"/>
                <a:ea typeface="Cambria" pitchFamily="18" charset="0"/>
                <a:cs typeface="Times New Roman" panose="02020603050405020304" pitchFamily="18" charset="0"/>
              </a:rPr>
              <a:t> module next to it, we could use a relative import.</a:t>
            </a:r>
          </a:p>
          <a:p>
            <a:pPr marL="0" indent="0" algn="just">
              <a:spcBef>
                <a:spcPts val="0"/>
              </a:spcBef>
              <a:spcAft>
                <a:spcPts val="600"/>
              </a:spcAft>
              <a:buNone/>
            </a:pPr>
            <a:r>
              <a:rPr lang="en-US" sz="2000" dirty="0">
                <a:solidFill>
                  <a:srgbClr val="000000"/>
                </a:solidFill>
                <a:latin typeface="Cambria" pitchFamily="18" charset="0"/>
                <a:ea typeface="Cambria" pitchFamily="18" charset="0"/>
                <a:cs typeface="Times New Roman" panose="02020603050405020304" pitchFamily="18" charset="0"/>
              </a:rPr>
              <a:t>	</a:t>
            </a:r>
            <a:r>
              <a:rPr lang="en-US" sz="2000" dirty="0">
                <a:solidFill>
                  <a:srgbClr val="000000"/>
                </a:solidFill>
                <a:latin typeface="Courier New" panose="02070309020205020404" pitchFamily="49" charset="0"/>
                <a:ea typeface="Cambria" pitchFamily="18" charset="0"/>
                <a:cs typeface="Courier New" panose="02070309020205020404" pitchFamily="49" charset="0"/>
              </a:rPr>
              <a:t>from .database import Database</a:t>
            </a:r>
          </a:p>
          <a:p>
            <a:pPr marL="0" indent="0" algn="just">
              <a:spcBef>
                <a:spcPts val="0"/>
              </a:spcBef>
              <a:spcAft>
                <a:spcPts val="600"/>
              </a:spcAft>
              <a:buNone/>
            </a:pPr>
            <a:r>
              <a:rPr lang="en-US" sz="2000" dirty="0">
                <a:solidFill>
                  <a:srgbClr val="000000"/>
                </a:solidFill>
                <a:latin typeface="Cambria" pitchFamily="18" charset="0"/>
                <a:ea typeface="Cambria" pitchFamily="18" charset="0"/>
                <a:cs typeface="Times New Roman" panose="02020603050405020304" pitchFamily="18" charset="0"/>
              </a:rPr>
              <a:t>The period in front of </a:t>
            </a:r>
            <a:r>
              <a:rPr lang="en-US" sz="2000" dirty="0">
                <a:solidFill>
                  <a:srgbClr val="0070C0"/>
                </a:solidFill>
                <a:latin typeface="Cambria" pitchFamily="18" charset="0"/>
                <a:ea typeface="Cambria" pitchFamily="18" charset="0"/>
                <a:cs typeface="Times New Roman" panose="02020603050405020304" pitchFamily="18" charset="0"/>
              </a:rPr>
              <a:t>database</a:t>
            </a:r>
            <a:r>
              <a:rPr lang="en-US" sz="2000" dirty="0">
                <a:solidFill>
                  <a:srgbClr val="000000"/>
                </a:solidFill>
                <a:latin typeface="Cambria" pitchFamily="18" charset="0"/>
                <a:ea typeface="Cambria" pitchFamily="18" charset="0"/>
                <a:cs typeface="Times New Roman" panose="02020603050405020304" pitchFamily="18" charset="0"/>
              </a:rPr>
              <a:t> says use the </a:t>
            </a:r>
            <a:r>
              <a:rPr lang="en-US" sz="2000" dirty="0">
                <a:solidFill>
                  <a:srgbClr val="0070C0"/>
                </a:solidFill>
                <a:latin typeface="Cambria" pitchFamily="18" charset="0"/>
                <a:ea typeface="Cambria" pitchFamily="18" charset="0"/>
                <a:cs typeface="Times New Roman" panose="02020603050405020304" pitchFamily="18" charset="0"/>
              </a:rPr>
              <a:t>database</a:t>
            </a:r>
            <a:r>
              <a:rPr lang="en-US" sz="2000" dirty="0">
                <a:solidFill>
                  <a:srgbClr val="000000"/>
                </a:solidFill>
                <a:latin typeface="Cambria" pitchFamily="18" charset="0"/>
                <a:ea typeface="Cambria" pitchFamily="18" charset="0"/>
                <a:cs typeface="Times New Roman" panose="02020603050405020304" pitchFamily="18" charset="0"/>
              </a:rPr>
              <a:t> module inside the current package.</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Relative imports</a:t>
            </a:r>
            <a:endParaRPr lang="en-IN" dirty="0"/>
          </a:p>
        </p:txBody>
      </p:sp>
      <p:pic>
        <p:nvPicPr>
          <p:cNvPr id="7" name="Picture 6">
            <a:extLst>
              <a:ext uri="{FF2B5EF4-FFF2-40B4-BE49-F238E27FC236}">
                <a16:creationId xmlns:a16="http://schemas.microsoft.com/office/drawing/2014/main" id="{A248ABAB-2339-43DA-B9D2-1592501DCFC8}"/>
              </a:ext>
            </a:extLst>
          </p:cNvPr>
          <p:cNvPicPr>
            <a:picLocks noChangeAspect="1"/>
          </p:cNvPicPr>
          <p:nvPr/>
        </p:nvPicPr>
        <p:blipFill>
          <a:blip r:embed="rId2"/>
          <a:stretch>
            <a:fillRect/>
          </a:stretch>
        </p:blipFill>
        <p:spPr>
          <a:xfrm>
            <a:off x="5715000" y="3200400"/>
            <a:ext cx="2590800" cy="3025999"/>
          </a:xfrm>
          <a:prstGeom prst="rect">
            <a:avLst/>
          </a:prstGeom>
          <a:ln>
            <a:solidFill>
              <a:schemeClr val="accent1"/>
            </a:solidFill>
          </a:ln>
        </p:spPr>
      </p:pic>
    </p:spTree>
    <p:extLst>
      <p:ext uri="{BB962C8B-B14F-4D97-AF65-F5344CB8AC3E}">
        <p14:creationId xmlns:p14="http://schemas.microsoft.com/office/powerpoint/2010/main" val="225387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838200"/>
            <a:ext cx="7848600" cy="5867400"/>
          </a:xfrm>
        </p:spPr>
        <p:txBody>
          <a:bodyPr>
            <a:normAutofit/>
          </a:bodyPr>
          <a:lstStyle/>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Working in the </a:t>
            </a:r>
            <a:r>
              <a:rPr lang="en-US" sz="2000" dirty="0">
                <a:solidFill>
                  <a:srgbClr val="0070C0"/>
                </a:solidFill>
                <a:latin typeface="Cambria" pitchFamily="18" charset="0"/>
                <a:ea typeface="Cambria" pitchFamily="18" charset="0"/>
                <a:cs typeface="Times New Roman" panose="02020603050405020304" pitchFamily="18" charset="0"/>
              </a:rPr>
              <a:t>stripe</a:t>
            </a:r>
            <a:r>
              <a:rPr lang="en-US" sz="2000" dirty="0">
                <a:solidFill>
                  <a:srgbClr val="000000"/>
                </a:solidFill>
                <a:latin typeface="Cambria" pitchFamily="18" charset="0"/>
                <a:ea typeface="Cambria" pitchFamily="18" charset="0"/>
                <a:cs typeface="Times New Roman" panose="02020603050405020304" pitchFamily="18" charset="0"/>
              </a:rPr>
              <a:t> module inside the </a:t>
            </a:r>
            <a:r>
              <a:rPr lang="en-US" sz="2000" dirty="0" err="1">
                <a:solidFill>
                  <a:schemeClr val="accent6">
                    <a:lumMod val="75000"/>
                  </a:schemeClr>
                </a:solidFill>
                <a:latin typeface="Cambria" pitchFamily="18" charset="0"/>
                <a:ea typeface="Cambria" pitchFamily="18" charset="0"/>
                <a:cs typeface="Times New Roman" panose="02020603050405020304" pitchFamily="18" charset="0"/>
              </a:rPr>
              <a:t>ecommerce.payments</a:t>
            </a:r>
            <a:r>
              <a:rPr lang="en-US" sz="2000" dirty="0">
                <a:solidFill>
                  <a:schemeClr val="accent6">
                    <a:lumMod val="75000"/>
                  </a:schemeClr>
                </a:solidFill>
                <a:latin typeface="Cambria" pitchFamily="18" charset="0"/>
                <a:ea typeface="Cambria" pitchFamily="18" charset="0"/>
                <a:cs typeface="Times New Roman" panose="02020603050405020304" pitchFamily="18" charset="0"/>
              </a:rPr>
              <a:t> </a:t>
            </a:r>
            <a:r>
              <a:rPr lang="en-US" sz="2000" dirty="0">
                <a:solidFill>
                  <a:srgbClr val="000000"/>
                </a:solidFill>
                <a:latin typeface="Cambria" pitchFamily="18" charset="0"/>
                <a:ea typeface="Cambria" pitchFamily="18" charset="0"/>
                <a:cs typeface="Times New Roman" panose="02020603050405020304" pitchFamily="18" charset="0"/>
              </a:rPr>
              <a:t>package,  to use the </a:t>
            </a:r>
            <a:r>
              <a:rPr lang="en-US" sz="2000">
                <a:solidFill>
                  <a:srgbClr val="000000"/>
                </a:solidFill>
                <a:latin typeface="Cambria" pitchFamily="18" charset="0"/>
                <a:ea typeface="Cambria" pitchFamily="18" charset="0"/>
                <a:cs typeface="Times New Roman" panose="02020603050405020304" pitchFamily="18" charset="0"/>
              </a:rPr>
              <a:t>database module </a:t>
            </a:r>
            <a:r>
              <a:rPr lang="en-US" sz="2000" dirty="0">
                <a:solidFill>
                  <a:srgbClr val="000000"/>
                </a:solidFill>
                <a:latin typeface="Cambria" pitchFamily="18" charset="0"/>
                <a:ea typeface="Cambria" pitchFamily="18" charset="0"/>
                <a:cs typeface="Times New Roman" panose="02020603050405020304" pitchFamily="18" charset="0"/>
              </a:rPr>
              <a:t>inside the parent package:</a:t>
            </a:r>
          </a:p>
          <a:p>
            <a:pPr marL="0" indent="0" algn="just">
              <a:spcBef>
                <a:spcPts val="0"/>
              </a:spcBef>
              <a:spcAft>
                <a:spcPts val="600"/>
              </a:spcAft>
              <a:buNone/>
            </a:pPr>
            <a:r>
              <a:rPr lang="en-US" sz="2000" dirty="0">
                <a:solidFill>
                  <a:srgbClr val="000000"/>
                </a:solidFill>
                <a:latin typeface="Cambria" pitchFamily="18" charset="0"/>
                <a:ea typeface="Cambria" pitchFamily="18" charset="0"/>
                <a:cs typeface="Times New Roman" panose="02020603050405020304" pitchFamily="18" charset="0"/>
              </a:rPr>
              <a:t>	</a:t>
            </a:r>
            <a:r>
              <a:rPr lang="en-US" sz="2000" dirty="0">
                <a:solidFill>
                  <a:srgbClr val="000000"/>
                </a:solidFill>
                <a:latin typeface="Courier New" panose="02070309020205020404" pitchFamily="49" charset="0"/>
                <a:ea typeface="Cambria" pitchFamily="18" charset="0"/>
                <a:cs typeface="Courier New" panose="02070309020205020404" pitchFamily="49" charset="0"/>
              </a:rPr>
              <a:t>from ..database import Database</a:t>
            </a:r>
          </a:p>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Can also go down one side and back up the other. The following would be a valid import from the </a:t>
            </a:r>
            <a:r>
              <a:rPr lang="en-US" sz="2000" dirty="0" err="1">
                <a:solidFill>
                  <a:schemeClr val="accent6">
                    <a:lumMod val="75000"/>
                  </a:schemeClr>
                </a:solidFill>
                <a:latin typeface="Cambria" pitchFamily="18" charset="0"/>
                <a:ea typeface="Cambria" pitchFamily="18" charset="0"/>
                <a:cs typeface="Times New Roman" panose="02020603050405020304" pitchFamily="18" charset="0"/>
              </a:rPr>
              <a:t>ecommerce.contact</a:t>
            </a:r>
            <a:r>
              <a:rPr lang="en-US" sz="2000" dirty="0">
                <a:solidFill>
                  <a:srgbClr val="000000"/>
                </a:solidFill>
                <a:latin typeface="Cambria" pitchFamily="18" charset="0"/>
                <a:ea typeface="Cambria" pitchFamily="18" charset="0"/>
                <a:cs typeface="Times New Roman" panose="02020603050405020304" pitchFamily="18" charset="0"/>
              </a:rPr>
              <a:t> package containing an </a:t>
            </a:r>
            <a:r>
              <a:rPr lang="en-US" sz="2000" dirty="0">
                <a:solidFill>
                  <a:srgbClr val="0070C0"/>
                </a:solidFill>
                <a:latin typeface="Cambria" pitchFamily="18" charset="0"/>
                <a:ea typeface="Cambria" pitchFamily="18" charset="0"/>
                <a:cs typeface="Times New Roman" panose="02020603050405020304" pitchFamily="18" charset="0"/>
              </a:rPr>
              <a:t>email</a:t>
            </a:r>
            <a:r>
              <a:rPr lang="en-US" sz="2000" dirty="0">
                <a:solidFill>
                  <a:srgbClr val="000000"/>
                </a:solidFill>
                <a:latin typeface="Cambria" pitchFamily="18" charset="0"/>
                <a:ea typeface="Cambria" pitchFamily="18" charset="0"/>
                <a:cs typeface="Times New Roman" panose="02020603050405020304" pitchFamily="18" charset="0"/>
              </a:rPr>
              <a:t> module if we wanted to import the </a:t>
            </a:r>
            <a:r>
              <a:rPr lang="en-US" sz="2000" dirty="0" err="1">
                <a:solidFill>
                  <a:srgbClr val="000000"/>
                </a:solidFill>
                <a:latin typeface="Cambria" pitchFamily="18" charset="0"/>
                <a:ea typeface="Cambria" pitchFamily="18" charset="0"/>
                <a:cs typeface="Times New Roman" panose="02020603050405020304" pitchFamily="18" charset="0"/>
              </a:rPr>
              <a:t>send_mail</a:t>
            </a:r>
            <a:r>
              <a:rPr lang="en-US" sz="2000" dirty="0">
                <a:solidFill>
                  <a:srgbClr val="000000"/>
                </a:solidFill>
                <a:latin typeface="Cambria" pitchFamily="18" charset="0"/>
                <a:ea typeface="Cambria" pitchFamily="18" charset="0"/>
                <a:cs typeface="Times New Roman" panose="02020603050405020304" pitchFamily="18" charset="0"/>
              </a:rPr>
              <a:t> function into our </a:t>
            </a:r>
            <a:r>
              <a:rPr lang="en-US" sz="2000" dirty="0" err="1">
                <a:solidFill>
                  <a:srgbClr val="0070C0"/>
                </a:solidFill>
                <a:latin typeface="Cambria" pitchFamily="18" charset="0"/>
                <a:ea typeface="Cambria" pitchFamily="18" charset="0"/>
                <a:cs typeface="Times New Roman" panose="02020603050405020304" pitchFamily="18" charset="0"/>
              </a:rPr>
              <a:t>payments.stripe</a:t>
            </a:r>
            <a:r>
              <a:rPr lang="en-US" sz="2000" dirty="0">
                <a:solidFill>
                  <a:srgbClr val="000000"/>
                </a:solidFill>
                <a:latin typeface="Cambria" pitchFamily="18" charset="0"/>
                <a:ea typeface="Cambria" pitchFamily="18" charset="0"/>
                <a:cs typeface="Times New Roman" panose="02020603050405020304" pitchFamily="18" charset="0"/>
              </a:rPr>
              <a:t> module:</a:t>
            </a:r>
          </a:p>
          <a:p>
            <a:pPr marL="0" indent="0" algn="just">
              <a:spcBef>
                <a:spcPts val="0"/>
              </a:spcBef>
              <a:spcAft>
                <a:spcPts val="600"/>
              </a:spcAft>
              <a:buNone/>
            </a:pPr>
            <a:r>
              <a:rPr lang="en-US" sz="2000" dirty="0">
                <a:solidFill>
                  <a:srgbClr val="000000"/>
                </a:solidFill>
                <a:latin typeface="Cambria" pitchFamily="18" charset="0"/>
                <a:ea typeface="Cambria" pitchFamily="18" charset="0"/>
                <a:cs typeface="Times New Roman" panose="02020603050405020304" pitchFamily="18" charset="0"/>
              </a:rPr>
              <a:t>	</a:t>
            </a:r>
            <a:r>
              <a:rPr lang="en-US" sz="2000" dirty="0">
                <a:solidFill>
                  <a:srgbClr val="000000"/>
                </a:solidFill>
                <a:latin typeface="Courier New" panose="02070309020205020404" pitchFamily="49" charset="0"/>
                <a:ea typeface="Cambria" pitchFamily="18" charset="0"/>
                <a:cs typeface="Courier New" panose="02070309020205020404" pitchFamily="49" charset="0"/>
              </a:rPr>
              <a:t>from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contact.email</a:t>
            </a:r>
            <a:r>
              <a:rPr lang="en-US" sz="2000" dirty="0">
                <a:solidFill>
                  <a:srgbClr val="000000"/>
                </a:solidFill>
                <a:latin typeface="Courier New" panose="02070309020205020404" pitchFamily="49" charset="0"/>
                <a:ea typeface="Cambria" pitchFamily="18" charset="0"/>
                <a:cs typeface="Courier New" panose="02070309020205020404" pitchFamily="49" charset="0"/>
              </a:rPr>
              <a:t> import </a:t>
            </a:r>
            <a:r>
              <a:rPr lang="en-US" sz="2000" dirty="0" err="1">
                <a:solidFill>
                  <a:srgbClr val="000000"/>
                </a:solidFill>
                <a:latin typeface="Courier New" panose="02070309020205020404" pitchFamily="49" charset="0"/>
                <a:ea typeface="Cambria" pitchFamily="18" charset="0"/>
                <a:cs typeface="Courier New" panose="02070309020205020404" pitchFamily="49" charset="0"/>
              </a:rPr>
              <a:t>send_mail</a:t>
            </a:r>
            <a:endParaRPr lang="en-US" sz="2000" dirty="0">
              <a:solidFill>
                <a:srgbClr val="000000"/>
              </a:solidFill>
              <a:latin typeface="Courier New" panose="02070309020205020404" pitchFamily="49" charset="0"/>
              <a:ea typeface="Cambria" pitchFamily="18" charset="0"/>
              <a:cs typeface="Courier New" panose="02070309020205020404" pitchFamily="49"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Relative imports (cont’d)</a:t>
            </a:r>
            <a:endParaRPr lang="en-IN" dirty="0"/>
          </a:p>
        </p:txBody>
      </p:sp>
      <p:pic>
        <p:nvPicPr>
          <p:cNvPr id="7" name="Picture 6">
            <a:extLst>
              <a:ext uri="{FF2B5EF4-FFF2-40B4-BE49-F238E27FC236}">
                <a16:creationId xmlns:a16="http://schemas.microsoft.com/office/drawing/2014/main" id="{A248ABAB-2339-43DA-B9D2-1592501DCFC8}"/>
              </a:ext>
            </a:extLst>
          </p:cNvPr>
          <p:cNvPicPr>
            <a:picLocks noChangeAspect="1"/>
          </p:cNvPicPr>
          <p:nvPr/>
        </p:nvPicPr>
        <p:blipFill>
          <a:blip r:embed="rId2"/>
          <a:stretch>
            <a:fillRect/>
          </a:stretch>
        </p:blipFill>
        <p:spPr>
          <a:xfrm>
            <a:off x="6310727" y="3683259"/>
            <a:ext cx="2528473" cy="2953202"/>
          </a:xfrm>
          <a:prstGeom prst="rect">
            <a:avLst/>
          </a:prstGeom>
          <a:ln>
            <a:solidFill>
              <a:schemeClr val="accent1"/>
            </a:solidFill>
          </a:ln>
        </p:spPr>
      </p:pic>
    </p:spTree>
    <p:extLst>
      <p:ext uri="{BB962C8B-B14F-4D97-AF65-F5344CB8AC3E}">
        <p14:creationId xmlns:p14="http://schemas.microsoft.com/office/powerpoint/2010/main" val="16134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838200"/>
            <a:ext cx="7848600" cy="5867400"/>
          </a:xfrm>
        </p:spPr>
        <p:txBody>
          <a:bodyPr>
            <a:normAutofit/>
          </a:bodyPr>
          <a:lstStyle/>
          <a:p>
            <a:pPr algn="just">
              <a:spcBef>
                <a:spcPts val="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Can import code directly from packages, as opposed to just modules inside packages. </a:t>
            </a:r>
          </a:p>
          <a:p>
            <a:pPr algn="just">
              <a:spcBef>
                <a:spcPts val="0"/>
              </a:spcBef>
              <a:spcAft>
                <a:spcPts val="600"/>
              </a:spcAft>
            </a:pPr>
            <a:r>
              <a:rPr lang="en-US" sz="1800" dirty="0">
                <a:solidFill>
                  <a:srgbClr val="000000"/>
                </a:solidFill>
                <a:latin typeface="Cambria" pitchFamily="18" charset="0"/>
                <a:ea typeface="Cambria" pitchFamily="18" charset="0"/>
                <a:cs typeface="Times New Roman" panose="02020603050405020304" pitchFamily="18" charset="0"/>
              </a:rPr>
              <a:t>Say, we have an ecommerce package containing two modules named </a:t>
            </a:r>
            <a:r>
              <a:rPr lang="en-US" sz="1800" dirty="0">
                <a:solidFill>
                  <a:srgbClr val="0070C0"/>
                </a:solidFill>
                <a:latin typeface="Cambria" pitchFamily="18" charset="0"/>
                <a:ea typeface="Cambria" pitchFamily="18" charset="0"/>
                <a:cs typeface="Times New Roman" panose="02020603050405020304" pitchFamily="18" charset="0"/>
              </a:rPr>
              <a:t>database.py </a:t>
            </a:r>
            <a:r>
              <a:rPr lang="en-US" sz="1800" dirty="0">
                <a:solidFill>
                  <a:srgbClr val="000000"/>
                </a:solidFill>
                <a:latin typeface="Cambria" pitchFamily="18" charset="0"/>
                <a:ea typeface="Cambria" pitchFamily="18" charset="0"/>
                <a:cs typeface="Times New Roman" panose="02020603050405020304" pitchFamily="18" charset="0"/>
              </a:rPr>
              <a:t>and </a:t>
            </a:r>
            <a:r>
              <a:rPr lang="en-US" sz="1800" dirty="0">
                <a:solidFill>
                  <a:srgbClr val="0070C0"/>
                </a:solidFill>
                <a:latin typeface="Cambria" pitchFamily="18" charset="0"/>
                <a:ea typeface="Cambria" pitchFamily="18" charset="0"/>
                <a:cs typeface="Times New Roman" panose="02020603050405020304" pitchFamily="18" charset="0"/>
              </a:rPr>
              <a:t>products.py</a:t>
            </a:r>
            <a:r>
              <a:rPr lang="en-US" sz="1800" dirty="0">
                <a:solidFill>
                  <a:srgbClr val="000000"/>
                </a:solidFill>
                <a:latin typeface="Cambria" pitchFamily="18" charset="0"/>
                <a:ea typeface="Cambria" pitchFamily="18" charset="0"/>
                <a:cs typeface="Times New Roman" panose="02020603050405020304" pitchFamily="18" charset="0"/>
              </a:rPr>
              <a:t>. The </a:t>
            </a:r>
            <a:r>
              <a:rPr lang="en-US" sz="1800" dirty="0">
                <a:solidFill>
                  <a:srgbClr val="0070C0"/>
                </a:solidFill>
                <a:latin typeface="Cambria" pitchFamily="18" charset="0"/>
                <a:ea typeface="Cambria" pitchFamily="18" charset="0"/>
                <a:cs typeface="Times New Roman" panose="02020603050405020304" pitchFamily="18" charset="0"/>
              </a:rPr>
              <a:t>database</a:t>
            </a:r>
            <a:r>
              <a:rPr lang="en-US" sz="1800" dirty="0">
                <a:solidFill>
                  <a:srgbClr val="000000"/>
                </a:solidFill>
                <a:latin typeface="Cambria" pitchFamily="18" charset="0"/>
                <a:ea typeface="Cambria" pitchFamily="18" charset="0"/>
                <a:cs typeface="Times New Roman" panose="02020603050405020304" pitchFamily="18" charset="0"/>
              </a:rPr>
              <a:t> module contains a </a:t>
            </a:r>
            <a:r>
              <a:rPr lang="en-US" sz="1800" dirty="0" err="1">
                <a:solidFill>
                  <a:srgbClr val="C00000"/>
                </a:solidFill>
                <a:latin typeface="Courier New" panose="02070309020205020404" pitchFamily="49" charset="0"/>
                <a:ea typeface="Cambria" pitchFamily="18" charset="0"/>
                <a:cs typeface="Courier New" panose="02070309020205020404" pitchFamily="49" charset="0"/>
              </a:rPr>
              <a:t>db</a:t>
            </a:r>
            <a:r>
              <a:rPr lang="en-US" sz="1800" dirty="0">
                <a:solidFill>
                  <a:srgbClr val="000000"/>
                </a:solidFill>
                <a:latin typeface="Cambria" pitchFamily="18" charset="0"/>
                <a:ea typeface="Cambria" pitchFamily="18" charset="0"/>
                <a:cs typeface="Times New Roman" panose="02020603050405020304" pitchFamily="18" charset="0"/>
              </a:rPr>
              <a:t> variable that is accessed from a lot of places. </a:t>
            </a:r>
          </a:p>
          <a:p>
            <a:pPr marL="0" indent="0" algn="ctr">
              <a:spcBef>
                <a:spcPts val="0"/>
              </a:spcBef>
              <a:spcAft>
                <a:spcPts val="600"/>
              </a:spcAft>
              <a:buNone/>
            </a:pPr>
            <a:r>
              <a:rPr lang="en-US" sz="1800" dirty="0">
                <a:solidFill>
                  <a:srgbClr val="000000"/>
                </a:solidFill>
                <a:latin typeface="Cambria" pitchFamily="18" charset="0"/>
                <a:ea typeface="Cambria" pitchFamily="18" charset="0"/>
                <a:cs typeface="Times New Roman" panose="02020603050405020304" pitchFamily="18" charset="0"/>
              </a:rPr>
              <a:t>Wouldn't it be convenient if this could be imported as </a:t>
            </a:r>
          </a:p>
          <a:p>
            <a:pPr marL="0" indent="0" algn="ctr">
              <a:spcBef>
                <a:spcPts val="0"/>
              </a:spcBef>
              <a:spcAft>
                <a:spcPts val="1200"/>
              </a:spcAft>
              <a:buNone/>
            </a:pPr>
            <a:r>
              <a:rPr lang="en-US" sz="1800" dirty="0">
                <a:solidFill>
                  <a:srgbClr val="000000"/>
                </a:solidFill>
                <a:latin typeface="Cambria" pitchFamily="18" charset="0"/>
                <a:ea typeface="Cambria" pitchFamily="18" charset="0"/>
                <a:cs typeface="Times New Roman" panose="02020603050405020304" pitchFamily="18" charset="0"/>
              </a:rPr>
              <a:t>import </a:t>
            </a:r>
            <a:r>
              <a:rPr lang="en-US" sz="1800" dirty="0" err="1">
                <a:solidFill>
                  <a:srgbClr val="000000"/>
                </a:solidFill>
                <a:latin typeface="Cambria" pitchFamily="18" charset="0"/>
                <a:ea typeface="Cambria" pitchFamily="18" charset="0"/>
                <a:cs typeface="Times New Roman" panose="02020603050405020304" pitchFamily="18" charset="0"/>
              </a:rPr>
              <a:t>ecommerce.db</a:t>
            </a:r>
            <a:r>
              <a:rPr lang="en-US" sz="1800" dirty="0">
                <a:solidFill>
                  <a:srgbClr val="000000"/>
                </a:solidFill>
                <a:latin typeface="Cambria" pitchFamily="18" charset="0"/>
                <a:ea typeface="Cambria" pitchFamily="18" charset="0"/>
                <a:cs typeface="Times New Roman" panose="02020603050405020304" pitchFamily="18" charset="0"/>
              </a:rPr>
              <a:t> instead of import </a:t>
            </a:r>
            <a:r>
              <a:rPr lang="en-US" sz="1800" dirty="0" err="1">
                <a:solidFill>
                  <a:srgbClr val="000000"/>
                </a:solidFill>
                <a:latin typeface="Cambria" pitchFamily="18" charset="0"/>
                <a:ea typeface="Cambria" pitchFamily="18" charset="0"/>
                <a:cs typeface="Times New Roman" panose="02020603050405020304" pitchFamily="18" charset="0"/>
              </a:rPr>
              <a:t>ecommerce.database.db</a:t>
            </a:r>
            <a:r>
              <a:rPr lang="en-US" sz="1800" dirty="0">
                <a:solidFill>
                  <a:srgbClr val="000000"/>
                </a:solidFill>
                <a:latin typeface="Cambria" pitchFamily="18" charset="0"/>
                <a:ea typeface="Cambria" pitchFamily="18" charset="0"/>
                <a:cs typeface="Times New Roman" panose="02020603050405020304" pitchFamily="18" charset="0"/>
              </a:rPr>
              <a:t>?</a:t>
            </a:r>
          </a:p>
          <a:p>
            <a:pPr>
              <a:spcBef>
                <a:spcPts val="0"/>
              </a:spcBef>
              <a:spcAft>
                <a:spcPts val="600"/>
              </a:spcAft>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The __init__.py file that defines a directory as a package, can contain any variable or class declarations we like, and they will be available as part of the package.</a:t>
            </a:r>
          </a:p>
          <a:p>
            <a:pPr>
              <a:spcBef>
                <a:spcPts val="0"/>
              </a:spcBef>
              <a:spcAft>
                <a:spcPts val="1200"/>
              </a:spcAft>
            </a:pP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If the ecommerce/__init__.py file contained the following line:</a:t>
            </a:r>
          </a:p>
          <a:p>
            <a:pPr marL="0" indent="0">
              <a:spcBef>
                <a:spcPts val="0"/>
              </a:spcBef>
              <a:spcAft>
                <a:spcPts val="600"/>
              </a:spcAft>
              <a:buNone/>
            </a:pP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sz="1800" dirty="0">
                <a:solidFill>
                  <a:srgbClr val="000000"/>
                </a:solidFill>
                <a:latin typeface="Courier New" panose="02070309020205020404" pitchFamily="49" charset="0"/>
                <a:ea typeface="Cambria" panose="02040503050406030204" pitchFamily="18" charset="0"/>
                <a:cs typeface="Courier New" panose="02070309020205020404" pitchFamily="49" charset="0"/>
              </a:rPr>
              <a:t>from .database import </a:t>
            </a:r>
            <a:r>
              <a:rPr lang="en-US" sz="1800" dirty="0" err="1">
                <a:solidFill>
                  <a:srgbClr val="000000"/>
                </a:solidFill>
                <a:latin typeface="Courier New" panose="02070309020205020404" pitchFamily="49" charset="0"/>
                <a:ea typeface="Cambria" panose="02040503050406030204" pitchFamily="18" charset="0"/>
                <a:cs typeface="Courier New" panose="02070309020205020404" pitchFamily="49" charset="0"/>
              </a:rPr>
              <a:t>db</a:t>
            </a:r>
            <a:endParaRPr lang="en-US" sz="1800" dirty="0">
              <a:solidFill>
                <a:srgbClr val="000000"/>
              </a:solidFill>
              <a:latin typeface="Courier New" panose="02070309020205020404" pitchFamily="49" charset="0"/>
              <a:ea typeface="Cambria" panose="02040503050406030204" pitchFamily="18" charset="0"/>
              <a:cs typeface="Courier New" panose="02070309020205020404" pitchFamily="49" charset="0"/>
            </a:endParaRPr>
          </a:p>
          <a:p>
            <a:pPr marL="0" indent="0">
              <a:spcBef>
                <a:spcPts val="0"/>
              </a:spcBef>
              <a:buNone/>
            </a:pP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we could then access the </a:t>
            </a:r>
            <a:r>
              <a:rPr lang="en-US" sz="1800" dirty="0" err="1">
                <a:solidFill>
                  <a:srgbClr val="000000"/>
                </a:solidFill>
                <a:latin typeface="Cambria" panose="02040503050406030204" pitchFamily="18" charset="0"/>
                <a:ea typeface="Cambria" panose="02040503050406030204" pitchFamily="18" charset="0"/>
                <a:cs typeface="Courier New" panose="02070309020205020404" pitchFamily="49" charset="0"/>
              </a:rPr>
              <a:t>db</a:t>
            </a: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 attribute from main.py </a:t>
            </a:r>
          </a:p>
          <a:p>
            <a:pPr marL="0" indent="0">
              <a:spcBef>
                <a:spcPts val="0"/>
              </a:spcBef>
              <a:spcAft>
                <a:spcPts val="1200"/>
              </a:spcAft>
              <a:buNone/>
            </a:pP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or any other file using the following import:</a:t>
            </a:r>
          </a:p>
          <a:p>
            <a:pPr marL="0" indent="0">
              <a:spcBef>
                <a:spcPts val="0"/>
              </a:spcBef>
              <a:spcAft>
                <a:spcPts val="600"/>
              </a:spcAft>
              <a:buNone/>
            </a:pPr>
            <a:r>
              <a:rPr lang="en-US" sz="1800"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sz="1800" dirty="0">
                <a:solidFill>
                  <a:srgbClr val="000000"/>
                </a:solidFill>
                <a:latin typeface="Courier New" panose="02070309020205020404" pitchFamily="49" charset="0"/>
                <a:ea typeface="Cambria" panose="02040503050406030204" pitchFamily="18" charset="0"/>
                <a:cs typeface="Courier New" panose="02070309020205020404" pitchFamily="49" charset="0"/>
              </a:rPr>
              <a:t>from ecommerce import </a:t>
            </a:r>
            <a:r>
              <a:rPr lang="en-US" sz="1800" dirty="0" err="1">
                <a:solidFill>
                  <a:srgbClr val="000000"/>
                </a:solidFill>
                <a:latin typeface="Courier New" panose="02070309020205020404" pitchFamily="49" charset="0"/>
                <a:ea typeface="Cambria" panose="02040503050406030204" pitchFamily="18" charset="0"/>
                <a:cs typeface="Courier New" panose="02070309020205020404" pitchFamily="49" charset="0"/>
              </a:rPr>
              <a:t>db</a:t>
            </a:r>
            <a:endParaRPr lang="en-US" sz="1800" dirty="0">
              <a:solidFill>
                <a:srgbClr val="000000"/>
              </a:solidFill>
              <a:latin typeface="Courier New" panose="02070309020205020404" pitchFamily="49" charset="0"/>
              <a:ea typeface="Cambria" panose="02040503050406030204" pitchFamily="18" charset="0"/>
              <a:cs typeface="Courier New" panose="02070309020205020404" pitchFamily="49"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Code directly from packages</a:t>
            </a:r>
            <a:endParaRPr lang="en-IN" dirty="0"/>
          </a:p>
        </p:txBody>
      </p:sp>
      <p:pic>
        <p:nvPicPr>
          <p:cNvPr id="7" name="Picture 6">
            <a:extLst>
              <a:ext uri="{FF2B5EF4-FFF2-40B4-BE49-F238E27FC236}">
                <a16:creationId xmlns:a16="http://schemas.microsoft.com/office/drawing/2014/main" id="{A248ABAB-2339-43DA-B9D2-1592501DCFC8}"/>
              </a:ext>
            </a:extLst>
          </p:cNvPr>
          <p:cNvPicPr>
            <a:picLocks noChangeAspect="1"/>
          </p:cNvPicPr>
          <p:nvPr/>
        </p:nvPicPr>
        <p:blipFill>
          <a:blip r:embed="rId2"/>
          <a:stretch>
            <a:fillRect/>
          </a:stretch>
        </p:blipFill>
        <p:spPr>
          <a:xfrm>
            <a:off x="6858000" y="4038600"/>
            <a:ext cx="2133600" cy="2491999"/>
          </a:xfrm>
          <a:prstGeom prst="rect">
            <a:avLst/>
          </a:prstGeom>
          <a:ln>
            <a:solidFill>
              <a:schemeClr val="accent1"/>
            </a:solidFill>
          </a:ln>
        </p:spPr>
      </p:pic>
    </p:spTree>
    <p:extLst>
      <p:ext uri="{BB962C8B-B14F-4D97-AF65-F5344CB8AC3E}">
        <p14:creationId xmlns:p14="http://schemas.microsoft.com/office/powerpoint/2010/main" val="390183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066800"/>
            <a:ext cx="7848600" cy="5638800"/>
          </a:xfrm>
        </p:spPr>
        <p:txBody>
          <a:bodyPr>
            <a:normAutofit/>
          </a:bodyPr>
          <a:lstStyle/>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Inside any one module, we can specify variables, classes, or functions. </a:t>
            </a:r>
          </a:p>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All module-level code is executed immediately at the time it is imported. The class and def statements create code objects to be executed later when the function is called. </a:t>
            </a:r>
          </a:p>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So, we should always put our startup code in a function (conventionally, called main()) and only execute that function when we know we are running the module as a script, but not when our code is being imported from a different script.</a:t>
            </a:r>
          </a:p>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Every module has a _ _name_ _ special variable that specifies the name of the module when it was imported. When the module is executed directly with python module.py, it is never imported, so the _ _name_ _ is arbitrarily set to the "_ _main_ _" string.</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_ _name_ _ == "_ _main_ _"</a:t>
            </a:r>
            <a:endParaRPr lang="en-IN" dirty="0"/>
          </a:p>
        </p:txBody>
      </p:sp>
    </p:spTree>
    <p:extLst>
      <p:ext uri="{BB962C8B-B14F-4D97-AF65-F5344CB8AC3E}">
        <p14:creationId xmlns:p14="http://schemas.microsoft.com/office/powerpoint/2010/main" val="386327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609600" y="1143000"/>
            <a:ext cx="8077200" cy="5334000"/>
          </a:xfrm>
        </p:spPr>
        <p:txBody>
          <a:bodyPr>
            <a:normAutofit/>
          </a:bodyPr>
          <a:lstStyle/>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Most object-oriented programming languages have a concept of access control. Some attributes and methods on an object are marked private, meaning only that object can access them. Others are marked protected, meaning only that class and any subclasses have access. The rest are public, meaning any other object is allowed to access them.</a:t>
            </a:r>
          </a:p>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Python doesn't do this. Instead, it provides unenforced guidelines and best practices. Technically, all methods and attributes on a class are publicly available. If we want to suggest that a method should not be used publicly, we can put a note in docstrings indicating that the method is meant for internal use only.</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Access Modifiers in Python</a:t>
            </a:r>
            <a:endParaRPr lang="en-IN" dirty="0"/>
          </a:p>
        </p:txBody>
      </p:sp>
    </p:spTree>
    <p:extLst>
      <p:ext uri="{BB962C8B-B14F-4D97-AF65-F5344CB8AC3E}">
        <p14:creationId xmlns:p14="http://schemas.microsoft.com/office/powerpoint/2010/main" val="211545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609600" y="1143000"/>
            <a:ext cx="8077200" cy="5334000"/>
          </a:xfrm>
        </p:spPr>
        <p:txBody>
          <a:bodyPr>
            <a:normAutofit/>
          </a:bodyPr>
          <a:lstStyle/>
          <a:p>
            <a:pPr algn="just">
              <a:lnSpc>
                <a:spcPct val="114000"/>
              </a:lnSpc>
              <a:spcBef>
                <a:spcPts val="600"/>
              </a:spcBef>
              <a:spcAft>
                <a:spcPts val="1200"/>
              </a:spcAft>
            </a:pPr>
            <a:r>
              <a:rPr lang="en-US" sz="2000" dirty="0">
                <a:solidFill>
                  <a:srgbClr val="000000"/>
                </a:solidFill>
                <a:latin typeface="Cambria" pitchFamily="18" charset="0"/>
                <a:ea typeface="Cambria" pitchFamily="18" charset="0"/>
                <a:cs typeface="Times New Roman" panose="02020603050405020304" pitchFamily="18" charset="0"/>
              </a:rPr>
              <a:t>By convention, we generally prefix an internal attribute or method with an underscore character, _. Python programmers will understand a leading underscore name to mean this is an internal variable, but there is nothing inside the interpreter  to stop them from accessing it if they think it is in their best interest to do so.</a:t>
            </a:r>
          </a:p>
          <a:p>
            <a:pPr algn="just">
              <a:lnSpc>
                <a:spcPct val="114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To strongly suggest that outside objects don't access a property or method: prefix it with a double underscore, _ _. This will perform name mangling on the attribute in question. When we use a double underscore, the property is prefixed with </a:t>
            </a:r>
            <a:r>
              <a:rPr lang="en-US" sz="2000" dirty="0">
                <a:solidFill>
                  <a:srgbClr val="C00000"/>
                </a:solidFill>
                <a:latin typeface="Cambria" pitchFamily="18" charset="0"/>
                <a:ea typeface="Cambria" pitchFamily="18" charset="0"/>
                <a:cs typeface="Times New Roman" panose="02020603050405020304" pitchFamily="18" charset="0"/>
              </a:rPr>
              <a:t>_&lt;</a:t>
            </a:r>
            <a:r>
              <a:rPr lang="en-US" sz="2000" dirty="0" err="1">
                <a:solidFill>
                  <a:srgbClr val="C00000"/>
                </a:solidFill>
                <a:latin typeface="Cambria" pitchFamily="18" charset="0"/>
                <a:ea typeface="Cambria" pitchFamily="18" charset="0"/>
                <a:cs typeface="Times New Roman" panose="02020603050405020304" pitchFamily="18" charset="0"/>
              </a:rPr>
              <a:t>classname</a:t>
            </a:r>
            <a:r>
              <a:rPr lang="en-US" sz="2000" dirty="0">
                <a:solidFill>
                  <a:srgbClr val="C00000"/>
                </a:solidFill>
                <a:latin typeface="Cambria" pitchFamily="18" charset="0"/>
                <a:ea typeface="Cambria" pitchFamily="18" charset="0"/>
                <a:cs typeface="Times New Roman" panose="02020603050405020304" pitchFamily="18" charset="0"/>
              </a:rPr>
              <a:t>&gt;</a:t>
            </a:r>
            <a:r>
              <a:rPr lang="en-US" sz="2000" dirty="0">
                <a:solidFill>
                  <a:srgbClr val="000000"/>
                </a:solidFill>
                <a:latin typeface="Cambria" pitchFamily="18" charset="0"/>
                <a:ea typeface="Cambria" pitchFamily="18" charset="0"/>
                <a:cs typeface="Times New Roman" panose="02020603050405020304" pitchFamily="18" charset="0"/>
              </a:rPr>
              <a:t>. When methods in the class internally access the variable, they are automatically </a:t>
            </a:r>
            <a:r>
              <a:rPr lang="en-US" sz="2000" dirty="0" err="1">
                <a:solidFill>
                  <a:srgbClr val="000000"/>
                </a:solidFill>
                <a:latin typeface="Cambria" pitchFamily="18" charset="0"/>
                <a:ea typeface="Cambria" pitchFamily="18" charset="0"/>
                <a:cs typeface="Times New Roman" panose="02020603050405020304" pitchFamily="18" charset="0"/>
              </a:rPr>
              <a:t>unmangled</a:t>
            </a:r>
            <a:r>
              <a:rPr lang="en-US" sz="2000" dirty="0">
                <a:solidFill>
                  <a:srgbClr val="000000"/>
                </a:solidFill>
                <a:latin typeface="Cambria" pitchFamily="18" charset="0"/>
                <a:ea typeface="Cambria" pitchFamily="18" charset="0"/>
                <a:cs typeface="Times New Roman" panose="02020603050405020304" pitchFamily="18" charset="0"/>
              </a:rPr>
              <a:t>. When external classes wish to access it, they have to do the name mangling themselves. So, name mangling does not guarantee privacy; it only strongly recommends it.</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70688"/>
            <a:ext cx="8229600" cy="591312"/>
          </a:xfrm>
        </p:spPr>
        <p:txBody>
          <a:bodyPr/>
          <a:lstStyle/>
          <a:p>
            <a:pPr algn="ctr"/>
            <a:r>
              <a:rPr lang="en-US" dirty="0"/>
              <a:t>Access Modifiers in Python (contd.)</a:t>
            </a:r>
            <a:endParaRPr lang="en-IN" dirty="0"/>
          </a:p>
        </p:txBody>
      </p:sp>
    </p:spTree>
    <p:extLst>
      <p:ext uri="{BB962C8B-B14F-4D97-AF65-F5344CB8AC3E}">
        <p14:creationId xmlns:p14="http://schemas.microsoft.com/office/powerpoint/2010/main" val="294663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304800" y="838200"/>
            <a:ext cx="4114800" cy="5849112"/>
          </a:xfrm>
          <a:ln>
            <a:solidFill>
              <a:schemeClr val="accent1"/>
            </a:solidFill>
          </a:ln>
        </p:spPr>
        <p:txBody>
          <a:bodyPr>
            <a:noAutofit/>
          </a:bodyPr>
          <a:lstStyle/>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class </a:t>
            </a:r>
            <a:r>
              <a:rPr lang="en-US" sz="1800" dirty="0" err="1">
                <a:solidFill>
                  <a:srgbClr val="000000"/>
                </a:solidFill>
                <a:latin typeface="Cambria" pitchFamily="18" charset="0"/>
                <a:ea typeface="Cambria" pitchFamily="18" charset="0"/>
                <a:cs typeface="Times New Roman" panose="02020603050405020304" pitchFamily="18" charset="0"/>
              </a:rPr>
              <a:t>TestPrivate</a:t>
            </a:r>
            <a:r>
              <a:rPr lang="en-US" sz="1800" dirty="0">
                <a:solidFill>
                  <a:srgbClr val="000000"/>
                </a:solidFill>
                <a:latin typeface="Cambria" pitchFamily="18" charset="0"/>
                <a:ea typeface="Cambria" pitchFamily="18" charset="0"/>
                <a:cs typeface="Times New Roman" panose="02020603050405020304" pitchFamily="18" charset="0"/>
              </a:rPr>
              <a:t>:</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def __</a:t>
            </a:r>
            <a:r>
              <a:rPr lang="en-US" sz="1800" dirty="0" err="1">
                <a:solidFill>
                  <a:srgbClr val="000000"/>
                </a:solidFill>
                <a:latin typeface="Cambria" pitchFamily="18" charset="0"/>
                <a:ea typeface="Cambria" pitchFamily="18" charset="0"/>
                <a:cs typeface="Times New Roman" panose="02020603050405020304" pitchFamily="18" charset="0"/>
              </a:rPr>
              <a:t>init</a:t>
            </a:r>
            <a:r>
              <a:rPr lang="en-US" sz="1800" dirty="0">
                <a:solidFill>
                  <a:srgbClr val="000000"/>
                </a:solidFill>
                <a:latin typeface="Cambria" pitchFamily="18" charset="0"/>
                <a:ea typeface="Cambria" pitchFamily="18" charset="0"/>
                <a:cs typeface="Times New Roman" panose="02020603050405020304" pitchFamily="18" charset="0"/>
              </a:rPr>
              <a:t>__(self, key, data):</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a:t>
            </a:r>
            <a:r>
              <a:rPr lang="en-US" sz="1800" dirty="0" err="1">
                <a:solidFill>
                  <a:srgbClr val="000000"/>
                </a:solidFill>
                <a:latin typeface="Cambria" pitchFamily="18" charset="0"/>
                <a:ea typeface="Cambria" pitchFamily="18" charset="0"/>
                <a:cs typeface="Times New Roman" panose="02020603050405020304" pitchFamily="18" charset="0"/>
              </a:rPr>
              <a:t>self.num</a:t>
            </a:r>
            <a:r>
              <a:rPr lang="en-US" sz="1800" dirty="0">
                <a:solidFill>
                  <a:srgbClr val="000000"/>
                </a:solidFill>
                <a:latin typeface="Cambria" pitchFamily="18" charset="0"/>
                <a:ea typeface="Cambria" pitchFamily="18" charset="0"/>
                <a:cs typeface="Times New Roman" panose="02020603050405020304" pitchFamily="18" charset="0"/>
              </a:rPr>
              <a:t> = key</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self.__secret = data</a:t>
            </a:r>
          </a:p>
          <a:p>
            <a:pPr marL="0" indent="0" algn="just">
              <a:lnSpc>
                <a:spcPct val="120000"/>
              </a:lnSpc>
              <a:spcBef>
                <a:spcPts val="0"/>
              </a:spcBef>
              <a:buNone/>
            </a:pPr>
            <a:endParaRPr lang="en-US" sz="1800" dirty="0">
              <a:solidFill>
                <a:srgbClr val="000000"/>
              </a:solidFill>
              <a:latin typeface="Cambria" pitchFamily="18" charset="0"/>
              <a:ea typeface="Cambria" pitchFamily="18" charset="0"/>
              <a:cs typeface="Times New Roman" panose="02020603050405020304" pitchFamily="18" charset="0"/>
            </a:endParaRP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def decrypt(self, key):</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if key == </a:t>
            </a:r>
            <a:r>
              <a:rPr lang="en-US" sz="1800" dirty="0" err="1">
                <a:solidFill>
                  <a:srgbClr val="000000"/>
                </a:solidFill>
                <a:latin typeface="Cambria" pitchFamily="18" charset="0"/>
                <a:ea typeface="Cambria" pitchFamily="18" charset="0"/>
                <a:cs typeface="Times New Roman" panose="02020603050405020304" pitchFamily="18" charset="0"/>
              </a:rPr>
              <a:t>self.num</a:t>
            </a:r>
            <a:r>
              <a:rPr lang="en-US" sz="1800" dirty="0">
                <a:solidFill>
                  <a:srgbClr val="000000"/>
                </a:solidFill>
                <a:latin typeface="Cambria" pitchFamily="18" charset="0"/>
                <a:ea typeface="Cambria" pitchFamily="18" charset="0"/>
                <a:cs typeface="Times New Roman" panose="02020603050405020304" pitchFamily="18" charset="0"/>
              </a:rPr>
              <a:t>:</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return self.__secret</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else:</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            return ""</a:t>
            </a:r>
          </a:p>
          <a:p>
            <a:pPr marL="0" indent="0" algn="just">
              <a:lnSpc>
                <a:spcPct val="120000"/>
              </a:lnSpc>
              <a:spcBef>
                <a:spcPts val="0"/>
              </a:spcBef>
              <a:buNone/>
            </a:pPr>
            <a:endParaRPr lang="en-US" sz="1800" dirty="0">
              <a:solidFill>
                <a:srgbClr val="000000"/>
              </a:solidFill>
              <a:latin typeface="Cambria" pitchFamily="18" charset="0"/>
              <a:ea typeface="Cambria" pitchFamily="18" charset="0"/>
              <a:cs typeface="Times New Roman" panose="02020603050405020304" pitchFamily="18" charset="0"/>
            </a:endParaRPr>
          </a:p>
          <a:p>
            <a:pPr marL="0" indent="0" algn="just">
              <a:lnSpc>
                <a:spcPct val="120000"/>
              </a:lnSpc>
              <a:spcBef>
                <a:spcPts val="0"/>
              </a:spcBef>
              <a:buNone/>
            </a:pPr>
            <a:r>
              <a:rPr lang="en-US" sz="1800" dirty="0" err="1">
                <a:solidFill>
                  <a:srgbClr val="000000"/>
                </a:solidFill>
                <a:latin typeface="Cambria" pitchFamily="18" charset="0"/>
                <a:ea typeface="Cambria" pitchFamily="18" charset="0"/>
                <a:cs typeface="Times New Roman" panose="02020603050405020304" pitchFamily="18" charset="0"/>
              </a:rPr>
              <a:t>test_num</a:t>
            </a:r>
            <a:r>
              <a:rPr lang="en-US" sz="1800" dirty="0">
                <a:solidFill>
                  <a:srgbClr val="000000"/>
                </a:solidFill>
                <a:latin typeface="Cambria" pitchFamily="18" charset="0"/>
                <a:ea typeface="Cambria" pitchFamily="18" charset="0"/>
                <a:cs typeface="Times New Roman" panose="02020603050405020304" pitchFamily="18" charset="0"/>
              </a:rPr>
              <a:t> = </a:t>
            </a:r>
            <a:r>
              <a:rPr lang="en-US" sz="1800" dirty="0" err="1">
                <a:solidFill>
                  <a:srgbClr val="000000"/>
                </a:solidFill>
                <a:latin typeface="Cambria" pitchFamily="18" charset="0"/>
                <a:ea typeface="Cambria" pitchFamily="18" charset="0"/>
                <a:cs typeface="Times New Roman" panose="02020603050405020304" pitchFamily="18" charset="0"/>
              </a:rPr>
              <a:t>TestPrivate</a:t>
            </a:r>
            <a:r>
              <a:rPr lang="en-US" sz="1800" dirty="0">
                <a:solidFill>
                  <a:srgbClr val="000000"/>
                </a:solidFill>
                <a:latin typeface="Cambria" pitchFamily="18" charset="0"/>
                <a:ea typeface="Cambria" pitchFamily="18" charset="0"/>
                <a:cs typeface="Times New Roman" panose="02020603050405020304" pitchFamily="18" charset="0"/>
              </a:rPr>
              <a:t>(5, "Secret Data")</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print(</a:t>
            </a:r>
            <a:r>
              <a:rPr lang="en-US" sz="1800" dirty="0" err="1">
                <a:solidFill>
                  <a:srgbClr val="000000"/>
                </a:solidFill>
                <a:latin typeface="Cambria" pitchFamily="18" charset="0"/>
                <a:ea typeface="Cambria" pitchFamily="18" charset="0"/>
                <a:cs typeface="Times New Roman" panose="02020603050405020304" pitchFamily="18" charset="0"/>
              </a:rPr>
              <a:t>test_num.decrypt</a:t>
            </a:r>
            <a:r>
              <a:rPr lang="en-US" sz="1800" dirty="0">
                <a:solidFill>
                  <a:srgbClr val="000000"/>
                </a:solidFill>
                <a:latin typeface="Cambria" pitchFamily="18" charset="0"/>
                <a:ea typeface="Cambria" pitchFamily="18" charset="0"/>
                <a:cs typeface="Times New Roman" panose="02020603050405020304" pitchFamily="18" charset="0"/>
              </a:rPr>
              <a:t>(5))</a:t>
            </a:r>
          </a:p>
          <a:p>
            <a:pPr marL="0" indent="0" algn="just">
              <a:lnSpc>
                <a:spcPct val="120000"/>
              </a:lnSpc>
              <a:spcBef>
                <a:spcPts val="0"/>
              </a:spcBef>
              <a:buNone/>
            </a:pPr>
            <a:r>
              <a:rPr lang="en-US" sz="1800" dirty="0">
                <a:solidFill>
                  <a:srgbClr val="000000"/>
                </a:solidFill>
                <a:latin typeface="Cambria" pitchFamily="18" charset="0"/>
                <a:ea typeface="Cambria" pitchFamily="18" charset="0"/>
                <a:cs typeface="Times New Roman" panose="02020603050405020304" pitchFamily="18" charset="0"/>
              </a:rPr>
              <a:t>print(</a:t>
            </a:r>
            <a:r>
              <a:rPr lang="en-US" sz="1800" dirty="0" err="1">
                <a:solidFill>
                  <a:srgbClr val="000000"/>
                </a:solidFill>
                <a:latin typeface="Cambria" pitchFamily="18" charset="0"/>
                <a:ea typeface="Cambria" pitchFamily="18" charset="0"/>
                <a:cs typeface="Times New Roman" panose="02020603050405020304" pitchFamily="18" charset="0"/>
              </a:rPr>
              <a:t>test_num.__secret</a:t>
            </a:r>
            <a:r>
              <a:rPr lang="en-US" sz="1800" dirty="0">
                <a:solidFill>
                  <a:srgbClr val="000000"/>
                </a:solidFill>
                <a:latin typeface="Cambria" pitchFamily="18" charset="0"/>
                <a:ea typeface="Cambria" pitchFamily="18" charset="0"/>
                <a:cs typeface="Times New Roman" panose="02020603050405020304" pitchFamily="18" charset="0"/>
              </a:rPr>
              <a:t>)</a:t>
            </a:r>
          </a:p>
          <a:p>
            <a:pPr marL="0" indent="0" algn="just">
              <a:lnSpc>
                <a:spcPct val="120000"/>
              </a:lnSpc>
              <a:spcBef>
                <a:spcPts val="0"/>
              </a:spcBef>
              <a:buNone/>
            </a:pPr>
            <a:endParaRPr lang="en-US" sz="1200" dirty="0">
              <a:solidFill>
                <a:srgbClr val="000000"/>
              </a:solidFill>
              <a:latin typeface="Cambria" pitchFamily="18" charset="0"/>
              <a:ea typeface="Cambria"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76200"/>
            <a:ext cx="8229600" cy="591312"/>
          </a:xfrm>
        </p:spPr>
        <p:txBody>
          <a:bodyPr/>
          <a:lstStyle/>
          <a:p>
            <a:pPr algn="ctr"/>
            <a:r>
              <a:rPr lang="en-US" dirty="0"/>
              <a:t>Access Modifiers in Python (contd.)</a:t>
            </a:r>
            <a:endParaRPr lang="en-IN" dirty="0"/>
          </a:p>
        </p:txBody>
      </p:sp>
      <p:sp>
        <p:nvSpPr>
          <p:cNvPr id="5" name="TextBox 4">
            <a:extLst>
              <a:ext uri="{FF2B5EF4-FFF2-40B4-BE49-F238E27FC236}">
                <a16:creationId xmlns:a16="http://schemas.microsoft.com/office/drawing/2014/main" id="{C3A793A4-24D9-472F-40CB-B114C79C7EF3}"/>
              </a:ext>
            </a:extLst>
          </p:cNvPr>
          <p:cNvSpPr txBox="1"/>
          <p:nvPr/>
        </p:nvSpPr>
        <p:spPr>
          <a:xfrm>
            <a:off x="4572000" y="838200"/>
            <a:ext cx="4495800" cy="2509533"/>
          </a:xfrm>
          <a:prstGeom prst="rect">
            <a:avLst/>
          </a:prstGeom>
          <a:noFill/>
          <a:ln>
            <a:solidFill>
              <a:schemeClr val="accent1"/>
            </a:solidFill>
          </a:ln>
        </p:spPr>
        <p:txBody>
          <a:bodyPr wrap="square">
            <a:spAutoFit/>
          </a:bodyPr>
          <a:lstStyle/>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Output:</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endPar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Secret Data</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AttributeError</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Traceback (most recent call last)</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&lt;ipython-input-29-1789a0559884&gt; in &lt;module&gt;</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12 </a:t>
            </a: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test_num</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 </a:t>
            </a: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TestPrivate</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(5, "Secret Data")</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13 print(</a:t>
            </a: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test_num.decrypt</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(5))</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---&gt; 14 print(</a:t>
            </a: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test_num.__secret</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endPar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
                <a:srgbClr val="0BD0D9"/>
              </a:buClr>
              <a:buSzPct val="95000"/>
              <a:buFont typeface="Wingdings 2"/>
              <a:buNone/>
              <a:tabLst/>
              <a:defRPr/>
            </a:pP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AttributeError</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a:t>
            </a:r>
            <a:r>
              <a:rPr kumimoji="0" lang="en-US" sz="1200" b="0" i="0" u="none" strike="noStrike" kern="1200" cap="none" spc="0" normalizeH="0" baseline="0" noProof="0" dirty="0" err="1">
                <a:ln>
                  <a:noFill/>
                </a:ln>
                <a:solidFill>
                  <a:srgbClr val="000000"/>
                </a:solidFill>
                <a:effectLst/>
                <a:uLnTx/>
                <a:uFillTx/>
                <a:latin typeface="Cambria" pitchFamily="18" charset="0"/>
                <a:ea typeface="Cambria" pitchFamily="18" charset="0"/>
                <a:cs typeface="Times New Roman" panose="02020603050405020304" pitchFamily="18" charset="0"/>
              </a:rPr>
              <a:t>TestPrivate</a:t>
            </a:r>
            <a:r>
              <a:rPr kumimoji="0" lang="en-US" sz="1200" b="0" i="0" u="none" strike="noStrike" kern="1200" cap="none" spc="0" normalizeH="0" baseline="0" noProof="0" dirty="0">
                <a:ln>
                  <a:noFill/>
                </a:ln>
                <a:solidFill>
                  <a:srgbClr val="000000"/>
                </a:solidFill>
                <a:effectLst/>
                <a:uLnTx/>
                <a:uFillTx/>
                <a:latin typeface="Cambria" pitchFamily="18" charset="0"/>
                <a:ea typeface="Cambria" pitchFamily="18" charset="0"/>
                <a:cs typeface="Times New Roman" panose="02020603050405020304" pitchFamily="18" charset="0"/>
              </a:rPr>
              <a:t>' object has no attribute '__secret'</a:t>
            </a:r>
          </a:p>
        </p:txBody>
      </p:sp>
      <p:sp>
        <p:nvSpPr>
          <p:cNvPr id="9" name="TextBox 8">
            <a:extLst>
              <a:ext uri="{FF2B5EF4-FFF2-40B4-BE49-F238E27FC236}">
                <a16:creationId xmlns:a16="http://schemas.microsoft.com/office/drawing/2014/main" id="{672C92A4-7319-0201-86F9-1BB3D8EA8374}"/>
              </a:ext>
            </a:extLst>
          </p:cNvPr>
          <p:cNvSpPr txBox="1"/>
          <p:nvPr/>
        </p:nvSpPr>
        <p:spPr>
          <a:xfrm>
            <a:off x="4604657" y="3727953"/>
            <a:ext cx="4281196" cy="2585323"/>
          </a:xfrm>
          <a:prstGeom prst="rect">
            <a:avLst/>
          </a:prstGeom>
          <a:noFill/>
          <a:ln>
            <a:solidFill>
              <a:schemeClr val="accent1"/>
            </a:solidFill>
          </a:ln>
        </p:spPr>
        <p:txBody>
          <a:bodyPr wrap="square">
            <a:spAutoFit/>
          </a:bodyPr>
          <a:lstStyle/>
          <a:p>
            <a:r>
              <a:rPr lang="en-US" sz="1800" dirty="0">
                <a:latin typeface="Cambria" panose="02040503050406030204" pitchFamily="18" charset="0"/>
                <a:ea typeface="Cambria" panose="02040503050406030204" pitchFamily="18" charset="0"/>
              </a:rPr>
              <a:t>It looks like nobody can access our Secret Data attribute without the key (5), so it must be safe.</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But performing the name mangling ourselves, that so called private data can be accessed.</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print(test_num._</a:t>
            </a:r>
            <a:r>
              <a:rPr lang="en-US" sz="1800" dirty="0" err="1">
                <a:latin typeface="Cambria" panose="02040503050406030204" pitchFamily="18" charset="0"/>
                <a:ea typeface="Cambria" panose="02040503050406030204" pitchFamily="18" charset="0"/>
              </a:rPr>
              <a:t>TestPrivate</a:t>
            </a:r>
            <a:r>
              <a:rPr lang="en-US" sz="1800" dirty="0">
                <a:latin typeface="Cambria" panose="02040503050406030204" pitchFamily="18" charset="0"/>
                <a:ea typeface="Cambria" panose="02040503050406030204" pitchFamily="18" charset="0"/>
              </a:rPr>
              <a:t>__secret)</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470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533400" y="1905000"/>
            <a:ext cx="8001000" cy="3581400"/>
          </a:xfrm>
          <a:ln>
            <a:solidFill>
              <a:schemeClr val="accent1"/>
            </a:solidFill>
          </a:ln>
        </p:spPr>
        <p:txBody>
          <a:bodyPr>
            <a:noAutofit/>
          </a:bodyPr>
          <a:lstStyle/>
          <a:p>
            <a:pPr marL="0" indent="0" algn="just">
              <a:lnSpc>
                <a:spcPct val="120000"/>
              </a:lnSpc>
              <a:spcBef>
                <a:spcPts val="600"/>
              </a:spcBef>
              <a:spcAft>
                <a:spcPts val="600"/>
              </a:spcAft>
              <a:buNone/>
            </a:pPr>
            <a:r>
              <a:rPr lang="en-US" sz="2800" i="1" dirty="0">
                <a:solidFill>
                  <a:srgbClr val="0070C0"/>
                </a:solidFill>
                <a:latin typeface="Cambria" pitchFamily="18" charset="0"/>
                <a:ea typeface="Cambria" pitchFamily="18" charset="0"/>
                <a:cs typeface="Times New Roman" panose="02020603050405020304" pitchFamily="18" charset="0"/>
              </a:rPr>
              <a:t>Don't create new double-underscore names in your own code, it will only cause grief and heartache. Consider this reserved for Python's internally defined special names.</a:t>
            </a:r>
          </a:p>
          <a:p>
            <a:pPr marL="0" indent="0" algn="r">
              <a:spcBef>
                <a:spcPts val="0"/>
              </a:spcBef>
              <a:buNone/>
            </a:pPr>
            <a:r>
              <a:rPr lang="en-US" i="1" dirty="0">
                <a:solidFill>
                  <a:srgbClr val="000000"/>
                </a:solidFill>
                <a:latin typeface="Cambria" pitchFamily="18" charset="0"/>
                <a:ea typeface="Cambria" pitchFamily="18" charset="0"/>
                <a:cs typeface="Times New Roman" panose="02020603050405020304" pitchFamily="18" charset="0"/>
              </a:rPr>
              <a:t>Steven F. Lott, Dusty Phillips, authors of </a:t>
            </a:r>
          </a:p>
          <a:p>
            <a:pPr marL="0" indent="0" algn="r">
              <a:spcBef>
                <a:spcPts val="0"/>
              </a:spcBef>
              <a:buNone/>
            </a:pPr>
            <a:r>
              <a:rPr lang="en-US" i="1" dirty="0">
                <a:solidFill>
                  <a:srgbClr val="000000"/>
                </a:solidFill>
                <a:latin typeface="Cambria" pitchFamily="18" charset="0"/>
                <a:ea typeface="Cambria" pitchFamily="18" charset="0"/>
                <a:cs typeface="Times New Roman" panose="02020603050405020304" pitchFamily="18" charset="0"/>
              </a:rPr>
              <a:t>“Python Object-Oriented Programming”</a:t>
            </a:r>
          </a:p>
          <a:p>
            <a:pPr marL="0" indent="0" algn="just">
              <a:lnSpc>
                <a:spcPct val="120000"/>
              </a:lnSpc>
              <a:spcBef>
                <a:spcPts val="600"/>
              </a:spcBef>
              <a:spcAft>
                <a:spcPts val="600"/>
              </a:spcAft>
              <a:buNone/>
            </a:pPr>
            <a:endParaRPr lang="en-US" sz="2800" i="1" dirty="0">
              <a:solidFill>
                <a:srgbClr val="000000"/>
              </a:solidFill>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379455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143000"/>
            <a:ext cx="8382000" cy="5334000"/>
          </a:xfrm>
        </p:spPr>
        <p:txBody>
          <a:bodyPr>
            <a:normAutofit/>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Modules are simply Python files.</a:t>
            </a:r>
          </a:p>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The </a:t>
            </a:r>
            <a:r>
              <a:rPr lang="en-US" dirty="0">
                <a:solidFill>
                  <a:srgbClr val="0070C0"/>
                </a:solidFill>
                <a:latin typeface="Cambria" pitchFamily="18" charset="0"/>
                <a:ea typeface="Cambria" pitchFamily="18" charset="0"/>
                <a:cs typeface="Times New Roman" panose="02020603050405020304" pitchFamily="18" charset="0"/>
              </a:rPr>
              <a:t>import</a:t>
            </a:r>
            <a:r>
              <a:rPr lang="en-US" dirty="0">
                <a:solidFill>
                  <a:srgbClr val="000000"/>
                </a:solidFill>
                <a:latin typeface="Cambria" pitchFamily="18" charset="0"/>
                <a:ea typeface="Cambria" pitchFamily="18" charset="0"/>
                <a:cs typeface="Times New Roman" panose="02020603050405020304" pitchFamily="18" charset="0"/>
              </a:rPr>
              <a:t> statement is used for importing modules or specific classes or functions from modules. </a:t>
            </a:r>
          </a:p>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They are executed only the first time the module name is encountered in an import statement.</a:t>
            </a:r>
          </a:p>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The file name is the module name with the suffix (.</a:t>
            </a:r>
            <a:r>
              <a:rPr lang="en-US" dirty="0" err="1">
                <a:solidFill>
                  <a:srgbClr val="000000"/>
                </a:solidFill>
                <a:latin typeface="Cambria" pitchFamily="18" charset="0"/>
                <a:ea typeface="Cambria" pitchFamily="18" charset="0"/>
                <a:cs typeface="Times New Roman" panose="02020603050405020304" pitchFamily="18" charset="0"/>
              </a:rPr>
              <a:t>py</a:t>
            </a:r>
            <a:r>
              <a:rPr lang="en-US" dirty="0">
                <a:solidFill>
                  <a:srgbClr val="000000"/>
                </a:solidFill>
                <a:latin typeface="Cambria" pitchFamily="18" charset="0"/>
                <a:ea typeface="Cambria" pitchFamily="18" charset="0"/>
                <a:cs typeface="Times New Roman" panose="02020603050405020304" pitchFamily="18" charset="0"/>
              </a:rPr>
              <a:t>). </a:t>
            </a:r>
          </a:p>
          <a:p>
            <a:pPr lvl="1"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e.g. A file named abc.py is a module named </a:t>
            </a:r>
            <a:r>
              <a:rPr lang="en-US" dirty="0" err="1">
                <a:solidFill>
                  <a:srgbClr val="000000"/>
                </a:solidFill>
                <a:latin typeface="Cambria" pitchFamily="18" charset="0"/>
                <a:ea typeface="Cambria" pitchFamily="18" charset="0"/>
                <a:cs typeface="Times New Roman" panose="02020603050405020304" pitchFamily="18" charset="0"/>
              </a:rPr>
              <a:t>abc</a:t>
            </a:r>
            <a:r>
              <a:rPr lang="en-US" dirty="0">
                <a:solidFill>
                  <a:srgbClr val="000000"/>
                </a:solidFill>
                <a:latin typeface="Cambria" pitchFamily="18" charset="0"/>
                <a:ea typeface="Cambria"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IN" b="1" dirty="0">
                <a:effectLst/>
                <a:ea typeface="Calibri" panose="020F0502020204030204" pitchFamily="34" charset="0"/>
                <a:cs typeface="Times New Roman" panose="02020603050405020304" pitchFamily="18" charset="0"/>
              </a:rPr>
              <a:t>Modules</a:t>
            </a:r>
            <a:endParaRPr lang="en-IN" dirty="0"/>
          </a:p>
        </p:txBody>
      </p:sp>
    </p:spTree>
    <p:extLst>
      <p:ext uri="{BB962C8B-B14F-4D97-AF65-F5344CB8AC3E}">
        <p14:creationId xmlns:p14="http://schemas.microsoft.com/office/powerpoint/2010/main" val="255683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143000"/>
            <a:ext cx="8382000" cy="5334000"/>
          </a:xfrm>
        </p:spPr>
        <p:txBody>
          <a:bodyPr>
            <a:normAutofit/>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Scenario: </a:t>
            </a:r>
          </a:p>
          <a:p>
            <a:pPr marL="0" indent="0" algn="just">
              <a:lnSpc>
                <a:spcPct val="120000"/>
              </a:lnSpc>
              <a:spcBef>
                <a:spcPts val="600"/>
              </a:spcBef>
              <a:spcAft>
                <a:spcPts val="600"/>
              </a:spcAft>
              <a:buNone/>
            </a:pPr>
            <a:r>
              <a:rPr lang="en-US" dirty="0">
                <a:solidFill>
                  <a:srgbClr val="000000"/>
                </a:solidFill>
                <a:latin typeface="Cambria" pitchFamily="18" charset="0"/>
                <a:ea typeface="Cambria" pitchFamily="18" charset="0"/>
                <a:cs typeface="Times New Roman" panose="02020603050405020304" pitchFamily="18" charset="0"/>
              </a:rPr>
              <a:t>While building an ecommerce system, assume we have a module called </a:t>
            </a:r>
            <a:r>
              <a:rPr lang="en-US" dirty="0">
                <a:solidFill>
                  <a:srgbClr val="0070C0"/>
                </a:solidFill>
                <a:latin typeface="Cambria" pitchFamily="18" charset="0"/>
                <a:ea typeface="Cambria" pitchFamily="18" charset="0"/>
                <a:cs typeface="Times New Roman" panose="02020603050405020304" pitchFamily="18" charset="0"/>
              </a:rPr>
              <a:t>database.py</a:t>
            </a:r>
            <a:r>
              <a:rPr lang="en-US" dirty="0">
                <a:solidFill>
                  <a:srgbClr val="000000"/>
                </a:solidFill>
                <a:latin typeface="Cambria" pitchFamily="18" charset="0"/>
                <a:ea typeface="Cambria" pitchFamily="18" charset="0"/>
                <a:cs typeface="Times New Roman" panose="02020603050405020304" pitchFamily="18" charset="0"/>
              </a:rPr>
              <a:t>, which contains a </a:t>
            </a:r>
            <a:r>
              <a:rPr lang="en-US" dirty="0">
                <a:solidFill>
                  <a:srgbClr val="00B050"/>
                </a:solidFill>
                <a:latin typeface="Cambria" pitchFamily="18" charset="0"/>
                <a:ea typeface="Cambria" pitchFamily="18" charset="0"/>
                <a:cs typeface="Times New Roman" panose="02020603050405020304" pitchFamily="18" charset="0"/>
              </a:rPr>
              <a:t>class called Database. </a:t>
            </a:r>
          </a:p>
          <a:p>
            <a:pPr marL="0" indent="0" algn="just">
              <a:lnSpc>
                <a:spcPct val="120000"/>
              </a:lnSpc>
              <a:spcBef>
                <a:spcPts val="600"/>
              </a:spcBef>
              <a:spcAft>
                <a:spcPts val="600"/>
              </a:spcAft>
              <a:buNone/>
            </a:pPr>
            <a:r>
              <a:rPr lang="en-US" dirty="0">
                <a:solidFill>
                  <a:srgbClr val="000000"/>
                </a:solidFill>
                <a:latin typeface="Cambria" pitchFamily="18" charset="0"/>
                <a:ea typeface="Cambria" pitchFamily="18" charset="0"/>
                <a:cs typeface="Times New Roman" panose="02020603050405020304" pitchFamily="18" charset="0"/>
              </a:rPr>
              <a:t>A second module called </a:t>
            </a:r>
            <a:r>
              <a:rPr lang="en-US" dirty="0">
                <a:solidFill>
                  <a:srgbClr val="0070C0"/>
                </a:solidFill>
                <a:latin typeface="Cambria" pitchFamily="18" charset="0"/>
                <a:ea typeface="Cambria" pitchFamily="18" charset="0"/>
                <a:cs typeface="Times New Roman" panose="02020603050405020304" pitchFamily="18" charset="0"/>
              </a:rPr>
              <a:t>products.py </a:t>
            </a:r>
            <a:r>
              <a:rPr lang="en-US" dirty="0">
                <a:solidFill>
                  <a:srgbClr val="000000"/>
                </a:solidFill>
                <a:latin typeface="Cambria" pitchFamily="18" charset="0"/>
                <a:ea typeface="Cambria" pitchFamily="18" charset="0"/>
                <a:cs typeface="Times New Roman" panose="02020603050405020304" pitchFamily="18" charset="0"/>
              </a:rPr>
              <a:t>is responsible for product related queries. </a:t>
            </a:r>
          </a:p>
          <a:p>
            <a:pPr marL="0" indent="0" algn="just">
              <a:lnSpc>
                <a:spcPct val="120000"/>
              </a:lnSpc>
              <a:spcBef>
                <a:spcPts val="600"/>
              </a:spcBef>
              <a:spcAft>
                <a:spcPts val="600"/>
              </a:spcAft>
              <a:buNone/>
            </a:pPr>
            <a:r>
              <a:rPr lang="en-US" dirty="0">
                <a:solidFill>
                  <a:srgbClr val="000000"/>
                </a:solidFill>
                <a:latin typeface="Cambria" pitchFamily="18" charset="0"/>
                <a:ea typeface="Cambria" pitchFamily="18" charset="0"/>
                <a:cs typeface="Times New Roman" panose="02020603050405020304" pitchFamily="18" charset="0"/>
              </a:rPr>
              <a:t>products.py needs to instantiate the Database class from database.py so that it can execute queries on the product table.</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Different ways to import</a:t>
            </a:r>
            <a:endParaRPr lang="en-IN" dirty="0"/>
          </a:p>
        </p:txBody>
      </p:sp>
    </p:spTree>
    <p:extLst>
      <p:ext uri="{BB962C8B-B14F-4D97-AF65-F5344CB8AC3E}">
        <p14:creationId xmlns:p14="http://schemas.microsoft.com/office/powerpoint/2010/main" val="118425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295400"/>
            <a:ext cx="8229600" cy="5181600"/>
          </a:xfrm>
        </p:spPr>
        <p:txBody>
          <a:bodyPr>
            <a:normAutofit/>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import the module as a whole</a:t>
            </a:r>
          </a:p>
          <a:p>
            <a:pPr marL="393192" lvl="1" indent="0" algn="just">
              <a:lnSpc>
                <a:spcPct val="120000"/>
              </a:lnSpc>
              <a:spcBef>
                <a:spcPts val="0"/>
              </a:spcBef>
              <a:buNone/>
            </a:pPr>
            <a:r>
              <a:rPr lang="en-US" dirty="0">
                <a:solidFill>
                  <a:srgbClr val="000000"/>
                </a:solidFill>
                <a:latin typeface="Cambria" pitchFamily="18" charset="0"/>
                <a:ea typeface="Cambria" pitchFamily="18" charset="0"/>
                <a:cs typeface="Times New Roman" panose="02020603050405020304" pitchFamily="18" charset="0"/>
              </a:rPr>
              <a:t>	</a:t>
            </a:r>
            <a:r>
              <a:rPr lang="en-US" dirty="0">
                <a:solidFill>
                  <a:srgbClr val="000000"/>
                </a:solidFill>
                <a:latin typeface="Courier New" panose="02070309020205020404" pitchFamily="49" charset="0"/>
                <a:ea typeface="Cambria" pitchFamily="18" charset="0"/>
                <a:cs typeface="Courier New" panose="02070309020205020404" pitchFamily="49" charset="0"/>
              </a:rPr>
              <a:t>import database</a:t>
            </a:r>
          </a:p>
          <a:p>
            <a:pPr marL="393192" lvl="1" indent="0" algn="just">
              <a:lnSpc>
                <a:spcPct val="120000"/>
              </a:lnSpc>
              <a:spcBef>
                <a:spcPts val="0"/>
              </a:spcBef>
              <a:buNone/>
            </a:pPr>
            <a:r>
              <a:rPr lang="en-US" dirty="0">
                <a:solidFill>
                  <a:srgbClr val="000000"/>
                </a:solidFill>
                <a:latin typeface="Courier New" panose="02070309020205020404" pitchFamily="49" charset="0"/>
                <a:ea typeface="Cambria" pitchFamily="18" charset="0"/>
                <a:cs typeface="Courier New" panose="02070309020205020404" pitchFamily="49" charset="0"/>
              </a:rPr>
              <a:t>   </a:t>
            </a:r>
            <a:r>
              <a:rPr lang="en-US" dirty="0" err="1">
                <a:solidFill>
                  <a:srgbClr val="000000"/>
                </a:solidFill>
                <a:latin typeface="Courier New" panose="02070309020205020404" pitchFamily="49" charset="0"/>
                <a:ea typeface="Cambria" pitchFamily="18" charset="0"/>
                <a:cs typeface="Courier New" panose="02070309020205020404" pitchFamily="49" charset="0"/>
              </a:rPr>
              <a:t>db</a:t>
            </a:r>
            <a:r>
              <a:rPr lang="en-US" dirty="0">
                <a:solidFill>
                  <a:srgbClr val="000000"/>
                </a:solidFill>
                <a:latin typeface="Courier New" panose="02070309020205020404" pitchFamily="49" charset="0"/>
                <a:ea typeface="Cambria" pitchFamily="18" charset="0"/>
                <a:cs typeface="Courier New" panose="02070309020205020404" pitchFamily="49" charset="0"/>
              </a:rPr>
              <a:t> = </a:t>
            </a:r>
            <a:r>
              <a:rPr lang="en-US" dirty="0" err="1">
                <a:solidFill>
                  <a:srgbClr val="000000"/>
                </a:solidFill>
                <a:latin typeface="Courier New" panose="02070309020205020404" pitchFamily="49" charset="0"/>
                <a:ea typeface="Cambria" pitchFamily="18" charset="0"/>
                <a:cs typeface="Courier New" panose="02070309020205020404" pitchFamily="49" charset="0"/>
              </a:rPr>
              <a:t>database.Database</a:t>
            </a:r>
            <a:r>
              <a:rPr lang="en-US" dirty="0">
                <a:solidFill>
                  <a:srgbClr val="000000"/>
                </a:solidFill>
                <a:latin typeface="Courier New" panose="02070309020205020404" pitchFamily="49" charset="0"/>
                <a:ea typeface="Cambria" pitchFamily="18" charset="0"/>
                <a:cs typeface="Courier New" panose="02070309020205020404" pitchFamily="49" charset="0"/>
              </a:rPr>
              <a:t>()</a:t>
            </a:r>
          </a:p>
          <a:p>
            <a:pPr marL="393192" lvl="1" indent="0" algn="just">
              <a:lnSpc>
                <a:spcPct val="120000"/>
              </a:lnSpc>
              <a:spcBef>
                <a:spcPts val="0"/>
              </a:spcBef>
              <a:buNone/>
            </a:pPr>
            <a:r>
              <a:rPr lang="en-US" dirty="0">
                <a:solidFill>
                  <a:srgbClr val="000000"/>
                </a:solidFill>
                <a:latin typeface="Courier New" panose="02070309020205020404" pitchFamily="49" charset="0"/>
                <a:ea typeface="Cambria" pitchFamily="18" charset="0"/>
                <a:cs typeface="Courier New" panose="02070309020205020404" pitchFamily="49" charset="0"/>
              </a:rPr>
              <a:t>   # Do queries on </a:t>
            </a:r>
            <a:r>
              <a:rPr lang="en-US" dirty="0" err="1">
                <a:solidFill>
                  <a:srgbClr val="000000"/>
                </a:solidFill>
                <a:latin typeface="Courier New" panose="02070309020205020404" pitchFamily="49" charset="0"/>
                <a:ea typeface="Cambria" pitchFamily="18" charset="0"/>
                <a:cs typeface="Courier New" panose="02070309020205020404" pitchFamily="49" charset="0"/>
              </a:rPr>
              <a:t>db</a:t>
            </a:r>
            <a:endParaRPr lang="en-US" dirty="0">
              <a:solidFill>
                <a:srgbClr val="000000"/>
              </a:solidFill>
              <a:latin typeface="Courier New" panose="02070309020205020404" pitchFamily="49" charset="0"/>
              <a:ea typeface="Cambria" pitchFamily="18" charset="0"/>
              <a:cs typeface="Courier New" panose="02070309020205020404" pitchFamily="49" charset="0"/>
            </a:endParaRPr>
          </a:p>
          <a:p>
            <a:pPr marL="393192" lvl="1" indent="0" algn="just">
              <a:lnSpc>
                <a:spcPct val="120000"/>
              </a:lnSpc>
              <a:spcBef>
                <a:spcPts val="0"/>
              </a:spcBef>
              <a:buNone/>
            </a:pPr>
            <a:endPar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endParaRPr>
          </a:p>
          <a:p>
            <a:pPr marL="393192" lvl="1" indent="0" algn="just">
              <a:lnSpc>
                <a:spcPct val="120000"/>
              </a:lnSpc>
              <a:spcBef>
                <a:spcPts val="0"/>
              </a:spcBef>
              <a:buNone/>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imports the </a:t>
            </a:r>
            <a:r>
              <a:rPr lang="en-US" sz="2000" dirty="0">
                <a:solidFill>
                  <a:srgbClr val="0070C0"/>
                </a:solidFill>
                <a:latin typeface="Cambria" panose="02040503050406030204" pitchFamily="18" charset="0"/>
                <a:ea typeface="Cambria" panose="02040503050406030204" pitchFamily="18" charset="0"/>
                <a:cs typeface="Courier New" panose="02070309020205020404" pitchFamily="49" charset="0"/>
              </a:rPr>
              <a:t>database</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module into the </a:t>
            </a:r>
            <a:r>
              <a:rPr lang="en-US" sz="2000" dirty="0">
                <a:solidFill>
                  <a:srgbClr val="0070C0"/>
                </a:solidFill>
                <a:latin typeface="Cambria" panose="02040503050406030204" pitchFamily="18" charset="0"/>
                <a:ea typeface="Cambria" panose="02040503050406030204" pitchFamily="18" charset="0"/>
                <a:cs typeface="Courier New" panose="02070309020205020404" pitchFamily="49" charset="0"/>
              </a:rPr>
              <a:t>products</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namespace (the list of</a:t>
            </a:r>
          </a:p>
          <a:p>
            <a:pPr marL="393192" lvl="1" indent="0" algn="just">
              <a:lnSpc>
                <a:spcPct val="120000"/>
              </a:lnSpc>
              <a:spcBef>
                <a:spcPts val="0"/>
              </a:spcBef>
              <a:buNone/>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names currently accessible in a module or function), so any class or function in the </a:t>
            </a:r>
            <a:r>
              <a:rPr lang="en-US" sz="2000" dirty="0">
                <a:solidFill>
                  <a:srgbClr val="0070C0"/>
                </a:solidFill>
                <a:latin typeface="Cambria" panose="02040503050406030204" pitchFamily="18" charset="0"/>
                <a:ea typeface="Cambria" panose="02040503050406030204" pitchFamily="18" charset="0"/>
                <a:cs typeface="Courier New" panose="02070309020205020404" pitchFamily="49" charset="0"/>
              </a:rPr>
              <a:t>database</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module can be accessed using the </a:t>
            </a:r>
            <a:r>
              <a:rPr lang="en-US" sz="2000" dirty="0">
                <a:solidFill>
                  <a:srgbClr val="0070C0"/>
                </a:solidFill>
                <a:latin typeface="Cambria" panose="02040503050406030204" pitchFamily="18" charset="0"/>
                <a:ea typeface="Cambria" panose="02040503050406030204" pitchFamily="18" charset="0"/>
                <a:cs typeface="Courier New" panose="02070309020205020404" pitchFamily="49" charset="0"/>
              </a:rPr>
              <a:t>database</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.&lt;something&gt; notation.</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Different ways to import (contd.)</a:t>
            </a:r>
            <a:endParaRPr lang="en-IN" dirty="0"/>
          </a:p>
        </p:txBody>
      </p:sp>
    </p:spTree>
    <p:extLst>
      <p:ext uri="{BB962C8B-B14F-4D97-AF65-F5344CB8AC3E}">
        <p14:creationId xmlns:p14="http://schemas.microsoft.com/office/powerpoint/2010/main" val="157130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295400"/>
            <a:ext cx="8229600" cy="5181600"/>
          </a:xfrm>
        </p:spPr>
        <p:txBody>
          <a:bodyPr>
            <a:normAutofit lnSpcReduction="10000"/>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import just the one class we need using the </a:t>
            </a:r>
            <a:r>
              <a:rPr lang="en-US" dirty="0">
                <a:solidFill>
                  <a:srgbClr val="000000"/>
                </a:solidFill>
                <a:latin typeface="Courier New" panose="02070309020205020404" pitchFamily="49" charset="0"/>
                <a:ea typeface="Cambria" pitchFamily="18" charset="0"/>
                <a:cs typeface="Courier New" panose="02070309020205020404" pitchFamily="49" charset="0"/>
              </a:rPr>
              <a:t>from...import </a:t>
            </a:r>
            <a:r>
              <a:rPr lang="en-US" dirty="0">
                <a:solidFill>
                  <a:srgbClr val="000000"/>
                </a:solidFill>
                <a:latin typeface="Cambria" pitchFamily="18" charset="0"/>
                <a:ea typeface="Cambria" pitchFamily="18" charset="0"/>
                <a:cs typeface="Times New Roman" panose="02020603050405020304" pitchFamily="18" charset="0"/>
              </a:rPr>
              <a:t>syntax</a:t>
            </a:r>
          </a:p>
          <a:p>
            <a:pPr marL="393192" lvl="1" indent="0" algn="just">
              <a:lnSpc>
                <a:spcPct val="120000"/>
              </a:lnSpc>
              <a:spcBef>
                <a:spcPts val="0"/>
              </a:spcBef>
              <a:buNone/>
            </a:pPr>
            <a:r>
              <a:rPr lang="en-US" dirty="0">
                <a:solidFill>
                  <a:srgbClr val="000000"/>
                </a:solidFill>
                <a:latin typeface="Cambria" pitchFamily="18" charset="0"/>
                <a:ea typeface="Cambria" pitchFamily="18" charset="0"/>
                <a:cs typeface="Times New Roman" panose="02020603050405020304" pitchFamily="18" charset="0"/>
              </a:rPr>
              <a:t>	</a:t>
            </a:r>
            <a:r>
              <a:rPr lang="en-US" dirty="0">
                <a:solidFill>
                  <a:srgbClr val="000000"/>
                </a:solidFill>
                <a:latin typeface="Courier New" panose="02070309020205020404" pitchFamily="49" charset="0"/>
                <a:ea typeface="Cambria" pitchFamily="18" charset="0"/>
                <a:cs typeface="Courier New" panose="02070309020205020404" pitchFamily="49" charset="0"/>
              </a:rPr>
              <a:t>from database import Database</a:t>
            </a:r>
          </a:p>
          <a:p>
            <a:pPr marL="393192" lvl="1" indent="0" algn="just">
              <a:lnSpc>
                <a:spcPct val="120000"/>
              </a:lnSpc>
              <a:spcBef>
                <a:spcPts val="0"/>
              </a:spcBef>
              <a:buNone/>
            </a:pPr>
            <a:r>
              <a:rPr lang="en-US" dirty="0">
                <a:solidFill>
                  <a:srgbClr val="000000"/>
                </a:solidFill>
                <a:latin typeface="Courier New" panose="02070309020205020404" pitchFamily="49" charset="0"/>
                <a:ea typeface="Cambria" pitchFamily="18" charset="0"/>
                <a:cs typeface="Courier New" panose="02070309020205020404" pitchFamily="49" charset="0"/>
              </a:rPr>
              <a:t>   </a:t>
            </a:r>
            <a:r>
              <a:rPr lang="en-US" dirty="0" err="1">
                <a:solidFill>
                  <a:srgbClr val="000000"/>
                </a:solidFill>
                <a:latin typeface="Courier New" panose="02070309020205020404" pitchFamily="49" charset="0"/>
                <a:ea typeface="Cambria" pitchFamily="18" charset="0"/>
                <a:cs typeface="Courier New" panose="02070309020205020404" pitchFamily="49" charset="0"/>
              </a:rPr>
              <a:t>db</a:t>
            </a:r>
            <a:r>
              <a:rPr lang="en-US" dirty="0">
                <a:solidFill>
                  <a:srgbClr val="000000"/>
                </a:solidFill>
                <a:latin typeface="Courier New" panose="02070309020205020404" pitchFamily="49" charset="0"/>
                <a:ea typeface="Cambria" pitchFamily="18" charset="0"/>
                <a:cs typeface="Courier New" panose="02070309020205020404" pitchFamily="49" charset="0"/>
              </a:rPr>
              <a:t> = Database()</a:t>
            </a:r>
          </a:p>
          <a:p>
            <a:pPr marL="393192" lvl="1" indent="0" algn="just">
              <a:lnSpc>
                <a:spcPct val="120000"/>
              </a:lnSpc>
              <a:spcBef>
                <a:spcPts val="0"/>
              </a:spcBef>
              <a:buNone/>
            </a:pPr>
            <a:r>
              <a:rPr lang="en-US" dirty="0">
                <a:solidFill>
                  <a:srgbClr val="000000"/>
                </a:solidFill>
                <a:latin typeface="Courier New" panose="02070309020205020404" pitchFamily="49" charset="0"/>
                <a:ea typeface="Cambria" pitchFamily="18" charset="0"/>
                <a:cs typeface="Courier New" panose="02070309020205020404" pitchFamily="49" charset="0"/>
              </a:rPr>
              <a:t>   # Do queries on </a:t>
            </a:r>
            <a:r>
              <a:rPr lang="en-US" dirty="0" err="1">
                <a:solidFill>
                  <a:srgbClr val="000000"/>
                </a:solidFill>
                <a:latin typeface="Courier New" panose="02070309020205020404" pitchFamily="49" charset="0"/>
                <a:ea typeface="Cambria" pitchFamily="18" charset="0"/>
                <a:cs typeface="Courier New" panose="02070309020205020404" pitchFamily="49" charset="0"/>
              </a:rPr>
              <a:t>db</a:t>
            </a:r>
            <a:endParaRPr lang="en-US" dirty="0">
              <a:solidFill>
                <a:srgbClr val="000000"/>
              </a:solidFill>
              <a:latin typeface="Courier New" panose="02070309020205020404" pitchFamily="49" charset="0"/>
              <a:ea typeface="Cambria" pitchFamily="18" charset="0"/>
              <a:cs typeface="Courier New" panose="02070309020205020404" pitchFamily="49" charset="0"/>
            </a:endParaRPr>
          </a:p>
          <a:p>
            <a:pPr marL="393192" lvl="1" indent="0" algn="just">
              <a:lnSpc>
                <a:spcPct val="120000"/>
              </a:lnSpc>
              <a:spcBef>
                <a:spcPts val="0"/>
              </a:spcBef>
              <a:buNone/>
            </a:pPr>
            <a:endPar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endParaRPr>
          </a:p>
          <a:p>
            <a:pPr lvl="1" algn="just">
              <a:lnSpc>
                <a:spcPct val="124000"/>
              </a:lnSpc>
              <a:spcBef>
                <a:spcPts val="0"/>
              </a:spcBef>
              <a:spcAft>
                <a:spcPts val="600"/>
              </a:spcAft>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imported only the </a:t>
            </a:r>
            <a:r>
              <a:rPr lang="en-US" sz="2000" dirty="0">
                <a:solidFill>
                  <a:srgbClr val="00B050"/>
                </a:solidFill>
                <a:latin typeface="Cambria" panose="02040503050406030204" pitchFamily="18" charset="0"/>
                <a:ea typeface="Cambria" panose="02040503050406030204" pitchFamily="18" charset="0"/>
                <a:cs typeface="Courier New" panose="02070309020205020404" pitchFamily="49" charset="0"/>
              </a:rPr>
              <a:t>Database class </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from the </a:t>
            </a:r>
            <a:r>
              <a:rPr lang="en-US" sz="2000" dirty="0">
                <a:solidFill>
                  <a:srgbClr val="0070C0"/>
                </a:solidFill>
                <a:latin typeface="Cambria" panose="02040503050406030204" pitchFamily="18" charset="0"/>
                <a:ea typeface="Cambria" panose="02040503050406030204" pitchFamily="18" charset="0"/>
                <a:cs typeface="Courier New" panose="02070309020205020404" pitchFamily="49" charset="0"/>
              </a:rPr>
              <a:t>database</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module. </a:t>
            </a:r>
          </a:p>
          <a:p>
            <a:pPr lvl="1" algn="just">
              <a:lnSpc>
                <a:spcPct val="124000"/>
              </a:lnSpc>
              <a:spcBef>
                <a:spcPts val="0"/>
              </a:spcBef>
              <a:spcAft>
                <a:spcPts val="600"/>
              </a:spcAft>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When we have a few items from a few modules, this can be a helpful simplification to avoid using longer, fully qualified names like </a:t>
            </a:r>
            <a:r>
              <a:rPr lang="en-US" sz="2000" dirty="0" err="1">
                <a:solidFill>
                  <a:srgbClr val="000000"/>
                </a:solidFill>
                <a:latin typeface="Cambria" panose="02040503050406030204" pitchFamily="18" charset="0"/>
                <a:ea typeface="Cambria" panose="02040503050406030204" pitchFamily="18" charset="0"/>
                <a:cs typeface="Courier New" panose="02070309020205020404" pitchFamily="49" charset="0"/>
              </a:rPr>
              <a:t>database.Database</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p>
          <a:p>
            <a:pPr lvl="1" algn="just">
              <a:lnSpc>
                <a:spcPct val="124000"/>
              </a:lnSpc>
              <a:spcBef>
                <a:spcPts val="0"/>
              </a:spcBef>
              <a:spcAft>
                <a:spcPts val="600"/>
              </a:spcAft>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But, when we import a number of items from a number of different modules, this can be a potential source of confusion when we omit the qualifiers.</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Different ways to import (contd.)</a:t>
            </a:r>
            <a:endParaRPr lang="en-IN" dirty="0"/>
          </a:p>
        </p:txBody>
      </p:sp>
    </p:spTree>
    <p:extLst>
      <p:ext uri="{BB962C8B-B14F-4D97-AF65-F5344CB8AC3E}">
        <p14:creationId xmlns:p14="http://schemas.microsoft.com/office/powerpoint/2010/main" val="197133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219200"/>
            <a:ext cx="8229600" cy="5257800"/>
          </a:xfrm>
        </p:spPr>
        <p:txBody>
          <a:bodyPr>
            <a:normAutofit/>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If, for some reason, </a:t>
            </a:r>
            <a:r>
              <a:rPr lang="en-US" dirty="0">
                <a:solidFill>
                  <a:srgbClr val="0070C0"/>
                </a:solidFill>
                <a:latin typeface="Cambria" pitchFamily="18" charset="0"/>
                <a:ea typeface="Cambria" pitchFamily="18" charset="0"/>
                <a:cs typeface="Times New Roman" panose="02020603050405020304" pitchFamily="18" charset="0"/>
              </a:rPr>
              <a:t>products</a:t>
            </a:r>
            <a:r>
              <a:rPr lang="en-US" dirty="0">
                <a:solidFill>
                  <a:srgbClr val="000000"/>
                </a:solidFill>
                <a:latin typeface="Cambria" pitchFamily="18" charset="0"/>
                <a:ea typeface="Cambria" pitchFamily="18" charset="0"/>
                <a:cs typeface="Times New Roman" panose="02020603050405020304" pitchFamily="18" charset="0"/>
              </a:rPr>
              <a:t> already has a class called </a:t>
            </a:r>
            <a:r>
              <a:rPr lang="en-US" dirty="0">
                <a:solidFill>
                  <a:srgbClr val="00B050"/>
                </a:solidFill>
                <a:latin typeface="Cambria" pitchFamily="18" charset="0"/>
                <a:ea typeface="Cambria" pitchFamily="18" charset="0"/>
                <a:cs typeface="Times New Roman" panose="02020603050405020304" pitchFamily="18" charset="0"/>
              </a:rPr>
              <a:t>Database</a:t>
            </a:r>
            <a:r>
              <a:rPr lang="en-US" dirty="0">
                <a:solidFill>
                  <a:srgbClr val="000000"/>
                </a:solidFill>
                <a:latin typeface="Cambria" pitchFamily="18" charset="0"/>
                <a:ea typeface="Cambria" pitchFamily="18" charset="0"/>
                <a:cs typeface="Times New Roman" panose="02020603050405020304" pitchFamily="18" charset="0"/>
              </a:rPr>
              <a:t>, and we don't want the two names to be confused, we can rename the class when used inside the </a:t>
            </a:r>
            <a:r>
              <a:rPr lang="en-US" dirty="0">
                <a:solidFill>
                  <a:srgbClr val="0070C0"/>
                </a:solidFill>
                <a:latin typeface="Cambria" pitchFamily="18" charset="0"/>
                <a:ea typeface="Cambria" pitchFamily="18" charset="0"/>
                <a:cs typeface="Times New Roman" panose="02020603050405020304" pitchFamily="18" charset="0"/>
              </a:rPr>
              <a:t>products</a:t>
            </a:r>
            <a:r>
              <a:rPr lang="en-US" dirty="0">
                <a:solidFill>
                  <a:srgbClr val="000000"/>
                </a:solidFill>
                <a:latin typeface="Cambria" pitchFamily="18" charset="0"/>
                <a:ea typeface="Cambria" pitchFamily="18" charset="0"/>
                <a:cs typeface="Times New Roman" panose="02020603050405020304" pitchFamily="18" charset="0"/>
              </a:rPr>
              <a:t> module.</a:t>
            </a:r>
          </a:p>
          <a:p>
            <a:pPr marL="0" indent="0" algn="just">
              <a:lnSpc>
                <a:spcPct val="120000"/>
              </a:lnSpc>
              <a:spcBef>
                <a:spcPts val="0"/>
              </a:spcBef>
              <a:buNone/>
            </a:pPr>
            <a:r>
              <a:rPr lang="en-US" dirty="0">
                <a:solidFill>
                  <a:srgbClr val="000000"/>
                </a:solidFill>
                <a:latin typeface="Cambria" pitchFamily="18" charset="0"/>
                <a:ea typeface="Cambria" pitchFamily="18" charset="0"/>
                <a:cs typeface="Times New Roman" panose="02020603050405020304" pitchFamily="18" charset="0"/>
              </a:rPr>
              <a:t>	</a:t>
            </a:r>
            <a:r>
              <a:rPr lang="en-US" sz="2200" dirty="0">
                <a:solidFill>
                  <a:srgbClr val="000000"/>
                </a:solidFill>
                <a:latin typeface="Courier New" panose="02070309020205020404" pitchFamily="49" charset="0"/>
                <a:ea typeface="Cambria" pitchFamily="18" charset="0"/>
                <a:cs typeface="Courier New" panose="02070309020205020404" pitchFamily="49" charset="0"/>
              </a:rPr>
              <a:t>from database import Database as DB</a:t>
            </a:r>
          </a:p>
          <a:p>
            <a:pPr marL="0" indent="0" algn="just">
              <a:lnSpc>
                <a:spcPct val="120000"/>
              </a:lnSpc>
              <a:spcBef>
                <a:spcPts val="0"/>
              </a:spcBef>
              <a:buNone/>
            </a:pPr>
            <a:r>
              <a:rPr lang="en-US" sz="2200" dirty="0">
                <a:solidFill>
                  <a:srgbClr val="000000"/>
                </a:solidFill>
                <a:latin typeface="Courier New" panose="02070309020205020404" pitchFamily="49" charset="0"/>
                <a:ea typeface="Cambria" pitchFamily="18" charset="0"/>
                <a:cs typeface="Courier New" panose="02070309020205020404" pitchFamily="49" charset="0"/>
              </a:rPr>
              <a:t>	</a:t>
            </a:r>
            <a:r>
              <a:rPr lang="en-US" sz="2200" dirty="0" err="1">
                <a:solidFill>
                  <a:srgbClr val="000000"/>
                </a:solidFill>
                <a:latin typeface="Courier New" panose="02070309020205020404" pitchFamily="49" charset="0"/>
                <a:ea typeface="Cambria" pitchFamily="18" charset="0"/>
                <a:cs typeface="Courier New" panose="02070309020205020404" pitchFamily="49" charset="0"/>
              </a:rPr>
              <a:t>db</a:t>
            </a:r>
            <a:r>
              <a:rPr lang="en-US" sz="2200" dirty="0">
                <a:solidFill>
                  <a:srgbClr val="000000"/>
                </a:solidFill>
                <a:latin typeface="Courier New" panose="02070309020205020404" pitchFamily="49" charset="0"/>
                <a:ea typeface="Cambria" pitchFamily="18" charset="0"/>
                <a:cs typeface="Courier New" panose="02070309020205020404" pitchFamily="49" charset="0"/>
              </a:rPr>
              <a:t> = DB()</a:t>
            </a:r>
          </a:p>
          <a:p>
            <a:pPr marL="0" indent="0" algn="just">
              <a:lnSpc>
                <a:spcPct val="120000"/>
              </a:lnSpc>
              <a:spcBef>
                <a:spcPts val="0"/>
              </a:spcBef>
              <a:spcAft>
                <a:spcPts val="1200"/>
              </a:spcAft>
              <a:buNone/>
            </a:pPr>
            <a:r>
              <a:rPr lang="en-US" sz="2200" dirty="0">
                <a:solidFill>
                  <a:srgbClr val="000000"/>
                </a:solidFill>
                <a:latin typeface="Courier New" panose="02070309020205020404" pitchFamily="49" charset="0"/>
                <a:ea typeface="Cambria" pitchFamily="18" charset="0"/>
                <a:cs typeface="Courier New" panose="02070309020205020404" pitchFamily="49" charset="0"/>
              </a:rPr>
              <a:t>	# Do queries on </a:t>
            </a:r>
            <a:r>
              <a:rPr lang="en-US" sz="2200" dirty="0" err="1">
                <a:solidFill>
                  <a:srgbClr val="000000"/>
                </a:solidFill>
                <a:latin typeface="Courier New" panose="02070309020205020404" pitchFamily="49" charset="0"/>
                <a:ea typeface="Cambria" pitchFamily="18" charset="0"/>
                <a:cs typeface="Courier New" panose="02070309020205020404" pitchFamily="49" charset="0"/>
              </a:rPr>
              <a:t>db</a:t>
            </a:r>
            <a:endParaRPr lang="en-US" sz="2200" dirty="0">
              <a:solidFill>
                <a:srgbClr val="000000"/>
              </a:solidFill>
              <a:latin typeface="Courier New" panose="02070309020205020404" pitchFamily="49" charset="0"/>
              <a:ea typeface="Cambria" pitchFamily="18" charset="0"/>
              <a:cs typeface="Courier New" panose="02070309020205020404" pitchFamily="49" charset="0"/>
            </a:endParaRPr>
          </a:p>
          <a:p>
            <a:pPr algn="just">
              <a:lnSpc>
                <a:spcPct val="120000"/>
              </a:lnSpc>
              <a:spcBef>
                <a:spcPts val="0"/>
              </a:spcBef>
              <a:spcAft>
                <a:spcPts val="600"/>
              </a:spcAft>
            </a:pPr>
            <a:r>
              <a:rPr lang="en-US" dirty="0">
                <a:solidFill>
                  <a:srgbClr val="000000"/>
                </a:solidFill>
                <a:latin typeface="Cambria" panose="02040503050406030204" pitchFamily="18" charset="0"/>
                <a:ea typeface="Cambria" panose="02040503050406030204" pitchFamily="18" charset="0"/>
                <a:cs typeface="Courier New" panose="02070309020205020404" pitchFamily="49" charset="0"/>
              </a:rPr>
              <a:t>Also multiple items can be imported in one statement. If our </a:t>
            </a:r>
            <a:r>
              <a:rPr lang="en-US" dirty="0">
                <a:solidFill>
                  <a:srgbClr val="0070C0"/>
                </a:solidFill>
                <a:latin typeface="Cambria" panose="02040503050406030204" pitchFamily="18" charset="0"/>
                <a:ea typeface="Cambria" panose="02040503050406030204" pitchFamily="18" charset="0"/>
                <a:cs typeface="Courier New" panose="02070309020205020404" pitchFamily="49" charset="0"/>
              </a:rPr>
              <a:t>database</a:t>
            </a:r>
            <a:r>
              <a:rPr lang="en-US" dirty="0">
                <a:solidFill>
                  <a:srgbClr val="000000"/>
                </a:solidFill>
                <a:latin typeface="Cambria" panose="02040503050406030204" pitchFamily="18" charset="0"/>
                <a:ea typeface="Cambria" panose="02040503050406030204" pitchFamily="18" charset="0"/>
                <a:cs typeface="Courier New" panose="02070309020205020404" pitchFamily="49" charset="0"/>
              </a:rPr>
              <a:t> module also contains a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Query</a:t>
            </a:r>
            <a:r>
              <a:rPr lang="en-US" dirty="0">
                <a:solidFill>
                  <a:srgbClr val="000000"/>
                </a:solidFill>
                <a:latin typeface="Cambria" panose="02040503050406030204" pitchFamily="18" charset="0"/>
                <a:ea typeface="Cambria" panose="02040503050406030204" pitchFamily="18" charset="0"/>
                <a:cs typeface="Courier New" panose="02070309020205020404" pitchFamily="49" charset="0"/>
              </a:rPr>
              <a:t> class, we can import both classes</a:t>
            </a: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a:t>
            </a:r>
          </a:p>
          <a:p>
            <a:pPr marL="393192" lvl="1" indent="0" algn="just">
              <a:lnSpc>
                <a:spcPct val="120000"/>
              </a:lnSpc>
              <a:spcBef>
                <a:spcPts val="0"/>
              </a:spcBef>
              <a:buNone/>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sz="2200" dirty="0">
                <a:solidFill>
                  <a:srgbClr val="000000"/>
                </a:solidFill>
                <a:latin typeface="Courier New" panose="02070309020205020404" pitchFamily="49" charset="0"/>
                <a:ea typeface="Cambria" panose="02040503050406030204" pitchFamily="18" charset="0"/>
                <a:cs typeface="Courier New" panose="02070309020205020404" pitchFamily="49" charset="0"/>
              </a:rPr>
              <a:t>from database import Database, Query</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Different ways to import (contd.)</a:t>
            </a:r>
            <a:endParaRPr lang="en-IN" dirty="0"/>
          </a:p>
        </p:txBody>
      </p:sp>
    </p:spTree>
    <p:extLst>
      <p:ext uri="{BB962C8B-B14F-4D97-AF65-F5344CB8AC3E}">
        <p14:creationId xmlns:p14="http://schemas.microsoft.com/office/powerpoint/2010/main" val="307688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219200"/>
            <a:ext cx="8229600" cy="5257800"/>
          </a:xfrm>
        </p:spPr>
        <p:txBody>
          <a:bodyPr>
            <a:normAutofit fontScale="92500"/>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can import all classes and functions from the database module</a:t>
            </a:r>
          </a:p>
          <a:p>
            <a:pPr marL="0" indent="0" algn="just">
              <a:lnSpc>
                <a:spcPct val="120000"/>
              </a:lnSpc>
              <a:spcBef>
                <a:spcPts val="600"/>
              </a:spcBef>
              <a:spcAft>
                <a:spcPts val="600"/>
              </a:spcAft>
              <a:buNone/>
            </a:pPr>
            <a:r>
              <a:rPr lang="en-US" dirty="0">
                <a:solidFill>
                  <a:srgbClr val="000000"/>
                </a:solidFill>
                <a:latin typeface="Cambria" pitchFamily="18" charset="0"/>
                <a:ea typeface="Cambria" pitchFamily="18" charset="0"/>
                <a:cs typeface="Times New Roman" panose="02020603050405020304" pitchFamily="18" charset="0"/>
              </a:rPr>
              <a:t>	</a:t>
            </a:r>
            <a:r>
              <a:rPr lang="en-US" dirty="0">
                <a:solidFill>
                  <a:srgbClr val="000000"/>
                </a:solidFill>
                <a:latin typeface="Courier New" panose="02070309020205020404" pitchFamily="49" charset="0"/>
                <a:ea typeface="Cambria" pitchFamily="18" charset="0"/>
                <a:cs typeface="Courier New" panose="02070309020205020404" pitchFamily="49" charset="0"/>
              </a:rPr>
              <a:t>from database import *</a:t>
            </a:r>
          </a:p>
          <a:p>
            <a:pPr marL="0" indent="0" algn="just">
              <a:lnSpc>
                <a:spcPct val="120000"/>
              </a:lnSpc>
              <a:spcBef>
                <a:spcPts val="600"/>
              </a:spcBef>
              <a:spcAft>
                <a:spcPts val="600"/>
              </a:spcAft>
              <a:buNone/>
            </a:pPr>
            <a:r>
              <a:rPr lang="en-US" sz="2200" dirty="0">
                <a:solidFill>
                  <a:srgbClr val="FF0000"/>
                </a:solidFill>
                <a:latin typeface="Cambria" panose="02040503050406030204" pitchFamily="18" charset="0"/>
                <a:ea typeface="Cambria" panose="02040503050406030204" pitchFamily="18" charset="0"/>
                <a:cs typeface="Courier New" panose="02070309020205020404" pitchFamily="49" charset="0"/>
              </a:rPr>
              <a:t>Why not to use</a:t>
            </a: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a:t>
            </a:r>
          </a:p>
          <a:p>
            <a:pPr marL="288000" indent="-288000" algn="just">
              <a:lnSpc>
                <a:spcPct val="120000"/>
              </a:lnSpc>
              <a:spcBef>
                <a:spcPts val="0"/>
              </a:spcBef>
              <a:spcAft>
                <a:spcPts val="600"/>
              </a:spcAft>
            </a:pP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It takes a lot longer to find where a class is located. Code maintenance becomes a difficult job.</a:t>
            </a:r>
          </a:p>
          <a:p>
            <a:pPr marL="288000" indent="-288000" algn="just">
              <a:lnSpc>
                <a:spcPct val="120000"/>
              </a:lnSpc>
              <a:spcBef>
                <a:spcPts val="0"/>
              </a:spcBef>
              <a:spcAft>
                <a:spcPts val="600"/>
              </a:spcAft>
            </a:pP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If there are conflicting names, last import statement overwrites the </a:t>
            </a:r>
            <a:r>
              <a:rPr lang="en-US" sz="2200" dirty="0" err="1">
                <a:solidFill>
                  <a:srgbClr val="000000"/>
                </a:solidFill>
                <a:latin typeface="Cambria" panose="02040503050406030204" pitchFamily="18" charset="0"/>
                <a:ea typeface="Cambria" panose="02040503050406030204" pitchFamily="18" charset="0"/>
                <a:cs typeface="Courier New" panose="02070309020205020404" pitchFamily="49" charset="0"/>
              </a:rPr>
              <a:t>classname</a:t>
            </a: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 from previous imports.</a:t>
            </a:r>
          </a:p>
          <a:p>
            <a:pPr marL="288000" indent="-288000" algn="just">
              <a:lnSpc>
                <a:spcPct val="120000"/>
              </a:lnSpc>
              <a:spcBef>
                <a:spcPts val="0"/>
              </a:spcBef>
              <a:spcAft>
                <a:spcPts val="600"/>
              </a:spcAft>
            </a:pP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Can bring unexpected objects into our local namespace.</a:t>
            </a:r>
          </a:p>
          <a:p>
            <a:pPr marL="288000" indent="-288000" algn="just">
              <a:lnSpc>
                <a:spcPct val="120000"/>
              </a:lnSpc>
              <a:spcBef>
                <a:spcPts val="0"/>
              </a:spcBef>
              <a:spcAft>
                <a:spcPts val="600"/>
              </a:spcAft>
            </a:pPr>
            <a:r>
              <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rPr>
              <a:t>Code editors are able to provide extra functionality, such as reliable code completion, the ability to jump to the definition of a class, or inline documentation, if normal imports are used. The import * syntax can hamper their ability to do this reliably.</a:t>
            </a: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Different ways to import (contd.)</a:t>
            </a:r>
            <a:endParaRPr lang="en-IN" dirty="0"/>
          </a:p>
        </p:txBody>
      </p:sp>
    </p:spTree>
    <p:extLst>
      <p:ext uri="{BB962C8B-B14F-4D97-AF65-F5344CB8AC3E}">
        <p14:creationId xmlns:p14="http://schemas.microsoft.com/office/powerpoint/2010/main" val="92312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1219200"/>
            <a:ext cx="8229600" cy="5257800"/>
          </a:xfrm>
        </p:spPr>
        <p:txBody>
          <a:bodyPr>
            <a:normAutofit/>
          </a:bodyPr>
          <a:lstStyle/>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 A </a:t>
            </a:r>
            <a:r>
              <a:rPr lang="en-US" dirty="0">
                <a:solidFill>
                  <a:schemeClr val="accent6">
                    <a:lumMod val="75000"/>
                  </a:schemeClr>
                </a:solidFill>
                <a:latin typeface="Cambria" pitchFamily="18" charset="0"/>
                <a:ea typeface="Cambria" pitchFamily="18" charset="0"/>
                <a:cs typeface="Times New Roman" panose="02020603050405020304" pitchFamily="18" charset="0"/>
              </a:rPr>
              <a:t>package</a:t>
            </a:r>
            <a:r>
              <a:rPr lang="en-US" dirty="0">
                <a:solidFill>
                  <a:srgbClr val="000000"/>
                </a:solidFill>
                <a:latin typeface="Cambria" pitchFamily="18" charset="0"/>
                <a:ea typeface="Cambria" pitchFamily="18" charset="0"/>
                <a:cs typeface="Times New Roman" panose="02020603050405020304" pitchFamily="18" charset="0"/>
              </a:rPr>
              <a:t> is a collection of modules in a folder. The name of the package is the name of the folder. </a:t>
            </a:r>
          </a:p>
          <a:p>
            <a:pPr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We need to tell Python that a folder is a package to distinguish it from other folders in the directory. To do this, place a (normally empty) file in the folder </a:t>
            </a:r>
            <a:r>
              <a:rPr lang="en-US">
                <a:solidFill>
                  <a:srgbClr val="000000"/>
                </a:solidFill>
                <a:latin typeface="Cambria" pitchFamily="18" charset="0"/>
                <a:ea typeface="Cambria" pitchFamily="18" charset="0"/>
                <a:cs typeface="Times New Roman" panose="02020603050405020304" pitchFamily="18" charset="0"/>
              </a:rPr>
              <a:t>named                     _ </a:t>
            </a:r>
            <a:r>
              <a:rPr lang="en-US" dirty="0">
                <a:solidFill>
                  <a:srgbClr val="000000"/>
                </a:solidFill>
                <a:latin typeface="Cambria" pitchFamily="18" charset="0"/>
                <a:ea typeface="Cambria" pitchFamily="18" charset="0"/>
                <a:cs typeface="Times New Roman" panose="02020603050405020304" pitchFamily="18" charset="0"/>
              </a:rPr>
              <a:t>_</a:t>
            </a:r>
            <a:r>
              <a:rPr lang="en-US" dirty="0" err="1">
                <a:solidFill>
                  <a:srgbClr val="000000"/>
                </a:solidFill>
                <a:latin typeface="Cambria" pitchFamily="18" charset="0"/>
                <a:ea typeface="Cambria" pitchFamily="18" charset="0"/>
                <a:cs typeface="Times New Roman" panose="02020603050405020304" pitchFamily="18" charset="0"/>
              </a:rPr>
              <a:t>init</a:t>
            </a:r>
            <a:r>
              <a:rPr lang="en-US" dirty="0">
                <a:solidFill>
                  <a:srgbClr val="000000"/>
                </a:solidFill>
                <a:latin typeface="Cambria" pitchFamily="18" charset="0"/>
                <a:ea typeface="Cambria" pitchFamily="18" charset="0"/>
                <a:cs typeface="Times New Roman" panose="02020603050405020304" pitchFamily="18" charset="0"/>
              </a:rPr>
              <a:t>_ _.py.</a:t>
            </a:r>
          </a:p>
          <a:p>
            <a:pPr lvl="1" algn="just">
              <a:lnSpc>
                <a:spcPct val="120000"/>
              </a:lnSpc>
              <a:spcBef>
                <a:spcPts val="600"/>
              </a:spcBef>
              <a:spcAft>
                <a:spcPts val="600"/>
              </a:spcAft>
            </a:pPr>
            <a:r>
              <a:rPr lang="en-US" dirty="0">
                <a:solidFill>
                  <a:srgbClr val="000000"/>
                </a:solidFill>
                <a:latin typeface="Cambria" pitchFamily="18" charset="0"/>
                <a:ea typeface="Cambria" pitchFamily="18" charset="0"/>
                <a:cs typeface="Times New Roman" panose="02020603050405020304" pitchFamily="18" charset="0"/>
              </a:rPr>
              <a:t>If we forget this file, we won't be able to import modules from that folder.</a:t>
            </a:r>
            <a:endParaRPr lang="en-US" sz="2200" dirty="0">
              <a:solidFill>
                <a:srgbClr val="000000"/>
              </a:solidFill>
              <a:latin typeface="Cambria" panose="02040503050406030204" pitchFamily="18" charset="0"/>
              <a:ea typeface="Cambria" panose="02040503050406030204" pitchFamily="18" charset="0"/>
              <a:cs typeface="Courier New" panose="02070309020205020404" pitchFamily="49"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381000"/>
            <a:ext cx="8229600" cy="591312"/>
          </a:xfrm>
        </p:spPr>
        <p:txBody>
          <a:bodyPr/>
          <a:lstStyle/>
          <a:p>
            <a:pPr algn="ctr"/>
            <a:r>
              <a:rPr lang="en-US" dirty="0"/>
              <a:t>Organizing Modules</a:t>
            </a:r>
            <a:endParaRPr lang="en-IN" dirty="0"/>
          </a:p>
        </p:txBody>
      </p:sp>
    </p:spTree>
    <p:extLst>
      <p:ext uri="{BB962C8B-B14F-4D97-AF65-F5344CB8AC3E}">
        <p14:creationId xmlns:p14="http://schemas.microsoft.com/office/powerpoint/2010/main" val="277561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EDC05-A338-4B99-8CB1-2AAA4464D0AD}"/>
              </a:ext>
            </a:extLst>
          </p:cNvPr>
          <p:cNvSpPr>
            <a:spLocks noGrp="1"/>
          </p:cNvSpPr>
          <p:nvPr>
            <p:ph idx="1"/>
          </p:nvPr>
        </p:nvSpPr>
        <p:spPr>
          <a:xfrm>
            <a:off x="457200" y="743712"/>
            <a:ext cx="8229600" cy="5733288"/>
          </a:xfrm>
        </p:spPr>
        <p:txBody>
          <a:bodyPr>
            <a:normAutofit/>
          </a:bodyPr>
          <a:lstStyle/>
          <a:p>
            <a:pPr algn="just">
              <a:lnSpc>
                <a:spcPct val="120000"/>
              </a:lnSpc>
              <a:spcBef>
                <a:spcPts val="600"/>
              </a:spcBef>
              <a:spcAft>
                <a:spcPts val="600"/>
              </a:spcAft>
            </a:pPr>
            <a:r>
              <a:rPr lang="en-US" sz="2000" dirty="0">
                <a:solidFill>
                  <a:srgbClr val="000000"/>
                </a:solidFill>
                <a:latin typeface="Cambria" pitchFamily="18" charset="0"/>
                <a:ea typeface="Cambria" pitchFamily="18" charset="0"/>
                <a:cs typeface="Times New Roman" panose="02020603050405020304" pitchFamily="18" charset="0"/>
              </a:rPr>
              <a:t> Put our modules inside an </a:t>
            </a:r>
            <a:r>
              <a:rPr lang="en-US" sz="2000" dirty="0">
                <a:solidFill>
                  <a:schemeClr val="accent6">
                    <a:lumMod val="75000"/>
                  </a:schemeClr>
                </a:solidFill>
                <a:latin typeface="Cambria" pitchFamily="18" charset="0"/>
                <a:ea typeface="Cambria" pitchFamily="18" charset="0"/>
                <a:cs typeface="Times New Roman" panose="02020603050405020304" pitchFamily="18" charset="0"/>
              </a:rPr>
              <a:t>ecommerce</a:t>
            </a:r>
            <a:r>
              <a:rPr lang="en-US" sz="2000" dirty="0">
                <a:solidFill>
                  <a:srgbClr val="000000"/>
                </a:solidFill>
                <a:latin typeface="Cambria" pitchFamily="18" charset="0"/>
                <a:ea typeface="Cambria" pitchFamily="18" charset="0"/>
                <a:cs typeface="Times New Roman" panose="02020603050405020304" pitchFamily="18" charset="0"/>
              </a:rPr>
              <a:t> package in our working folder, which will also contain a main.py file to start the program. Let's additionally add another package inside the ecommerce package for various payment options.</a:t>
            </a:r>
          </a:p>
          <a:p>
            <a:pPr algn="just">
              <a:lnSpc>
                <a:spcPct val="120000"/>
              </a:lnSpc>
              <a:spcBef>
                <a:spcPts val="600"/>
              </a:spcBef>
              <a:spcAft>
                <a:spcPts val="600"/>
              </a:spcAft>
            </a:pPr>
            <a:r>
              <a:rPr lang="en-US" sz="2000" dirty="0">
                <a:solidFill>
                  <a:srgbClr val="000000"/>
                </a:solidFill>
                <a:latin typeface="Cambria" panose="02040503050406030204" pitchFamily="18" charset="0"/>
                <a:ea typeface="Cambria" panose="02040503050406030204" pitchFamily="18" charset="0"/>
                <a:cs typeface="Courier New" panose="02070309020205020404" pitchFamily="49" charset="0"/>
              </a:rPr>
              <a:t>The folder hierarchy, rooted under a directory in the project folder, commonly named </a:t>
            </a:r>
            <a:r>
              <a:rPr lang="en-US" sz="2000" dirty="0" err="1">
                <a:solidFill>
                  <a:srgbClr val="000000"/>
                </a:solidFill>
                <a:latin typeface="Courier New" panose="02070309020205020404" pitchFamily="49" charset="0"/>
                <a:ea typeface="Cambria" panose="02040503050406030204" pitchFamily="18" charset="0"/>
                <a:cs typeface="Courier New" panose="02070309020205020404" pitchFamily="49" charset="0"/>
              </a:rPr>
              <a:t>src</a:t>
            </a:r>
            <a:endParaRPr lang="en-US" sz="2000" dirty="0">
              <a:solidFill>
                <a:srgbClr val="000000"/>
              </a:solidFill>
              <a:latin typeface="Courier New" panose="02070309020205020404" pitchFamily="49" charset="0"/>
              <a:ea typeface="Cambria" panose="02040503050406030204" pitchFamily="18" charset="0"/>
              <a:cs typeface="Courier New" panose="02070309020205020404" pitchFamily="49" charset="0"/>
            </a:endParaRPr>
          </a:p>
        </p:txBody>
      </p:sp>
      <p:sp>
        <p:nvSpPr>
          <p:cNvPr id="2" name="Title 1">
            <a:extLst>
              <a:ext uri="{FF2B5EF4-FFF2-40B4-BE49-F238E27FC236}">
                <a16:creationId xmlns:a16="http://schemas.microsoft.com/office/drawing/2014/main" id="{7431723B-F3CA-4518-826D-49DC1940789E}"/>
              </a:ext>
            </a:extLst>
          </p:cNvPr>
          <p:cNvSpPr>
            <a:spLocks noGrp="1"/>
          </p:cNvSpPr>
          <p:nvPr>
            <p:ph type="title"/>
          </p:nvPr>
        </p:nvSpPr>
        <p:spPr>
          <a:xfrm>
            <a:off x="457200" y="152400"/>
            <a:ext cx="8229600" cy="591312"/>
          </a:xfrm>
        </p:spPr>
        <p:txBody>
          <a:bodyPr/>
          <a:lstStyle/>
          <a:p>
            <a:pPr algn="ctr"/>
            <a:r>
              <a:rPr lang="en-US" dirty="0"/>
              <a:t>An example scenario</a:t>
            </a:r>
            <a:endParaRPr lang="en-IN" dirty="0"/>
          </a:p>
        </p:txBody>
      </p:sp>
      <p:pic>
        <p:nvPicPr>
          <p:cNvPr id="7" name="Picture 6">
            <a:extLst>
              <a:ext uri="{FF2B5EF4-FFF2-40B4-BE49-F238E27FC236}">
                <a16:creationId xmlns:a16="http://schemas.microsoft.com/office/drawing/2014/main" id="{A248ABAB-2339-43DA-B9D2-1592501DCFC8}"/>
              </a:ext>
            </a:extLst>
          </p:cNvPr>
          <p:cNvPicPr>
            <a:picLocks noChangeAspect="1"/>
          </p:cNvPicPr>
          <p:nvPr/>
        </p:nvPicPr>
        <p:blipFill>
          <a:blip r:embed="rId2"/>
          <a:stretch>
            <a:fillRect/>
          </a:stretch>
        </p:blipFill>
        <p:spPr>
          <a:xfrm>
            <a:off x="4495800" y="2804826"/>
            <a:ext cx="3429000" cy="4004999"/>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3952084055"/>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4617B"/>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Files\MSOffice\Templates\Presentation Designs\Contemporary.pot</Template>
  <TotalTime>9910</TotalTime>
  <Words>1903</Words>
  <Application>Microsoft Office PowerPoint</Application>
  <PresentationFormat>On-screen Show (4:3)</PresentationFormat>
  <Paragraphs>138</Paragraphs>
  <Slides>19</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19</vt:i4>
      </vt:variant>
    </vt:vector>
  </HeadingPairs>
  <TitlesOfParts>
    <vt:vector size="33" baseType="lpstr">
      <vt:lpstr>Arial</vt:lpstr>
      <vt:lpstr>Calibri</vt:lpstr>
      <vt:lpstr>Cambria</vt:lpstr>
      <vt:lpstr>Constantia</vt:lpstr>
      <vt:lpstr>Courier New</vt:lpstr>
      <vt:lpstr>Times New Roman</vt:lpstr>
      <vt:lpstr>Wingdings 2</vt:lpstr>
      <vt:lpstr>5_Custom Design</vt:lpstr>
      <vt:lpstr>1_Custom Design</vt:lpstr>
      <vt:lpstr>2_Custom Design</vt:lpstr>
      <vt:lpstr>3_Custom Design</vt:lpstr>
      <vt:lpstr>Custom Design</vt:lpstr>
      <vt:lpstr>4_Custom Design</vt:lpstr>
      <vt:lpstr>Flow</vt:lpstr>
      <vt:lpstr>     </vt:lpstr>
      <vt:lpstr>Modules</vt:lpstr>
      <vt:lpstr>Different ways to import</vt:lpstr>
      <vt:lpstr>Different ways to import (contd.)</vt:lpstr>
      <vt:lpstr>Different ways to import (contd.)</vt:lpstr>
      <vt:lpstr>Different ways to import (contd.)</vt:lpstr>
      <vt:lpstr>Different ways to import (contd.)</vt:lpstr>
      <vt:lpstr>Organizing Modules</vt:lpstr>
      <vt:lpstr>An example scenario</vt:lpstr>
      <vt:lpstr>Absolute imports</vt:lpstr>
      <vt:lpstr>Absolute imports – cont’d</vt:lpstr>
      <vt:lpstr>Relative imports</vt:lpstr>
      <vt:lpstr>Relative imports (cont’d)</vt:lpstr>
      <vt:lpstr>Code directly from packages</vt:lpstr>
      <vt:lpstr>_ _name_ _ == "_ _main_ _"</vt:lpstr>
      <vt:lpstr>Access Modifiers in Python</vt:lpstr>
      <vt:lpstr>Access Modifiers in Python (contd.)</vt:lpstr>
      <vt:lpstr>Access Modifiers in Python (contd.)</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PHP_prerequisites</dc:title>
  <dc:creator/>
  <cp:lastModifiedBy>Anirban</cp:lastModifiedBy>
  <cp:revision>742</cp:revision>
  <dcterms:created xsi:type="dcterms:W3CDTF">2001-02-05T00:45:24Z</dcterms:created>
  <dcterms:modified xsi:type="dcterms:W3CDTF">2023-12-14T16:02:46Z</dcterms:modified>
</cp:coreProperties>
</file>