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9" r:id="rId6"/>
    <p:sldId id="270" r:id="rId7"/>
    <p:sldId id="257" r:id="rId8"/>
    <p:sldId id="271" r:id="rId9"/>
    <p:sldId id="272" r:id="rId10"/>
    <p:sldId id="273" r:id="rId11"/>
    <p:sldId id="274" r:id="rId12"/>
    <p:sldId id="275" r:id="rId13"/>
    <p:sldId id="277" r:id="rId14"/>
    <p:sldId id="259" r:id="rId15"/>
    <p:sldId id="276" r:id="rId16"/>
    <p:sldId id="27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showGuides="1">
      <p:cViewPr varScale="1">
        <p:scale>
          <a:sx n="124" d="100"/>
          <a:sy n="124" d="100"/>
        </p:scale>
        <p:origin x="176" y="264"/>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4/24/24</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07516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309558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04986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229835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7335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172523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333462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182567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403290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320718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690977" y="3093177"/>
            <a:ext cx="5454060" cy="523220"/>
          </a:xfrm>
          <a:prstGeom prst="rect">
            <a:avLst/>
          </a:prstGeom>
          <a:noFill/>
        </p:spPr>
        <p:txBody>
          <a:bodyPr wrap="square" rtlCol="0" anchor="ctr">
            <a:spAutoFit/>
          </a:bodyPr>
          <a:lstStyle/>
          <a:p>
            <a:pPr algn="l"/>
            <a:r>
              <a:rPr lang="en-US" sz="2800" b="1" i="0" dirty="0">
                <a:solidFill>
                  <a:srgbClr val="FFFFFF"/>
                </a:solidFill>
                <a:effectLst/>
                <a:latin typeface="-apple-system"/>
              </a:rPr>
              <a:t>Flight Delays and Cancellations</a:t>
            </a:r>
          </a:p>
        </p:txBody>
      </p:sp>
      <p:sp>
        <p:nvSpPr>
          <p:cNvPr id="19" name="TextBox 18">
            <a:extLst>
              <a:ext uri="{FF2B5EF4-FFF2-40B4-BE49-F238E27FC236}">
                <a16:creationId xmlns:a16="http://schemas.microsoft.com/office/drawing/2014/main" id="{3BCC445D-99BF-4BD6-A87A-9AB46C82F7C1}"/>
              </a:ext>
            </a:extLst>
          </p:cNvPr>
          <p:cNvSpPr txBox="1"/>
          <p:nvPr/>
        </p:nvSpPr>
        <p:spPr>
          <a:xfrm>
            <a:off x="4100732" y="3800957"/>
            <a:ext cx="3990533" cy="461665"/>
          </a:xfrm>
          <a:prstGeom prst="rect">
            <a:avLst/>
          </a:prstGeom>
          <a:noFill/>
        </p:spPr>
        <p:txBody>
          <a:bodyPr wrap="square" rtlCol="0" anchor="ctr">
            <a:spAutoFit/>
          </a:bodyPr>
          <a:lstStyle/>
          <a:p>
            <a:pPr algn="ctr"/>
            <a:r>
              <a:rPr lang="en-US" sz="1200" i="1" dirty="0">
                <a:solidFill>
                  <a:schemeClr val="bg1"/>
                </a:solidFill>
              </a:rPr>
              <a:t>Under the guidance of</a:t>
            </a:r>
          </a:p>
          <a:p>
            <a:pPr algn="ctr"/>
            <a:r>
              <a:rPr lang="en-US" sz="1200" b="1" dirty="0">
                <a:solidFill>
                  <a:schemeClr val="bg1"/>
                </a:solidFill>
              </a:rPr>
              <a:t>Prof. Jason Parker</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3" name="TextBox 2">
            <a:extLst>
              <a:ext uri="{FF2B5EF4-FFF2-40B4-BE49-F238E27FC236}">
                <a16:creationId xmlns:a16="http://schemas.microsoft.com/office/drawing/2014/main" id="{F955AE1B-8B35-7548-420A-CF2717152D5B}"/>
              </a:ext>
            </a:extLst>
          </p:cNvPr>
          <p:cNvSpPr txBox="1"/>
          <p:nvPr/>
        </p:nvSpPr>
        <p:spPr>
          <a:xfrm>
            <a:off x="9242715" y="5294647"/>
            <a:ext cx="2293259" cy="830997"/>
          </a:xfrm>
          <a:prstGeom prst="rect">
            <a:avLst/>
          </a:prstGeom>
          <a:noFill/>
        </p:spPr>
        <p:txBody>
          <a:bodyPr wrap="square" rtlCol="0">
            <a:spAutoFit/>
          </a:bodyPr>
          <a:lstStyle/>
          <a:p>
            <a:r>
              <a:rPr lang="en-US" sz="1600" b="1" dirty="0">
                <a:solidFill>
                  <a:srgbClr val="FFFFFF"/>
                </a:solidFill>
                <a:latin typeface="-apple-system"/>
              </a:rPr>
              <a:t>Amol Sanjay Bhadane</a:t>
            </a:r>
          </a:p>
          <a:p>
            <a:r>
              <a:rPr lang="en-US" sz="1600" b="1" dirty="0">
                <a:solidFill>
                  <a:srgbClr val="FFFFFF"/>
                </a:solidFill>
                <a:latin typeface="-apple-system"/>
              </a:rPr>
              <a:t>NetID: ASB220006</a:t>
            </a:r>
          </a:p>
          <a:p>
            <a:r>
              <a:rPr lang="en-US" sz="1600" b="1" dirty="0">
                <a:solidFill>
                  <a:srgbClr val="FFFFFF"/>
                </a:solidFill>
                <a:latin typeface="-apple-system"/>
              </a:rPr>
              <a:t>Date: 04-24-2024</a:t>
            </a:r>
          </a:p>
        </p:txBody>
      </p:sp>
      <p:sp>
        <p:nvSpPr>
          <p:cNvPr id="6" name="TextBox 5">
            <a:extLst>
              <a:ext uri="{FF2B5EF4-FFF2-40B4-BE49-F238E27FC236}">
                <a16:creationId xmlns:a16="http://schemas.microsoft.com/office/drawing/2014/main" id="{8EC1641E-8B3F-7829-61AD-0D42DC5AF6EC}"/>
              </a:ext>
            </a:extLst>
          </p:cNvPr>
          <p:cNvSpPr txBox="1"/>
          <p:nvPr/>
        </p:nvSpPr>
        <p:spPr>
          <a:xfrm>
            <a:off x="4128497" y="2733648"/>
            <a:ext cx="393500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Light"/>
                <a:ea typeface="+mn-ea"/>
                <a:cs typeface="+mn-cs"/>
              </a:rPr>
              <a:t>BUAN 6340.001 - Programming for Data Science - S24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Modeling Techniques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10</a:t>
            </a:fld>
            <a:endParaRPr lang="en-US" dirty="0"/>
          </a:p>
        </p:txBody>
      </p:sp>
      <p:sp>
        <p:nvSpPr>
          <p:cNvPr id="9" name="TextBox 47">
            <a:extLst>
              <a:ext uri="{FF2B5EF4-FFF2-40B4-BE49-F238E27FC236}">
                <a16:creationId xmlns:a16="http://schemas.microsoft.com/office/drawing/2014/main" id="{9083E328-6BF5-2347-ADCF-353C0C2759BC}"/>
              </a:ext>
            </a:extLst>
          </p:cNvPr>
          <p:cNvSpPr txBox="1"/>
          <p:nvPr/>
        </p:nvSpPr>
        <p:spPr>
          <a:xfrm>
            <a:off x="1211667" y="1585285"/>
            <a:ext cx="9832368" cy="338554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Trained and evaluate multiple regression models on the same dataset, using various performance metrics such as Mean Absolute Error, Mean Squared Error, Root Mean Squared Error, and R-squared score. By iterating over the list of models and their corresponding names, to compare the performance of different models</a:t>
            </a:r>
          </a:p>
          <a:p>
            <a:endParaRPr lang="en-US" sz="2000" dirty="0"/>
          </a:p>
          <a:p>
            <a:r>
              <a:rPr lang="en-US" sz="2000" b="1" dirty="0"/>
              <a:t>Different models trained:</a:t>
            </a:r>
            <a:br>
              <a:rPr lang="en-US" sz="2000" dirty="0"/>
            </a:br>
            <a:r>
              <a:rPr lang="en-US" sz="2000" dirty="0"/>
              <a:t>Lasso', 'Linear Regression', 'Ridge', 'Random forest Regressor', 'Decision Tree Regressor', 'Boosted Linear', 'Boosted Lasso', 'Boosted Ridge', 'Bagged Linear', 'Bagged Lasso', 'Bagged Ridge'</a:t>
            </a:r>
          </a:p>
          <a:p>
            <a:pPr rtl="0"/>
            <a:br>
              <a:rPr lang="en-US" sz="2000" dirty="0">
                <a:solidFill>
                  <a:schemeClr val="tx1">
                    <a:lumMod val="75000"/>
                    <a:lumOff val="25000"/>
                  </a:schemeClr>
                </a:solidFill>
                <a:effectLst/>
                <a:latin typeface="+mj-lt"/>
              </a:rPr>
            </a:br>
            <a:endParaRPr lang="en-US" sz="2000"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385706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a:xfrm>
            <a:off x="838200" y="525818"/>
            <a:ext cx="10515600" cy="498598"/>
          </a:xfrm>
        </p:spPr>
        <p:txBody>
          <a:bodyPr/>
          <a:lstStyle/>
          <a:p>
            <a:r>
              <a:rPr lang="en-US" dirty="0"/>
              <a:t>Model fitting and results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11</a:t>
            </a:fld>
            <a:endParaRPr lang="en-US" dirty="0"/>
          </a:p>
        </p:txBody>
      </p:sp>
      <p:pic>
        <p:nvPicPr>
          <p:cNvPr id="13" name="Picture 12">
            <a:extLst>
              <a:ext uri="{FF2B5EF4-FFF2-40B4-BE49-F238E27FC236}">
                <a16:creationId xmlns:a16="http://schemas.microsoft.com/office/drawing/2014/main" id="{7EE52E73-3429-9587-22B9-D0779F139B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557985"/>
            <a:ext cx="2626769" cy="2052902"/>
          </a:xfrm>
          <a:prstGeom prst="rect">
            <a:avLst/>
          </a:prstGeom>
        </p:spPr>
      </p:pic>
      <p:sp>
        <p:nvSpPr>
          <p:cNvPr id="16" name="TextBox 15">
            <a:extLst>
              <a:ext uri="{FF2B5EF4-FFF2-40B4-BE49-F238E27FC236}">
                <a16:creationId xmlns:a16="http://schemas.microsoft.com/office/drawing/2014/main" id="{6C224C39-BB23-F746-2110-B6AB06C9B838}"/>
              </a:ext>
            </a:extLst>
          </p:cNvPr>
          <p:cNvSpPr txBox="1"/>
          <p:nvPr/>
        </p:nvSpPr>
        <p:spPr>
          <a:xfrm>
            <a:off x="3756062" y="1756799"/>
            <a:ext cx="6507125" cy="1477328"/>
          </a:xfrm>
          <a:prstGeom prst="rect">
            <a:avLst/>
          </a:prstGeom>
          <a:noFill/>
        </p:spPr>
        <p:txBody>
          <a:bodyPr wrap="square" rtlCol="0">
            <a:spAutoFit/>
          </a:bodyPr>
          <a:lstStyle/>
          <a:p>
            <a:r>
              <a:rPr lang="en-US" b="1" dirty="0">
                <a:latin typeface="+mj-lt"/>
              </a:rPr>
              <a:t>Linear Regression </a:t>
            </a:r>
          </a:p>
          <a:p>
            <a:r>
              <a:rPr lang="en-US" dirty="0"/>
              <a:t>Mean Absolute Error: 1.6714642909805332e-12 </a:t>
            </a:r>
          </a:p>
          <a:p>
            <a:r>
              <a:rPr lang="en-US" dirty="0"/>
              <a:t>Mean Squared Error: 4.71887448868712e-24 </a:t>
            </a:r>
          </a:p>
          <a:p>
            <a:r>
              <a:rPr lang="en-US" dirty="0"/>
              <a:t>Root Mean Squared Error: 2.172297053509745e-12 </a:t>
            </a:r>
          </a:p>
          <a:p>
            <a:r>
              <a:rPr lang="en-US" dirty="0"/>
              <a:t>R2 : 1.0</a:t>
            </a:r>
          </a:p>
        </p:txBody>
      </p:sp>
      <p:sp>
        <p:nvSpPr>
          <p:cNvPr id="17" name="TextBox 16">
            <a:extLst>
              <a:ext uri="{FF2B5EF4-FFF2-40B4-BE49-F238E27FC236}">
                <a16:creationId xmlns:a16="http://schemas.microsoft.com/office/drawing/2014/main" id="{218D1FC6-821D-D396-9A9E-41C7757CFE4E}"/>
              </a:ext>
            </a:extLst>
          </p:cNvPr>
          <p:cNvSpPr txBox="1"/>
          <p:nvPr/>
        </p:nvSpPr>
        <p:spPr>
          <a:xfrm>
            <a:off x="3756062" y="3966510"/>
            <a:ext cx="5214954" cy="1477328"/>
          </a:xfrm>
          <a:prstGeom prst="rect">
            <a:avLst/>
          </a:prstGeom>
          <a:noFill/>
        </p:spPr>
        <p:txBody>
          <a:bodyPr wrap="none" rtlCol="0">
            <a:spAutoFit/>
          </a:bodyPr>
          <a:lstStyle/>
          <a:p>
            <a:r>
              <a:rPr lang="en-US" b="1" dirty="0">
                <a:latin typeface="+mj-lt"/>
              </a:rPr>
              <a:t>Boosted Linear </a:t>
            </a:r>
          </a:p>
          <a:p>
            <a:r>
              <a:rPr lang="en-US" dirty="0"/>
              <a:t>Mean Absolute Error: 9.898710848160486e-13 </a:t>
            </a:r>
          </a:p>
          <a:p>
            <a:r>
              <a:rPr lang="en-US" dirty="0"/>
              <a:t>Mean Squared Error: 2.5269767860980313e-24 </a:t>
            </a:r>
          </a:p>
          <a:p>
            <a:r>
              <a:rPr lang="en-US" dirty="0"/>
              <a:t>Root Mean Squared Error: 1.5896467488401413e-12 </a:t>
            </a:r>
          </a:p>
          <a:p>
            <a:r>
              <a:rPr lang="en-US" dirty="0"/>
              <a:t>R2 : 1.0</a:t>
            </a:r>
          </a:p>
        </p:txBody>
      </p:sp>
      <p:pic>
        <p:nvPicPr>
          <p:cNvPr id="18" name="Picture 17">
            <a:extLst>
              <a:ext uri="{FF2B5EF4-FFF2-40B4-BE49-F238E27FC236}">
                <a16:creationId xmlns:a16="http://schemas.microsoft.com/office/drawing/2014/main" id="{2C856039-EDEB-AD3A-E982-C467522414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738" y="3804995"/>
            <a:ext cx="2626769" cy="2052902"/>
          </a:xfrm>
          <a:prstGeom prst="rect">
            <a:avLst/>
          </a:prstGeom>
        </p:spPr>
      </p:pic>
    </p:spTree>
    <p:extLst>
      <p:ext uri="{BB962C8B-B14F-4D97-AF65-F5344CB8AC3E}">
        <p14:creationId xmlns:p14="http://schemas.microsoft.com/office/powerpoint/2010/main" val="409242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Model fitting and results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12</a:t>
            </a:fld>
            <a:endParaRPr lang="en-US" dirty="0"/>
          </a:p>
        </p:txBody>
      </p:sp>
      <p:pic>
        <p:nvPicPr>
          <p:cNvPr id="13" name="Picture 12" descr="A blue line graph with white text&#10;&#10;Description automatically generated">
            <a:extLst>
              <a:ext uri="{FF2B5EF4-FFF2-40B4-BE49-F238E27FC236}">
                <a16:creationId xmlns:a16="http://schemas.microsoft.com/office/drawing/2014/main" id="{7EE52E73-3429-9587-22B9-D0779F139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57985"/>
            <a:ext cx="2626769" cy="2052903"/>
          </a:xfrm>
          <a:prstGeom prst="rect">
            <a:avLst/>
          </a:prstGeom>
        </p:spPr>
      </p:pic>
      <p:sp>
        <p:nvSpPr>
          <p:cNvPr id="16" name="TextBox 15">
            <a:extLst>
              <a:ext uri="{FF2B5EF4-FFF2-40B4-BE49-F238E27FC236}">
                <a16:creationId xmlns:a16="http://schemas.microsoft.com/office/drawing/2014/main" id="{6C224C39-BB23-F746-2110-B6AB06C9B838}"/>
              </a:ext>
            </a:extLst>
          </p:cNvPr>
          <p:cNvSpPr txBox="1"/>
          <p:nvPr/>
        </p:nvSpPr>
        <p:spPr>
          <a:xfrm>
            <a:off x="3756062" y="1756799"/>
            <a:ext cx="6507125" cy="1477328"/>
          </a:xfrm>
          <a:prstGeom prst="rect">
            <a:avLst/>
          </a:prstGeom>
          <a:noFill/>
        </p:spPr>
        <p:txBody>
          <a:bodyPr wrap="square" rtlCol="0">
            <a:spAutoFit/>
          </a:bodyPr>
          <a:lstStyle/>
          <a:p>
            <a:r>
              <a:rPr lang="en-US" b="1" dirty="0">
                <a:latin typeface="+mj-lt"/>
              </a:rPr>
              <a:t>Lasso</a:t>
            </a:r>
            <a:r>
              <a:rPr lang="en-US" dirty="0"/>
              <a:t> </a:t>
            </a:r>
          </a:p>
          <a:p>
            <a:r>
              <a:rPr lang="en-US" dirty="0"/>
              <a:t>Mean Absolute Error: 4.067457537318274 </a:t>
            </a:r>
          </a:p>
          <a:p>
            <a:r>
              <a:rPr lang="en-US" dirty="0"/>
              <a:t>Mean Squared Error: 31.712789049439767 </a:t>
            </a:r>
          </a:p>
          <a:p>
            <a:r>
              <a:rPr lang="en-US" dirty="0"/>
              <a:t>Root Mean Squared Error: 5.631410928838329 </a:t>
            </a:r>
          </a:p>
          <a:p>
            <a:r>
              <a:rPr lang="en-US" dirty="0"/>
              <a:t>R2 : 0.9922421930546694</a:t>
            </a:r>
          </a:p>
        </p:txBody>
      </p:sp>
      <p:sp>
        <p:nvSpPr>
          <p:cNvPr id="17" name="TextBox 16">
            <a:extLst>
              <a:ext uri="{FF2B5EF4-FFF2-40B4-BE49-F238E27FC236}">
                <a16:creationId xmlns:a16="http://schemas.microsoft.com/office/drawing/2014/main" id="{218D1FC6-821D-D396-9A9E-41C7757CFE4E}"/>
              </a:ext>
            </a:extLst>
          </p:cNvPr>
          <p:cNvSpPr txBox="1"/>
          <p:nvPr/>
        </p:nvSpPr>
        <p:spPr>
          <a:xfrm>
            <a:off x="3756062" y="3966510"/>
            <a:ext cx="4839851" cy="1477328"/>
          </a:xfrm>
          <a:prstGeom prst="rect">
            <a:avLst/>
          </a:prstGeom>
          <a:noFill/>
        </p:spPr>
        <p:txBody>
          <a:bodyPr wrap="none" rtlCol="0">
            <a:spAutoFit/>
          </a:bodyPr>
          <a:lstStyle/>
          <a:p>
            <a:r>
              <a:rPr lang="en-US" b="1" dirty="0">
                <a:latin typeface="+mj-lt"/>
              </a:rPr>
              <a:t>Random forest Regressor </a:t>
            </a:r>
          </a:p>
          <a:p>
            <a:r>
              <a:rPr lang="en-US" dirty="0"/>
              <a:t>Mean Absolute Error: 0.7785049775571102 </a:t>
            </a:r>
          </a:p>
          <a:p>
            <a:r>
              <a:rPr lang="en-US" dirty="0"/>
              <a:t>Mean Squared Error: 12.243906567366283 </a:t>
            </a:r>
          </a:p>
          <a:p>
            <a:r>
              <a:rPr lang="en-US" dirty="0"/>
              <a:t>Root Mean Squared Error: 3.4991294013463237 </a:t>
            </a:r>
          </a:p>
          <a:p>
            <a:r>
              <a:rPr lang="en-US" dirty="0"/>
              <a:t>R2 : 0.9970048089034929</a:t>
            </a:r>
          </a:p>
        </p:txBody>
      </p:sp>
      <p:pic>
        <p:nvPicPr>
          <p:cNvPr id="18" name="Picture 17">
            <a:extLst>
              <a:ext uri="{FF2B5EF4-FFF2-40B4-BE49-F238E27FC236}">
                <a16:creationId xmlns:a16="http://schemas.microsoft.com/office/drawing/2014/main" id="{2C856039-EDEB-AD3A-E982-C4675224147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41739" y="3804995"/>
            <a:ext cx="2626767" cy="2052902"/>
          </a:xfrm>
          <a:prstGeom prst="rect">
            <a:avLst/>
          </a:prstGeom>
        </p:spPr>
      </p:pic>
    </p:spTree>
    <p:extLst>
      <p:ext uri="{BB962C8B-B14F-4D97-AF65-F5344CB8AC3E}">
        <p14:creationId xmlns:p14="http://schemas.microsoft.com/office/powerpoint/2010/main" val="278591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1211667" y="1246238"/>
            <a:ext cx="9832368" cy="615553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2000" dirty="0">
              <a:solidFill>
                <a:schemeClr val="tx1">
                  <a:lumMod val="75000"/>
                  <a:lumOff val="25000"/>
                </a:schemeClr>
              </a:solidFill>
              <a:effectLst/>
              <a:latin typeface="+mj-lt"/>
            </a:endParaRPr>
          </a:p>
          <a:p>
            <a:pPr marL="342900" indent="-342900">
              <a:buFont typeface="Wingdings" pitchFamily="2" charset="2"/>
              <a:buChar char="ü"/>
            </a:pPr>
            <a:r>
              <a:rPr lang="en-US" sz="2000" dirty="0">
                <a:solidFill>
                  <a:schemeClr val="tx1">
                    <a:lumMod val="75000"/>
                    <a:lumOff val="25000"/>
                  </a:schemeClr>
                </a:solidFill>
                <a:effectLst/>
                <a:latin typeface="+mj-lt"/>
              </a:rPr>
              <a:t>The analysis confirmed that arrival delays are primarily caused by departure delays, highlighting their significant impact within the aviation industry, with root causes ranging from security delays and airline system inefficiencies to broader airline operational delays.</a:t>
            </a:r>
          </a:p>
          <a:p>
            <a:pPr marL="342900" indent="-342900">
              <a:buFont typeface="Wingdings" pitchFamily="2" charset="2"/>
              <a:buChar char="ü"/>
            </a:pPr>
            <a:endParaRPr lang="en-US" sz="2000" dirty="0">
              <a:solidFill>
                <a:schemeClr val="tx1">
                  <a:lumMod val="75000"/>
                  <a:lumOff val="25000"/>
                </a:schemeClr>
              </a:solidFill>
              <a:latin typeface="+mj-lt"/>
            </a:endParaRPr>
          </a:p>
          <a:p>
            <a:pPr marL="342900" indent="-342900">
              <a:buFont typeface="Wingdings" pitchFamily="2" charset="2"/>
              <a:buChar char="ü"/>
            </a:pPr>
            <a:r>
              <a:rPr lang="en-US" sz="2000" dirty="0">
                <a:solidFill>
                  <a:schemeClr val="tx1">
                    <a:lumMod val="75000"/>
                    <a:lumOff val="25000"/>
                  </a:schemeClr>
                </a:solidFill>
                <a:effectLst/>
                <a:latin typeface="+mj-lt"/>
              </a:rPr>
              <a:t>January and March emerge as the primary months experiencing significant delays. Conversely, July exhibits the lowest occurrence of delays.</a:t>
            </a:r>
          </a:p>
          <a:p>
            <a:pPr rtl="0"/>
            <a:endParaRPr lang="en-US" sz="2000" dirty="0">
              <a:solidFill>
                <a:schemeClr val="tx1">
                  <a:lumMod val="75000"/>
                  <a:lumOff val="25000"/>
                </a:schemeClr>
              </a:solidFill>
              <a:effectLst/>
              <a:latin typeface="+mj-lt"/>
            </a:endParaRPr>
          </a:p>
          <a:p>
            <a:pPr marL="342900" indent="-342900">
              <a:buFont typeface="Wingdings" pitchFamily="2" charset="2"/>
              <a:buChar char="ü"/>
            </a:pPr>
            <a:r>
              <a:rPr lang="en-US" sz="2000" dirty="0">
                <a:solidFill>
                  <a:schemeClr val="tx1">
                    <a:lumMod val="75000"/>
                    <a:lumOff val="25000"/>
                  </a:schemeClr>
                </a:solidFill>
                <a:effectLst/>
                <a:latin typeface="+mj-lt"/>
              </a:rPr>
              <a:t>Weather emerges as the primary reason for cancellations. And Air traffic restrictions represent the least prevalent cause of cancellations reasons.</a:t>
            </a:r>
          </a:p>
          <a:p>
            <a:endParaRPr lang="en-US" sz="2000" dirty="0">
              <a:solidFill>
                <a:schemeClr val="tx1">
                  <a:lumMod val="75000"/>
                  <a:lumOff val="25000"/>
                </a:schemeClr>
              </a:solidFill>
              <a:latin typeface="+mj-lt"/>
            </a:endParaRPr>
          </a:p>
          <a:p>
            <a:pPr marL="342900" indent="-342900">
              <a:buFont typeface="Wingdings" pitchFamily="2" charset="2"/>
              <a:buChar char="ü"/>
            </a:pPr>
            <a:r>
              <a:rPr lang="en-US" sz="2000" dirty="0">
                <a:solidFill>
                  <a:schemeClr val="tx1">
                    <a:lumMod val="75000"/>
                    <a:lumOff val="25000"/>
                  </a:schemeClr>
                </a:solidFill>
                <a:effectLst/>
                <a:latin typeface="+mj-lt"/>
              </a:rPr>
              <a:t>These delays not only impact customer satisfaction but also significantly affect the profitability of airlines. Reducing these delays is crucial for enhancing customer experience and improving the financial health of the industry.</a:t>
            </a:r>
          </a:p>
          <a:p>
            <a:pPr marL="342900" indent="-342900">
              <a:buFont typeface="Wingdings" pitchFamily="2" charset="2"/>
              <a:buChar char="ü"/>
            </a:pPr>
            <a:endParaRPr lang="en-US" sz="2000" dirty="0">
              <a:solidFill>
                <a:schemeClr val="tx1">
                  <a:lumMod val="75000"/>
                  <a:lumOff val="25000"/>
                </a:schemeClr>
              </a:solidFill>
              <a:latin typeface="+mj-lt"/>
            </a:endParaRPr>
          </a:p>
          <a:p>
            <a:pPr marL="342900" indent="-342900">
              <a:buFont typeface="Wingdings" pitchFamily="2" charset="2"/>
              <a:buChar char="ü"/>
            </a:pPr>
            <a:endParaRPr lang="en-US" sz="2000" dirty="0">
              <a:solidFill>
                <a:schemeClr val="tx1">
                  <a:lumMod val="75000"/>
                  <a:lumOff val="25000"/>
                </a:schemeClr>
              </a:solidFill>
              <a:effectLst/>
              <a:latin typeface="+mj-lt"/>
            </a:endParaRPr>
          </a:p>
          <a:p>
            <a:pPr rtl="0"/>
            <a:br>
              <a:rPr lang="en-US" sz="2000" dirty="0">
                <a:solidFill>
                  <a:schemeClr val="tx1">
                    <a:lumMod val="75000"/>
                    <a:lumOff val="25000"/>
                  </a:schemeClr>
                </a:solidFill>
                <a:effectLst/>
                <a:latin typeface="+mj-lt"/>
              </a:rPr>
            </a:br>
            <a:endParaRPr lang="en-US" sz="2000" dirty="0">
              <a:solidFill>
                <a:schemeClr val="tx1">
                  <a:lumMod val="75000"/>
                  <a:lumOff val="25000"/>
                </a:schemeClr>
              </a:solidFill>
              <a:effectLst/>
              <a:latin typeface="+mj-lt"/>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Conclusion</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13</a:t>
            </a:fld>
            <a:endParaRPr lang="en-US" dirty="0"/>
          </a:p>
        </p:txBody>
      </p:sp>
    </p:spTree>
    <p:extLst>
      <p:ext uri="{BB962C8B-B14F-4D97-AF65-F5344CB8AC3E}">
        <p14:creationId xmlns:p14="http://schemas.microsoft.com/office/powerpoint/2010/main" val="72319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1517855" y="2202023"/>
            <a:ext cx="9156290" cy="276998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2000" b="1" dirty="0">
                <a:solidFill>
                  <a:schemeClr val="tx1">
                    <a:lumMod val="75000"/>
                    <a:lumOff val="25000"/>
                  </a:schemeClr>
                </a:solidFill>
                <a:effectLst/>
                <a:latin typeface="+mj-lt"/>
              </a:rPr>
              <a:t>Objective: </a:t>
            </a:r>
            <a:r>
              <a:rPr lang="en-US" sz="2000" dirty="0">
                <a:solidFill>
                  <a:schemeClr val="tx1">
                    <a:lumMod val="75000"/>
                    <a:lumOff val="25000"/>
                  </a:schemeClr>
                </a:solidFill>
                <a:effectLst/>
                <a:latin typeface="+mj-lt"/>
              </a:rPr>
              <a:t>To predict flight delays and cancellations using historical data to improve airline operational efficiency and customer satisfaction.</a:t>
            </a:r>
          </a:p>
          <a:p>
            <a:pPr rtl="0"/>
            <a:endParaRPr lang="en-US" sz="2000" dirty="0">
              <a:solidFill>
                <a:schemeClr val="tx1">
                  <a:lumMod val="75000"/>
                  <a:lumOff val="25000"/>
                </a:schemeClr>
              </a:solidFill>
              <a:effectLst/>
              <a:latin typeface="+mj-lt"/>
            </a:endParaRPr>
          </a:p>
          <a:p>
            <a:endParaRPr lang="en-US" sz="2000" dirty="0">
              <a:solidFill>
                <a:schemeClr val="tx1">
                  <a:lumMod val="75000"/>
                  <a:lumOff val="25000"/>
                </a:schemeClr>
              </a:solidFill>
              <a:latin typeface="+mj-lt"/>
            </a:endParaRPr>
          </a:p>
          <a:p>
            <a:pPr rtl="0"/>
            <a:r>
              <a:rPr lang="en-US" sz="2000" b="1" dirty="0">
                <a:solidFill>
                  <a:schemeClr val="tx1">
                    <a:lumMod val="75000"/>
                    <a:lumOff val="25000"/>
                  </a:schemeClr>
                </a:solidFill>
                <a:effectLst/>
                <a:latin typeface="+mj-lt"/>
              </a:rPr>
              <a:t>Challenge: </a:t>
            </a:r>
            <a:r>
              <a:rPr lang="en-US" sz="2000" dirty="0">
                <a:solidFill>
                  <a:schemeClr val="tx1">
                    <a:lumMod val="75000"/>
                    <a:lumOff val="25000"/>
                  </a:schemeClr>
                </a:solidFill>
                <a:effectLst/>
                <a:latin typeface="+mj-lt"/>
              </a:rPr>
              <a:t>Flight delays and cancellations are a major issue affecting millions of passengers and causing significant economic losses.</a:t>
            </a:r>
          </a:p>
          <a:p>
            <a:pPr rtl="0"/>
            <a:endParaRPr lang="en-US" sz="2000" dirty="0">
              <a:solidFill>
                <a:schemeClr val="tx1">
                  <a:lumMod val="75000"/>
                  <a:lumOff val="25000"/>
                </a:schemeClr>
              </a:solidFill>
              <a:effectLst/>
              <a:latin typeface="+mj-lt"/>
            </a:endParaRPr>
          </a:p>
          <a:p>
            <a:pPr rtl="0"/>
            <a:r>
              <a:rPr lang="en-US" sz="2000" b="1" dirty="0">
                <a:solidFill>
                  <a:schemeClr val="tx1">
                    <a:lumMod val="75000"/>
                    <a:lumOff val="25000"/>
                  </a:schemeClr>
                </a:solidFill>
                <a:effectLst/>
                <a:latin typeface="+mj-lt"/>
              </a:rPr>
              <a:t>Impact: </a:t>
            </a:r>
            <a:r>
              <a:rPr lang="en-US" sz="2000" dirty="0">
                <a:solidFill>
                  <a:schemeClr val="tx1">
                    <a:lumMod val="75000"/>
                    <a:lumOff val="25000"/>
                  </a:schemeClr>
                </a:solidFill>
                <a:effectLst/>
                <a:latin typeface="+mj-lt"/>
              </a:rPr>
              <a:t>Delays and cancellations not only affect passenger plans but also disrupt airline operations and increase costs.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Introduction</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2</a:t>
            </a:fld>
            <a:endParaRPr lang="en-US" dirty="0"/>
          </a:p>
        </p:txBody>
      </p:sp>
    </p:spTree>
    <p:extLst>
      <p:ext uri="{BB962C8B-B14F-4D97-AF65-F5344CB8AC3E}">
        <p14:creationId xmlns:p14="http://schemas.microsoft.com/office/powerpoint/2010/main" val="275672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1211667" y="1585285"/>
            <a:ext cx="9832368" cy="523220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2000" b="1" dirty="0">
                <a:solidFill>
                  <a:schemeClr val="tx1">
                    <a:lumMod val="75000"/>
                    <a:lumOff val="25000"/>
                  </a:schemeClr>
                </a:solidFill>
                <a:effectLst/>
                <a:latin typeface="+mj-lt"/>
              </a:rPr>
              <a:t>Data Source: </a:t>
            </a:r>
            <a:r>
              <a:rPr lang="en-US" sz="2000" dirty="0">
                <a:solidFill>
                  <a:schemeClr val="tx1">
                    <a:lumMod val="75000"/>
                    <a:lumOff val="25000"/>
                  </a:schemeClr>
                </a:solidFill>
                <a:effectLst/>
                <a:latin typeface="+mj-lt"/>
              </a:rPr>
              <a:t>2015 flight data from the U.S. Department of Transportation.</a:t>
            </a:r>
          </a:p>
          <a:p>
            <a:pPr rtl="0"/>
            <a:endParaRPr lang="en-US" sz="2000" dirty="0">
              <a:solidFill>
                <a:schemeClr val="tx1">
                  <a:lumMod val="75000"/>
                  <a:lumOff val="25000"/>
                </a:schemeClr>
              </a:solidFill>
              <a:effectLst/>
              <a:latin typeface="+mj-lt"/>
            </a:endParaRPr>
          </a:p>
          <a:p>
            <a:pPr rtl="0"/>
            <a:r>
              <a:rPr lang="en-US" sz="2000" b="1" dirty="0">
                <a:solidFill>
                  <a:schemeClr val="tx1">
                    <a:lumMod val="75000"/>
                    <a:lumOff val="25000"/>
                  </a:schemeClr>
                </a:solidFill>
                <a:effectLst/>
                <a:latin typeface="+mj-lt"/>
              </a:rPr>
              <a:t>Data Attributes : </a:t>
            </a:r>
          </a:p>
          <a:p>
            <a:pPr marL="342900" indent="-342900" rtl="0">
              <a:buFont typeface="Wingdings" pitchFamily="2" charset="2"/>
              <a:buChar char="ü"/>
            </a:pPr>
            <a:r>
              <a:rPr lang="en-US" sz="2000" dirty="0">
                <a:solidFill>
                  <a:schemeClr val="tx1">
                    <a:lumMod val="75000"/>
                    <a:lumOff val="25000"/>
                  </a:schemeClr>
                </a:solidFill>
                <a:effectLst/>
                <a:latin typeface="+mj-lt"/>
              </a:rPr>
              <a:t>There are 3 files having airlines, airport and flight details respectively. </a:t>
            </a:r>
          </a:p>
          <a:p>
            <a:pPr marL="342900" indent="-342900" rtl="0">
              <a:buFont typeface="Wingdings" pitchFamily="2" charset="2"/>
              <a:buChar char="ü"/>
            </a:pPr>
            <a:r>
              <a:rPr lang="en-US" sz="2000" dirty="0">
                <a:solidFill>
                  <a:schemeClr val="tx1">
                    <a:lumMod val="75000"/>
                    <a:lumOff val="25000"/>
                  </a:schemeClr>
                </a:solidFill>
                <a:effectLst/>
                <a:latin typeface="+mj-lt"/>
              </a:rPr>
              <a:t>The number of columns are 40 with </a:t>
            </a:r>
            <a:r>
              <a:rPr lang="en-US" sz="2000" dirty="0" err="1">
                <a:solidFill>
                  <a:schemeClr val="tx1">
                    <a:lumMod val="75000"/>
                    <a:lumOff val="25000"/>
                  </a:schemeClr>
                </a:solidFill>
                <a:effectLst/>
                <a:latin typeface="+mj-lt"/>
              </a:rPr>
              <a:t>flights.csv</a:t>
            </a:r>
            <a:r>
              <a:rPr lang="en-US" sz="2000" dirty="0">
                <a:solidFill>
                  <a:schemeClr val="tx1">
                    <a:lumMod val="75000"/>
                    <a:lumOff val="25000"/>
                  </a:schemeClr>
                </a:solidFill>
                <a:effectLst/>
                <a:latin typeface="+mj-lt"/>
              </a:rPr>
              <a:t> file having 1048576 records. </a:t>
            </a:r>
          </a:p>
          <a:p>
            <a:pPr rtl="0"/>
            <a:endParaRPr lang="en-US" sz="2000" dirty="0">
              <a:solidFill>
                <a:schemeClr val="tx1">
                  <a:lumMod val="75000"/>
                  <a:lumOff val="25000"/>
                </a:schemeClr>
              </a:solidFill>
              <a:effectLst/>
              <a:latin typeface="+mj-lt"/>
            </a:endParaRPr>
          </a:p>
          <a:p>
            <a:pPr rtl="0"/>
            <a:r>
              <a:rPr lang="en-US" sz="2000" b="1" dirty="0">
                <a:solidFill>
                  <a:schemeClr val="tx1">
                    <a:lumMod val="75000"/>
                    <a:lumOff val="25000"/>
                  </a:schemeClr>
                </a:solidFill>
                <a:effectLst/>
                <a:latin typeface="+mj-lt"/>
              </a:rPr>
              <a:t>Dataset Features: </a:t>
            </a:r>
          </a:p>
          <a:p>
            <a:pPr marL="342900" indent="-342900">
              <a:buFont typeface="Wingdings" pitchFamily="2" charset="2"/>
              <a:buChar char="ü"/>
            </a:pPr>
            <a:r>
              <a:rPr lang="en-US" sz="2000" dirty="0">
                <a:solidFill>
                  <a:schemeClr val="tx1">
                    <a:lumMod val="75000"/>
                    <a:lumOff val="25000"/>
                  </a:schemeClr>
                </a:solidFill>
                <a:latin typeface="+mj-lt"/>
              </a:rPr>
              <a:t>Records from over 5.8 million flights</a:t>
            </a:r>
          </a:p>
          <a:p>
            <a:pPr marL="342900" indent="-342900">
              <a:buFont typeface="Wingdings" pitchFamily="2" charset="2"/>
              <a:buChar char="ü"/>
            </a:pPr>
            <a:r>
              <a:rPr lang="en-US" sz="2000" dirty="0">
                <a:solidFill>
                  <a:schemeClr val="tx1">
                    <a:lumMod val="75000"/>
                    <a:lumOff val="25000"/>
                  </a:schemeClr>
                </a:solidFill>
                <a:latin typeface="+mj-lt"/>
              </a:rPr>
              <a:t>31 attributes including airline, flight numbers, scheduled and actual departure/arrival times, delay durations, etc.</a:t>
            </a:r>
          </a:p>
          <a:p>
            <a:endParaRPr lang="en-US" sz="2000" dirty="0">
              <a:solidFill>
                <a:schemeClr val="tx1">
                  <a:lumMod val="75000"/>
                  <a:lumOff val="25000"/>
                </a:schemeClr>
              </a:solidFill>
              <a:latin typeface="+mj-lt"/>
            </a:endParaRPr>
          </a:p>
          <a:p>
            <a:pPr rtl="0"/>
            <a:r>
              <a:rPr lang="en-US" sz="2000" b="1" dirty="0">
                <a:solidFill>
                  <a:schemeClr val="tx1">
                    <a:lumMod val="75000"/>
                    <a:lumOff val="25000"/>
                  </a:schemeClr>
                </a:solidFill>
                <a:effectLst/>
                <a:latin typeface="+mj-lt"/>
              </a:rPr>
              <a:t>Tools Used: </a:t>
            </a:r>
          </a:p>
          <a:p>
            <a:pPr marL="342900" indent="-342900" rtl="0">
              <a:buFont typeface="Wingdings" pitchFamily="2" charset="2"/>
              <a:buChar char="ü"/>
            </a:pPr>
            <a:r>
              <a:rPr lang="en-US" sz="2000" dirty="0">
                <a:solidFill>
                  <a:schemeClr val="tx1">
                    <a:lumMod val="75000"/>
                    <a:lumOff val="25000"/>
                  </a:schemeClr>
                </a:solidFill>
                <a:effectLst/>
                <a:latin typeface="+mj-lt"/>
              </a:rPr>
              <a:t>Python, Pandas for data manipulation</a:t>
            </a:r>
          </a:p>
          <a:p>
            <a:pPr marL="342900" indent="-342900" rtl="0">
              <a:buFont typeface="Wingdings" pitchFamily="2" charset="2"/>
              <a:buChar char="ü"/>
            </a:pPr>
            <a:r>
              <a:rPr lang="en-US" sz="2000" dirty="0">
                <a:solidFill>
                  <a:schemeClr val="tx1">
                    <a:lumMod val="75000"/>
                    <a:lumOff val="25000"/>
                  </a:schemeClr>
                </a:solidFill>
                <a:effectLst/>
                <a:latin typeface="+mj-lt"/>
              </a:rPr>
              <a:t>Matplotlib and Seaborn for visualization</a:t>
            </a:r>
          </a:p>
          <a:p>
            <a:pPr marL="342900" indent="-342900" rtl="0">
              <a:buFont typeface="Wingdings" pitchFamily="2" charset="2"/>
              <a:buChar char="ü"/>
            </a:pPr>
            <a:r>
              <a:rPr lang="en-US" sz="2000" dirty="0">
                <a:solidFill>
                  <a:schemeClr val="tx1">
                    <a:lumMod val="75000"/>
                    <a:lumOff val="25000"/>
                  </a:schemeClr>
                </a:solidFill>
                <a:effectLst/>
                <a:latin typeface="+mj-lt"/>
              </a:rPr>
              <a:t>Scikit-Learn for predictive modeling.</a:t>
            </a:r>
          </a:p>
          <a:p>
            <a:pPr rtl="0"/>
            <a:br>
              <a:rPr lang="en-US" sz="2000" dirty="0">
                <a:solidFill>
                  <a:schemeClr val="tx1">
                    <a:lumMod val="75000"/>
                    <a:lumOff val="25000"/>
                  </a:schemeClr>
                </a:solidFill>
                <a:effectLst/>
                <a:latin typeface="+mj-lt"/>
              </a:rPr>
            </a:br>
            <a:endParaRPr lang="en-US" sz="2000" dirty="0">
              <a:solidFill>
                <a:schemeClr val="tx1">
                  <a:lumMod val="75000"/>
                  <a:lumOff val="25000"/>
                </a:schemeClr>
              </a:solidFill>
              <a:effectLst/>
              <a:latin typeface="+mj-lt"/>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Data overview</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3</a:t>
            </a:fld>
            <a:endParaRPr lang="en-US" dirty="0"/>
          </a:p>
        </p:txBody>
      </p:sp>
    </p:spTree>
    <p:extLst>
      <p:ext uri="{BB962C8B-B14F-4D97-AF65-F5344CB8AC3E}">
        <p14:creationId xmlns:p14="http://schemas.microsoft.com/office/powerpoint/2010/main" val="13892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Exploratory Data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pic>
        <p:nvPicPr>
          <p:cNvPr id="4" name="Picture 3" descr="A graph of different colored bars&#10;&#10;Description automatically generated">
            <a:extLst>
              <a:ext uri="{FF2B5EF4-FFF2-40B4-BE49-F238E27FC236}">
                <a16:creationId xmlns:a16="http://schemas.microsoft.com/office/drawing/2014/main" id="{F762B2CE-EC3F-2103-9553-0CA9C551E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25" y="1318007"/>
            <a:ext cx="5132911" cy="4801754"/>
          </a:xfrm>
          <a:prstGeom prst="rect">
            <a:avLst/>
          </a:prstGeom>
        </p:spPr>
      </p:pic>
      <p:sp>
        <p:nvSpPr>
          <p:cNvPr id="14" name="TextBox 13">
            <a:extLst>
              <a:ext uri="{FF2B5EF4-FFF2-40B4-BE49-F238E27FC236}">
                <a16:creationId xmlns:a16="http://schemas.microsoft.com/office/drawing/2014/main" id="{AF045318-A558-EF36-8B51-C97D56B34F44}"/>
              </a:ext>
            </a:extLst>
          </p:cNvPr>
          <p:cNvSpPr txBox="1"/>
          <p:nvPr/>
        </p:nvSpPr>
        <p:spPr>
          <a:xfrm>
            <a:off x="5919677" y="2276496"/>
            <a:ext cx="6097772" cy="646331"/>
          </a:xfrm>
          <a:prstGeom prst="rect">
            <a:avLst/>
          </a:prstGeom>
          <a:noFill/>
        </p:spPr>
        <p:txBody>
          <a:bodyPr wrap="square">
            <a:spAutoFit/>
          </a:bodyPr>
          <a:lstStyle/>
          <a:p>
            <a:pPr algn="l"/>
            <a:r>
              <a:rPr lang="en-US" sz="1800" i="0" dirty="0">
                <a:solidFill>
                  <a:srgbClr val="000000"/>
                </a:solidFill>
                <a:effectLst/>
                <a:latin typeface="Helvetica Neue" panose="02000503000000020004" pitchFamily="2" charset="0"/>
              </a:rPr>
              <a:t>Finding shows that Chicago and Atlanta has the highest count of flight from origin city</a:t>
            </a:r>
          </a:p>
        </p:txBody>
      </p:sp>
    </p:spTree>
    <p:extLst>
      <p:ext uri="{BB962C8B-B14F-4D97-AF65-F5344CB8AC3E}">
        <p14:creationId xmlns:p14="http://schemas.microsoft.com/office/powerpoint/2010/main" val="342790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Exploratory Data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pic>
        <p:nvPicPr>
          <p:cNvPr id="4" name="Picture 3">
            <a:extLst>
              <a:ext uri="{FF2B5EF4-FFF2-40B4-BE49-F238E27FC236}">
                <a16:creationId xmlns:a16="http://schemas.microsoft.com/office/drawing/2014/main" id="{F762B2CE-EC3F-2103-9553-0CA9C551E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396" y="1498760"/>
            <a:ext cx="4801754" cy="4801754"/>
          </a:xfrm>
          <a:prstGeom prst="rect">
            <a:avLst/>
          </a:prstGeom>
        </p:spPr>
      </p:pic>
      <p:sp>
        <p:nvSpPr>
          <p:cNvPr id="3" name="TextBox 2">
            <a:extLst>
              <a:ext uri="{FF2B5EF4-FFF2-40B4-BE49-F238E27FC236}">
                <a16:creationId xmlns:a16="http://schemas.microsoft.com/office/drawing/2014/main" id="{E62C80C5-9391-8FA3-1D25-2E1460C3C860}"/>
              </a:ext>
            </a:extLst>
          </p:cNvPr>
          <p:cNvSpPr txBox="1"/>
          <p:nvPr/>
        </p:nvSpPr>
        <p:spPr>
          <a:xfrm>
            <a:off x="5919677" y="2276485"/>
            <a:ext cx="6097772" cy="646331"/>
          </a:xfrm>
          <a:prstGeom prst="rect">
            <a:avLst/>
          </a:prstGeom>
          <a:noFill/>
        </p:spPr>
        <p:txBody>
          <a:bodyPr wrap="square">
            <a:spAutoFit/>
          </a:bodyPr>
          <a:lstStyle/>
          <a:p>
            <a:pPr algn="l"/>
            <a:r>
              <a:rPr lang="en-US" sz="1800" i="0" dirty="0">
                <a:solidFill>
                  <a:srgbClr val="000000"/>
                </a:solidFill>
                <a:effectLst/>
                <a:latin typeface="Helvetica Neue" panose="02000503000000020004" pitchFamily="2" charset="0"/>
              </a:rPr>
              <a:t>Finding shows that Chicago and Atlanta has the highest count of flight from origin city</a:t>
            </a:r>
          </a:p>
        </p:txBody>
      </p:sp>
    </p:spTree>
    <p:extLst>
      <p:ext uri="{BB962C8B-B14F-4D97-AF65-F5344CB8AC3E}">
        <p14:creationId xmlns:p14="http://schemas.microsoft.com/office/powerpoint/2010/main" val="158331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Exploratory Data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6</a:t>
            </a:fld>
            <a:endParaRPr lang="en-US" dirty="0"/>
          </a:p>
        </p:txBody>
      </p:sp>
      <p:pic>
        <p:nvPicPr>
          <p:cNvPr id="4" name="Picture 3">
            <a:extLst>
              <a:ext uri="{FF2B5EF4-FFF2-40B4-BE49-F238E27FC236}">
                <a16:creationId xmlns:a16="http://schemas.microsoft.com/office/drawing/2014/main" id="{F762B2CE-EC3F-2103-9553-0CA9C551E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1662" y="1498760"/>
            <a:ext cx="4281222" cy="4801754"/>
          </a:xfrm>
          <a:prstGeom prst="rect">
            <a:avLst/>
          </a:prstGeom>
        </p:spPr>
      </p:pic>
      <p:sp>
        <p:nvSpPr>
          <p:cNvPr id="3" name="TextBox 2">
            <a:extLst>
              <a:ext uri="{FF2B5EF4-FFF2-40B4-BE49-F238E27FC236}">
                <a16:creationId xmlns:a16="http://schemas.microsoft.com/office/drawing/2014/main" id="{E62C80C5-9391-8FA3-1D25-2E1460C3C860}"/>
              </a:ext>
            </a:extLst>
          </p:cNvPr>
          <p:cNvSpPr txBox="1"/>
          <p:nvPr/>
        </p:nvSpPr>
        <p:spPr>
          <a:xfrm>
            <a:off x="5919677" y="2276485"/>
            <a:ext cx="6097772" cy="369332"/>
          </a:xfrm>
          <a:prstGeom prst="rect">
            <a:avLst/>
          </a:prstGeom>
          <a:noFill/>
        </p:spPr>
        <p:txBody>
          <a:bodyPr wrap="square">
            <a:spAutoFit/>
          </a:bodyPr>
          <a:lstStyle/>
          <a:p>
            <a:pPr algn="l"/>
            <a:r>
              <a:rPr lang="en-US" b="1" i="0" dirty="0">
                <a:solidFill>
                  <a:srgbClr val="000000"/>
                </a:solidFill>
                <a:effectLst/>
                <a:latin typeface="Helvetica Neue" panose="02000503000000020004" pitchFamily="2" charset="0"/>
              </a:rPr>
              <a:t>American Airlines Inc has the highest Arrival Delay.</a:t>
            </a:r>
          </a:p>
        </p:txBody>
      </p:sp>
    </p:spTree>
    <p:extLst>
      <p:ext uri="{BB962C8B-B14F-4D97-AF65-F5344CB8AC3E}">
        <p14:creationId xmlns:p14="http://schemas.microsoft.com/office/powerpoint/2010/main" val="289589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Exploratory Data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7</a:t>
            </a:fld>
            <a:endParaRPr lang="en-US" dirty="0"/>
          </a:p>
        </p:txBody>
      </p:sp>
      <p:pic>
        <p:nvPicPr>
          <p:cNvPr id="4" name="Picture 3">
            <a:extLst>
              <a:ext uri="{FF2B5EF4-FFF2-40B4-BE49-F238E27FC236}">
                <a16:creationId xmlns:a16="http://schemas.microsoft.com/office/drawing/2014/main" id="{F762B2CE-EC3F-2103-9553-0CA9C551E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396" y="1978935"/>
            <a:ext cx="4801754" cy="3841403"/>
          </a:xfrm>
          <a:prstGeom prst="rect">
            <a:avLst/>
          </a:prstGeom>
        </p:spPr>
      </p:pic>
      <p:sp>
        <p:nvSpPr>
          <p:cNvPr id="3" name="TextBox 2">
            <a:extLst>
              <a:ext uri="{FF2B5EF4-FFF2-40B4-BE49-F238E27FC236}">
                <a16:creationId xmlns:a16="http://schemas.microsoft.com/office/drawing/2014/main" id="{E62C80C5-9391-8FA3-1D25-2E1460C3C860}"/>
              </a:ext>
            </a:extLst>
          </p:cNvPr>
          <p:cNvSpPr txBox="1"/>
          <p:nvPr/>
        </p:nvSpPr>
        <p:spPr>
          <a:xfrm>
            <a:off x="5919677" y="2276485"/>
            <a:ext cx="6097772" cy="2585323"/>
          </a:xfrm>
          <a:prstGeom prst="rect">
            <a:avLst/>
          </a:prstGeom>
          <a:noFill/>
        </p:spPr>
        <p:txBody>
          <a:bodyPr wrap="square">
            <a:spAutoFit/>
          </a:bodyPr>
          <a:lstStyle/>
          <a:p>
            <a:pPr algn="l" rtl="0"/>
            <a:r>
              <a:rPr lang="en-US" b="1" i="0" dirty="0">
                <a:solidFill>
                  <a:srgbClr val="000000"/>
                </a:solidFill>
                <a:effectLst/>
                <a:latin typeface="inherit"/>
              </a:rPr>
              <a:t>Very High Correlation Between Arrival Delay and Departure Delay</a:t>
            </a:r>
            <a:endParaRPr lang="en-US" b="1" i="0" u="none" strike="noStrike" dirty="0">
              <a:solidFill>
                <a:srgbClr val="296EAA"/>
              </a:solidFill>
              <a:effectLst/>
              <a:latin typeface="inherit"/>
            </a:endParaRPr>
          </a:p>
          <a:p>
            <a:pPr algn="l" rtl="0"/>
            <a:endParaRPr lang="en-US" b="1" i="0" dirty="0">
              <a:solidFill>
                <a:srgbClr val="000000"/>
              </a:solidFill>
              <a:effectLst/>
              <a:latin typeface="inherit"/>
            </a:endParaRPr>
          </a:p>
          <a:p>
            <a:pPr algn="l" rtl="0"/>
            <a:r>
              <a:rPr lang="en-US" b="0" i="0" dirty="0">
                <a:solidFill>
                  <a:srgbClr val="000000"/>
                </a:solidFill>
                <a:effectLst/>
                <a:latin typeface="Helvetica Neue" panose="02000503000000020004" pitchFamily="2" charset="0"/>
              </a:rPr>
              <a:t>It shows that maximum of the Arrival Delays are due to the Departure Delays but some flights has still arrived on time even after departed late from the Origin Airport. Now we need to check why departure Delay is happening in the origin Airport Which may be due to security Delays, Air System Delays etc.</a:t>
            </a:r>
          </a:p>
        </p:txBody>
      </p:sp>
    </p:spTree>
    <p:extLst>
      <p:ext uri="{BB962C8B-B14F-4D97-AF65-F5344CB8AC3E}">
        <p14:creationId xmlns:p14="http://schemas.microsoft.com/office/powerpoint/2010/main" val="259223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Exploratory Data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8</a:t>
            </a:fld>
            <a:endParaRPr lang="en-US" dirty="0"/>
          </a:p>
        </p:txBody>
      </p:sp>
      <p:pic>
        <p:nvPicPr>
          <p:cNvPr id="4" name="Picture 3">
            <a:extLst>
              <a:ext uri="{FF2B5EF4-FFF2-40B4-BE49-F238E27FC236}">
                <a16:creationId xmlns:a16="http://schemas.microsoft.com/office/drawing/2014/main" id="{F762B2CE-EC3F-2103-9553-0CA9C551E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0975" y="1978935"/>
            <a:ext cx="4382595" cy="3841403"/>
          </a:xfrm>
          <a:prstGeom prst="rect">
            <a:avLst/>
          </a:prstGeom>
        </p:spPr>
      </p:pic>
      <p:sp>
        <p:nvSpPr>
          <p:cNvPr id="3" name="TextBox 2">
            <a:extLst>
              <a:ext uri="{FF2B5EF4-FFF2-40B4-BE49-F238E27FC236}">
                <a16:creationId xmlns:a16="http://schemas.microsoft.com/office/drawing/2014/main" id="{E62C80C5-9391-8FA3-1D25-2E1460C3C860}"/>
              </a:ext>
            </a:extLst>
          </p:cNvPr>
          <p:cNvSpPr txBox="1"/>
          <p:nvPr/>
        </p:nvSpPr>
        <p:spPr>
          <a:xfrm>
            <a:off x="5919677" y="2276485"/>
            <a:ext cx="6097772" cy="1200329"/>
          </a:xfrm>
          <a:prstGeom prst="rect">
            <a:avLst/>
          </a:prstGeom>
          <a:noFill/>
        </p:spPr>
        <p:txBody>
          <a:bodyPr wrap="square">
            <a:spAutoFit/>
          </a:bodyPr>
          <a:lstStyle/>
          <a:p>
            <a:pPr algn="l" rtl="0"/>
            <a:r>
              <a:rPr lang="en-US" b="1" i="0" dirty="0">
                <a:solidFill>
                  <a:srgbClr val="000000"/>
                </a:solidFill>
                <a:effectLst/>
                <a:latin typeface="Helvetica Neue" panose="02000503000000020004" pitchFamily="2" charset="0"/>
              </a:rPr>
              <a:t>Observation</a:t>
            </a:r>
            <a:r>
              <a:rPr lang="en-US" dirty="0">
                <a:solidFill>
                  <a:srgbClr val="000000"/>
                </a:solidFill>
                <a:latin typeface="Helvetica Neue" panose="02000503000000020004" pitchFamily="2" charset="0"/>
              </a:rPr>
              <a:t>:</a:t>
            </a:r>
          </a:p>
          <a:p>
            <a:pPr algn="l" rtl="0"/>
            <a:endParaRPr lang="en-US" b="0" i="0" dirty="0">
              <a:solidFill>
                <a:srgbClr val="000000"/>
              </a:solidFill>
              <a:effectLst/>
              <a:latin typeface="Helvetica Neue" panose="02000503000000020004" pitchFamily="2" charset="0"/>
            </a:endParaRPr>
          </a:p>
          <a:p>
            <a:pPr algn="l" rtl="0"/>
            <a:r>
              <a:rPr lang="en-US" b="0" i="0" dirty="0">
                <a:solidFill>
                  <a:srgbClr val="000000"/>
                </a:solidFill>
                <a:effectLst/>
                <a:latin typeface="Helvetica Neue" panose="02000503000000020004" pitchFamily="2" charset="0"/>
              </a:rPr>
              <a:t>January and March are the top two months facing delays. On the other hand, July is the lowest.</a:t>
            </a:r>
          </a:p>
        </p:txBody>
      </p:sp>
    </p:spTree>
    <p:extLst>
      <p:ext uri="{BB962C8B-B14F-4D97-AF65-F5344CB8AC3E}">
        <p14:creationId xmlns:p14="http://schemas.microsoft.com/office/powerpoint/2010/main" val="46396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Exploratory Data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9</a:t>
            </a:fld>
            <a:endParaRPr lang="en-US" dirty="0"/>
          </a:p>
        </p:txBody>
      </p:sp>
      <p:pic>
        <p:nvPicPr>
          <p:cNvPr id="4" name="Picture 3">
            <a:extLst>
              <a:ext uri="{FF2B5EF4-FFF2-40B4-BE49-F238E27FC236}">
                <a16:creationId xmlns:a16="http://schemas.microsoft.com/office/drawing/2014/main" id="{F762B2CE-EC3F-2103-9553-0CA9C551E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396" y="2276486"/>
            <a:ext cx="4801754" cy="2816510"/>
          </a:xfrm>
          <a:prstGeom prst="rect">
            <a:avLst/>
          </a:prstGeom>
        </p:spPr>
      </p:pic>
      <p:sp>
        <p:nvSpPr>
          <p:cNvPr id="3" name="TextBox 2">
            <a:extLst>
              <a:ext uri="{FF2B5EF4-FFF2-40B4-BE49-F238E27FC236}">
                <a16:creationId xmlns:a16="http://schemas.microsoft.com/office/drawing/2014/main" id="{E62C80C5-9391-8FA3-1D25-2E1460C3C860}"/>
              </a:ext>
            </a:extLst>
          </p:cNvPr>
          <p:cNvSpPr txBox="1"/>
          <p:nvPr/>
        </p:nvSpPr>
        <p:spPr>
          <a:xfrm>
            <a:off x="5998978" y="2362545"/>
            <a:ext cx="6097772" cy="646331"/>
          </a:xfrm>
          <a:prstGeom prst="rect">
            <a:avLst/>
          </a:prstGeom>
          <a:noFill/>
        </p:spPr>
        <p:txBody>
          <a:bodyPr wrap="square">
            <a:spAutoFit/>
          </a:bodyPr>
          <a:lstStyle/>
          <a:p>
            <a:pPr algn="l" rtl="0"/>
            <a:r>
              <a:rPr lang="en-US" b="1" i="0" dirty="0">
                <a:solidFill>
                  <a:srgbClr val="000000"/>
                </a:solidFill>
                <a:effectLst/>
                <a:latin typeface="Helvetica Neue" panose="02000503000000020004" pitchFamily="2" charset="0"/>
              </a:rPr>
              <a:t>Observation:</a:t>
            </a:r>
          </a:p>
          <a:p>
            <a:pPr algn="l" rtl="0"/>
            <a:r>
              <a:rPr lang="en-US" b="0" i="0" dirty="0">
                <a:solidFill>
                  <a:srgbClr val="000000"/>
                </a:solidFill>
                <a:effectLst/>
                <a:latin typeface="Helvetica Neue" panose="02000503000000020004" pitchFamily="2" charset="0"/>
              </a:rPr>
              <a:t>The weather is the top reason for cancellations.</a:t>
            </a:r>
            <a:endParaRPr lang="en-US" b="1" i="0" dirty="0">
              <a:solidFill>
                <a:srgbClr val="000000"/>
              </a:solidFill>
              <a:effectLst/>
              <a:latin typeface="inherit"/>
            </a:endParaRPr>
          </a:p>
        </p:txBody>
      </p:sp>
      <p:pic>
        <p:nvPicPr>
          <p:cNvPr id="5" name="Picture 4" descr="A white rectangular box with black text&#10;&#10;Description automatically generated">
            <a:extLst>
              <a:ext uri="{FF2B5EF4-FFF2-40B4-BE49-F238E27FC236}">
                <a16:creationId xmlns:a16="http://schemas.microsoft.com/office/drawing/2014/main" id="{F580FD35-41C2-CEF4-B19C-608CF78FB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9000"/>
            <a:ext cx="2277878" cy="1414893"/>
          </a:xfrm>
          <a:prstGeom prst="rect">
            <a:avLst/>
          </a:prstGeom>
        </p:spPr>
      </p:pic>
    </p:spTree>
    <p:extLst>
      <p:ext uri="{BB962C8B-B14F-4D97-AF65-F5344CB8AC3E}">
        <p14:creationId xmlns:p14="http://schemas.microsoft.com/office/powerpoint/2010/main" val="403264857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165</TotalTime>
  <Words>720</Words>
  <Application>Microsoft Macintosh PowerPoint</Application>
  <PresentationFormat>Widescreen</PresentationFormat>
  <Paragraphs>127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Century Gothic</vt:lpstr>
      <vt:lpstr>Helvetica Neue</vt:lpstr>
      <vt:lpstr>inherit</vt:lpstr>
      <vt:lpstr>Segoe UI Light</vt:lpstr>
      <vt:lpstr>Wingdings</vt:lpstr>
      <vt:lpstr>Office Theme</vt:lpstr>
      <vt:lpstr>Slide 1</vt:lpstr>
      <vt:lpstr>Introduction</vt:lpstr>
      <vt:lpstr>Data overview</vt:lpstr>
      <vt:lpstr>Exploratory Data Analysis</vt:lpstr>
      <vt:lpstr>Exploratory Data Analysis</vt:lpstr>
      <vt:lpstr>Exploratory Data Analysis</vt:lpstr>
      <vt:lpstr>Exploratory Data Analysis</vt:lpstr>
      <vt:lpstr>Exploratory Data Analysis</vt:lpstr>
      <vt:lpstr>Exploratory Data Analysis</vt:lpstr>
      <vt:lpstr>Modeling Techniques</vt:lpstr>
      <vt:lpstr>Model fitting and results</vt:lpstr>
      <vt:lpstr>Model fitting and results</vt:lpstr>
      <vt:lpstr>Conclusion</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Bhadane, Amol Sanjay</dc:creator>
  <cp:lastModifiedBy>Bhadane, Amol Sanjay</cp:lastModifiedBy>
  <cp:revision>3</cp:revision>
  <dcterms:created xsi:type="dcterms:W3CDTF">2024-04-24T05:04:50Z</dcterms:created>
  <dcterms:modified xsi:type="dcterms:W3CDTF">2024-04-24T07:54:24Z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