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2" r:id="rId3"/>
    <p:sldId id="268" r:id="rId4"/>
    <p:sldId id="269" r:id="rId5"/>
    <p:sldId id="270" r:id="rId6"/>
    <p:sldId id="271" r:id="rId7"/>
    <p:sldId id="272" r:id="rId8"/>
    <p:sldId id="273"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5" autoAdjust="0"/>
    <p:restoredTop sz="73887" autoAdjust="0"/>
  </p:normalViewPr>
  <p:slideViewPr>
    <p:cSldViewPr>
      <p:cViewPr>
        <p:scale>
          <a:sx n="40" d="100"/>
          <a:sy n="40" d="100"/>
        </p:scale>
        <p:origin x="842" y="116"/>
      </p:cViewPr>
      <p:guideLst/>
    </p:cSldViewPr>
  </p:slideViewPr>
  <p:notesTextViewPr>
    <p:cViewPr>
      <p:scale>
        <a:sx n="1" d="1"/>
        <a:sy n="1" d="1"/>
      </p:scale>
      <p:origin x="0" y="0"/>
    </p:cViewPr>
  </p:notesTextViewPr>
  <p:notesViewPr>
    <p:cSldViewPr showGuides="1">
      <p:cViewPr varScale="1">
        <p:scale>
          <a:sx n="45" d="100"/>
          <a:sy n="45" d="100"/>
        </p:scale>
        <p:origin x="1982"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3/30/2021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3/30/2021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2</a:t>
            </a:fld>
            <a:endParaRPr lang="en-US"/>
          </a:p>
        </p:txBody>
      </p:sp>
    </p:spTree>
    <p:extLst>
      <p:ext uri="{BB962C8B-B14F-4D97-AF65-F5344CB8AC3E}">
        <p14:creationId xmlns:p14="http://schemas.microsoft.com/office/powerpoint/2010/main" val="3141470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Worksheet “TICTAC” is the user interface to play the game. Options available are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You play first (in the Grid)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Excel plays first (cell M6)</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Clear board and start a new game (cell P8)</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You enter a marker into the grid and Excel responds by putting an ‘X’ marker into the grid.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You cannot enter an ’X’ marker as that is reserved for Excel. You can use any marker that is not an ‘x’ or ‘X’ and the markers can be different from each other.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When the user wins, i.e. Excel loses, an animation starts.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time taken for Excel to make his turn is displayed in cell N6.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4</a:t>
            </a:fld>
            <a:endParaRPr lang="en-US"/>
          </a:p>
        </p:txBody>
      </p:sp>
    </p:spTree>
    <p:extLst>
      <p:ext uri="{BB962C8B-B14F-4D97-AF65-F5344CB8AC3E}">
        <p14:creationId xmlns:p14="http://schemas.microsoft.com/office/powerpoint/2010/main" val="3313323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associated Power Automate Flow contains only three connectors, the trigger (SharePoint “When a file is created or modified in a folder”) and two action steps : a condition and an Excel “Run Script”.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solidFill>
                  <a:srgbClr val="000000"/>
                </a:solidFill>
                <a:effectLst/>
                <a:latin typeface="Menlo,"/>
                <a:ea typeface="Times New Roman" panose="02020603050405020304" pitchFamily="18" charset="0"/>
                <a:cs typeface="Times New Roman" panose="02020603050405020304" pitchFamily="18" charset="0"/>
              </a:rPr>
              <a:t>Because Excel, currently, has only one trigger connector in Power Automate, which is not applicable to this scenario, it leaves, only, the SharePoint file trigger to us as the application’s event trigger. This means any change to the workbook file will trigger the Office Script. Even modifying an attribute of the file in SharePoint will trigger the Office Script. That is, it is not only changes to the workbook contents that triggers the Script.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solidFill>
                  <a:srgbClr val="000000"/>
                </a:solidFill>
                <a:effectLst/>
                <a:latin typeface="Menlo,"/>
                <a:ea typeface="Times New Roman" panose="02020603050405020304" pitchFamily="18" charset="0"/>
                <a:cs typeface="Times New Roman" panose="02020603050405020304" pitchFamily="18" charset="0"/>
              </a:rPr>
              <a:t>When a marker or any other change occurs in the worksheet the Script needs to ascertain where that change occurred and what type of change occurred. This is done by testing the values within the grid and cells M6 and P8.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time for Power Automate to respond to the entering of a marker is in addition to the time it takes for the script to run. The script takes, on average, around 70 seconds (70,000 </a:t>
            </a:r>
            <a:r>
              <a:rPr lang="en-IE" sz="1800" dirty="0" err="1">
                <a:effectLst/>
                <a:latin typeface="Calibri" panose="020F0502020204030204" pitchFamily="34" charset="0"/>
                <a:ea typeface="Calibri" panose="020F0502020204030204" pitchFamily="34" charset="0"/>
                <a:cs typeface="Times New Roman" panose="02020603050405020304" pitchFamily="18" charset="0"/>
              </a:rPr>
              <a:t>miliseconds</a:t>
            </a:r>
            <a:r>
              <a:rPr lang="en-IE" sz="1800" dirty="0">
                <a:effectLst/>
                <a:latin typeface="Calibri" panose="020F0502020204030204" pitchFamily="34" charset="0"/>
                <a:ea typeface="Calibri" panose="020F0502020204030204" pitchFamily="34" charset="0"/>
                <a:cs typeface="Times New Roman" panose="02020603050405020304" pitchFamily="18" charset="0"/>
              </a:rPr>
              <a:t>). The Power Automate trigger ranges from 10 seconds to 110 seconds to run. So, Excel can take up to 3 minutes to reply with its marker. In the demo video I have speeded this up.  </a:t>
            </a:r>
            <a:r>
              <a:rPr lang="en-GB" sz="1800" dirty="0">
                <a:solidFill>
                  <a:srgbClr val="000000"/>
                </a:solidFill>
                <a:effectLst/>
                <a:latin typeface="Menlo,"/>
                <a:ea typeface="Times New Roman" panose="02020603050405020304" pitchFamily="18" charset="0"/>
                <a:cs typeface="Times New Roman" panose="02020603050405020304" pitchFamily="18" charset="0"/>
              </a:rPr>
              <a:t>Let’s, now, have a look at the application and get Excel to take a turn. [SHOW EXCEL ONLINE TICTAC.XLSX FILE. ENTER YOUR MARKER AND THEN CLICK RUN. So while that is running lets continue with the presentation slides.]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5</a:t>
            </a:fld>
            <a:endParaRPr lang="en-US"/>
          </a:p>
        </p:txBody>
      </p:sp>
    </p:spTree>
    <p:extLst>
      <p:ext uri="{BB962C8B-B14F-4D97-AF65-F5344CB8AC3E}">
        <p14:creationId xmlns:p14="http://schemas.microsoft.com/office/powerpoint/2010/main" val="2289576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script is 3,002 lines long. 1,977 lines, of which, are for the animation alone.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With the Excel macro recorder building solutions is, now, extremely rapid. The animation element of this app was built in less than half a working day. That is, 1977 lines of TypeScript code was written in less than 4 hours.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6</a:t>
            </a:fld>
            <a:endParaRPr lang="en-US"/>
          </a:p>
        </p:txBody>
      </p:sp>
    </p:spTree>
    <p:extLst>
      <p:ext uri="{BB962C8B-B14F-4D97-AF65-F5344CB8AC3E}">
        <p14:creationId xmlns:p14="http://schemas.microsoft.com/office/powerpoint/2010/main" val="841473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solidFill>
                  <a:srgbClr val="000000"/>
                </a:solidFill>
                <a:effectLst/>
                <a:latin typeface="Menlo,"/>
                <a:ea typeface="Times New Roman" panose="02020603050405020304" pitchFamily="18" charset="0"/>
                <a:cs typeface="Times New Roman" panose="02020603050405020304" pitchFamily="18" charset="0"/>
              </a:rPr>
              <a:t>In the single script file there is a total of 20 functions including the Main function. The Main function is 369 lines long.  Excluding the lines of code that control the animation, the total number of lines of code is 960. This is a surprisingly large number considering all we are trying to do, with this game, is to put an ‘X’ in an empty cell in the grid.  But that is not the full story!  [Let’s go back to the application and see what it has done.]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7</a:t>
            </a:fld>
            <a:endParaRPr lang="en-US"/>
          </a:p>
        </p:txBody>
      </p:sp>
    </p:spTree>
    <p:extLst>
      <p:ext uri="{BB962C8B-B14F-4D97-AF65-F5344CB8AC3E}">
        <p14:creationId xmlns:p14="http://schemas.microsoft.com/office/powerpoint/2010/main" val="3902753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solidFill>
                  <a:srgbClr val="000000"/>
                </a:solidFill>
                <a:effectLst/>
                <a:latin typeface="Menlo,"/>
                <a:ea typeface="Times New Roman" panose="02020603050405020304" pitchFamily="18" charset="0"/>
                <a:cs typeface="Times New Roman" panose="02020603050405020304" pitchFamily="18" charset="0"/>
              </a:rPr>
              <a:t>Here is the full list of the functions. Those functions, used for the animation, have been marked with a *.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Symbol" panose="05050102010706020507" pitchFamily="18" charset="2"/>
              <a:buNone/>
            </a:pPr>
            <a:r>
              <a:rPr lang="en-GB" sz="1800" dirty="0">
                <a:solidFill>
                  <a:srgbClr val="000000"/>
                </a:solidFill>
                <a:effectLst/>
                <a:latin typeface="Menlo,"/>
                <a:ea typeface="Times New Roman" panose="02020603050405020304" pitchFamily="18" charset="0"/>
                <a:cs typeface="Times New Roman" panose="02020603050405020304" pitchFamily="18" charset="0"/>
              </a:rPr>
              <a:t>1.The </a:t>
            </a:r>
            <a:r>
              <a:rPr lang="en-GB" sz="1800" dirty="0" err="1">
                <a:solidFill>
                  <a:srgbClr val="008080"/>
                </a:solidFill>
                <a:effectLst/>
                <a:latin typeface="Menlo,"/>
                <a:ea typeface="Times New Roman" panose="02020603050405020304" pitchFamily="18" charset="0"/>
                <a:cs typeface="Times New Roman" panose="02020603050405020304" pitchFamily="18" charset="0"/>
              </a:rPr>
              <a:t>GetRangeCount</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function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counts the total number of markers entered in the grid.</a:t>
            </a:r>
            <a:br>
              <a:rPr lang="en-GB" sz="1800" dirty="0">
                <a:solidFill>
                  <a:srgbClr val="000000"/>
                </a:solidFill>
                <a:effectLst/>
                <a:latin typeface="Menlo,"/>
                <a:ea typeface="Times New Roman" panose="02020603050405020304" pitchFamily="18" charset="0"/>
                <a:cs typeface="Times New Roman" panose="02020603050405020304" pitchFamily="18" charset="0"/>
              </a:rPr>
            </a:br>
            <a:r>
              <a:rPr lang="en-GB" sz="1800" dirty="0">
                <a:solidFill>
                  <a:srgbClr val="000000"/>
                </a:solidFill>
                <a:effectLst/>
                <a:latin typeface="Menlo,"/>
                <a:ea typeface="Times New Roman" panose="02020603050405020304" pitchFamily="18" charset="0"/>
                <a:cs typeface="Times New Roman" panose="02020603050405020304" pitchFamily="18" charset="0"/>
              </a:rPr>
              <a:t>2. The </a:t>
            </a:r>
            <a:r>
              <a:rPr lang="en-GB" sz="1800" dirty="0" err="1">
                <a:solidFill>
                  <a:srgbClr val="008080"/>
                </a:solidFill>
                <a:effectLst/>
                <a:latin typeface="Menlo,"/>
                <a:ea typeface="Times New Roman" panose="02020603050405020304" pitchFamily="18" charset="0"/>
                <a:cs typeface="Times New Roman" panose="02020603050405020304" pitchFamily="18" charset="0"/>
              </a:rPr>
              <a:t>findLocation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function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iterates through the grid finding a cell that is not listed in Table1. Table 1 is used to record the locations of the entered markers and the order in which they were added to the grid. It is hidden from user view.</a:t>
            </a:r>
            <a:br>
              <a:rPr lang="en-GB" sz="1800" dirty="0">
                <a:solidFill>
                  <a:srgbClr val="000000"/>
                </a:solidFill>
                <a:effectLst/>
                <a:latin typeface="Menlo,"/>
                <a:ea typeface="Times New Roman" panose="02020603050405020304" pitchFamily="18" charset="0"/>
                <a:cs typeface="Times New Roman" panose="02020603050405020304" pitchFamily="18" charset="0"/>
              </a:rPr>
            </a:br>
            <a:r>
              <a:rPr lang="en-GB" sz="1800" dirty="0">
                <a:solidFill>
                  <a:srgbClr val="000000"/>
                </a:solidFill>
                <a:effectLst/>
                <a:latin typeface="Menlo,"/>
                <a:ea typeface="Times New Roman" panose="02020603050405020304" pitchFamily="18" charset="0"/>
                <a:cs typeface="Times New Roman" panose="02020603050405020304" pitchFamily="18" charset="0"/>
              </a:rPr>
              <a:t>3. The </a:t>
            </a:r>
            <a:r>
              <a:rPr lang="en-GB" sz="1800" dirty="0">
                <a:solidFill>
                  <a:srgbClr val="008080"/>
                </a:solidFill>
                <a:effectLst/>
                <a:latin typeface="Menlo,"/>
                <a:ea typeface="Times New Roman" panose="02020603050405020304" pitchFamily="18" charset="0"/>
                <a:cs typeface="Times New Roman" panose="02020603050405020304" pitchFamily="18" charset="0"/>
              </a:rPr>
              <a:t>AddMarkerLocationToTable1 </a:t>
            </a:r>
            <a:r>
              <a:rPr lang="en-GB" sz="1800" dirty="0">
                <a:solidFill>
                  <a:srgbClr val="000000"/>
                </a:solidFill>
                <a:effectLst/>
                <a:latin typeface="Menlo,"/>
                <a:ea typeface="Times New Roman" panose="02020603050405020304" pitchFamily="18" charset="0"/>
                <a:cs typeface="Times New Roman" panose="02020603050405020304" pitchFamily="18" charset="0"/>
              </a:rPr>
              <a:t>function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adds the recently added marker location to the next available row in Table1. It uses the cell address value returned by the </a:t>
            </a:r>
            <a:r>
              <a:rPr lang="en-GB" sz="1800" dirty="0" err="1">
                <a:solidFill>
                  <a:srgbClr val="008080"/>
                </a:solidFill>
                <a:effectLst/>
                <a:latin typeface="Menlo,"/>
                <a:ea typeface="Times New Roman" panose="02020603050405020304" pitchFamily="18" charset="0"/>
                <a:cs typeface="Times New Roman" panose="02020603050405020304" pitchFamily="18" charset="0"/>
              </a:rPr>
              <a:t>findLocation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function, above.</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br>
              <a:rPr lang="en-GB" sz="1800" dirty="0">
                <a:solidFill>
                  <a:srgbClr val="008080"/>
                </a:solidFill>
                <a:effectLst/>
                <a:latin typeface="Menlo,"/>
                <a:ea typeface="Times New Roman" panose="02020603050405020304" pitchFamily="18" charset="0"/>
                <a:cs typeface="Times New Roman" panose="02020603050405020304" pitchFamily="18" charset="0"/>
              </a:rPr>
            </a:br>
            <a:r>
              <a:rPr lang="en-GB" sz="1800" dirty="0">
                <a:solidFill>
                  <a:srgbClr val="008080"/>
                </a:solidFill>
                <a:effectLst/>
                <a:latin typeface="Menlo,"/>
                <a:ea typeface="Times New Roman" panose="02020603050405020304" pitchFamily="18" charset="0"/>
                <a:cs typeface="Times New Roman" panose="02020603050405020304" pitchFamily="18" charset="0"/>
              </a:rPr>
              <a:t>4. T</a:t>
            </a:r>
            <a:r>
              <a:rPr lang="en-GB" sz="1800" dirty="0">
                <a:solidFill>
                  <a:srgbClr val="000000"/>
                </a:solidFill>
                <a:effectLst/>
                <a:latin typeface="Menlo,"/>
                <a:ea typeface="Times New Roman" panose="02020603050405020304" pitchFamily="18" charset="0"/>
                <a:cs typeface="Times New Roman" panose="02020603050405020304" pitchFamily="18" charset="0"/>
              </a:rPr>
              <a:t>he current number of markers added to the grid is compared to the number added to Table 1. Thus, the code can ascertain whether a human or Excel moved last. When Excel enters a marker, Table1 is not updated whereas when a human enters a marker the code does update Table1. So I am, in effect, using the Excel worksheet as a location to store Global variables between script runs. This could have been done using a List in SharePoint but the purpose of the application is to showcase the capabilities of Excel not Lists.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AEC444-603B-4F09-9A06-5917518DD901}" type="slidenum">
              <a:rPr lang="en-US" smtClean="0"/>
              <a:t>8</a:t>
            </a:fld>
            <a:endParaRPr lang="en-US"/>
          </a:p>
        </p:txBody>
      </p:sp>
    </p:spTree>
    <p:extLst>
      <p:ext uri="{BB962C8B-B14F-4D97-AF65-F5344CB8AC3E}">
        <p14:creationId xmlns:p14="http://schemas.microsoft.com/office/powerpoint/2010/main" val="545521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3/30/2021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3/30/2021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3/30/2021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3/30/2021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3/30/2021</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3/30/2021</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3/30/2021</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3/30/2021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3/30/2021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3/30/2021</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rAnalyticals/OfficeScripts/tree/main/TICTACUFOGame" TargetMode="External"/><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hyperlink" Target="https://www.youtube.com/channel/UCLGfygRlwhsekVv7UiRhwXw" TargetMode="External"/><Relationship Id="rId5" Type="http://schemas.openxmlformats.org/officeDocument/2006/relationships/hyperlink" Target="http://www.analysis.ie/" TargetMode="External"/><Relationship Id="rId4" Type="http://schemas.openxmlformats.org/officeDocument/2006/relationships/hyperlink" Target="https://youtu.be/FMOCPm1aV_Q"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window, clock, device&#10;&#10;Description automatically generated">
            <a:extLst>
              <a:ext uri="{FF2B5EF4-FFF2-40B4-BE49-F238E27FC236}">
                <a16:creationId xmlns:a16="http://schemas.microsoft.com/office/drawing/2014/main" id="{305AE9EA-9933-47FE-9655-D9A7C01382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89" y="0"/>
            <a:ext cx="12293261" cy="6858000"/>
          </a:xfrm>
          <a:prstGeom prst="rect">
            <a:avLst/>
          </a:prstGeom>
        </p:spPr>
      </p:pic>
      <p:sp>
        <p:nvSpPr>
          <p:cNvPr id="2" name="Title 1"/>
          <p:cNvSpPr>
            <a:spLocks noGrp="1"/>
          </p:cNvSpPr>
          <p:nvPr>
            <p:ph type="ctrTitle"/>
          </p:nvPr>
        </p:nvSpPr>
        <p:spPr>
          <a:xfrm>
            <a:off x="443372" y="2468520"/>
            <a:ext cx="11305256" cy="857231"/>
          </a:xfrm>
          <a:solidFill>
            <a:schemeClr val="accent1">
              <a:alpha val="72000"/>
            </a:schemeClr>
          </a:solidFill>
        </p:spPr>
        <p:txBody>
          <a:bodyPr>
            <a:normAutofit fontScale="90000"/>
          </a:bodyPr>
          <a:lstStyle/>
          <a:p>
            <a:pPr algn="ctr"/>
            <a:r>
              <a:rPr lang="en-GB" b="1" dirty="0"/>
              <a:t>TICTAC UFO Office Scripts Game </a:t>
            </a:r>
            <a:endParaRPr lang="en-US" b="1" dirty="0"/>
          </a:p>
        </p:txBody>
      </p:sp>
      <p:sp>
        <p:nvSpPr>
          <p:cNvPr id="3" name="Subtitle 2"/>
          <p:cNvSpPr>
            <a:spLocks noGrp="1"/>
          </p:cNvSpPr>
          <p:nvPr>
            <p:ph type="subTitle" idx="1"/>
          </p:nvPr>
        </p:nvSpPr>
        <p:spPr>
          <a:xfrm>
            <a:off x="695400" y="3933056"/>
            <a:ext cx="7274023" cy="474836"/>
          </a:xfrm>
        </p:spPr>
        <p:txBody>
          <a:bodyPr/>
          <a:lstStyle/>
          <a:p>
            <a:r>
              <a:rPr lang="en-US" b="1" dirty="0"/>
              <a:t>By Leslie Black, Analysis Cloud Ltd.</a:t>
            </a:r>
          </a:p>
        </p:txBody>
      </p:sp>
      <p:pic>
        <p:nvPicPr>
          <p:cNvPr id="7" name="Picture 6" descr="A picture containing logo&#10;&#10;Description automatically generated">
            <a:extLst>
              <a:ext uri="{FF2B5EF4-FFF2-40B4-BE49-F238E27FC236}">
                <a16:creationId xmlns:a16="http://schemas.microsoft.com/office/drawing/2014/main" id="{0A1B0731-63C2-4F93-86D8-96F51CE09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404664"/>
            <a:ext cx="10515600" cy="673638"/>
          </a:xfrm>
        </p:spPr>
        <p:txBody>
          <a:bodyPr/>
          <a:lstStyle/>
          <a:p>
            <a:r>
              <a:rPr lang="en-US" dirty="0"/>
              <a:t>Personal Introduction</a:t>
            </a:r>
          </a:p>
        </p:txBody>
      </p:sp>
      <p:sp>
        <p:nvSpPr>
          <p:cNvPr id="4" name="Content Placeholder 3"/>
          <p:cNvSpPr>
            <a:spLocks noGrp="1"/>
          </p:cNvSpPr>
          <p:nvPr>
            <p:ph sz="half" idx="2"/>
          </p:nvPr>
        </p:nvSpPr>
        <p:spPr>
          <a:xfrm>
            <a:off x="623392" y="1340768"/>
            <a:ext cx="10512424" cy="3675063"/>
          </a:xfrm>
        </p:spPr>
        <p:txBody>
          <a:bodyPr>
            <a:noAutofit/>
          </a:bodyPr>
          <a:lstStyle/>
          <a:p>
            <a:r>
              <a:rPr lang="en-GB" sz="2800" dirty="0"/>
              <a:t>I am Leslie Black, a Microsoft Applications Specialist working for Analysis Cloud, the Irish Cloud Company, www.analysis.ie. </a:t>
            </a:r>
          </a:p>
          <a:p>
            <a:r>
              <a:rPr lang="en-GB" sz="2800" dirty="0"/>
              <a:t>I have experience working with governmental organisations in Europe and the UK building reporting, analysis and performance management systems using Microsoft tools.</a:t>
            </a:r>
          </a:p>
          <a:p>
            <a:r>
              <a:rPr lang="en-GB" sz="2800" dirty="0"/>
              <a:t>I have recently finished working with the European Commission building a large scale, 100%, cloud based Covid Reporting application built on Azure, Power Platform and Office 365. It was on that project that I became familiar with Office Scripts. </a:t>
            </a:r>
          </a:p>
          <a:p>
            <a:endParaRPr lang="en-US" sz="2800" dirty="0"/>
          </a:p>
        </p:txBody>
      </p:sp>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56210" y="5558257"/>
            <a:ext cx="1835790" cy="1313910"/>
          </a:xfrm>
          <a:prstGeom prst="rect">
            <a:avLst/>
          </a:prstGeom>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404664"/>
            <a:ext cx="10515600" cy="673638"/>
          </a:xfrm>
        </p:spPr>
        <p:txBody>
          <a:bodyPr/>
          <a:lstStyle/>
          <a:p>
            <a:r>
              <a:rPr lang="en-GB" dirty="0"/>
              <a:t>The key messages for this demo are:</a:t>
            </a:r>
            <a:endParaRPr lang="en-US" dirty="0"/>
          </a:p>
        </p:txBody>
      </p:sp>
      <p:sp>
        <p:nvSpPr>
          <p:cNvPr id="4" name="Content Placeholder 3"/>
          <p:cNvSpPr>
            <a:spLocks noGrp="1"/>
          </p:cNvSpPr>
          <p:nvPr>
            <p:ph sz="half" idx="2"/>
          </p:nvPr>
        </p:nvSpPr>
        <p:spPr>
          <a:xfrm>
            <a:off x="623392" y="1340768"/>
            <a:ext cx="10512424" cy="3675063"/>
          </a:xfrm>
        </p:spPr>
        <p:txBody>
          <a:bodyPr>
            <a:noAutofit/>
          </a:bodyPr>
          <a:lstStyle/>
          <a:p>
            <a:r>
              <a:rPr lang="en-GB" sz="2400" dirty="0"/>
              <a:t>Think of Excel Online as a calculation engine available to assist  your built online apps.</a:t>
            </a:r>
          </a:p>
          <a:p>
            <a:r>
              <a:rPr lang="en-GB" sz="2400" dirty="0"/>
              <a:t>Complex automation tasks can be written using Office Scripts but Power Automate can reduce that complexity by handling the logic instead. It is your choice.  </a:t>
            </a:r>
          </a:p>
          <a:p>
            <a:r>
              <a:rPr lang="en-GB" sz="2400" dirty="0"/>
              <a:t>Excel Online has the power and capability to be used a front-end user interface for your web-based applications.</a:t>
            </a:r>
          </a:p>
          <a:p>
            <a:r>
              <a:rPr lang="en-GB" sz="2400" dirty="0"/>
              <a:t>Because Excel Office Scripts is integrated with Power Automate it opens up a whole world of Azure Services and data sources available for your solutions. </a:t>
            </a:r>
          </a:p>
          <a:p>
            <a:endParaRPr lang="en-US" sz="2400" dirty="0"/>
          </a:p>
        </p:txBody>
      </p:sp>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56210" y="5558257"/>
            <a:ext cx="1835790" cy="1313910"/>
          </a:xfrm>
          <a:prstGeom prst="rect">
            <a:avLst/>
          </a:prstGeom>
        </p:spPr>
      </p:pic>
    </p:spTree>
    <p:extLst>
      <p:ext uri="{BB962C8B-B14F-4D97-AF65-F5344CB8AC3E}">
        <p14:creationId xmlns:p14="http://schemas.microsoft.com/office/powerpoint/2010/main" val="7265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116632"/>
            <a:ext cx="6264696" cy="529622"/>
          </a:xfrm>
        </p:spPr>
        <p:txBody>
          <a:bodyPr>
            <a:normAutofit/>
          </a:bodyPr>
          <a:lstStyle/>
          <a:p>
            <a:r>
              <a:rPr lang="en-GB" sz="2400" dirty="0"/>
              <a:t>The TIC TAC UFO Game User Interface</a:t>
            </a:r>
            <a:endParaRPr lang="en-US" sz="2400" dirty="0"/>
          </a:p>
        </p:txBody>
      </p:sp>
      <p:pic>
        <p:nvPicPr>
          <p:cNvPr id="8" name="Picture 7">
            <a:extLst>
              <a:ext uri="{FF2B5EF4-FFF2-40B4-BE49-F238E27FC236}">
                <a16:creationId xmlns:a16="http://schemas.microsoft.com/office/drawing/2014/main" id="{904BD025-BC44-4BBF-9D1F-B0584FD303AC}"/>
              </a:ext>
            </a:extLst>
          </p:cNvPr>
          <p:cNvPicPr/>
          <p:nvPr/>
        </p:nvPicPr>
        <p:blipFill>
          <a:blip r:embed="rId3"/>
          <a:stretch>
            <a:fillRect/>
          </a:stretch>
        </p:blipFill>
        <p:spPr>
          <a:xfrm>
            <a:off x="191344" y="646254"/>
            <a:ext cx="11809312" cy="6023106"/>
          </a:xfrm>
          <a:prstGeom prst="rect">
            <a:avLst/>
          </a:prstGeom>
          <a:ln>
            <a:solidFill>
              <a:schemeClr val="accent1"/>
            </a:solidFill>
          </a:ln>
          <a:effectLst>
            <a:outerShdw blurRad="165100" dist="241300" dir="2700000" algn="tl" rotWithShape="0">
              <a:prstClr val="black">
                <a:alpha val="40000"/>
              </a:prstClr>
            </a:outerShdw>
          </a:effectLst>
        </p:spPr>
      </p:pic>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309242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116632"/>
            <a:ext cx="6264696" cy="529622"/>
          </a:xfrm>
        </p:spPr>
        <p:txBody>
          <a:bodyPr>
            <a:normAutofit/>
          </a:bodyPr>
          <a:lstStyle/>
          <a:p>
            <a:r>
              <a:rPr lang="en-GB" sz="2400" dirty="0"/>
              <a:t>Tic Tac UFO Game Power Automate Flow</a:t>
            </a:r>
            <a:endParaRPr lang="en-US" sz="2400" dirty="0"/>
          </a:p>
        </p:txBody>
      </p:sp>
      <p:pic>
        <p:nvPicPr>
          <p:cNvPr id="5" name="Picture 4">
            <a:extLst>
              <a:ext uri="{FF2B5EF4-FFF2-40B4-BE49-F238E27FC236}">
                <a16:creationId xmlns:a16="http://schemas.microsoft.com/office/drawing/2014/main" id="{A45273BB-790D-48E0-A702-24A6C1C8E26E}"/>
              </a:ext>
            </a:extLst>
          </p:cNvPr>
          <p:cNvPicPr/>
          <p:nvPr/>
        </p:nvPicPr>
        <p:blipFill>
          <a:blip r:embed="rId3"/>
          <a:stretch>
            <a:fillRect/>
          </a:stretch>
        </p:blipFill>
        <p:spPr>
          <a:xfrm>
            <a:off x="82601" y="692696"/>
            <a:ext cx="11990063" cy="5976664"/>
          </a:xfrm>
          <a:prstGeom prst="rect">
            <a:avLst/>
          </a:prstGeom>
          <a:ln>
            <a:solidFill>
              <a:schemeClr val="accent1"/>
            </a:solidFill>
          </a:ln>
          <a:effectLst>
            <a:outerShdw blurRad="165100" dist="241300" dir="2700000" algn="tl" rotWithShape="0">
              <a:prstClr val="black">
                <a:alpha val="40000"/>
              </a:prstClr>
            </a:outerShdw>
          </a:effectLst>
        </p:spPr>
      </p:pic>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73232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528" y="116632"/>
            <a:ext cx="7632848" cy="529622"/>
          </a:xfrm>
        </p:spPr>
        <p:txBody>
          <a:bodyPr>
            <a:normAutofit fontScale="90000"/>
          </a:bodyPr>
          <a:lstStyle/>
          <a:p>
            <a:r>
              <a:rPr lang="en-GB" sz="2400" dirty="0"/>
              <a:t>The Animation code was built using the macro recorder</a:t>
            </a:r>
            <a:endParaRPr lang="en-US" sz="2400" dirty="0"/>
          </a:p>
        </p:txBody>
      </p:sp>
      <p:pic>
        <p:nvPicPr>
          <p:cNvPr id="6" name="Picture 5">
            <a:extLst>
              <a:ext uri="{FF2B5EF4-FFF2-40B4-BE49-F238E27FC236}">
                <a16:creationId xmlns:a16="http://schemas.microsoft.com/office/drawing/2014/main" id="{DCEAA31D-B4C3-42F5-AA21-FB8925302AF6}"/>
              </a:ext>
            </a:extLst>
          </p:cNvPr>
          <p:cNvPicPr/>
          <p:nvPr/>
        </p:nvPicPr>
        <p:blipFill>
          <a:blip r:embed="rId3"/>
          <a:stretch>
            <a:fillRect/>
          </a:stretch>
        </p:blipFill>
        <p:spPr>
          <a:xfrm>
            <a:off x="109696" y="692696"/>
            <a:ext cx="11890960" cy="6048672"/>
          </a:xfrm>
          <a:prstGeom prst="rect">
            <a:avLst/>
          </a:prstGeom>
          <a:ln>
            <a:solidFill>
              <a:schemeClr val="accent1"/>
            </a:solidFill>
          </a:ln>
          <a:effectLst>
            <a:outerShdw blurRad="165100" dist="241300" dir="2700000" algn="tl" rotWithShape="0">
              <a:prstClr val="black">
                <a:alpha val="40000"/>
              </a:prstClr>
            </a:outerShdw>
          </a:effectLst>
        </p:spPr>
      </p:pic>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146145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116632"/>
            <a:ext cx="6264696" cy="529622"/>
          </a:xfrm>
        </p:spPr>
        <p:txBody>
          <a:bodyPr>
            <a:normAutofit/>
          </a:bodyPr>
          <a:lstStyle/>
          <a:p>
            <a:r>
              <a:rPr lang="en-GB" sz="2400" dirty="0"/>
              <a:t>Screenshot of the Tic tac game being built</a:t>
            </a:r>
            <a:endParaRPr lang="en-US" sz="2400" dirty="0"/>
          </a:p>
        </p:txBody>
      </p:sp>
      <p:pic>
        <p:nvPicPr>
          <p:cNvPr id="5" name="Picture 4" descr="Graphical user interface, application&#10;&#10;Description automatically generated">
            <a:extLst>
              <a:ext uri="{FF2B5EF4-FFF2-40B4-BE49-F238E27FC236}">
                <a16:creationId xmlns:a16="http://schemas.microsoft.com/office/drawing/2014/main" id="{2CD3580C-8D59-4F85-91BB-2C54971A99F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19336" y="646254"/>
            <a:ext cx="11881320" cy="6095114"/>
          </a:xfrm>
          <a:prstGeom prst="rect">
            <a:avLst/>
          </a:prstGeom>
          <a:ln>
            <a:solidFill>
              <a:schemeClr val="accent1"/>
            </a:solidFill>
          </a:ln>
          <a:effectLst>
            <a:outerShdw blurRad="165100" dist="241300" dir="2700000" algn="tl" rotWithShape="0">
              <a:prstClr val="black">
                <a:alpha val="40000"/>
              </a:prstClr>
            </a:outerShdw>
          </a:effectLst>
        </p:spPr>
      </p:pic>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121334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116632"/>
            <a:ext cx="6264696" cy="529622"/>
          </a:xfrm>
        </p:spPr>
        <p:txBody>
          <a:bodyPr>
            <a:normAutofit/>
          </a:bodyPr>
          <a:lstStyle/>
          <a:p>
            <a:pPr algn="ctr"/>
            <a:r>
              <a:rPr lang="en-GB" sz="2400" dirty="0"/>
              <a:t>The full list of functions</a:t>
            </a:r>
            <a:endParaRPr lang="en-US" sz="2400" dirty="0"/>
          </a:p>
        </p:txBody>
      </p:sp>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graphicFrame>
        <p:nvGraphicFramePr>
          <p:cNvPr id="10" name="Table 9">
            <a:extLst>
              <a:ext uri="{FF2B5EF4-FFF2-40B4-BE49-F238E27FC236}">
                <a16:creationId xmlns:a16="http://schemas.microsoft.com/office/drawing/2014/main" id="{2FAA343F-52BC-45A1-A4C1-EE2C266F138B}"/>
              </a:ext>
            </a:extLst>
          </p:cNvPr>
          <p:cNvGraphicFramePr>
            <a:graphicFrameLocks noGrp="1"/>
          </p:cNvGraphicFramePr>
          <p:nvPr>
            <p:extLst>
              <p:ext uri="{D42A27DB-BD31-4B8C-83A1-F6EECF244321}">
                <p14:modId xmlns:p14="http://schemas.microsoft.com/office/powerpoint/2010/main" val="2299835443"/>
              </p:ext>
            </p:extLst>
          </p:nvPr>
        </p:nvGraphicFramePr>
        <p:xfrm>
          <a:off x="551384" y="836712"/>
          <a:ext cx="10729192" cy="5544615"/>
        </p:xfrm>
        <a:graphic>
          <a:graphicData uri="http://schemas.openxmlformats.org/drawingml/2006/table">
            <a:tbl>
              <a:tblPr firstRow="1" firstCol="1" bandRow="1">
                <a:tableStyleId>{3B4B98B0-60AC-42C2-AFA5-B58CD77FA1E5}</a:tableStyleId>
              </a:tblPr>
              <a:tblGrid>
                <a:gridCol w="6819402">
                  <a:extLst>
                    <a:ext uri="{9D8B030D-6E8A-4147-A177-3AD203B41FA5}">
                      <a16:colId xmlns:a16="http://schemas.microsoft.com/office/drawing/2014/main" val="1787319082"/>
                    </a:ext>
                  </a:extLst>
                </a:gridCol>
                <a:gridCol w="3909790">
                  <a:extLst>
                    <a:ext uri="{9D8B030D-6E8A-4147-A177-3AD203B41FA5}">
                      <a16:colId xmlns:a16="http://schemas.microsoft.com/office/drawing/2014/main" val="1340428508"/>
                    </a:ext>
                  </a:extLst>
                </a:gridCol>
              </a:tblGrid>
              <a:tr h="416101">
                <a:tc>
                  <a:txBody>
                    <a:bodyPr/>
                    <a:lstStyle/>
                    <a:p>
                      <a:pPr>
                        <a:lnSpc>
                          <a:spcPct val="107000"/>
                        </a:lnSpc>
                        <a:spcAft>
                          <a:spcPts val="800"/>
                        </a:spcAft>
                      </a:pPr>
                      <a:r>
                        <a:rPr lang="en-GB" sz="2000" dirty="0">
                          <a:effectLst/>
                        </a:rPr>
                        <a:t>function main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GreenMan</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696447555"/>
                  </a:ext>
                </a:extLst>
              </a:tr>
              <a:tr h="485451">
                <a:tc>
                  <a:txBody>
                    <a:bodyPr/>
                    <a:lstStyle/>
                    <a:p>
                      <a:pPr>
                        <a:lnSpc>
                          <a:spcPct val="107000"/>
                        </a:lnSpc>
                        <a:spcAft>
                          <a:spcPts val="800"/>
                        </a:spcAft>
                      </a:pPr>
                      <a:r>
                        <a:rPr lang="en-GB" sz="2000" dirty="0">
                          <a:effectLst/>
                        </a:rPr>
                        <a:t>function </a:t>
                      </a:r>
                      <a:r>
                        <a:rPr lang="en-GB" sz="2000" dirty="0" err="1">
                          <a:effectLst/>
                        </a:rPr>
                        <a:t>Linesofthree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BlackCircle</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352700555"/>
                  </a:ext>
                </a:extLst>
              </a:tr>
              <a:tr h="436529">
                <a:tc>
                  <a:txBody>
                    <a:bodyPr/>
                    <a:lstStyle/>
                    <a:p>
                      <a:pPr>
                        <a:lnSpc>
                          <a:spcPct val="107000"/>
                        </a:lnSpc>
                        <a:spcAft>
                          <a:spcPts val="800"/>
                        </a:spcAft>
                      </a:pPr>
                      <a:r>
                        <a:rPr lang="en-GB" sz="2000" dirty="0">
                          <a:effectLst/>
                        </a:rPr>
                        <a:t>function </a:t>
                      </a:r>
                      <a:r>
                        <a:rPr lang="en-GB" sz="2000" dirty="0" err="1">
                          <a:effectLst/>
                        </a:rPr>
                        <a:t>GetRangeCount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DisplayGreenMan</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2163577044"/>
                  </a:ext>
                </a:extLst>
              </a:tr>
              <a:tr h="526310">
                <a:tc>
                  <a:txBody>
                    <a:bodyPr/>
                    <a:lstStyle/>
                    <a:p>
                      <a:pPr>
                        <a:lnSpc>
                          <a:spcPct val="107000"/>
                        </a:lnSpc>
                        <a:spcAft>
                          <a:spcPts val="800"/>
                        </a:spcAft>
                      </a:pPr>
                      <a:r>
                        <a:rPr lang="en-GB" sz="2000" dirty="0">
                          <a:effectLst/>
                        </a:rPr>
                        <a:t>function </a:t>
                      </a:r>
                      <a:r>
                        <a:rPr lang="en-GB" sz="2000" dirty="0" err="1">
                          <a:effectLst/>
                        </a:rPr>
                        <a:t>EnterMarker</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flashColours</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853855591"/>
                  </a:ext>
                </a:extLst>
              </a:tr>
              <a:tr h="485451">
                <a:tc>
                  <a:txBody>
                    <a:bodyPr/>
                    <a:lstStyle/>
                    <a:p>
                      <a:pPr>
                        <a:lnSpc>
                          <a:spcPct val="107000"/>
                        </a:lnSpc>
                        <a:spcAft>
                          <a:spcPts val="800"/>
                        </a:spcAft>
                      </a:pPr>
                      <a:r>
                        <a:rPr lang="en-GB" sz="2000" dirty="0">
                          <a:effectLst/>
                        </a:rPr>
                        <a:t>function </a:t>
                      </a:r>
                      <a:r>
                        <a:rPr lang="en-GB" sz="2000" dirty="0" err="1">
                          <a:effectLst/>
                        </a:rPr>
                        <a:t>LineofThreeXs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Red</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3746358682"/>
                  </a:ext>
                </a:extLst>
              </a:tr>
              <a:tr h="428401">
                <a:tc>
                  <a:txBody>
                    <a:bodyPr/>
                    <a:lstStyle/>
                    <a:p>
                      <a:pPr>
                        <a:lnSpc>
                          <a:spcPct val="107000"/>
                        </a:lnSpc>
                        <a:spcAft>
                          <a:spcPts val="800"/>
                        </a:spcAft>
                      </a:pPr>
                      <a:r>
                        <a:rPr lang="en-GB" sz="2000" dirty="0">
                          <a:effectLst/>
                        </a:rPr>
                        <a:t>function AddMarkerLocationToTable1</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Purple</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774681016"/>
                  </a:ext>
                </a:extLst>
              </a:tr>
              <a:tr h="411859">
                <a:tc>
                  <a:txBody>
                    <a:bodyPr/>
                    <a:lstStyle/>
                    <a:p>
                      <a:pPr>
                        <a:lnSpc>
                          <a:spcPct val="107000"/>
                        </a:lnSpc>
                        <a:spcAft>
                          <a:spcPts val="800"/>
                        </a:spcAft>
                      </a:pPr>
                      <a:r>
                        <a:rPr lang="en-GB" sz="2000" dirty="0">
                          <a:effectLst/>
                        </a:rPr>
                        <a:t>function </a:t>
                      </a:r>
                      <a:r>
                        <a:rPr lang="en-GB" sz="2000" dirty="0" err="1">
                          <a:effectLst/>
                        </a:rPr>
                        <a:t>findLocation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dirty="0">
                          <a:effectLst/>
                        </a:rPr>
                        <a:t>*function Yellow</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35443105"/>
                  </a:ext>
                </a:extLst>
              </a:tr>
              <a:tr h="375240">
                <a:tc>
                  <a:txBody>
                    <a:bodyPr/>
                    <a:lstStyle/>
                    <a:p>
                      <a:pPr>
                        <a:lnSpc>
                          <a:spcPct val="107000"/>
                        </a:lnSpc>
                        <a:spcAft>
                          <a:spcPts val="800"/>
                        </a:spcAft>
                      </a:pPr>
                      <a:r>
                        <a:rPr lang="en-GB" sz="2000" dirty="0">
                          <a:effectLst/>
                        </a:rPr>
                        <a:t>function </a:t>
                      </a:r>
                      <a:r>
                        <a:rPr lang="en-GB" sz="2000" dirty="0" err="1">
                          <a:effectLst/>
                        </a:rPr>
                        <a:t>findLocation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Gold</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929441988"/>
                  </a:ext>
                </a:extLst>
              </a:tr>
              <a:tr h="387611">
                <a:tc>
                  <a:txBody>
                    <a:bodyPr/>
                    <a:lstStyle/>
                    <a:p>
                      <a:pPr>
                        <a:lnSpc>
                          <a:spcPct val="107000"/>
                        </a:lnSpc>
                        <a:spcAft>
                          <a:spcPts val="800"/>
                        </a:spcAft>
                      </a:pPr>
                      <a:r>
                        <a:rPr lang="en-GB" sz="2000" dirty="0">
                          <a:effectLst/>
                        </a:rPr>
                        <a:t>function </a:t>
                      </a:r>
                      <a:r>
                        <a:rPr lang="en-GB" sz="2000" dirty="0" err="1">
                          <a:effectLst/>
                        </a:rPr>
                        <a:t>GetRangeCountX</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dirty="0">
                          <a:effectLst/>
                        </a:rPr>
                        <a:t>*function Green</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925659396"/>
                  </a:ext>
                </a:extLst>
              </a:tr>
              <a:tr h="379482">
                <a:tc>
                  <a:txBody>
                    <a:bodyPr/>
                    <a:lstStyle/>
                    <a:p>
                      <a:pPr>
                        <a:lnSpc>
                          <a:spcPct val="107000"/>
                        </a:lnSpc>
                        <a:spcAft>
                          <a:spcPts val="800"/>
                        </a:spcAft>
                      </a:pPr>
                      <a:r>
                        <a:rPr lang="en-GB" sz="2000" dirty="0">
                          <a:effectLst/>
                        </a:rPr>
                        <a:t>function datetime(workbook</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1800" dirty="0">
                          <a:effectLst/>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845789905"/>
                  </a:ext>
                </a:extLst>
              </a:tr>
              <a:tr h="452718">
                <a:tc>
                  <a:txBody>
                    <a:bodyPr/>
                    <a:lstStyle/>
                    <a:p>
                      <a:pPr>
                        <a:lnSpc>
                          <a:spcPct val="107000"/>
                        </a:lnSpc>
                        <a:spcAft>
                          <a:spcPts val="800"/>
                        </a:spcAft>
                      </a:pPr>
                      <a:r>
                        <a:rPr lang="en-GB" sz="2000" dirty="0">
                          <a:effectLst/>
                        </a:rPr>
                        <a:t>function </a:t>
                      </a:r>
                      <a:r>
                        <a:rPr lang="en-GB" sz="2000" dirty="0" err="1">
                          <a:effectLst/>
                        </a:rPr>
                        <a:t>setDuration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1800" dirty="0">
                          <a:effectLst/>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2162197610"/>
                  </a:ext>
                </a:extLst>
              </a:tr>
              <a:tr h="759462">
                <a:tc>
                  <a:txBody>
                    <a:bodyPr/>
                    <a:lstStyle/>
                    <a:p>
                      <a:pPr>
                        <a:lnSpc>
                          <a:spcPct val="107000"/>
                        </a:lnSpc>
                        <a:spcAft>
                          <a:spcPts val="800"/>
                        </a:spcAft>
                      </a:pPr>
                      <a:r>
                        <a:rPr lang="en-GB" sz="2000" dirty="0">
                          <a:effectLst/>
                        </a:rPr>
                        <a:t>*denotes those functions used for animation only.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1800" dirty="0">
                          <a:effectLst/>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2712081889"/>
                  </a:ext>
                </a:extLst>
              </a:tr>
            </a:tbl>
          </a:graphicData>
        </a:graphic>
      </p:graphicFrame>
    </p:spTree>
    <p:extLst>
      <p:ext uri="{BB962C8B-B14F-4D97-AF65-F5344CB8AC3E}">
        <p14:creationId xmlns:p14="http://schemas.microsoft.com/office/powerpoint/2010/main" val="206303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116632"/>
            <a:ext cx="8496944" cy="1152128"/>
          </a:xfrm>
        </p:spPr>
        <p:txBody>
          <a:bodyPr>
            <a:normAutofit/>
          </a:bodyPr>
          <a:lstStyle/>
          <a:p>
            <a:pPr algn="ctr"/>
            <a:r>
              <a:rPr lang="en-IE" sz="2800" b="1" dirty="0">
                <a:effectLst/>
                <a:latin typeface="Calibri" panose="020F0502020204030204" pitchFamily="34" charset="0"/>
                <a:ea typeface="Calibri" panose="020F0502020204030204" pitchFamily="34" charset="0"/>
                <a:cs typeface="Times New Roman" panose="02020603050405020304" pitchFamily="18" charset="0"/>
              </a:rPr>
              <a:t>Thank you for attending this demo. Here are the Links</a:t>
            </a:r>
            <a:br>
              <a:rPr lang="en-IE" sz="2800" b="1" dirty="0">
                <a:effectLst/>
                <a:latin typeface="Calibri" panose="020F0502020204030204" pitchFamily="34" charset="0"/>
                <a:ea typeface="Calibri" panose="020F0502020204030204" pitchFamily="34" charset="0"/>
                <a:cs typeface="Times New Roman" panose="02020603050405020304" pitchFamily="18" charset="0"/>
              </a:rPr>
            </a:br>
            <a:r>
              <a:rPr lang="en-IE" sz="2800" b="1" dirty="0">
                <a:effectLst/>
                <a:latin typeface="Calibri" panose="020F0502020204030204" pitchFamily="34" charset="0"/>
                <a:ea typeface="Calibri" panose="020F0502020204030204" pitchFamily="34" charset="0"/>
                <a:cs typeface="Times New Roman" panose="02020603050405020304" pitchFamily="18" charset="0"/>
              </a:rPr>
              <a:t>Questions anyone?</a:t>
            </a:r>
            <a:endParaRPr lang="en-US" sz="2800" dirty="0"/>
          </a:p>
        </p:txBody>
      </p:sp>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
        <p:nvSpPr>
          <p:cNvPr id="6" name="TextBox 5">
            <a:extLst>
              <a:ext uri="{FF2B5EF4-FFF2-40B4-BE49-F238E27FC236}">
                <a16:creationId xmlns:a16="http://schemas.microsoft.com/office/drawing/2014/main" id="{97B51384-B1FE-4D4E-8241-84C60372A9EE}"/>
              </a:ext>
            </a:extLst>
          </p:cNvPr>
          <p:cNvSpPr txBox="1"/>
          <p:nvPr/>
        </p:nvSpPr>
        <p:spPr>
          <a:xfrm>
            <a:off x="551384" y="1559931"/>
            <a:ext cx="11017224" cy="3733971"/>
          </a:xfrm>
          <a:prstGeom prst="rect">
            <a:avLst/>
          </a:prstGeom>
          <a:noFill/>
        </p:spPr>
        <p:txBody>
          <a:bodyPr wrap="square">
            <a:spAutoFit/>
          </a:bodyPr>
          <a:lstStyle/>
          <a:p>
            <a:pPr>
              <a:lnSpc>
                <a:spcPct val="107000"/>
              </a:lnSpc>
              <a:spcAft>
                <a:spcPts val="800"/>
              </a:spcAft>
            </a:pP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2400" dirty="0">
                <a:effectLst/>
                <a:latin typeface="Calibri" panose="020F0502020204030204" pitchFamily="34" charset="0"/>
                <a:ea typeface="Calibri" panose="020F0502020204030204" pitchFamily="34" charset="0"/>
                <a:cs typeface="Times New Roman" panose="02020603050405020304" pitchFamily="18" charset="0"/>
              </a:rPr>
              <a:t>See the demo files at my GitHub Repo:</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hlinkClick r:id="rId3"/>
              </a:rPr>
              <a:t>https://github.com/MrAnalyticals/OfficeScripts/tree/main/TICTACUFOGame</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2400" dirty="0">
                <a:latin typeface="Calibri" panose="020F0502020204030204" pitchFamily="34" charset="0"/>
                <a:ea typeface="Calibri" panose="020F0502020204030204" pitchFamily="34" charset="0"/>
                <a:cs typeface="Times New Roman" panose="02020603050405020304" pitchFamily="18" charset="0"/>
              </a:rPr>
              <a:t>The short D</a:t>
            </a:r>
            <a:r>
              <a:rPr lang="en-IE" sz="2400" dirty="0">
                <a:effectLst/>
                <a:latin typeface="Calibri" panose="020F0502020204030204" pitchFamily="34" charset="0"/>
                <a:ea typeface="Calibri" panose="020F0502020204030204" pitchFamily="34" charset="0"/>
                <a:cs typeface="Times New Roman" panose="02020603050405020304" pitchFamily="18" charset="0"/>
              </a:rPr>
              <a:t>emo video:  </a:t>
            </a:r>
            <a:r>
              <a:rPr lang="en-IE" sz="2400" dirty="0">
                <a:effectLst/>
                <a:latin typeface="Calibri" panose="020F0502020204030204" pitchFamily="34" charset="0"/>
                <a:ea typeface="Calibri" panose="020F0502020204030204" pitchFamily="34" charset="0"/>
                <a:cs typeface="Times New Roman" panose="02020603050405020304" pitchFamily="18" charset="0"/>
                <a:hlinkClick r:id="rId4"/>
              </a:rPr>
              <a:t>https://youtu.be/FMOCPm1aV_Q</a:t>
            </a:r>
            <a:r>
              <a:rPr lang="en-IE" sz="2400" dirty="0">
                <a:effectLst/>
                <a:latin typeface="Calibri" panose="020F0502020204030204" pitchFamily="34" charset="0"/>
                <a:ea typeface="Calibri" panose="020F0502020204030204" pitchFamily="34" charset="0"/>
                <a:cs typeface="Times New Roman" panose="02020603050405020304" pitchFamily="18" charset="0"/>
              </a:rPr>
              <a:t>   Please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2400" dirty="0">
                <a:effectLst/>
                <a:latin typeface="Calibri" panose="020F0502020204030204" pitchFamily="34" charset="0"/>
                <a:ea typeface="Calibri" panose="020F0502020204030204" pitchFamily="34" charset="0"/>
                <a:cs typeface="Times New Roman" panose="02020603050405020304" pitchFamily="18" charset="0"/>
              </a:rPr>
              <a:t>The long Demo video: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E" sz="2400" dirty="0">
                <a:effectLst/>
                <a:latin typeface="Calibri" panose="020F0502020204030204" pitchFamily="34" charset="0"/>
                <a:ea typeface="Calibri" panose="020F0502020204030204" pitchFamily="34" charset="0"/>
                <a:cs typeface="Times New Roman" panose="02020603050405020304" pitchFamily="18" charset="0"/>
              </a:rPr>
              <a:t>Brought to you by Analysis Cloud Limited, The Irish Cloud Company,  </a:t>
            </a:r>
            <a:r>
              <a:rPr lang="en-IE" sz="2400" dirty="0">
                <a:effectLst/>
                <a:latin typeface="Calibri" panose="020F0502020204030204" pitchFamily="34" charset="0"/>
                <a:ea typeface="Calibri" panose="020F0502020204030204" pitchFamily="34" charset="0"/>
                <a:cs typeface="Times New Roman" panose="02020603050405020304" pitchFamily="18" charset="0"/>
                <a:hlinkClick r:id="rId5"/>
              </a:rPr>
              <a:t>www.analysis.ie</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 picture containing graphical user interface&#10;&#10;Description automatically generated">
            <a:hlinkClick r:id="rId6"/>
            <a:extLst>
              <a:ext uri="{FF2B5EF4-FFF2-40B4-BE49-F238E27FC236}">
                <a16:creationId xmlns:a16="http://schemas.microsoft.com/office/drawing/2014/main" id="{AFA8FC5A-7AE9-466F-A63C-D4967810AB3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93607" y="2958463"/>
            <a:ext cx="1869682" cy="936905"/>
          </a:xfrm>
          <a:prstGeom prst="rect">
            <a:avLst/>
          </a:prstGeom>
        </p:spPr>
      </p:pic>
    </p:spTree>
    <p:extLst>
      <p:ext uri="{BB962C8B-B14F-4D97-AF65-F5344CB8AC3E}">
        <p14:creationId xmlns:p14="http://schemas.microsoft.com/office/powerpoint/2010/main" val="133934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354</TotalTime>
  <Words>1216</Words>
  <Application>Microsoft Office PowerPoint</Application>
  <PresentationFormat>Widescreen</PresentationFormat>
  <Paragraphs>71</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Schoolbook</vt:lpstr>
      <vt:lpstr>Menlo,</vt:lpstr>
      <vt:lpstr>Symbol</vt:lpstr>
      <vt:lpstr>CITY SKETCH 16X9</vt:lpstr>
      <vt:lpstr>TICTAC UFO Office Scripts Game </vt:lpstr>
      <vt:lpstr>Personal Introduction</vt:lpstr>
      <vt:lpstr>The key messages for this demo are:</vt:lpstr>
      <vt:lpstr>The TIC TAC UFO Game User Interface</vt:lpstr>
      <vt:lpstr>Tic Tac UFO Game Power Automate Flow</vt:lpstr>
      <vt:lpstr>The Animation code was built using the macro recorder</vt:lpstr>
      <vt:lpstr>Screenshot of the Tic tac game being built</vt:lpstr>
      <vt:lpstr>The full list of functions</vt:lpstr>
      <vt:lpstr>Thank you for attending this demo. Here are the Links Questions anyone?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TICTAC UFO Office Scripts Game</dc:title>
  <dc:creator>Leslie Black</dc:creator>
  <cp:lastModifiedBy>Leslie Black</cp:lastModifiedBy>
  <cp:revision>19</cp:revision>
  <dcterms:created xsi:type="dcterms:W3CDTF">2021-03-30T09:51:33Z</dcterms:created>
  <dcterms:modified xsi:type="dcterms:W3CDTF">2021-03-30T15:45:47Z</dcterms:modified>
</cp:coreProperties>
</file>