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4"/>
    <a:srgbClr val="E1DB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18EE-CEBE-5B2C-C18C-C06810FC8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103E9-8C23-EDAB-FD3D-BF491A281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395B-4040-14F0-4B32-24C34D5B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9A81-23AC-0C9E-59A7-D931581A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B480-F8F8-91F9-B087-644FCE8E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03BE-8893-5AEB-E64E-B745CF1B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1A650-DDFB-B5A8-FFB6-619042BF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DEE8-468D-57FE-5673-83251397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5BA7-52E9-140F-BE56-FE45694D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53E8-39EF-712B-64D4-DD64A376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CA5BD-2BB6-5C54-5402-3E3C1A7C4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9FEB8-D53B-2C07-91E1-7152C1A4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C135-ED75-A4BB-C709-66615562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D537-29BA-1379-FBCB-E019A9C7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869E-9A7B-D120-654A-C70311B5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1FC1-D733-AD48-4472-30587BC5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130D-DC6D-5DB0-3E37-6DED36F0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C865-907E-3EFA-3847-2AE85DB8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72F3-F080-D0A4-8803-CC1B8FD7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8825-A762-EA8D-6F82-82695011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1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0494-3151-879A-F30C-53B75D0C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B8AEB-E3C7-2811-7881-5B8B5E5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F26B-B148-C69D-A0C7-7CB732CD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F692-5541-1D6E-4933-C3541BE4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C9C2-2DD9-763D-FC5B-09A69B0E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3BC9-218F-905E-FF05-93600DF5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92CD-C20B-EC48-6AF4-9072A4485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BF441-F4BB-E12D-9A96-A27AEB972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63BD6-634F-F5E2-B491-3795992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CAC7-AD6A-06F4-5A41-1D2FAA8F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ABE23-57DE-831C-99B3-EBCDBC80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1F10-3763-4687-0031-68F85E2F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92050-3630-E273-C87A-2F7C8EE8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F52FB-E7AB-6DA4-913F-3564ACD0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5979A-390C-A582-C5D8-FA7AF643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DE495-5829-027B-4129-2D7190539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D31AB-7A86-A9D3-ADED-662416C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41EE5-A1FE-162E-097B-FA5E5A71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A8700-3E19-6613-D7B0-DDE15D74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5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BBE7-56B7-6A2C-02B2-B07FDA1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FBB74-9BF8-FB94-5DB5-23AAA1F7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55402-E498-7362-F517-D74A35E5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57839-0F8D-9208-4BF5-4351231D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453E6-C497-4B39-A811-88A10C2F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12A90-A34E-10A4-9A7A-A8467DF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C9A90-E337-B95C-EC51-8D7C79A4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22DE-B81C-5999-0A35-4D243383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B108-A2DA-A8E1-7B4B-0300E3BB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A33D4-E6C3-AB76-D815-E46D1C232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BD1C-B49F-C55A-BE57-C6EB2026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98F0-047D-F058-F20F-7855D29A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BE5E5-7523-15C3-DCFE-1A528E33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11D9-C793-919D-1E86-1F36011F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CE298-4393-070A-1CF2-2DFA5B32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04FC4-E5F1-0959-6F71-C99E7853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88E12-E52B-341E-00A2-D3EAE229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F848-818B-FDE8-079F-2B644557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EA68-AE33-73DE-829C-8F8CACE8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23B5E-11C8-CD74-A6EE-1781C3FF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0ECD4-E103-EE72-8AE7-6C0D32D4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D4D0-A98E-03AC-0389-42C2C608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BA91-A8E8-4034-8D30-A4F3F7C4E6E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C1F9-8591-2D9D-743F-B0D07FE52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A811-EFAD-BA79-54DB-786085C14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326E-0425-4F33-AB3E-A6A7F8119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5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03BA-CD59-1E9B-35AC-442BB91EF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CAR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DD6CE-6C45-0914-931D-4AEC795A7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b="1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Ankit Kumar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0D3E0-4781-D884-3764-EED3AE8139A9}"/>
              </a:ext>
            </a:extLst>
          </p:cNvPr>
          <p:cNvSpPr txBox="1"/>
          <p:nvPr/>
        </p:nvSpPr>
        <p:spPr>
          <a:xfrm>
            <a:off x="9783097" y="5550971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SQL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33CF6-C549-49AF-109F-A88C177D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9" b="33053"/>
          <a:stretch/>
        </p:blipFill>
        <p:spPr>
          <a:xfrm>
            <a:off x="4271962" y="829192"/>
            <a:ext cx="3648075" cy="11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1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F7977-EC94-4385-8C98-94A9E25AE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A3A92-D914-212C-338C-9B53B6F9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7. What is the average mileage for each fuel type?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7CBB8-D230-B340-1043-273EBADDF68A}"/>
              </a:ext>
            </a:extLst>
          </p:cNvPr>
          <p:cNvSpPr txBox="1"/>
          <p:nvPr/>
        </p:nvSpPr>
        <p:spPr>
          <a:xfrm>
            <a:off x="838200" y="20718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fuel AS </a:t>
            </a:r>
            <a:r>
              <a:rPr lang="en-US" dirty="0" err="1"/>
              <a:t>Fuel_Type</a:t>
            </a:r>
            <a:r>
              <a:rPr lang="en-US" dirty="0"/>
              <a:t>, ROUND(AVG(mileage), 2) AS </a:t>
            </a:r>
            <a:r>
              <a:rPr lang="en-US" dirty="0" err="1"/>
              <a:t>Avg_Mileage</a:t>
            </a:r>
            <a:r>
              <a:rPr lang="en-US" dirty="0"/>
              <a:t> FROM </a:t>
            </a:r>
            <a:r>
              <a:rPr lang="en-US" dirty="0" err="1"/>
              <a:t>carsales</a:t>
            </a:r>
            <a:r>
              <a:rPr lang="en-US" dirty="0"/>
              <a:t> GROUP BY </a:t>
            </a:r>
            <a:r>
              <a:rPr lang="en-US" dirty="0" err="1"/>
              <a:t>Fuel_Type</a:t>
            </a:r>
            <a:r>
              <a:rPr lang="en-US" dirty="0"/>
              <a:t> ORDER BY </a:t>
            </a:r>
            <a:r>
              <a:rPr lang="en-US" dirty="0" err="1"/>
              <a:t>Avg_Mileage</a:t>
            </a:r>
            <a:r>
              <a:rPr lang="en-US" dirty="0"/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354A8-B966-CC58-4579-B369E187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3" t="57208" r="42903" b="20631"/>
          <a:stretch/>
        </p:blipFill>
        <p:spPr>
          <a:xfrm>
            <a:off x="838200" y="3429000"/>
            <a:ext cx="6940691" cy="20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26CD7-A4C7-4DC9-A504-5D789B1EA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EAFC1D-609A-8C17-9B0B-38DF1E6D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8. Which are the top 5 most expensive cars in the dataset?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45AF4-9949-D1D9-124C-FE39B95A4D28}"/>
              </a:ext>
            </a:extLst>
          </p:cNvPr>
          <p:cNvSpPr txBox="1"/>
          <p:nvPr/>
        </p:nvSpPr>
        <p:spPr>
          <a:xfrm>
            <a:off x="838200" y="20718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 Name AS </a:t>
            </a:r>
            <a:r>
              <a:rPr lang="en-US" dirty="0" err="1"/>
              <a:t>Most_Expensive_Car</a:t>
            </a:r>
            <a:r>
              <a:rPr lang="en-US" dirty="0"/>
              <a:t>, </a:t>
            </a:r>
            <a:r>
              <a:rPr lang="en-US" dirty="0" err="1"/>
              <a:t>selling_price</a:t>
            </a:r>
            <a:r>
              <a:rPr lang="en-US" dirty="0"/>
              <a:t> AS </a:t>
            </a:r>
            <a:r>
              <a:rPr lang="en-US" dirty="0" err="1"/>
              <a:t>Car_Price</a:t>
            </a:r>
            <a:r>
              <a:rPr lang="en-US" dirty="0"/>
              <a:t> FROM    </a:t>
            </a:r>
            <a:r>
              <a:rPr lang="en-US" dirty="0" err="1"/>
              <a:t>carsales</a:t>
            </a:r>
            <a:r>
              <a:rPr lang="en-US" dirty="0"/>
              <a:t> ORDER BY </a:t>
            </a:r>
            <a:r>
              <a:rPr lang="en-US" dirty="0" err="1"/>
              <a:t>Car_Price</a:t>
            </a:r>
            <a:r>
              <a:rPr lang="en-US" dirty="0"/>
              <a:t> DESC LIMIT 5;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95265-F926-68DD-A8C3-DF82AAA9E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7638" r="37460" b="19986"/>
          <a:stretch/>
        </p:blipFill>
        <p:spPr>
          <a:xfrm>
            <a:off x="838199" y="3372917"/>
            <a:ext cx="8291393" cy="22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9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D5A8-5273-9B9D-AE5E-EE7C5B43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C1057-94F5-124E-290B-3610F013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9. What is the average selling price for each fuel type?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07A00-29E4-EA0A-5E66-B6BDF8EF928F}"/>
              </a:ext>
            </a:extLst>
          </p:cNvPr>
          <p:cNvSpPr txBox="1"/>
          <p:nvPr/>
        </p:nvSpPr>
        <p:spPr>
          <a:xfrm>
            <a:off x="838200" y="20718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fuel AS </a:t>
            </a:r>
            <a:r>
              <a:rPr lang="en-US" dirty="0" err="1"/>
              <a:t>Fuel_Type</a:t>
            </a:r>
            <a:r>
              <a:rPr lang="en-US" dirty="0"/>
              <a:t>,  ROUND(AVG(</a:t>
            </a:r>
            <a:r>
              <a:rPr lang="en-US" dirty="0" err="1"/>
              <a:t>selling_price</a:t>
            </a:r>
            <a:r>
              <a:rPr lang="en-US" dirty="0"/>
              <a:t>), 0) AS </a:t>
            </a:r>
            <a:r>
              <a:rPr lang="en-US" dirty="0" err="1"/>
              <a:t>Avg_Selling_Price</a:t>
            </a:r>
            <a:r>
              <a:rPr lang="en-US" dirty="0"/>
              <a:t> FROM </a:t>
            </a:r>
            <a:r>
              <a:rPr lang="en-US" dirty="0" err="1"/>
              <a:t>carsales</a:t>
            </a:r>
            <a:r>
              <a:rPr lang="en-US" dirty="0"/>
              <a:t> GROUP BY </a:t>
            </a:r>
            <a:r>
              <a:rPr lang="en-US" dirty="0" err="1"/>
              <a:t>Fuel_Type</a:t>
            </a:r>
            <a:r>
              <a:rPr lang="en-US" dirty="0"/>
              <a:t> ORDER BY </a:t>
            </a:r>
            <a:r>
              <a:rPr lang="en-US" dirty="0" err="1"/>
              <a:t>Avg_Selling_Price</a:t>
            </a:r>
            <a:r>
              <a:rPr lang="en-US" dirty="0"/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28EE4-7E58-0CC6-BD0A-CD843522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57423" r="44354" b="19985"/>
          <a:stretch/>
        </p:blipFill>
        <p:spPr>
          <a:xfrm>
            <a:off x="838200" y="3429000"/>
            <a:ext cx="7808997" cy="26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C430C-59C1-3837-3B21-8AC58538C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B99E65-9009-4169-1FC6-05BAECF2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10. How many cars are listed for each owner type (e.g., First Owner, Second Owner)?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B9D1B-0395-1A1B-BACC-EEE77B917A82}"/>
              </a:ext>
            </a:extLst>
          </p:cNvPr>
          <p:cNvSpPr txBox="1"/>
          <p:nvPr/>
        </p:nvSpPr>
        <p:spPr>
          <a:xfrm>
            <a:off x="838200" y="20718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owner AS </a:t>
            </a:r>
            <a:r>
              <a:rPr lang="en-US" dirty="0" err="1"/>
              <a:t>Owner_Type</a:t>
            </a:r>
            <a:r>
              <a:rPr lang="en-US" dirty="0"/>
              <a:t>, COUNT(*) </a:t>
            </a:r>
            <a:r>
              <a:rPr lang="en-US" dirty="0" err="1"/>
              <a:t>Cars_Count</a:t>
            </a:r>
            <a:r>
              <a:rPr lang="en-US" dirty="0"/>
              <a:t> FROM </a:t>
            </a:r>
            <a:r>
              <a:rPr lang="en-US" dirty="0" err="1"/>
              <a:t>carsales</a:t>
            </a:r>
            <a:r>
              <a:rPr lang="en-US" dirty="0"/>
              <a:t> GROUP BY </a:t>
            </a:r>
            <a:r>
              <a:rPr lang="en-US" dirty="0" err="1"/>
              <a:t>Owner_Type</a:t>
            </a:r>
            <a:r>
              <a:rPr lang="en-US" dirty="0"/>
              <a:t> ORDER BY </a:t>
            </a:r>
            <a:r>
              <a:rPr lang="en-US" dirty="0" err="1"/>
              <a:t>Cars_Count</a:t>
            </a:r>
            <a:r>
              <a:rPr lang="en-US" dirty="0"/>
              <a:t> DESC;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51392-3C8D-063F-D236-F1DC8BB9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7207" r="42057" b="20416"/>
          <a:stretch/>
        </p:blipFill>
        <p:spPr>
          <a:xfrm>
            <a:off x="838200" y="3284498"/>
            <a:ext cx="8673086" cy="25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4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21FF1-A775-D242-8EC3-A30CD70C9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C47E0-048B-24BF-D150-597F153C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11. Which are the top 5 most popular car brands?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BA3F6-078A-6F39-E97B-2164151DE6B7}"/>
              </a:ext>
            </a:extLst>
          </p:cNvPr>
          <p:cNvSpPr txBox="1"/>
          <p:nvPr/>
        </p:nvSpPr>
        <p:spPr>
          <a:xfrm>
            <a:off x="838200" y="20718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    SUBSTRING_INDEX(Name, ' ', 1) AS Brand,    COUNT(*) AS </a:t>
            </a:r>
            <a:r>
              <a:rPr lang="en-US" dirty="0" err="1"/>
              <a:t>Brand_Count</a:t>
            </a:r>
            <a:r>
              <a:rPr lang="en-US" dirty="0"/>
              <a:t> FROM    </a:t>
            </a:r>
            <a:r>
              <a:rPr lang="en-US" dirty="0" err="1"/>
              <a:t>carsales</a:t>
            </a:r>
            <a:r>
              <a:rPr lang="en-US" dirty="0"/>
              <a:t> GROUP BY Brand ORDER BY </a:t>
            </a:r>
            <a:r>
              <a:rPr lang="en-US" dirty="0" err="1"/>
              <a:t>Brand_Count</a:t>
            </a:r>
            <a:r>
              <a:rPr lang="en-US" dirty="0"/>
              <a:t> DESC LIMIT 5;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CF5B7-18EC-B120-6733-5350BAAC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21" t="58284" r="39879" b="20415"/>
          <a:stretch/>
        </p:blipFill>
        <p:spPr>
          <a:xfrm>
            <a:off x="838200" y="3429000"/>
            <a:ext cx="94488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5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29A41-66A1-C92E-24C7-49457EA21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8D095-A0A7-B3A7-05A9-9DBC1A20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12. Which cars have a mileage greater than 20 kmpl?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32100-E369-AEEC-58BB-0B5DD8188CB3}"/>
              </a:ext>
            </a:extLst>
          </p:cNvPr>
          <p:cNvSpPr txBox="1"/>
          <p:nvPr/>
        </p:nvSpPr>
        <p:spPr>
          <a:xfrm>
            <a:off x="838200" y="207183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* FROM  </a:t>
            </a:r>
            <a:r>
              <a:rPr lang="en-US" dirty="0" err="1"/>
              <a:t>carsales</a:t>
            </a:r>
            <a:r>
              <a:rPr lang="en-US" dirty="0"/>
              <a:t> WHERE    mileage &gt; 20 ORDER BY mileage ASC;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EB445-7241-EE1F-B2FA-BB37EE27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5" t="35589" r="5524" b="20415"/>
          <a:stretch/>
        </p:blipFill>
        <p:spPr>
          <a:xfrm>
            <a:off x="838200" y="2942614"/>
            <a:ext cx="10756013" cy="33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BE44B-D2AE-0465-723B-EB64CEAFF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615A0-2864-6AD7-07E6-8ED48EC9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13. How many cars have been driven less than 50,000 kilometers?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83393-2AED-EC7E-47CE-59EAA30504AA}"/>
              </a:ext>
            </a:extLst>
          </p:cNvPr>
          <p:cNvSpPr txBox="1"/>
          <p:nvPr/>
        </p:nvSpPr>
        <p:spPr>
          <a:xfrm>
            <a:off x="838200" y="207183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COUNT(*) AS Cars_Driven_Less_Than_50K_KM FROM </a:t>
            </a:r>
            <a:r>
              <a:rPr lang="en-US" dirty="0" err="1"/>
              <a:t>carsales</a:t>
            </a:r>
            <a:r>
              <a:rPr lang="en-US" dirty="0"/>
              <a:t> WHERE </a:t>
            </a:r>
            <a:r>
              <a:rPr lang="en-US" dirty="0" err="1"/>
              <a:t>km_driven</a:t>
            </a:r>
            <a:r>
              <a:rPr lang="en-US" dirty="0"/>
              <a:t> &lt; 50000;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96184-E519-9F9F-CC8B-B9590B3FB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58067" r="47379" b="20847"/>
          <a:stretch/>
        </p:blipFill>
        <p:spPr>
          <a:xfrm>
            <a:off x="838199" y="3200400"/>
            <a:ext cx="6412091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032C-7EBD-6CE5-DC08-E4DC7DBD7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490511-FC7A-9210-A81A-FE28B977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14. What is the average selling price based on seller type (Individual vs. Dealer)?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D1A0C-C230-D5B4-3A8D-AF8B7D5CECF6}"/>
              </a:ext>
            </a:extLst>
          </p:cNvPr>
          <p:cNvSpPr txBox="1"/>
          <p:nvPr/>
        </p:nvSpPr>
        <p:spPr>
          <a:xfrm>
            <a:off x="838200" y="20718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</a:t>
            </a:r>
            <a:r>
              <a:rPr lang="en-US" dirty="0" err="1"/>
              <a:t>seller_type</a:t>
            </a:r>
            <a:r>
              <a:rPr lang="en-US" dirty="0"/>
              <a:t>, AVG(</a:t>
            </a:r>
            <a:r>
              <a:rPr lang="en-US" dirty="0" err="1"/>
              <a:t>selling_price</a:t>
            </a:r>
            <a:r>
              <a:rPr lang="en-US" dirty="0"/>
              <a:t>) AS </a:t>
            </a:r>
            <a:r>
              <a:rPr lang="en-US" dirty="0" err="1"/>
              <a:t>Avg_Selling_Price</a:t>
            </a:r>
            <a:r>
              <a:rPr lang="en-US" dirty="0"/>
              <a:t> FROM </a:t>
            </a:r>
            <a:r>
              <a:rPr lang="en-US" dirty="0" err="1"/>
              <a:t>carsales</a:t>
            </a:r>
            <a:r>
              <a:rPr lang="en-US" dirty="0"/>
              <a:t> GROUP BY </a:t>
            </a:r>
            <a:r>
              <a:rPr lang="en-US" dirty="0" err="1"/>
              <a:t>seller_type</a:t>
            </a:r>
            <a:r>
              <a:rPr lang="en-US" dirty="0"/>
              <a:t> ORDER BY </a:t>
            </a:r>
            <a:r>
              <a:rPr lang="en-US" dirty="0" err="1"/>
              <a:t>Avg_Selling_Price</a:t>
            </a:r>
            <a:r>
              <a:rPr lang="en-US" dirty="0"/>
              <a:t> DESC;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D22A1-3867-8FFB-79D2-7F60EAB9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05" t="57853" r="44355" b="20416"/>
          <a:stretch/>
        </p:blipFill>
        <p:spPr>
          <a:xfrm>
            <a:off x="838199" y="3320985"/>
            <a:ext cx="7869899" cy="24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C1FC-6223-C4B4-8B00-A7BF58168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45C0D-2DEF-D222-3BAF-EC126667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15. Which are the top 5 cars with the highest maximum power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C6BC0-F8C6-1369-A7B9-6EB2AA54D502}"/>
              </a:ext>
            </a:extLst>
          </p:cNvPr>
          <p:cNvSpPr txBox="1"/>
          <p:nvPr/>
        </p:nvSpPr>
        <p:spPr>
          <a:xfrm>
            <a:off x="838200" y="207183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* FROM </a:t>
            </a:r>
            <a:r>
              <a:rPr lang="en-US" dirty="0" err="1"/>
              <a:t>carsales</a:t>
            </a:r>
            <a:r>
              <a:rPr lang="en-US" dirty="0"/>
              <a:t> ORDER BY </a:t>
            </a:r>
            <a:r>
              <a:rPr lang="en-US" dirty="0" err="1"/>
              <a:t>max_power</a:t>
            </a:r>
            <a:r>
              <a:rPr lang="en-US" dirty="0"/>
              <a:t> DESC LIMIT 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6D975-CFCD-1CFE-34C6-E48655C1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84" t="57208" r="6875" b="20631"/>
          <a:stretch/>
        </p:blipFill>
        <p:spPr>
          <a:xfrm>
            <a:off x="838200" y="3126658"/>
            <a:ext cx="10385030" cy="20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7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64D27-6EBB-F276-84F8-71F735202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DE12A3-26ED-8A86-20D9-1AB4E6F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16. In which years were more than 100 cars sold?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47FE8-5DF7-36D2-98A3-6D5940951D7C}"/>
              </a:ext>
            </a:extLst>
          </p:cNvPr>
          <p:cNvSpPr txBox="1"/>
          <p:nvPr/>
        </p:nvSpPr>
        <p:spPr>
          <a:xfrm>
            <a:off x="838200" y="20718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year, COUNT(*) AS </a:t>
            </a:r>
            <a:r>
              <a:rPr lang="en-US" dirty="0" err="1"/>
              <a:t>Car_Sold</a:t>
            </a:r>
            <a:r>
              <a:rPr lang="en-US" dirty="0"/>
              <a:t> FROM </a:t>
            </a:r>
            <a:r>
              <a:rPr lang="en-US" dirty="0" err="1"/>
              <a:t>carsales</a:t>
            </a:r>
            <a:r>
              <a:rPr lang="en-US" dirty="0"/>
              <a:t> GROUP BY year HAVING </a:t>
            </a:r>
            <a:r>
              <a:rPr lang="en-US" dirty="0" err="1"/>
              <a:t>Car_Sold</a:t>
            </a:r>
            <a:r>
              <a:rPr lang="en-US" dirty="0"/>
              <a:t> &gt; 100 ORDER BY </a:t>
            </a:r>
            <a:r>
              <a:rPr lang="en-US" dirty="0" err="1"/>
              <a:t>Car_Sold</a:t>
            </a:r>
            <a:r>
              <a:rPr lang="en-US" dirty="0"/>
              <a:t> ASC;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C74B8-11B6-E02A-5E01-FC36111D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00" t="35436" r="46290" b="21962"/>
          <a:stretch/>
        </p:blipFill>
        <p:spPr>
          <a:xfrm>
            <a:off x="838200" y="2984937"/>
            <a:ext cx="5257800" cy="32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44CC-6826-FCDF-0054-71F966EB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365"/>
            <a:ext cx="10515600" cy="991725"/>
          </a:xfrm>
          <a:gradFill>
            <a:gsLst>
              <a:gs pos="0">
                <a:srgbClr val="F75D34"/>
              </a:gs>
              <a:gs pos="74000">
                <a:srgbClr val="F75D34"/>
              </a:gs>
              <a:gs pos="83000">
                <a:srgbClr val="F75D34"/>
              </a:gs>
              <a:gs pos="95750">
                <a:srgbClr val="F75D34"/>
              </a:gs>
              <a:gs pos="75000">
                <a:srgbClr val="F75D34"/>
              </a:gs>
              <a:gs pos="100000">
                <a:srgbClr val="E1DBDB"/>
              </a:gs>
              <a:gs pos="100000">
                <a:srgbClr val="F75D34"/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PROJECT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3C04A-C1BD-99D6-ED3F-7315C5FCC27F}"/>
              </a:ext>
            </a:extLst>
          </p:cNvPr>
          <p:cNvSpPr txBox="1"/>
          <p:nvPr/>
        </p:nvSpPr>
        <p:spPr>
          <a:xfrm>
            <a:off x="838200" y="1784555"/>
            <a:ext cx="10515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objective of the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75D34"/>
                </a:solidFill>
              </a:rPr>
              <a:t>Car Sales Analysis Project</a:t>
            </a:r>
          </a:p>
          <a:p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Analyze Market Trends and Customer Preferences</a:t>
            </a:r>
            <a:r>
              <a:rPr lang="en-US" sz="2000" dirty="0"/>
              <a:t>: Identify sales trends over time and understand customer choices in fuel type, transmission, and ownership history.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Evaluate Performance and Pricing Insights</a:t>
            </a:r>
            <a:r>
              <a:rPr lang="en-US" sz="2000" dirty="0"/>
              <a:t>: Examine key performance metrics like mileage and engine capacity, and provide pricing insights by categories such as year, fuel type, and seller type.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Identify Top-Performing Models</a:t>
            </a:r>
            <a:r>
              <a:rPr lang="en-US" sz="2000" dirty="0"/>
              <a:t>: Highlight popular car models and brands with high resale value to guide inventory and marketing strategies.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Assess Usage Patterns and Ownership Impact</a:t>
            </a:r>
            <a:r>
              <a:rPr lang="en-US" sz="2000" dirty="0"/>
              <a:t>: Analyze mileage and ownership history to understand vehicle usage trends and how ownership affects value and demand.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9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5D3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FEF20-3A0C-C2D8-DB80-2C0AF63A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C40A187-FCF4-C664-D62A-8FE9D043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D7A6D-B7DD-CE25-A49E-5A8776A70C64}"/>
              </a:ext>
            </a:extLst>
          </p:cNvPr>
          <p:cNvSpPr txBox="1"/>
          <p:nvPr/>
        </p:nvSpPr>
        <p:spPr>
          <a:xfrm>
            <a:off x="913170" y="1623720"/>
            <a:ext cx="1044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Thank you for reviewing the insights from: Car Sales Analysis Project. This project showcases how data-driven decision-making can uncover trends, optimize operations, and enhance strategies.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7EF38-5A4F-ADE1-425A-15CC0EAD023F}"/>
              </a:ext>
            </a:extLst>
          </p:cNvPr>
          <p:cNvSpPr txBox="1"/>
          <p:nvPr/>
        </p:nvSpPr>
        <p:spPr>
          <a:xfrm>
            <a:off x="913170" y="3849286"/>
            <a:ext cx="532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 further analysis or questions, feel free to connect!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Instagram: ANKITTSIGN</a:t>
            </a:r>
          </a:p>
          <a:p>
            <a:r>
              <a:rPr lang="en-US" b="1" dirty="0">
                <a:solidFill>
                  <a:schemeClr val="bg1"/>
                </a:solidFill>
              </a:rPr>
              <a:t>Email: ankitbaech@gmail.com</a:t>
            </a:r>
          </a:p>
        </p:txBody>
      </p:sp>
    </p:spTree>
    <p:extLst>
      <p:ext uri="{BB962C8B-B14F-4D97-AF65-F5344CB8AC3E}">
        <p14:creationId xmlns:p14="http://schemas.microsoft.com/office/powerpoint/2010/main" val="184941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1F11-6E03-ED81-513E-3832BD06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75D34"/>
                </a:solidFill>
              </a:rPr>
              <a:t>DATABASE SCHEMA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A0424A-FF60-C7B3-E90E-430BB7490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9686"/>
              </p:ext>
            </p:extLst>
          </p:nvPr>
        </p:nvGraphicFramePr>
        <p:xfrm>
          <a:off x="4064000" y="1690688"/>
          <a:ext cx="4064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27502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291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 name</a:t>
                      </a:r>
                    </a:p>
                  </a:txBody>
                  <a:tcPr>
                    <a:solidFill>
                      <a:srgbClr val="F75D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F75D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Selling_Price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KM_Driven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Seller_Type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Transmission</a:t>
                      </a:r>
                    </a:p>
                    <a:p>
                      <a:r>
                        <a:rPr lang="en-US" dirty="0"/>
                        <a:t>Owner</a:t>
                      </a:r>
                    </a:p>
                    <a:p>
                      <a:r>
                        <a:rPr lang="en-US" dirty="0"/>
                        <a:t>Mileage</a:t>
                      </a:r>
                    </a:p>
                    <a:p>
                      <a:r>
                        <a:rPr lang="en-US" dirty="0"/>
                        <a:t>Engine</a:t>
                      </a:r>
                    </a:p>
                    <a:p>
                      <a:r>
                        <a:rPr lang="en-US" dirty="0" err="1"/>
                        <a:t>Max_Power</a:t>
                      </a:r>
                      <a:endParaRPr lang="en-US" dirty="0"/>
                    </a:p>
                    <a:p>
                      <a:r>
                        <a:rPr lang="en-US" dirty="0"/>
                        <a:t>Torque</a:t>
                      </a:r>
                    </a:p>
                    <a:p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0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29DFE3-1B16-757A-4A9C-79A483F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75D34"/>
                </a:solidFill>
              </a:rPr>
              <a:t>1. Read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EFBFD-3E39-C633-2888-65A4A9C3681B}"/>
              </a:ext>
            </a:extLst>
          </p:cNvPr>
          <p:cNvSpPr txBox="1"/>
          <p:nvPr/>
        </p:nvSpPr>
        <p:spPr>
          <a:xfrm>
            <a:off x="838200" y="207183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* FROM </a:t>
            </a:r>
            <a:r>
              <a:rPr lang="en-US" dirty="0" err="1"/>
              <a:t>carsales</a:t>
            </a:r>
            <a:r>
              <a:rPr lang="en-US" dirty="0"/>
              <a:t> 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502FD-4557-1A0A-2413-25E566B0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36899" r="6611" b="20306"/>
          <a:stretch/>
        </p:blipFill>
        <p:spPr>
          <a:xfrm>
            <a:off x="435081" y="2907931"/>
            <a:ext cx="11321838" cy="35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8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76D7-D469-C76C-8F85-C9C36BBB7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02ADA-6901-7EF6-A573-C8D238AE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2. How many cars are listed in the dataset?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E6CA3-5E92-3543-AE1C-096F2C2DF1DB}"/>
              </a:ext>
            </a:extLst>
          </p:cNvPr>
          <p:cNvSpPr txBox="1"/>
          <p:nvPr/>
        </p:nvSpPr>
        <p:spPr>
          <a:xfrm>
            <a:off x="838200" y="207183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 COUNT(*) FROM </a:t>
            </a:r>
            <a:r>
              <a:rPr lang="en-US" dirty="0" err="1"/>
              <a:t>carsales</a:t>
            </a:r>
            <a:r>
              <a:rPr lang="en-US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4B5B6-72C5-6D9E-2D4B-EB52AEF0E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2044" r="48347" b="18049"/>
          <a:stretch/>
        </p:blipFill>
        <p:spPr>
          <a:xfrm>
            <a:off x="838200" y="2822318"/>
            <a:ext cx="6365152" cy="2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E3246-4E6B-5317-05C5-55C16B0F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B0192-11F0-889A-0008-82AF7CF1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3. How many cars are sold for each year?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E2758-C9AE-C670-04EA-ED92E724D0EA}"/>
              </a:ext>
            </a:extLst>
          </p:cNvPr>
          <p:cNvSpPr txBox="1"/>
          <p:nvPr/>
        </p:nvSpPr>
        <p:spPr>
          <a:xfrm>
            <a:off x="838200" y="207183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 year AS Year, COUNT(*) AS </a:t>
            </a:r>
            <a:r>
              <a:rPr lang="en-US" dirty="0" err="1"/>
              <a:t>Sold_Cars</a:t>
            </a:r>
            <a:r>
              <a:rPr lang="en-US" dirty="0"/>
              <a:t> FROM </a:t>
            </a:r>
            <a:r>
              <a:rPr lang="en-US" dirty="0" err="1"/>
              <a:t>carsales</a:t>
            </a:r>
            <a:r>
              <a:rPr lang="en-US" dirty="0"/>
              <a:t> GROUP BY year;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34D1D-817E-E0F9-153B-94A105651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1" t="35589" r="47742" b="19555"/>
          <a:stretch/>
        </p:blipFill>
        <p:spPr>
          <a:xfrm>
            <a:off x="838200" y="2822318"/>
            <a:ext cx="5547852" cy="37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1770-3039-F47E-C2BD-0A210220D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035FA-8C65-5C5A-97B9-30FAE0E9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4. What is the average selling price of cars listed each year?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A8655-5179-1040-FB9C-2626C6B0FE55}"/>
              </a:ext>
            </a:extLst>
          </p:cNvPr>
          <p:cNvSpPr txBox="1"/>
          <p:nvPr/>
        </p:nvSpPr>
        <p:spPr>
          <a:xfrm>
            <a:off x="838200" y="197436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year, AVG(</a:t>
            </a:r>
            <a:r>
              <a:rPr lang="en-US" dirty="0" err="1"/>
              <a:t>selling_price</a:t>
            </a:r>
            <a:r>
              <a:rPr lang="en-US" dirty="0"/>
              <a:t>) AS </a:t>
            </a:r>
            <a:r>
              <a:rPr lang="en-US" dirty="0" err="1"/>
              <a:t>Avg_Selling_Price</a:t>
            </a:r>
            <a:r>
              <a:rPr lang="en-US" dirty="0"/>
              <a:t> FROM </a:t>
            </a:r>
            <a:r>
              <a:rPr lang="en-US" dirty="0" err="1"/>
              <a:t>carsales</a:t>
            </a:r>
            <a:r>
              <a:rPr lang="en-US" dirty="0"/>
              <a:t> GROUP BY year ORDER BY year ASC;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9D2CB-28D6-84CD-8140-8C4A8408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35589" r="46049" b="20846"/>
          <a:stretch/>
        </p:blipFill>
        <p:spPr>
          <a:xfrm>
            <a:off x="838200" y="2718168"/>
            <a:ext cx="6002593" cy="38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4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0FF98-E893-2677-8ABC-4DE66E873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26EF1-ED50-A3F0-5B63-49663683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5. Which fuel type is the most popular in the dataset?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A7F34-B4B5-CB87-52F4-6245FE1EEAEE}"/>
              </a:ext>
            </a:extLst>
          </p:cNvPr>
          <p:cNvSpPr txBox="1"/>
          <p:nvPr/>
        </p:nvSpPr>
        <p:spPr>
          <a:xfrm>
            <a:off x="838200" y="20718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fuel AS </a:t>
            </a:r>
            <a:r>
              <a:rPr lang="en-US" dirty="0" err="1"/>
              <a:t>Fuel_Type</a:t>
            </a:r>
            <a:r>
              <a:rPr lang="en-US" dirty="0"/>
              <a:t>, COUNT(*) AS </a:t>
            </a:r>
            <a:r>
              <a:rPr lang="en-US" dirty="0" err="1"/>
              <a:t>Cars_count</a:t>
            </a:r>
            <a:r>
              <a:rPr lang="en-US" dirty="0"/>
              <a:t> FROM </a:t>
            </a:r>
            <a:r>
              <a:rPr lang="en-US" dirty="0" err="1"/>
              <a:t>carsales</a:t>
            </a:r>
            <a:r>
              <a:rPr lang="en-US" dirty="0"/>
              <a:t> GROUP BY fuel ORDER BY </a:t>
            </a:r>
            <a:r>
              <a:rPr lang="en-US" dirty="0" err="1"/>
              <a:t>Cars_count</a:t>
            </a:r>
            <a:r>
              <a:rPr lang="en-US" dirty="0"/>
              <a:t> DESC LIMIT 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E66EA-B3CE-8D44-1B16-FF3002B5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04" t="58360" r="38549" b="20017"/>
          <a:stretch/>
        </p:blipFill>
        <p:spPr>
          <a:xfrm>
            <a:off x="838200" y="3334224"/>
            <a:ext cx="6683478" cy="17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6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5A31A-FDC1-FAEA-73D0-1EFA53BD1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D2941F-D4E0-6AEA-6690-3EE58C5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75D34"/>
                </a:solidFill>
              </a:rPr>
              <a:t>6. How many cars are available by each transmission type (Manual vs. Automatic)?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7EE6D-D8A1-419A-464F-9751195623D1}"/>
              </a:ext>
            </a:extLst>
          </p:cNvPr>
          <p:cNvSpPr txBox="1"/>
          <p:nvPr/>
        </p:nvSpPr>
        <p:spPr>
          <a:xfrm>
            <a:off x="838200" y="20718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Qwery</a:t>
            </a:r>
            <a:r>
              <a:rPr lang="en-US" dirty="0"/>
              <a:t>: SELECT  transmission AS Transmission, COUNT(*) AS </a:t>
            </a:r>
            <a:r>
              <a:rPr lang="en-US" dirty="0" err="1"/>
              <a:t>Count_Cars</a:t>
            </a:r>
            <a:r>
              <a:rPr lang="en-US" dirty="0"/>
              <a:t> FROM </a:t>
            </a:r>
            <a:r>
              <a:rPr lang="en-US" dirty="0" err="1"/>
              <a:t>carsales</a:t>
            </a:r>
            <a:r>
              <a:rPr lang="en-US" dirty="0"/>
              <a:t> GROUP BY transmission ORDER BY </a:t>
            </a:r>
            <a:r>
              <a:rPr lang="en-US" dirty="0" err="1"/>
              <a:t>Count_Cars</a:t>
            </a:r>
            <a:r>
              <a:rPr lang="en-US" dirty="0"/>
              <a:t> DESC;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7CF51-F331-7054-3455-B97EF7D4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1" t="57208" r="44113" b="19555"/>
          <a:stretch/>
        </p:blipFill>
        <p:spPr>
          <a:xfrm>
            <a:off x="838200" y="3429000"/>
            <a:ext cx="7156176" cy="22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835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Bradley Hand ITC</vt:lpstr>
      <vt:lpstr>Calibri</vt:lpstr>
      <vt:lpstr>Calibri Light</vt:lpstr>
      <vt:lpstr>Office Theme</vt:lpstr>
      <vt:lpstr>CAR SALES ANALYSIS</vt:lpstr>
      <vt:lpstr>PROJECT OBJECTIVE</vt:lpstr>
      <vt:lpstr>DATABASE SCHEMA</vt:lpstr>
      <vt:lpstr>1. Read data</vt:lpstr>
      <vt:lpstr>2. How many cars are listed in the dataset?</vt:lpstr>
      <vt:lpstr>3. How many cars are sold for each year?</vt:lpstr>
      <vt:lpstr>4. What is the average selling price of cars listed each year?</vt:lpstr>
      <vt:lpstr>5. Which fuel type is the most popular in the dataset?</vt:lpstr>
      <vt:lpstr>6. How many cars are available by each transmission type (Manual vs. Automatic)?</vt:lpstr>
      <vt:lpstr>7. What is the average mileage for each fuel type?</vt:lpstr>
      <vt:lpstr>8. Which are the top 5 most expensive cars in the dataset?</vt:lpstr>
      <vt:lpstr>9. What is the average selling price for each fuel type?</vt:lpstr>
      <vt:lpstr>10. How many cars are listed for each owner type (e.g., First Owner, Second Owner)?</vt:lpstr>
      <vt:lpstr>11. Which are the top 5 most popular car brands?</vt:lpstr>
      <vt:lpstr>12. Which cars have a mileage greater than 20 kmpl?</vt:lpstr>
      <vt:lpstr>13. How many cars have been driven less than 50,000 kilometers?</vt:lpstr>
      <vt:lpstr>14. What is the average selling price based on seller type (Individual vs. Dealer)?</vt:lpstr>
      <vt:lpstr>15. Which are the top 5 cars with the highest maximum power output?</vt:lpstr>
      <vt:lpstr>16. In which years were more than 100 cars sold?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2024-11-15T11:49:24Z</dcterms:created>
  <dcterms:modified xsi:type="dcterms:W3CDTF">2024-11-15T13:32:17Z</dcterms:modified>
</cp:coreProperties>
</file>