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ato" panose="020F0502020204030204" pitchFamily="34" charset="0"/>
      <p:regular r:id="rId9"/>
      <p:bold r:id="rId10"/>
      <p:italic r:id="rId11"/>
      <p:boldItalic r:id="rId12"/>
    </p:embeddedFont>
    <p:embeddedFont>
      <p:font typeface="Raleway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25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2"/>
                </a:solidFill>
              </a:rPr>
              <a:t>Monthly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Fab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4396</c:v>
                </c:pt>
                <c:pt idx="1">
                  <c:v>3795</c:v>
                </c:pt>
                <c:pt idx="2">
                  <c:v>4262</c:v>
                </c:pt>
                <c:pt idx="3">
                  <c:v>4104</c:v>
                </c:pt>
                <c:pt idx="4">
                  <c:v>4240</c:v>
                </c:pt>
                <c:pt idx="5">
                  <c:v>4130</c:v>
                </c:pt>
                <c:pt idx="6">
                  <c:v>4220</c:v>
                </c:pt>
                <c:pt idx="7">
                  <c:v>4256</c:v>
                </c:pt>
                <c:pt idx="8">
                  <c:v>4102</c:v>
                </c:pt>
                <c:pt idx="9">
                  <c:v>4205</c:v>
                </c:pt>
                <c:pt idx="10">
                  <c:v>4116</c:v>
                </c:pt>
                <c:pt idx="11">
                  <c:v>4174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6C-42C0-976D-1B00AF052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028639696"/>
        <c:axId val="1028637296"/>
      </c:barChart>
      <c:catAx>
        <c:axId val="1028639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637296"/>
        <c:crosses val="autoZero"/>
        <c:auto val="1"/>
        <c:lblAlgn val="ctr"/>
        <c:lblOffset val="100"/>
        <c:noMultiLvlLbl val="0"/>
      </c:catAx>
      <c:valAx>
        <c:axId val="10286372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>
                <a:alpha val="99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63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>
      <a:glow rad="127000">
        <a:schemeClr val="tx2">
          <a:alpha val="40000"/>
        </a:schemeClr>
      </a:glow>
      <a:outerShdw blurRad="50800" dist="50800" dir="5400000" algn="ctr" rotWithShape="0">
        <a:schemeClr val="accent1">
          <a:lumMod val="40000"/>
          <a:lumOff val="6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bg2"/>
                </a:solidFill>
              </a:rPr>
              <a:t>Yearly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25019</c:v>
                </c:pt>
                <c:pt idx="1">
                  <c:v>24914</c:v>
                </c:pt>
                <c:pt idx="2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26B-49B9-BF2B-C4318147F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28639696"/>
        <c:axId val="1028637296"/>
      </c:lineChart>
      <c:catAx>
        <c:axId val="10286396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637296"/>
        <c:crosses val="autoZero"/>
        <c:auto val="1"/>
        <c:lblAlgn val="ctr"/>
        <c:lblOffset val="100"/>
        <c:noMultiLvlLbl val="0"/>
      </c:catAx>
      <c:valAx>
        <c:axId val="102863729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>
                <a:alpha val="99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8639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>
      <a:glow rad="127000">
        <a:schemeClr val="tx2">
          <a:alpha val="40000"/>
        </a:schemeClr>
      </a:glow>
      <a:outerShdw blurRad="50800" dist="50800" dir="5400000" algn="ctr" rotWithShape="0">
        <a:schemeClr val="accent1">
          <a:lumMod val="40000"/>
          <a:lumOff val="6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bg2"/>
                </a:solidFill>
              </a:rPr>
              <a:t>Cars By Fuel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Diesel</c:v>
                </c:pt>
                <c:pt idx="1">
                  <c:v>Electric</c:v>
                </c:pt>
                <c:pt idx="2">
                  <c:v>CNG</c:v>
                </c:pt>
                <c:pt idx="3">
                  <c:v>Hybrid</c:v>
                </c:pt>
                <c:pt idx="4">
                  <c:v>Petrol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10166</c:v>
                </c:pt>
                <c:pt idx="1">
                  <c:v>10149</c:v>
                </c:pt>
                <c:pt idx="2">
                  <c:v>9963</c:v>
                </c:pt>
                <c:pt idx="3">
                  <c:v>9874</c:v>
                </c:pt>
                <c:pt idx="4">
                  <c:v>9848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FD-4CC6-963E-F5C135DC8F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>
      <a:noFill/>
    </a:ln>
    <a:effectLst>
      <a:outerShdw blurRad="50800" dist="63500" dir="5400000" algn="ctr" rotWithShape="0">
        <a:schemeClr val="accent1">
          <a:lumMod val="40000"/>
          <a:lumOff val="6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bg2"/>
                </a:solidFill>
              </a:rPr>
              <a:t>Avg Saling Price</a:t>
            </a:r>
            <a:r>
              <a:rPr lang="en-US" sz="1400" b="1" baseline="0" dirty="0">
                <a:solidFill>
                  <a:schemeClr val="bg2"/>
                </a:solidFill>
              </a:rPr>
              <a:t> (Lakh)</a:t>
            </a:r>
            <a:r>
              <a:rPr lang="en-US" sz="1400" b="1" dirty="0">
                <a:solidFill>
                  <a:schemeClr val="bg2"/>
                </a:solidFill>
              </a:rPr>
              <a:t> By Brand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C1-4CDE-A720-6AFFECAD3D6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C1-4CDE-A720-6AFFECAD3D6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C1-4CDE-A720-6AFFECAD3D6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C1-4CDE-A720-6AFFECAD3D6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C1-4CDE-A720-6AFFECAD3D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Tata</c:v>
                </c:pt>
                <c:pt idx="1">
                  <c:v>Mahindra</c:v>
                </c:pt>
                <c:pt idx="2">
                  <c:v>Volkaswagon</c:v>
                </c:pt>
                <c:pt idx="3">
                  <c:v>Ford</c:v>
                </c:pt>
                <c:pt idx="4">
                  <c:v>Toyota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26.15</c:v>
                </c:pt>
                <c:pt idx="1">
                  <c:v>26.12</c:v>
                </c:pt>
                <c:pt idx="2">
                  <c:v>26.09</c:v>
                </c:pt>
                <c:pt idx="3">
                  <c:v>26.01</c:v>
                </c:pt>
                <c:pt idx="4">
                  <c:v>26.11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8C1-4CDE-A720-6AFFECAD3D64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>
      <a:outerShdw blurRad="50800" dist="50800" dir="5400000" algn="ctr" rotWithShape="0">
        <a:schemeClr val="accent1">
          <a:lumMod val="40000"/>
          <a:lumOff val="6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>
                <a:solidFill>
                  <a:schemeClr val="bg2"/>
                </a:solidFill>
              </a:rPr>
              <a:t>Avg</a:t>
            </a:r>
            <a:r>
              <a:rPr lang="en-US" sz="1400" b="1" baseline="0" dirty="0">
                <a:solidFill>
                  <a:schemeClr val="bg2"/>
                </a:solidFill>
              </a:rPr>
              <a:t> </a:t>
            </a:r>
            <a:r>
              <a:rPr lang="en-US" sz="1400" b="1" dirty="0">
                <a:solidFill>
                  <a:schemeClr val="bg2"/>
                </a:solidFill>
              </a:rPr>
              <a:t>Depreciation</a:t>
            </a:r>
            <a:r>
              <a:rPr lang="en-US" sz="1400" b="1" baseline="0" dirty="0">
                <a:solidFill>
                  <a:schemeClr val="bg2"/>
                </a:solidFill>
              </a:rPr>
              <a:t> Rate By Brand</a:t>
            </a:r>
            <a:endParaRPr lang="en-US" sz="1400" b="1" dirty="0">
              <a:solidFill>
                <a:schemeClr val="bg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C1-4CDE-A720-6AFFECAD3D6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C1-4CDE-A720-6AFFECAD3D6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C1-4CDE-A720-6AFFECAD3D6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C1-4CDE-A720-6AFFECAD3D6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C1-4CDE-A720-6AFFECAD3D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Mahindra</c:v>
                </c:pt>
                <c:pt idx="1">
                  <c:v>Hyundai</c:v>
                </c:pt>
                <c:pt idx="2">
                  <c:v>Ford</c:v>
                </c:pt>
                <c:pt idx="3">
                  <c:v>Maruti</c:v>
                </c:pt>
                <c:pt idx="4">
                  <c:v>Honda</c:v>
                </c:pt>
                <c:pt idx="5">
                  <c:v>Renalt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0.24</c:v>
                </c:pt>
                <c:pt idx="1">
                  <c:v>0.15</c:v>
                </c:pt>
                <c:pt idx="2">
                  <c:v>0.12</c:v>
                </c:pt>
                <c:pt idx="3">
                  <c:v>0.1</c:v>
                </c:pt>
                <c:pt idx="4">
                  <c:v>0.09</c:v>
                </c:pt>
                <c:pt idx="5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8C1-4CDE-A720-6AFFECAD3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90404768"/>
        <c:axId val="990405248"/>
      </c:barChart>
      <c:catAx>
        <c:axId val="990404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405248"/>
        <c:auto val="1"/>
        <c:lblAlgn val="ctr"/>
        <c:lblOffset val="100"/>
        <c:noMultiLvlLbl val="0"/>
      </c:catAx>
      <c:valAx>
        <c:axId val="990405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404768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04722312868238"/>
          <c:y val="0.23969463219157264"/>
          <c:w val="0.17269755215705274"/>
          <c:h val="0.597818119317521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>
      <a:outerShdw blurRad="50800" dist="50800" dir="5400000" algn="ctr" rotWithShape="0">
        <a:schemeClr val="accent1">
          <a:lumMod val="40000"/>
          <a:lumOff val="6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1" i="0" u="none" strike="noStrike" kern="1200" spc="0" baseline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Average Sale Price (Lakh)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1" i="0" u="none" strike="noStrike" kern="1200" spc="0" baseline="0" dirty="0" smtClean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C1-4CDE-A720-6AFFECAD3D6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C1-4CDE-A720-6AFFECAD3D6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C1-4CDE-A720-6AFFECAD3D6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C1-4CDE-A720-6AFFECAD3D6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8C1-4CDE-A720-6AFFECAD3D6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Manual</c:v>
                </c:pt>
                <c:pt idx="1">
                  <c:v>Automatic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25.95</c:v>
                </c:pt>
                <c:pt idx="1">
                  <c:v>25.89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8C1-4CDE-A720-6AFFECAD3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90404768"/>
        <c:axId val="990405248"/>
      </c:barChart>
      <c:catAx>
        <c:axId val="990404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405248"/>
        <c:crosses val="autoZero"/>
        <c:auto val="1"/>
        <c:lblAlgn val="ctr"/>
        <c:lblOffset val="100"/>
        <c:noMultiLvlLbl val="0"/>
      </c:catAx>
      <c:valAx>
        <c:axId val="990405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40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>
      <a:outerShdw blurRad="50800" dist="50800" dir="5400000" algn="ctr" rotWithShape="0">
        <a:schemeClr val="accent1">
          <a:lumMod val="40000"/>
          <a:lumOff val="6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chemeClr val="bg2"/>
                </a:solidFill>
              </a:rPr>
              <a:t>Total Cars Sold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1AA-4D05-9C3C-F06BB9C5B69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1AA-4D05-9C3C-F06BB9C5B69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1AA-4D05-9C3C-F06BB9C5B69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1AA-4D05-9C3C-F06BB9C5B69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1AA-4D05-9C3C-F06BB9C5B69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Sheet1!$A$2:$A$3</c:f>
              <c:strCache>
                <c:ptCount val="2"/>
                <c:pt idx="0">
                  <c:v>Manual</c:v>
                </c:pt>
                <c:pt idx="1">
                  <c:v>Automatic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25025</c:v>
                </c:pt>
                <c:pt idx="1">
                  <c:v>24975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1AA-4D05-9C3C-F06BB9C5B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990404768"/>
        <c:axId val="990405248"/>
      </c:barChart>
      <c:catAx>
        <c:axId val="990404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405248"/>
        <c:crosses val="autoZero"/>
        <c:auto val="1"/>
        <c:lblAlgn val="ctr"/>
        <c:lblOffset val="100"/>
        <c:noMultiLvlLbl val="0"/>
      </c:catAx>
      <c:valAx>
        <c:axId val="99040524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404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>
      <a:outerShdw blurRad="50800" dist="50800" dir="5400000" algn="ctr" rotWithShape="0">
        <a:schemeClr val="accent1">
          <a:lumMod val="40000"/>
          <a:lumOff val="60000"/>
        </a:scheme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5315d2af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5315d2af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5315d2af7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5315d2af7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7950" y="1375875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100"/>
              <a:t>Car Sales And Market Analysis</a:t>
            </a:r>
            <a:endParaRPr sz="410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2" y="23011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60"/>
              <a:t>Complete Analysis Report</a:t>
            </a:r>
            <a:endParaRPr sz="1560"/>
          </a:p>
        </p:txBody>
      </p:sp>
      <p:pic>
        <p:nvPicPr>
          <p:cNvPr id="88" name="Google Shape;88;p13" descr="Cars Flat Set (provided by Getty Images)"/>
          <p:cNvPicPr preferRelativeResize="0"/>
          <p:nvPr/>
        </p:nvPicPr>
        <p:blipFill rotWithShape="1">
          <a:blip r:embed="rId3">
            <a:alphaModFix/>
          </a:blip>
          <a:srcRect l="34412" t="45192" r="33976" b="38184"/>
          <a:stretch/>
        </p:blipFill>
        <p:spPr>
          <a:xfrm>
            <a:off x="293900" y="4021300"/>
            <a:ext cx="2444826" cy="85499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accent1">
                <a:lumMod val="60000"/>
                <a:lumOff val="40000"/>
              </a:schemeClr>
            </a:outerShdw>
          </a:effectLst>
        </p:spPr>
      </p:pic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727952" y="25717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60"/>
              <a:t>Date: 29 August 2025</a:t>
            </a:r>
            <a:endParaRPr sz="156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27650" y="5705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Summary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1503213" y="1536350"/>
            <a:ext cx="2231100" cy="1376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Total Cars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Lato"/>
                <a:ea typeface="Lato"/>
                <a:cs typeface="Lato"/>
                <a:sym typeface="Lato"/>
              </a:rPr>
              <a:t>50000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1503213" y="3265200"/>
            <a:ext cx="2231100" cy="1376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Total Fuel Type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Lato"/>
                <a:ea typeface="Lato"/>
                <a:cs typeface="Lato"/>
                <a:sym typeface="Lato"/>
              </a:rPr>
              <a:t>05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5409688" y="1536350"/>
            <a:ext cx="2231100" cy="1376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Total Brands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Lato"/>
                <a:ea typeface="Lato"/>
                <a:cs typeface="Lato"/>
                <a:sym typeface="Lato"/>
              </a:rPr>
              <a:t>10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5409688" y="3265200"/>
            <a:ext cx="2231100" cy="1376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chemeClr val="accent1">
                <a:lumMod val="40000"/>
                <a:lumOff val="6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Lato"/>
                <a:ea typeface="Lato"/>
                <a:cs typeface="Lato"/>
                <a:sym typeface="Lato"/>
              </a:rPr>
              <a:t>Total Model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latin typeface="Lato"/>
                <a:ea typeface="Lato"/>
                <a:cs typeface="Lato"/>
                <a:sym typeface="Lato"/>
              </a:rPr>
              <a:t>10</a:t>
            </a:r>
            <a:endParaRPr sz="20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C318CF-A47B-4A05-AD3E-C1E5C43A5FF2}"/>
              </a:ext>
            </a:extLst>
          </p:cNvPr>
          <p:cNvSpPr/>
          <p:nvPr/>
        </p:nvSpPr>
        <p:spPr>
          <a:xfrm>
            <a:off x="0" y="438293"/>
            <a:ext cx="9144000" cy="47052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727650" y="543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Trends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919F1DD-C09F-0879-7792-637DF1236C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5673153"/>
              </p:ext>
            </p:extLst>
          </p:nvPr>
        </p:nvGraphicFramePr>
        <p:xfrm>
          <a:off x="4149969" y="1645973"/>
          <a:ext cx="4607170" cy="295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B25F83-4AE5-476E-5CBD-D0DD1C3F28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1431409"/>
              </p:ext>
            </p:extLst>
          </p:nvPr>
        </p:nvGraphicFramePr>
        <p:xfrm>
          <a:off x="386861" y="1645973"/>
          <a:ext cx="3153508" cy="2953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EF89C4-B9A6-7674-29A8-8CACBA86F3D1}"/>
              </a:ext>
            </a:extLst>
          </p:cNvPr>
          <p:cNvSpPr/>
          <p:nvPr/>
        </p:nvSpPr>
        <p:spPr>
          <a:xfrm>
            <a:off x="0" y="438293"/>
            <a:ext cx="9144000" cy="47052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F34FD-B79C-229E-DAEC-6952D809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Popularity &amp; Pricing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19C6A9D-FF27-98B0-D338-B90CC050C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070369"/>
              </p:ext>
            </p:extLst>
          </p:nvPr>
        </p:nvGraphicFramePr>
        <p:xfrm>
          <a:off x="338990" y="1595233"/>
          <a:ext cx="3634154" cy="3012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C4EFC2-05B0-A76D-ED83-2B39C9BAB1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0066043"/>
              </p:ext>
            </p:extLst>
          </p:nvPr>
        </p:nvGraphicFramePr>
        <p:xfrm>
          <a:off x="4478215" y="1595233"/>
          <a:ext cx="4326795" cy="3012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6856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1149D-B035-9425-3EF6-41372384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AD593D1-714A-620D-49B9-771B83C7FE9A}"/>
              </a:ext>
            </a:extLst>
          </p:cNvPr>
          <p:cNvSpPr/>
          <p:nvPr/>
        </p:nvSpPr>
        <p:spPr>
          <a:xfrm>
            <a:off x="0" y="438293"/>
            <a:ext cx="9144000" cy="47052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FC3383-BEA7-5885-3742-06CA28D7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Depreciation &amp; Profitability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2541AAA-44C8-E361-C688-26EDB3ECA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9119621"/>
              </p:ext>
            </p:extLst>
          </p:nvPr>
        </p:nvGraphicFramePr>
        <p:xfrm>
          <a:off x="4077672" y="1465790"/>
          <a:ext cx="4761527" cy="3141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158CD1-B172-6A46-35D4-F4B765C10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85146"/>
              </p:ext>
            </p:extLst>
          </p:nvPr>
        </p:nvGraphicFramePr>
        <p:xfrm>
          <a:off x="293077" y="1465790"/>
          <a:ext cx="3563816" cy="18542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tx2">
                      <a:lumMod val="75000"/>
                    </a:schemeClr>
                  </a:outerShdw>
                </a:effectLst>
                <a:tableStyleId>{5C22544A-7EE6-4342-B048-85BDC9FD1C3A}</a:tableStyleId>
              </a:tblPr>
              <a:tblGrid>
                <a:gridCol w="1781908">
                  <a:extLst>
                    <a:ext uri="{9D8B030D-6E8A-4147-A177-3AD203B41FA5}">
                      <a16:colId xmlns:a16="http://schemas.microsoft.com/office/drawing/2014/main" val="3479385258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1965880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Brand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Model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05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Hyundai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Innova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833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Honda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XUV500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91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Toyota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Escort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08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Honda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City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7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84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7EDB9-38D7-1399-4B12-D7CEC9045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D18D8F-CA7A-FAF0-9FC7-598A2EE2B0F4}"/>
              </a:ext>
            </a:extLst>
          </p:cNvPr>
          <p:cNvSpPr/>
          <p:nvPr/>
        </p:nvSpPr>
        <p:spPr>
          <a:xfrm>
            <a:off x="0" y="438293"/>
            <a:ext cx="9144000" cy="470520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242A1-9667-2A6C-AEB1-C56EDBD1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Transmission Type: Sales &amp; Pricing Trends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B61AFB6-2A57-6685-61F3-8569850168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9225679"/>
              </p:ext>
            </p:extLst>
          </p:nvPr>
        </p:nvGraphicFramePr>
        <p:xfrm>
          <a:off x="4443046" y="1536420"/>
          <a:ext cx="4267199" cy="3141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7B5861A-502B-8744-0C43-6759B19D7D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8586523"/>
              </p:ext>
            </p:extLst>
          </p:nvPr>
        </p:nvGraphicFramePr>
        <p:xfrm>
          <a:off x="384901" y="1536420"/>
          <a:ext cx="3753344" cy="3141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090498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(16:9)</PresentationFormat>
  <Paragraphs>37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Lato</vt:lpstr>
      <vt:lpstr>Raleway</vt:lpstr>
      <vt:lpstr>Streamline</vt:lpstr>
      <vt:lpstr>Car Sales And Market Analysis</vt:lpstr>
      <vt:lpstr>Dataset Summary</vt:lpstr>
      <vt:lpstr>Trends</vt:lpstr>
      <vt:lpstr>Popularity &amp; Pricing</vt:lpstr>
      <vt:lpstr>Depreciation &amp; Profitability</vt:lpstr>
      <vt:lpstr>Transmission Type: Sales &amp; Pricing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HP</cp:lastModifiedBy>
  <cp:revision>1</cp:revision>
  <dcterms:modified xsi:type="dcterms:W3CDTF">2025-08-30T07:11:19Z</dcterms:modified>
</cp:coreProperties>
</file>