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90721"/>
            <a:ext cx="8825658" cy="809202"/>
          </a:xfrm>
        </p:spPr>
        <p:txBody>
          <a:bodyPr/>
          <a:lstStyle/>
          <a:p>
            <a:pPr algn="ctr"/>
            <a:r>
              <a:rPr lang="en-US" sz="4400" dirty="0" err="1" smtClean="0"/>
              <a:t>Algoritma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Struktur</a:t>
            </a:r>
            <a:r>
              <a:rPr lang="en-US" sz="4400" dirty="0" smtClean="0"/>
              <a:t> Data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958273"/>
            <a:ext cx="8825658" cy="368052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smtClean="0"/>
              <a:t>pointer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Arbai</a:t>
            </a:r>
            <a:r>
              <a:rPr lang="en-US" dirty="0" smtClean="0"/>
              <a:t> - 223220066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aki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81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4903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rgbClr val="FFFF00"/>
                </a:solidFill>
              </a:rPr>
              <a:t>Operasi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b="1" dirty="0" err="1">
                <a:solidFill>
                  <a:srgbClr val="FFFF00"/>
                </a:solidFill>
              </a:rPr>
              <a:t>Pada</a:t>
            </a:r>
            <a:r>
              <a:rPr lang="en-GB" b="1" dirty="0">
                <a:solidFill>
                  <a:srgbClr val="FFFF00"/>
                </a:solidFill>
              </a:rPr>
              <a:t> Pointer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04007" y="1521303"/>
            <a:ext cx="10454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deklarasi</a:t>
            </a:r>
            <a:r>
              <a:rPr lang="en-GB" dirty="0"/>
              <a:t> di </a:t>
            </a:r>
            <a:r>
              <a:rPr lang="en-GB" dirty="0" err="1"/>
              <a:t>atas</a:t>
            </a:r>
            <a:r>
              <a:rPr lang="en-GB" dirty="0"/>
              <a:t>, pointer T1 </a:t>
            </a:r>
            <a:r>
              <a:rPr lang="en-GB" dirty="0" err="1"/>
              <a:t>dan</a:t>
            </a:r>
            <a:r>
              <a:rPr lang="en-GB" dirty="0"/>
              <a:t> T2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deklarasi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memenuhi</a:t>
            </a:r>
            <a:r>
              <a:rPr lang="en-GB" dirty="0"/>
              <a:t> </a:t>
            </a:r>
            <a:r>
              <a:rPr lang="en-GB" dirty="0" err="1"/>
              <a:t>syarat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pointer.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berikan</a:t>
            </a:r>
            <a:r>
              <a:rPr lang="en-GB" dirty="0"/>
              <a:t> statement</a:t>
            </a:r>
          </a:p>
          <a:p>
            <a:endParaRPr lang="en-GB" dirty="0"/>
          </a:p>
          <a:p>
            <a:r>
              <a:rPr lang="en-GB" dirty="0"/>
              <a:t>New (T1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/>
              <a:t>New (T2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 err="1"/>
              <a:t>Artinya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: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63" y="3641640"/>
            <a:ext cx="1914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240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ointer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044" y="1666959"/>
            <a:ext cx="10333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Pointer </a:t>
            </a:r>
            <a:r>
              <a:rPr lang="en-GB" dirty="0" err="1">
                <a:solidFill>
                  <a:srgbClr val="FFFF00"/>
                </a:solidFill>
              </a:rPr>
              <a:t>merupakan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yang </a:t>
            </a:r>
            <a:r>
              <a:rPr lang="en-GB" dirty="0" err="1">
                <a:solidFill>
                  <a:srgbClr val="FFFF00"/>
                </a:solidFill>
              </a:rPr>
              <a:t>berisi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memori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lebih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mudah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memahami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, Kita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coba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membahas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terlebih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dahulu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bagaimana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bahasa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pemrograman</a:t>
            </a:r>
            <a:r>
              <a:rPr lang="en-GB" dirty="0">
                <a:solidFill>
                  <a:srgbClr val="FFFF00"/>
                </a:solidFill>
              </a:rPr>
              <a:t> lain </a:t>
            </a:r>
            <a:r>
              <a:rPr lang="en-GB" dirty="0" err="1">
                <a:solidFill>
                  <a:srgbClr val="FFFF00"/>
                </a:solidFill>
              </a:rPr>
              <a:t>menyimpan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nilai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Ketika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mendeklarasikan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(</a:t>
            </a:r>
            <a:r>
              <a:rPr lang="en-GB" dirty="0" err="1">
                <a:solidFill>
                  <a:srgbClr val="FFFF00"/>
                </a:solidFill>
              </a:rPr>
              <a:t>misalkan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’), </a:t>
            </a:r>
            <a:r>
              <a:rPr lang="en-GB" dirty="0" err="1">
                <a:solidFill>
                  <a:srgbClr val="FFFF00"/>
                </a:solidFill>
              </a:rPr>
              <a:t>bahasa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pemrograman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menyiapkan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tempat</a:t>
            </a:r>
            <a:r>
              <a:rPr lang="en-GB" dirty="0">
                <a:solidFill>
                  <a:srgbClr val="FFFF00"/>
                </a:solidFill>
              </a:rPr>
              <a:t> di memory </a:t>
            </a:r>
            <a:r>
              <a:rPr lang="en-GB" dirty="0" err="1">
                <a:solidFill>
                  <a:srgbClr val="FFFF00"/>
                </a:solidFill>
              </a:rPr>
              <a:t>komputer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Tempat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memiliki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, yang </a:t>
            </a:r>
            <a:r>
              <a:rPr lang="en-GB" dirty="0" err="1">
                <a:solidFill>
                  <a:srgbClr val="FFFF00"/>
                </a:solidFill>
              </a:rPr>
              <a:t>berfungsi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menandai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lokasi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tersebut</a:t>
            </a:r>
            <a:r>
              <a:rPr lang="en-GB" dirty="0">
                <a:solidFill>
                  <a:srgbClr val="FFFF00"/>
                </a:solidFill>
              </a:rPr>
              <a:t>. 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Contoh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Ilustrasi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pointer, </a:t>
            </a:r>
            <a:r>
              <a:rPr lang="en-GB" dirty="0" err="1">
                <a:solidFill>
                  <a:srgbClr val="FFFF00"/>
                </a:solidFill>
              </a:rPr>
              <a:t>bayangkan</a:t>
            </a:r>
            <a:r>
              <a:rPr lang="en-GB" dirty="0">
                <a:solidFill>
                  <a:srgbClr val="FFFF00"/>
                </a:solidFill>
              </a:rPr>
              <a:t> memory </a:t>
            </a:r>
            <a:r>
              <a:rPr lang="en-GB" dirty="0" err="1">
                <a:solidFill>
                  <a:srgbClr val="FFFF00"/>
                </a:solidFill>
              </a:rPr>
              <a:t>komputer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sebagai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lemari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besar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disimpan</a:t>
            </a:r>
            <a:r>
              <a:rPr lang="en-GB" dirty="0">
                <a:solidFill>
                  <a:srgbClr val="FFFF00"/>
                </a:solidFill>
              </a:rPr>
              <a:t> di </a:t>
            </a:r>
            <a:r>
              <a:rPr lang="en-GB" dirty="0" err="1">
                <a:solidFill>
                  <a:srgbClr val="FFFF00"/>
                </a:solidFill>
              </a:rPr>
              <a:t>dalam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setiap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laci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lemari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Setiap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laci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tentunya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memiliki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nomor</a:t>
            </a:r>
            <a:r>
              <a:rPr lang="en-GB" dirty="0">
                <a:solidFill>
                  <a:srgbClr val="FFFF00"/>
                </a:solidFill>
              </a:rPr>
              <a:t> agar </a:t>
            </a:r>
            <a:r>
              <a:rPr lang="en-GB" dirty="0" err="1">
                <a:solidFill>
                  <a:srgbClr val="FFFF00"/>
                </a:solidFill>
              </a:rPr>
              <a:t>mudah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diakses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Nomor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laci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inilah</a:t>
            </a:r>
            <a:r>
              <a:rPr lang="en-GB" dirty="0">
                <a:solidFill>
                  <a:srgbClr val="FFFF00"/>
                </a:solidFill>
              </a:rPr>
              <a:t> yang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disimpan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sebagai</a:t>
            </a:r>
            <a:r>
              <a:rPr lang="en-GB" dirty="0">
                <a:solidFill>
                  <a:srgbClr val="FFFF00"/>
                </a:solidFill>
              </a:rPr>
              <a:t> pointer.</a:t>
            </a:r>
          </a:p>
        </p:txBody>
      </p:sp>
    </p:spTree>
    <p:extLst>
      <p:ext uri="{BB962C8B-B14F-4D97-AF65-F5344CB8AC3E}">
        <p14:creationId xmlns:p14="http://schemas.microsoft.com/office/powerpoint/2010/main" val="186249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Cara </a:t>
            </a:r>
            <a:r>
              <a:rPr lang="en-GB" dirty="0" err="1">
                <a:solidFill>
                  <a:srgbClr val="FFFF00"/>
                </a:solidFill>
              </a:rPr>
              <a:t>Penggunaan</a:t>
            </a:r>
            <a:r>
              <a:rPr lang="en-GB" dirty="0">
                <a:solidFill>
                  <a:srgbClr val="FFFF00"/>
                </a:solidFill>
              </a:rPr>
              <a:t> Pointer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3283" y="1383739"/>
            <a:ext cx="10868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dapat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membuat</a:t>
            </a:r>
            <a:r>
              <a:rPr lang="en-GB" dirty="0">
                <a:solidFill>
                  <a:srgbClr val="FFFF00"/>
                </a:solidFill>
              </a:rPr>
              <a:t> pointer,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harus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menyesuaikan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dengan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yang </a:t>
            </a:r>
            <a:r>
              <a:rPr lang="en-GB" dirty="0" err="1">
                <a:solidFill>
                  <a:srgbClr val="FFFF00"/>
                </a:solidFill>
              </a:rPr>
              <a:t>ingin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akses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Maksudnya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seperti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Jika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mendeklarasikan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 :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Disini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 </a:t>
            </a:r>
            <a:r>
              <a:rPr lang="en-GB" dirty="0" err="1">
                <a:solidFill>
                  <a:srgbClr val="FFFF00"/>
                </a:solidFill>
              </a:rPr>
              <a:t>disiapkan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menampung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</a:t>
            </a:r>
            <a:r>
              <a:rPr lang="en-GB" dirty="0" err="1">
                <a:solidFill>
                  <a:srgbClr val="FFFF00"/>
                </a:solidFill>
              </a:rPr>
              <a:t>integer.Disini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 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 : integer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disiapkan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menampung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</a:t>
            </a:r>
            <a:r>
              <a:rPr lang="en-GB" dirty="0" err="1">
                <a:solidFill>
                  <a:srgbClr val="FFFF00"/>
                </a:solidFill>
              </a:rPr>
              <a:t>integer.Untuk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bisa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menampung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memori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harus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membuat</a:t>
            </a:r>
            <a:r>
              <a:rPr lang="en-GB" dirty="0">
                <a:solidFill>
                  <a:srgbClr val="FFFF00"/>
                </a:solidFill>
              </a:rPr>
              <a:t> pointer yang juga di-set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menampung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pointer integer. </a:t>
            </a:r>
            <a:r>
              <a:rPr lang="en-GB" dirty="0" err="1">
                <a:solidFill>
                  <a:srgbClr val="FFFF00"/>
                </a:solidFill>
              </a:rPr>
              <a:t>Berikut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cara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penulisannya</a:t>
            </a:r>
            <a:r>
              <a:rPr lang="en-GB" dirty="0">
                <a:solidFill>
                  <a:srgbClr val="FFFF00"/>
                </a:solidFill>
              </a:rPr>
              <a:t> 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pointer_angka</a:t>
            </a:r>
            <a:r>
              <a:rPr lang="en-GB" dirty="0">
                <a:solidFill>
                  <a:srgbClr val="FFFF00"/>
                </a:solidFill>
              </a:rPr>
              <a:t> : ^integer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Perhatikan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tanda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topi</a:t>
            </a:r>
            <a:r>
              <a:rPr lang="en-GB" dirty="0">
                <a:solidFill>
                  <a:srgbClr val="FFFF00"/>
                </a:solidFill>
              </a:rPr>
              <a:t>’ </a:t>
            </a:r>
            <a:r>
              <a:rPr lang="en-GB" dirty="0" err="1">
                <a:solidFill>
                  <a:srgbClr val="FFFF00"/>
                </a:solidFill>
              </a:rPr>
              <a:t>atau</a:t>
            </a:r>
            <a:r>
              <a:rPr lang="en-GB" dirty="0">
                <a:solidFill>
                  <a:srgbClr val="FFFF00"/>
                </a:solidFill>
              </a:rPr>
              <a:t> ‘caret’. </a:t>
            </a:r>
            <a:r>
              <a:rPr lang="en-GB" dirty="0" err="1">
                <a:solidFill>
                  <a:srgbClr val="FFFF00"/>
                </a:solidFill>
              </a:rPr>
              <a:t>Inilah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cara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pendeklarasian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pointer di </a:t>
            </a:r>
            <a:r>
              <a:rPr lang="en-GB" dirty="0" err="1">
                <a:solidFill>
                  <a:srgbClr val="FFFF00"/>
                </a:solidFill>
              </a:rPr>
              <a:t>dalam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bahasa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pemrograman</a:t>
            </a:r>
            <a:r>
              <a:rPr lang="en-GB" dirty="0">
                <a:solidFill>
                  <a:srgbClr val="FFFF00"/>
                </a:solidFill>
              </a:rPr>
              <a:t>. ^integer </a:t>
            </a:r>
            <a:r>
              <a:rPr lang="en-GB" dirty="0" err="1">
                <a:solidFill>
                  <a:srgbClr val="FFFF00"/>
                </a:solidFill>
              </a:rPr>
              <a:t>berarti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mempersiapkan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integer.</a:t>
            </a:r>
          </a:p>
        </p:txBody>
      </p:sp>
    </p:spTree>
    <p:extLst>
      <p:ext uri="{BB962C8B-B14F-4D97-AF65-F5344CB8AC3E}">
        <p14:creationId xmlns:p14="http://schemas.microsoft.com/office/powerpoint/2010/main" val="95712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824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Cara </a:t>
            </a:r>
            <a:r>
              <a:rPr lang="en-GB" dirty="0" err="1">
                <a:solidFill>
                  <a:srgbClr val="FFFF00"/>
                </a:solidFill>
              </a:rPr>
              <a:t>Penggunaan</a:t>
            </a:r>
            <a:r>
              <a:rPr lang="en-GB" dirty="0">
                <a:solidFill>
                  <a:srgbClr val="FFFF00"/>
                </a:solidFill>
              </a:rPr>
              <a:t> Pointer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111" y="1408014"/>
            <a:ext cx="111682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FFFF00"/>
                </a:solidFill>
              </a:rPr>
              <a:t>Jika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kita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butuh</a:t>
            </a:r>
            <a:r>
              <a:rPr lang="en-GB" sz="1600" dirty="0">
                <a:solidFill>
                  <a:srgbClr val="FFFF00"/>
                </a:solidFill>
              </a:rPr>
              <a:t> pointer </a:t>
            </a:r>
            <a:r>
              <a:rPr lang="en-GB" sz="1600" dirty="0" err="1">
                <a:solidFill>
                  <a:srgbClr val="FFFF00"/>
                </a:solidFill>
              </a:rPr>
              <a:t>ke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tipe</a:t>
            </a:r>
            <a:r>
              <a:rPr lang="en-GB" sz="1600" dirty="0">
                <a:solidFill>
                  <a:srgbClr val="FFFF00"/>
                </a:solidFill>
              </a:rPr>
              <a:t> data lain, </a:t>
            </a:r>
            <a:r>
              <a:rPr lang="en-GB" sz="1600" dirty="0" err="1">
                <a:solidFill>
                  <a:srgbClr val="FFFF00"/>
                </a:solidFill>
              </a:rPr>
              <a:t>penulisannya</a:t>
            </a:r>
            <a:r>
              <a:rPr lang="en-GB" sz="1600" dirty="0">
                <a:solidFill>
                  <a:srgbClr val="FFFF00"/>
                </a:solidFill>
              </a:rPr>
              <a:t> juga </a:t>
            </a:r>
            <a:r>
              <a:rPr lang="en-GB" sz="1600" dirty="0" err="1">
                <a:solidFill>
                  <a:srgbClr val="FFFF00"/>
                </a:solidFill>
              </a:rPr>
              <a:t>akan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berbeda</a:t>
            </a:r>
            <a:r>
              <a:rPr lang="en-GB" sz="1600" dirty="0">
                <a:solidFill>
                  <a:srgbClr val="FFFF00"/>
                </a:solidFill>
              </a:rPr>
              <a:t>. </a:t>
            </a:r>
            <a:r>
              <a:rPr lang="en-GB" sz="1600" dirty="0" err="1">
                <a:solidFill>
                  <a:srgbClr val="FFFF00"/>
                </a:solidFill>
              </a:rPr>
              <a:t>Misalnya</a:t>
            </a:r>
            <a:r>
              <a:rPr lang="en-GB" sz="1600" dirty="0">
                <a:solidFill>
                  <a:srgbClr val="FFFF00"/>
                </a:solidFill>
              </a:rPr>
              <a:t>, </a:t>
            </a:r>
            <a:r>
              <a:rPr lang="en-GB" sz="1600" dirty="0" err="1">
                <a:solidFill>
                  <a:srgbClr val="FFFF00"/>
                </a:solidFill>
              </a:rPr>
              <a:t>untuk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membuat</a:t>
            </a:r>
            <a:r>
              <a:rPr lang="en-GB" sz="1600" dirty="0">
                <a:solidFill>
                  <a:srgbClr val="FFFF00"/>
                </a:solidFill>
              </a:rPr>
              <a:t> pointer </a:t>
            </a:r>
            <a:r>
              <a:rPr lang="en-GB" sz="1600" dirty="0" err="1">
                <a:solidFill>
                  <a:srgbClr val="FFFF00"/>
                </a:solidFill>
              </a:rPr>
              <a:t>ke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alamat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 yang </a:t>
            </a:r>
            <a:r>
              <a:rPr lang="en-GB" sz="1600" dirty="0" err="1">
                <a:solidFill>
                  <a:srgbClr val="FFFF00"/>
                </a:solidFill>
              </a:rPr>
              <a:t>bertipe</a:t>
            </a:r>
            <a:r>
              <a:rPr lang="en-GB" sz="1600" dirty="0">
                <a:solidFill>
                  <a:srgbClr val="FFFF00"/>
                </a:solidFill>
              </a:rPr>
              <a:t> data char, </a:t>
            </a:r>
            <a:r>
              <a:rPr lang="en-GB" sz="1600" dirty="0" err="1">
                <a:solidFill>
                  <a:srgbClr val="FFFF00"/>
                </a:solidFill>
              </a:rPr>
              <a:t>bisa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ditulis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sebagai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berikut</a:t>
            </a:r>
            <a:r>
              <a:rPr lang="en-GB" sz="1600" dirty="0">
                <a:solidFill>
                  <a:srgbClr val="FFFF00"/>
                </a:solidFill>
              </a:rPr>
              <a:t>: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pointer_kata</a:t>
            </a:r>
            <a:r>
              <a:rPr lang="en-GB" sz="1600" dirty="0">
                <a:solidFill>
                  <a:srgbClr val="FFFF00"/>
                </a:solidFill>
              </a:rPr>
              <a:t> : ^char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>
                <a:solidFill>
                  <a:srgbClr val="FFFF00"/>
                </a:solidFill>
              </a:rPr>
              <a:t>Di </a:t>
            </a:r>
            <a:r>
              <a:rPr lang="en-GB" sz="1600" dirty="0" err="1">
                <a:solidFill>
                  <a:srgbClr val="FFFF00"/>
                </a:solidFill>
              </a:rPr>
              <a:t>dalam</a:t>
            </a:r>
            <a:r>
              <a:rPr lang="en-GB" sz="1600" dirty="0">
                <a:solidFill>
                  <a:srgbClr val="FFFF00"/>
                </a:solidFill>
              </a:rPr>
              <a:t> Bahasa </a:t>
            </a:r>
            <a:r>
              <a:rPr lang="en-GB" sz="1600" dirty="0" err="1">
                <a:solidFill>
                  <a:srgbClr val="FFFF00"/>
                </a:solidFill>
              </a:rPr>
              <a:t>Pemrograman</a:t>
            </a:r>
            <a:r>
              <a:rPr lang="en-GB" sz="1600" dirty="0">
                <a:solidFill>
                  <a:srgbClr val="FFFF00"/>
                </a:solidFill>
              </a:rPr>
              <a:t>, </a:t>
            </a:r>
            <a:r>
              <a:rPr lang="en-GB" sz="1600" dirty="0" err="1">
                <a:solidFill>
                  <a:srgbClr val="FFFF00"/>
                </a:solidFill>
              </a:rPr>
              <a:t>biasanya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kita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membutuhkan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karakter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untuk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memanggil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alamat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memori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sebuah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, </a:t>
            </a:r>
            <a:r>
              <a:rPr lang="en-GB" sz="1600" dirty="0" err="1">
                <a:solidFill>
                  <a:srgbClr val="FFFF00"/>
                </a:solidFill>
              </a:rPr>
              <a:t>Pada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bahasa</a:t>
            </a:r>
            <a:r>
              <a:rPr lang="en-GB" sz="1600" dirty="0">
                <a:solidFill>
                  <a:srgbClr val="FFFF00"/>
                </a:solidFill>
              </a:rPr>
              <a:t> Pascal </a:t>
            </a:r>
            <a:r>
              <a:rPr lang="en-GB" sz="1600" dirty="0" err="1">
                <a:solidFill>
                  <a:srgbClr val="FFFF00"/>
                </a:solidFill>
              </a:rPr>
              <a:t>menggunakan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karakter</a:t>
            </a:r>
            <a:r>
              <a:rPr lang="en-GB" sz="1600" dirty="0">
                <a:solidFill>
                  <a:srgbClr val="FFFF00"/>
                </a:solidFill>
              </a:rPr>
              <a:t> ‘@’, </a:t>
            </a:r>
            <a:r>
              <a:rPr lang="en-GB" sz="1600" dirty="0" err="1">
                <a:solidFill>
                  <a:srgbClr val="FFFF00"/>
                </a:solidFill>
              </a:rPr>
              <a:t>atau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pada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bahasa</a:t>
            </a:r>
            <a:r>
              <a:rPr lang="en-GB" sz="1600" dirty="0">
                <a:solidFill>
                  <a:srgbClr val="FFFF00"/>
                </a:solidFill>
              </a:rPr>
              <a:t> C/C++ </a:t>
            </a:r>
            <a:r>
              <a:rPr lang="en-GB" sz="1600" dirty="0" err="1">
                <a:solidFill>
                  <a:srgbClr val="FFFF00"/>
                </a:solidFill>
              </a:rPr>
              <a:t>menggunakan</a:t>
            </a:r>
            <a:r>
              <a:rPr lang="en-GB" sz="1600" dirty="0">
                <a:solidFill>
                  <a:srgbClr val="FFFF00"/>
                </a:solidFill>
              </a:rPr>
              <a:t> ‘&amp;’.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 : integer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poiter_angka</a:t>
            </a:r>
            <a:r>
              <a:rPr lang="en-GB" sz="1600" dirty="0">
                <a:solidFill>
                  <a:srgbClr val="FFFF00"/>
                </a:solidFill>
              </a:rPr>
              <a:t> : ^integer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pointer_angka</a:t>
            </a:r>
            <a:r>
              <a:rPr lang="en-GB" sz="1600" dirty="0">
                <a:solidFill>
                  <a:srgbClr val="FFFF00"/>
                </a:solidFill>
              </a:rPr>
              <a:t> = @</a:t>
            </a:r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 (</a:t>
            </a:r>
            <a:r>
              <a:rPr lang="en-GB" sz="1600" dirty="0" err="1">
                <a:solidFill>
                  <a:srgbClr val="FFFF00"/>
                </a:solidFill>
              </a:rPr>
              <a:t>pada</a:t>
            </a:r>
            <a:r>
              <a:rPr lang="en-GB" sz="1600" dirty="0">
                <a:solidFill>
                  <a:srgbClr val="FFFF00"/>
                </a:solidFill>
              </a:rPr>
              <a:t> Pascal)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pointer_angka</a:t>
            </a:r>
            <a:r>
              <a:rPr lang="en-GB" sz="1600" dirty="0">
                <a:solidFill>
                  <a:srgbClr val="FFFF00"/>
                </a:solidFill>
              </a:rPr>
              <a:t> = &amp;</a:t>
            </a:r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 (</a:t>
            </a:r>
            <a:r>
              <a:rPr lang="en-GB" sz="1600" dirty="0" err="1">
                <a:solidFill>
                  <a:srgbClr val="FFFF00"/>
                </a:solidFill>
              </a:rPr>
              <a:t>pada</a:t>
            </a:r>
            <a:r>
              <a:rPr lang="en-GB" sz="1600" dirty="0">
                <a:solidFill>
                  <a:srgbClr val="FFFF00"/>
                </a:solidFill>
              </a:rPr>
              <a:t> C/C++)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Baris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terakhir</a:t>
            </a:r>
            <a:r>
              <a:rPr lang="en-GB" sz="1600" dirty="0">
                <a:solidFill>
                  <a:srgbClr val="FFFF00"/>
                </a:solidFill>
              </a:rPr>
              <a:t>: </a:t>
            </a:r>
            <a:r>
              <a:rPr lang="en-GB" sz="1600" dirty="0" err="1">
                <a:solidFill>
                  <a:srgbClr val="FFFF00"/>
                </a:solidFill>
              </a:rPr>
              <a:t>pointer_angka</a:t>
            </a:r>
            <a:r>
              <a:rPr lang="en-GB" sz="1600" dirty="0">
                <a:solidFill>
                  <a:srgbClr val="FFFF00"/>
                </a:solidFill>
              </a:rPr>
              <a:t>:= @</a:t>
            </a:r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adalah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kode</a:t>
            </a:r>
            <a:r>
              <a:rPr lang="en-GB" sz="1600" dirty="0">
                <a:solidFill>
                  <a:srgbClr val="FFFF00"/>
                </a:solidFill>
              </a:rPr>
              <a:t> yang ‘</a:t>
            </a:r>
            <a:r>
              <a:rPr lang="en-GB" sz="1600" dirty="0" err="1">
                <a:solidFill>
                  <a:srgbClr val="FFFF00"/>
                </a:solidFill>
              </a:rPr>
              <a:t>mengaitkan</a:t>
            </a:r>
            <a:r>
              <a:rPr lang="en-GB" sz="1600" dirty="0">
                <a:solidFill>
                  <a:srgbClr val="FFFF00"/>
                </a:solidFill>
              </a:rPr>
              <a:t>’ </a:t>
            </a:r>
            <a:r>
              <a:rPr lang="en-GB" sz="1600" dirty="0" err="1">
                <a:solidFill>
                  <a:srgbClr val="FFFF00"/>
                </a:solidFill>
              </a:rPr>
              <a:t>kedua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ini</a:t>
            </a:r>
            <a:r>
              <a:rPr lang="en-GB" sz="1600" dirty="0">
                <a:solidFill>
                  <a:srgbClr val="FFFF00"/>
                </a:solidFill>
              </a:rPr>
              <a:t>. </a:t>
            </a:r>
            <a:r>
              <a:rPr lang="en-GB" sz="1600" dirty="0" err="1">
                <a:solidFill>
                  <a:srgbClr val="FFFF00"/>
                </a:solidFill>
              </a:rPr>
              <a:t>Sekarang</a:t>
            </a:r>
            <a:r>
              <a:rPr lang="en-GB" sz="1600" dirty="0">
                <a:solidFill>
                  <a:srgbClr val="FFFF00"/>
                </a:solidFill>
              </a:rPr>
              <a:t>,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pointer_angka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berisi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alamat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memori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dari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 ‘</a:t>
            </a:r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’. </a:t>
            </a:r>
            <a:r>
              <a:rPr lang="en-GB" sz="1600" dirty="0" err="1">
                <a:solidFill>
                  <a:srgbClr val="FFFF00"/>
                </a:solidFill>
              </a:rPr>
              <a:t>Silahkan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anda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pahami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sebentar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maksud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kalimat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ini</a:t>
            </a:r>
            <a:r>
              <a:rPr lang="en-GB" sz="16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12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83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Cara </a:t>
            </a:r>
            <a:r>
              <a:rPr lang="en-GB" dirty="0" err="1">
                <a:solidFill>
                  <a:srgbClr val="FFFF00"/>
                </a:solidFill>
              </a:rPr>
              <a:t>Penggunaan</a:t>
            </a:r>
            <a:r>
              <a:rPr lang="en-GB" dirty="0">
                <a:solidFill>
                  <a:srgbClr val="FFFF00"/>
                </a:solidFill>
              </a:rPr>
              <a:t> Pointer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1375" y="1642683"/>
            <a:ext cx="11022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FF00"/>
                </a:solidFill>
              </a:rPr>
              <a:t>Apabila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ditampilkan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pointer_angka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berisi</a:t>
            </a:r>
            <a:r>
              <a:rPr lang="en-GB" dirty="0">
                <a:solidFill>
                  <a:srgbClr val="FFFF00"/>
                </a:solidFill>
              </a:rPr>
              <a:t>: 40960. </a:t>
            </a:r>
            <a:r>
              <a:rPr lang="en-GB" dirty="0" err="1">
                <a:solidFill>
                  <a:srgbClr val="FFFF00"/>
                </a:solidFill>
              </a:rPr>
              <a:t>Inilah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memory yang </a:t>
            </a:r>
            <a:r>
              <a:rPr lang="en-GB" dirty="0" err="1">
                <a:solidFill>
                  <a:srgbClr val="FFFF00"/>
                </a:solidFill>
              </a:rPr>
              <a:t>dipergunakan</a:t>
            </a:r>
            <a:r>
              <a:rPr lang="en-GB" dirty="0">
                <a:solidFill>
                  <a:srgbClr val="FFFF00"/>
                </a:solidFill>
              </a:rPr>
              <a:t> pascal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menyimpan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’.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sepenuhnya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ditentukan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oleh</a:t>
            </a:r>
            <a:r>
              <a:rPr lang="en-GB" dirty="0">
                <a:solidFill>
                  <a:srgbClr val="FFFF00"/>
                </a:solidFill>
              </a:rPr>
              <a:t> pascal, </a:t>
            </a:r>
            <a:r>
              <a:rPr lang="en-GB" dirty="0" err="1">
                <a:solidFill>
                  <a:srgbClr val="FFFF00"/>
                </a:solidFill>
              </a:rPr>
              <a:t>terserah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menyimpan</a:t>
            </a:r>
            <a:r>
              <a:rPr lang="en-GB" dirty="0">
                <a:solidFill>
                  <a:srgbClr val="FFFF00"/>
                </a:solidFill>
              </a:rPr>
              <a:t> di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memori</a:t>
            </a:r>
            <a:r>
              <a:rPr lang="en-GB" dirty="0">
                <a:solidFill>
                  <a:srgbClr val="FFFF00"/>
                </a:solidFill>
              </a:rPr>
              <a:t> mana.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dideklarasikan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pada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bagian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deklarasi</a:t>
            </a:r>
            <a:r>
              <a:rPr lang="en-GB" dirty="0">
                <a:solidFill>
                  <a:srgbClr val="FFFF00"/>
                </a:solidFill>
              </a:rPr>
              <a:t> type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Bentuk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umum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deklarasi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adalah</a:t>
            </a:r>
            <a:r>
              <a:rPr lang="en-GB" dirty="0">
                <a:solidFill>
                  <a:srgbClr val="FFFF00"/>
                </a:solidFill>
              </a:rPr>
              <a:t> :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Type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Pengenal</a:t>
            </a:r>
            <a:r>
              <a:rPr lang="en-GB" dirty="0">
                <a:solidFill>
                  <a:srgbClr val="FFFF00"/>
                </a:solidFill>
              </a:rPr>
              <a:t> = ^</a:t>
            </a:r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;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 = type;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(</a:t>
            </a:r>
            <a:r>
              <a:rPr lang="en-GB" dirty="0" err="1">
                <a:solidFill>
                  <a:srgbClr val="FFFF00"/>
                </a:solidFill>
              </a:rPr>
              <a:t>pengenal</a:t>
            </a:r>
            <a:r>
              <a:rPr lang="en-GB" dirty="0">
                <a:solidFill>
                  <a:srgbClr val="FFFF00"/>
                </a:solidFill>
              </a:rPr>
              <a:t> : </a:t>
            </a:r>
            <a:r>
              <a:rPr lang="en-GB" dirty="0" err="1">
                <a:solidFill>
                  <a:srgbClr val="FFFF00"/>
                </a:solidFill>
              </a:rPr>
              <a:t>nama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pengenal</a:t>
            </a:r>
            <a:r>
              <a:rPr lang="en-GB" dirty="0">
                <a:solidFill>
                  <a:srgbClr val="FFFF00"/>
                </a:solidFill>
              </a:rPr>
              <a:t> yang </a:t>
            </a:r>
            <a:r>
              <a:rPr lang="en-GB" dirty="0" err="1">
                <a:solidFill>
                  <a:srgbClr val="FFFF00"/>
                </a:solidFill>
              </a:rPr>
              <a:t>menyatakan</a:t>
            </a:r>
            <a:r>
              <a:rPr lang="en-GB" dirty="0">
                <a:solidFill>
                  <a:srgbClr val="FFFF00"/>
                </a:solidFill>
              </a:rPr>
              <a:t> data </a:t>
            </a:r>
            <a:r>
              <a:rPr lang="en-GB" dirty="0" err="1">
                <a:solidFill>
                  <a:srgbClr val="FFFF00"/>
                </a:solidFill>
              </a:rPr>
              <a:t>bertipe</a:t>
            </a:r>
            <a:r>
              <a:rPr lang="en-GB" dirty="0">
                <a:solidFill>
                  <a:srgbClr val="FFFF00"/>
                </a:solidFill>
              </a:rPr>
              <a:t> pointer; </a:t>
            </a:r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 : </a:t>
            </a:r>
            <a:r>
              <a:rPr lang="en-GB" dirty="0" err="1">
                <a:solidFill>
                  <a:srgbClr val="FFFF00"/>
                </a:solidFill>
              </a:rPr>
              <a:t>nama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;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: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</a:t>
            </a:r>
            <a:r>
              <a:rPr lang="en-GB" dirty="0" err="1">
                <a:solidFill>
                  <a:srgbClr val="FFFF00"/>
                </a:solidFill>
              </a:rPr>
              <a:t>dari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10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1087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FFFF00"/>
                </a:solidFill>
              </a:rPr>
              <a:t>Deklarasi</a:t>
            </a:r>
            <a:r>
              <a:rPr lang="en-GB" dirty="0">
                <a:solidFill>
                  <a:srgbClr val="FFFF00"/>
                </a:solidFill>
              </a:rPr>
              <a:t> Pointer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111" y="1464658"/>
            <a:ext cx="10941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Tanda</a:t>
            </a:r>
            <a:r>
              <a:rPr lang="en-GB" dirty="0"/>
              <a:t> ^ di </a:t>
            </a:r>
            <a:r>
              <a:rPr lang="en-GB" dirty="0" err="1"/>
              <a:t>depan</a:t>
            </a:r>
            <a:r>
              <a:rPr lang="en-GB" dirty="0"/>
              <a:t> </a:t>
            </a:r>
            <a:r>
              <a:rPr lang="en-GB" dirty="0" err="1"/>
              <a:t>nama</a:t>
            </a:r>
            <a:r>
              <a:rPr lang="en-GB" dirty="0"/>
              <a:t> </a:t>
            </a:r>
            <a:r>
              <a:rPr lang="en-GB" dirty="0" err="1"/>
              <a:t>impul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ditulis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adanya</a:t>
            </a:r>
            <a:r>
              <a:rPr lang="en-GB" dirty="0"/>
              <a:t>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pengenal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 pointer. </a:t>
            </a:r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</a:t>
            </a:r>
            <a:r>
              <a:rPr lang="en-GB" dirty="0" err="1"/>
              <a:t>bia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</a:t>
            </a:r>
            <a:r>
              <a:rPr lang="en-GB" dirty="0" err="1"/>
              <a:t>sembarang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data, </a:t>
            </a:r>
            <a:r>
              <a:rPr lang="en-GB" dirty="0" err="1"/>
              <a:t>misalnya</a:t>
            </a:r>
            <a:r>
              <a:rPr lang="en-GB" dirty="0"/>
              <a:t> char, </a:t>
            </a:r>
            <a:r>
              <a:rPr lang="en-GB" dirty="0" err="1"/>
              <a:t>integr</a:t>
            </a:r>
            <a:r>
              <a:rPr lang="en-GB" dirty="0"/>
              <a:t>, </a:t>
            </a:r>
            <a:r>
              <a:rPr lang="en-GB" dirty="0" err="1"/>
              <a:t>atau</a:t>
            </a:r>
            <a:r>
              <a:rPr lang="en-GB" dirty="0"/>
              <a:t> real.</a:t>
            </a:r>
          </a:p>
          <a:p>
            <a:endParaRPr lang="en-GB" dirty="0"/>
          </a:p>
          <a:p>
            <a:r>
              <a:rPr lang="en-GB" dirty="0" err="1"/>
              <a:t>Contoh</a:t>
            </a:r>
            <a:r>
              <a:rPr lang="en-GB" dirty="0"/>
              <a:t> : </a:t>
            </a:r>
          </a:p>
          <a:p>
            <a:endParaRPr lang="en-GB" dirty="0"/>
          </a:p>
          <a:p>
            <a:r>
              <a:rPr lang="en-GB" dirty="0"/>
              <a:t>Type </a:t>
            </a:r>
            <a:r>
              <a:rPr lang="en-GB" dirty="0" err="1"/>
              <a:t>Bulat</a:t>
            </a:r>
            <a:r>
              <a:rPr lang="en-GB" dirty="0"/>
              <a:t> : ^integer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Bulat</a:t>
            </a:r>
            <a:r>
              <a:rPr lang="en-GB" dirty="0"/>
              <a:t>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baru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bertipe</a:t>
            </a:r>
            <a:r>
              <a:rPr lang="en-GB" dirty="0"/>
              <a:t> pointer.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hal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pointer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data yang </a:t>
            </a:r>
            <a:r>
              <a:rPr lang="en-GB" dirty="0" err="1"/>
              <a:t>bertipe</a:t>
            </a:r>
            <a:r>
              <a:rPr lang="en-GB" dirty="0"/>
              <a:t> integer. </a:t>
            </a:r>
            <a:r>
              <a:rPr lang="en-GB" dirty="0" err="1"/>
              <a:t>Misalnya</a:t>
            </a:r>
            <a:r>
              <a:rPr lang="en-GB" dirty="0"/>
              <a:t>,</a:t>
            </a:r>
          </a:p>
          <a:p>
            <a:endParaRPr lang="en-GB" dirty="0"/>
          </a:p>
          <a:p>
            <a:r>
              <a:rPr lang="en-GB" dirty="0"/>
              <a:t>X, K : </a:t>
            </a:r>
            <a:r>
              <a:rPr lang="en-GB" dirty="0" err="1"/>
              <a:t>Bulat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9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363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FFFF00"/>
                </a:solidFill>
              </a:rPr>
              <a:t>Implementasi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Pada</a:t>
            </a:r>
            <a:r>
              <a:rPr lang="en-GB" dirty="0">
                <a:solidFill>
                  <a:srgbClr val="FFFF00"/>
                </a:solidFill>
              </a:rPr>
              <a:t> Record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572" y="1351370"/>
            <a:ext cx="107785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FF00"/>
                </a:solidFill>
              </a:rPr>
              <a:t>Pada</a:t>
            </a:r>
            <a:r>
              <a:rPr lang="en-GB" dirty="0">
                <a:solidFill>
                  <a:srgbClr val="FFFF00"/>
                </a:solidFill>
              </a:rPr>
              <a:t> program-program </a:t>
            </a:r>
            <a:r>
              <a:rPr lang="en-GB" dirty="0" err="1">
                <a:solidFill>
                  <a:srgbClr val="FFFF00"/>
                </a:solidFill>
              </a:rPr>
              <a:t>terapan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biasanya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terdapat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sekumpulan</a:t>
            </a:r>
            <a:r>
              <a:rPr lang="en-GB" dirty="0">
                <a:solidFill>
                  <a:srgbClr val="FFFF00"/>
                </a:solidFill>
              </a:rPr>
              <a:t> data yang </a:t>
            </a:r>
            <a:r>
              <a:rPr lang="en-GB" dirty="0" err="1">
                <a:solidFill>
                  <a:srgbClr val="FFFF00"/>
                </a:solidFill>
              </a:rPr>
              <a:t>dikumpulkan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dalam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rekaman</a:t>
            </a:r>
            <a:r>
              <a:rPr lang="en-GB" dirty="0">
                <a:solidFill>
                  <a:srgbClr val="FFFF00"/>
                </a:solidFill>
              </a:rPr>
              <a:t> (record), </a:t>
            </a:r>
            <a:r>
              <a:rPr lang="en-GB" dirty="0" err="1">
                <a:solidFill>
                  <a:srgbClr val="FFFF00"/>
                </a:solidFill>
              </a:rPr>
              <a:t>maka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banyak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dijumpai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pointer yang </a:t>
            </a:r>
            <a:r>
              <a:rPr lang="en-GB" dirty="0" err="1">
                <a:solidFill>
                  <a:srgbClr val="FFFF00"/>
                </a:solidFill>
              </a:rPr>
              <a:t>elemennya</a:t>
            </a:r>
            <a:r>
              <a:rPr lang="en-GB" dirty="0">
                <a:solidFill>
                  <a:srgbClr val="FFFF00"/>
                </a:solidFill>
              </a:rPr>
              <a:t> (data yang </a:t>
            </a:r>
            <a:r>
              <a:rPr lang="en-GB" dirty="0" err="1">
                <a:solidFill>
                  <a:srgbClr val="FFFF00"/>
                </a:solidFill>
              </a:rPr>
              <a:t>ditunjukkan</a:t>
            </a:r>
            <a:r>
              <a:rPr lang="en-GB" dirty="0">
                <a:solidFill>
                  <a:srgbClr val="FFFF00"/>
                </a:solidFill>
              </a:rPr>
              <a:t>) </a:t>
            </a:r>
            <a:r>
              <a:rPr lang="en-GB" dirty="0" err="1">
                <a:solidFill>
                  <a:srgbClr val="FFFF00"/>
                </a:solidFill>
              </a:rPr>
              <a:t>adalah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rekaman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endParaRPr lang="en-GB" dirty="0"/>
          </a:p>
          <a:p>
            <a:r>
              <a:rPr lang="en-GB" dirty="0" err="1"/>
              <a:t>Contoh</a:t>
            </a:r>
            <a:r>
              <a:rPr lang="en-GB" dirty="0"/>
              <a:t> : </a:t>
            </a:r>
          </a:p>
          <a:p>
            <a:endParaRPr lang="en-GB" sz="1200" dirty="0"/>
          </a:p>
          <a:p>
            <a:r>
              <a:rPr lang="en-GB" sz="1200" dirty="0" smtClean="0"/>
              <a:t>type</a:t>
            </a:r>
            <a:endParaRPr lang="en-GB" sz="1200" dirty="0"/>
          </a:p>
          <a:p>
            <a:r>
              <a:rPr lang="en-GB" sz="1200" dirty="0"/>
              <a:t>    text=string[30</a:t>
            </a:r>
            <a:r>
              <a:rPr lang="en-GB" sz="1200" dirty="0" smtClean="0"/>
              <a:t>];</a:t>
            </a:r>
            <a:endParaRPr lang="en-GB" sz="1200" dirty="0"/>
          </a:p>
          <a:p>
            <a:r>
              <a:rPr lang="en-GB" sz="1200" dirty="0"/>
              <a:t>    point=^data</a:t>
            </a:r>
            <a:r>
              <a:rPr lang="en-GB" sz="1200" dirty="0" smtClean="0"/>
              <a:t>;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smtClean="0"/>
              <a:t>data=record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nama_peg</a:t>
            </a:r>
            <a:r>
              <a:rPr lang="en-GB" sz="1200" dirty="0"/>
              <a:t> : </a:t>
            </a:r>
            <a:r>
              <a:rPr lang="en-GB" sz="1200" dirty="0" err="1"/>
              <a:t>teks</a:t>
            </a:r>
            <a:r>
              <a:rPr lang="en-GB" sz="1200" dirty="0"/>
              <a:t>; </a:t>
            </a:r>
          </a:p>
          <a:p>
            <a:r>
              <a:rPr lang="en-GB" sz="1200" dirty="0" err="1"/>
              <a:t>alamat</a:t>
            </a:r>
            <a:r>
              <a:rPr lang="en-GB" sz="1200" dirty="0"/>
              <a:t> : </a:t>
            </a:r>
            <a:r>
              <a:rPr lang="en-GB" sz="1200" dirty="0" err="1"/>
              <a:t>teks</a:t>
            </a:r>
            <a:r>
              <a:rPr lang="en-GB" sz="1200" dirty="0"/>
              <a:t>; </a:t>
            </a:r>
          </a:p>
          <a:p>
            <a:r>
              <a:rPr lang="en-GB" sz="1200" dirty="0" err="1"/>
              <a:t>pekerjaan</a:t>
            </a:r>
            <a:r>
              <a:rPr lang="en-GB" sz="1200" dirty="0"/>
              <a:t> : </a:t>
            </a:r>
            <a:r>
              <a:rPr lang="en-GB" sz="1200" dirty="0" err="1"/>
              <a:t>teks</a:t>
            </a:r>
            <a:r>
              <a:rPr lang="en-GB" sz="1200" dirty="0"/>
              <a:t>; </a:t>
            </a:r>
          </a:p>
          <a:p>
            <a:r>
              <a:rPr lang="en-GB" sz="1200" dirty="0" err="1"/>
              <a:t>berikut</a:t>
            </a:r>
            <a:r>
              <a:rPr lang="en-GB" sz="1200" dirty="0"/>
              <a:t> : </a:t>
            </a:r>
            <a:r>
              <a:rPr lang="en-GB" sz="1200" dirty="0" smtClean="0"/>
              <a:t>point</a:t>
            </a:r>
            <a:endParaRPr lang="en-GB" sz="1200" dirty="0"/>
          </a:p>
          <a:p>
            <a:r>
              <a:rPr lang="en-GB" sz="1200" dirty="0" smtClean="0"/>
              <a:t>End</a:t>
            </a:r>
            <a:endParaRPr lang="en-GB" sz="1200" dirty="0"/>
          </a:p>
          <a:p>
            <a:r>
              <a:rPr lang="en-GB" sz="1200" dirty="0" err="1" smtClean="0"/>
              <a:t>Var</a:t>
            </a:r>
            <a:endParaRPr lang="en-GB" sz="1200" dirty="0"/>
          </a:p>
          <a:p>
            <a:r>
              <a:rPr lang="en-GB" sz="1200" dirty="0"/>
              <a:t>    P1, P2 : point; </a:t>
            </a:r>
          </a:p>
          <a:p>
            <a:r>
              <a:rPr lang="en-GB" sz="1200" dirty="0"/>
              <a:t>A,B,C : </a:t>
            </a:r>
            <a:r>
              <a:rPr lang="en-GB" sz="1200" dirty="0" err="1"/>
              <a:t>Teks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21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4903"/>
          </a:xfrm>
        </p:spPr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Implementasi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Pada</a:t>
            </a:r>
            <a:r>
              <a:rPr lang="en-GB" dirty="0">
                <a:solidFill>
                  <a:srgbClr val="FFFF00"/>
                </a:solidFill>
              </a:rPr>
              <a:t> Record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84927" y="1521303"/>
            <a:ext cx="1060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berisi</a:t>
            </a:r>
            <a:r>
              <a:rPr lang="en-GB" dirty="0"/>
              <a:t> </a:t>
            </a:r>
            <a:r>
              <a:rPr lang="en-GB" dirty="0" err="1"/>
              <a:t>medan</a:t>
            </a:r>
            <a:r>
              <a:rPr lang="en-GB" dirty="0"/>
              <a:t> </a:t>
            </a:r>
            <a:r>
              <a:rPr lang="en-GB" dirty="0" err="1"/>
              <a:t>bertipe</a:t>
            </a:r>
            <a:r>
              <a:rPr lang="en-GB" dirty="0"/>
              <a:t> pointer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digambarkan</a:t>
            </a:r>
            <a:r>
              <a:rPr lang="en-GB" dirty="0"/>
              <a:t> </a:t>
            </a:r>
            <a:r>
              <a:rPr lang="en-GB" dirty="0" err="1"/>
              <a:t>sbb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01112" y="3358195"/>
            <a:ext cx="10584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(P1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P2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bawah</a:t>
            </a:r>
            <a:r>
              <a:rPr lang="en-GB" dirty="0"/>
              <a:t>.)</a:t>
            </a:r>
          </a:p>
          <a:p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di slide </a:t>
            </a:r>
            <a:r>
              <a:rPr lang="en-GB" dirty="0" err="1"/>
              <a:t>sebelumnya</a:t>
            </a:r>
            <a:r>
              <a:rPr lang="en-GB" dirty="0"/>
              <a:t>, P1 </a:t>
            </a:r>
            <a:r>
              <a:rPr lang="en-GB" dirty="0" err="1"/>
              <a:t>dan</a:t>
            </a:r>
            <a:r>
              <a:rPr lang="en-GB" dirty="0"/>
              <a:t> P2 </a:t>
            </a:r>
            <a:r>
              <a:rPr lang="en-GB" dirty="0" err="1"/>
              <a:t>adalah</a:t>
            </a:r>
            <a:r>
              <a:rPr lang="en-GB" dirty="0"/>
              <a:t> pointer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menempati</a:t>
            </a:r>
            <a:r>
              <a:rPr lang="en-GB" dirty="0"/>
              <a:t> 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pengingat</a:t>
            </a:r>
            <a:r>
              <a:rPr lang="en-GB" dirty="0"/>
              <a:t>. </a:t>
            </a:r>
            <a:r>
              <a:rPr lang="en-GB" dirty="0" err="1"/>
              <a:t>Kedua</a:t>
            </a:r>
            <a:r>
              <a:rPr lang="en-GB" dirty="0"/>
              <a:t> </a:t>
            </a:r>
            <a:r>
              <a:rPr lang="en-GB" dirty="0" err="1"/>
              <a:t>perubah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</a:t>
            </a:r>
            <a:r>
              <a:rPr lang="en-GB" dirty="0" err="1"/>
              <a:t>belum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,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nil.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mengalokasikan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pengingat</a:t>
            </a:r>
            <a:r>
              <a:rPr lang="en-GB" dirty="0"/>
              <a:t>, </a:t>
            </a:r>
            <a:r>
              <a:rPr lang="en-GB" dirty="0" err="1"/>
              <a:t>statemen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statemen</a:t>
            </a:r>
            <a:r>
              <a:rPr lang="en-GB" dirty="0"/>
              <a:t> new.</a:t>
            </a:r>
          </a:p>
          <a:p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Umum</a:t>
            </a:r>
            <a:r>
              <a:rPr lang="en-GB" dirty="0"/>
              <a:t> : </a:t>
            </a:r>
            <a:endParaRPr lang="en-GB" dirty="0" smtClean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new(P1</a:t>
            </a:r>
            <a:r>
              <a:rPr lang="en-GB" dirty="0" smtClean="0">
                <a:solidFill>
                  <a:srgbClr val="FF0000"/>
                </a:solidFill>
              </a:rPr>
              <a:t>);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new(P2</a:t>
            </a:r>
            <a:r>
              <a:rPr lang="en-GB" dirty="0" smtClean="0">
                <a:solidFill>
                  <a:srgbClr val="FF0000"/>
                </a:solidFill>
              </a:rPr>
              <a:t>);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03" y="2352952"/>
            <a:ext cx="3124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719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rgbClr val="FFFF00"/>
                </a:solidFill>
              </a:rPr>
              <a:t>Operasi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b="1" dirty="0" err="1">
                <a:solidFill>
                  <a:srgbClr val="FFFF00"/>
                </a:solidFill>
              </a:rPr>
              <a:t>Pada</a:t>
            </a:r>
            <a:r>
              <a:rPr lang="en-GB" b="1" dirty="0">
                <a:solidFill>
                  <a:srgbClr val="FFFF00"/>
                </a:solidFill>
              </a:rPr>
              <a:t> Pointer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68743" y="1480842"/>
            <a:ext cx="110941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umum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pointer </a:t>
            </a:r>
            <a:r>
              <a:rPr lang="en-GB" dirty="0" err="1"/>
              <a:t>dasar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 err="1"/>
              <a:t>Mengkopi</a:t>
            </a:r>
            <a:r>
              <a:rPr lang="en-GB" dirty="0"/>
              <a:t> pointer,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ditunjuk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pointer.</a:t>
            </a:r>
          </a:p>
          <a:p>
            <a:r>
              <a:rPr lang="en-GB" dirty="0" err="1"/>
              <a:t>Mengkopi</a:t>
            </a:r>
            <a:r>
              <a:rPr lang="en-GB" dirty="0"/>
              <a:t> </a:t>
            </a:r>
            <a:r>
              <a:rPr lang="en-GB" dirty="0" err="1"/>
              <a:t>isi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ditunjuk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pointer yang </a:t>
            </a:r>
            <a:r>
              <a:rPr lang="en-GB" dirty="0" err="1"/>
              <a:t>berbeda</a:t>
            </a:r>
            <a:r>
              <a:rPr lang="en-GB" dirty="0"/>
              <a:t>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isi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.</a:t>
            </a:r>
          </a:p>
          <a:p>
            <a:r>
              <a:rPr lang="en-GB" dirty="0" err="1"/>
              <a:t>Syarat-syarat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pointer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kedua</a:t>
            </a:r>
            <a:r>
              <a:rPr lang="en-GB" dirty="0"/>
              <a:t> pointer yang </a:t>
            </a:r>
            <a:r>
              <a:rPr lang="en-GB" dirty="0" err="1"/>
              <a:t>dioperasikan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mempunai</a:t>
            </a:r>
            <a:r>
              <a:rPr lang="en-GB" dirty="0"/>
              <a:t> </a:t>
            </a:r>
            <a:r>
              <a:rPr lang="en-GB" dirty="0" err="1"/>
              <a:t>deklarasi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Type </a:t>
            </a:r>
            <a:r>
              <a:rPr lang="en-GB" dirty="0" err="1">
                <a:solidFill>
                  <a:srgbClr val="FF0000"/>
                </a:solidFill>
              </a:rPr>
              <a:t>Mahasiswa</a:t>
            </a:r>
            <a:r>
              <a:rPr lang="en-GB" dirty="0">
                <a:solidFill>
                  <a:srgbClr val="FF0000"/>
                </a:solidFill>
              </a:rPr>
              <a:t> = ^Data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^Data = </a:t>
            </a:r>
            <a:r>
              <a:rPr lang="en-GB" dirty="0" smtClean="0">
                <a:solidFill>
                  <a:srgbClr val="FF0000"/>
                </a:solidFill>
              </a:rPr>
              <a:t>record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nama</a:t>
            </a:r>
            <a:r>
              <a:rPr lang="en-GB" dirty="0">
                <a:solidFill>
                  <a:srgbClr val="FF0000"/>
                </a:solidFill>
              </a:rPr>
              <a:t> : string; </a:t>
            </a: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alamat</a:t>
            </a:r>
            <a:r>
              <a:rPr lang="en-GB" dirty="0">
                <a:solidFill>
                  <a:srgbClr val="FF0000"/>
                </a:solidFill>
              </a:rPr>
              <a:t> : string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Brikut</a:t>
            </a:r>
            <a:r>
              <a:rPr lang="en-GB" dirty="0">
                <a:solidFill>
                  <a:srgbClr val="FF0000"/>
                </a:solidFill>
              </a:rPr>
              <a:t> : </a:t>
            </a:r>
            <a:r>
              <a:rPr lang="en-GB" dirty="0" err="1" smtClean="0">
                <a:solidFill>
                  <a:srgbClr val="FF0000"/>
                </a:solidFill>
              </a:rPr>
              <a:t>Mahasiswa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End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Var</a:t>
            </a:r>
            <a:r>
              <a:rPr lang="en-GB" dirty="0">
                <a:solidFill>
                  <a:srgbClr val="FF0000"/>
                </a:solidFill>
              </a:rPr>
              <a:t> T1, T2 : </a:t>
            </a:r>
            <a:r>
              <a:rPr lang="en-GB" dirty="0" err="1">
                <a:solidFill>
                  <a:srgbClr val="FF0000"/>
                </a:solidFill>
              </a:rPr>
              <a:t>Mahasiswa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53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1129</TotalTime>
  <Words>837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Algoritma dan Struktur Data</vt:lpstr>
      <vt:lpstr>Pointer</vt:lpstr>
      <vt:lpstr>Cara Penggunaan Pointer</vt:lpstr>
      <vt:lpstr>Cara Penggunaan Pointer</vt:lpstr>
      <vt:lpstr>Cara Penggunaan Pointer</vt:lpstr>
      <vt:lpstr>Deklarasi Pointer</vt:lpstr>
      <vt:lpstr>Implementasi Pointer Pada Record</vt:lpstr>
      <vt:lpstr>Implementasi Pointer Pada Record</vt:lpstr>
      <vt:lpstr>Operasi Pada Pointer </vt:lpstr>
      <vt:lpstr>Operasi Pada Pointer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Struktur Data</dc:title>
  <dc:creator>ITD31</dc:creator>
  <cp:lastModifiedBy>ITD31</cp:lastModifiedBy>
  <cp:revision>5</cp:revision>
  <dcterms:created xsi:type="dcterms:W3CDTF">2023-03-24T08:58:55Z</dcterms:created>
  <dcterms:modified xsi:type="dcterms:W3CDTF">2023-03-25T03:47:57Z</dcterms:modified>
</cp:coreProperties>
</file>