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256" y="12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07903"/>
            <a:ext cx="8825658" cy="991425"/>
          </a:xfrm>
        </p:spPr>
        <p:txBody>
          <a:bodyPr/>
          <a:lstStyle/>
          <a:p>
            <a:r>
              <a:rPr lang="en-US" dirty="0" smtClean="0">
                <a:solidFill>
                  <a:srgbClr val="FFFF00"/>
                </a:solidFill>
              </a:rPr>
              <a:t>Data</a:t>
            </a:r>
            <a:endParaRPr lang="en-GB" dirty="0">
              <a:solidFill>
                <a:srgbClr val="FFFF00"/>
              </a:solidFill>
            </a:endParaRPr>
          </a:p>
        </p:txBody>
      </p:sp>
      <p:sp>
        <p:nvSpPr>
          <p:cNvPr id="3" name="Subtitle 2"/>
          <p:cNvSpPr>
            <a:spLocks noGrp="1"/>
          </p:cNvSpPr>
          <p:nvPr>
            <p:ph type="subTitle" idx="1"/>
          </p:nvPr>
        </p:nvSpPr>
        <p:spPr>
          <a:xfrm>
            <a:off x="1154955" y="1699328"/>
            <a:ext cx="8825658" cy="3939472"/>
          </a:xfrm>
        </p:spPr>
        <p:txBody>
          <a:bodyPr>
            <a:normAutofit fontScale="70000" lnSpcReduction="20000"/>
          </a:bodyPr>
          <a:lstStyle/>
          <a:p>
            <a:r>
              <a:rPr lang="en-GB" dirty="0">
                <a:solidFill>
                  <a:schemeClr val="bg1"/>
                </a:solidFill>
              </a:rPr>
              <a:t>Data </a:t>
            </a:r>
            <a:r>
              <a:rPr lang="en-GB" dirty="0" err="1">
                <a:solidFill>
                  <a:schemeClr val="bg1"/>
                </a:solidFill>
              </a:rPr>
              <a:t>adalah</a:t>
            </a:r>
            <a:r>
              <a:rPr lang="en-GB" dirty="0">
                <a:solidFill>
                  <a:schemeClr val="bg1"/>
                </a:solidFill>
              </a:rPr>
              <a:t> </a:t>
            </a:r>
            <a:r>
              <a:rPr lang="en-GB" dirty="0" err="1">
                <a:solidFill>
                  <a:schemeClr val="bg1"/>
                </a:solidFill>
              </a:rPr>
              <a:t>informasi</a:t>
            </a:r>
            <a:r>
              <a:rPr lang="en-GB" dirty="0">
                <a:solidFill>
                  <a:schemeClr val="bg1"/>
                </a:solidFill>
              </a:rPr>
              <a:t> yang </a:t>
            </a:r>
            <a:r>
              <a:rPr lang="en-GB" dirty="0" err="1">
                <a:solidFill>
                  <a:schemeClr val="bg1"/>
                </a:solidFill>
              </a:rPr>
              <a:t>disajikan</a:t>
            </a:r>
            <a:r>
              <a:rPr lang="en-GB" dirty="0">
                <a:solidFill>
                  <a:schemeClr val="bg1"/>
                </a:solidFill>
              </a:rPr>
              <a:t> </a:t>
            </a:r>
            <a:r>
              <a:rPr lang="en-GB" dirty="0" err="1">
                <a:solidFill>
                  <a:schemeClr val="bg1"/>
                </a:solidFill>
              </a:rPr>
              <a:t>dalam</a:t>
            </a:r>
            <a:r>
              <a:rPr lang="en-GB" dirty="0">
                <a:solidFill>
                  <a:schemeClr val="bg1"/>
                </a:solidFill>
              </a:rPr>
              <a:t> </a:t>
            </a:r>
            <a:r>
              <a:rPr lang="en-GB" dirty="0" err="1">
                <a:solidFill>
                  <a:schemeClr val="bg1"/>
                </a:solidFill>
              </a:rPr>
              <a:t>bentuk</a:t>
            </a:r>
            <a:r>
              <a:rPr lang="en-GB" dirty="0">
                <a:solidFill>
                  <a:schemeClr val="bg1"/>
                </a:solidFill>
              </a:rPr>
              <a:t> </a:t>
            </a:r>
            <a:r>
              <a:rPr lang="en-GB" dirty="0" err="1">
                <a:solidFill>
                  <a:schemeClr val="bg1"/>
                </a:solidFill>
              </a:rPr>
              <a:t>angka</a:t>
            </a:r>
            <a:r>
              <a:rPr lang="en-GB" dirty="0">
                <a:solidFill>
                  <a:schemeClr val="bg1"/>
                </a:solidFill>
              </a:rPr>
              <a:t>, </a:t>
            </a:r>
            <a:r>
              <a:rPr lang="en-GB" dirty="0" err="1">
                <a:solidFill>
                  <a:schemeClr val="bg1"/>
                </a:solidFill>
              </a:rPr>
              <a:t>teks</a:t>
            </a:r>
            <a:r>
              <a:rPr lang="en-GB" dirty="0">
                <a:solidFill>
                  <a:schemeClr val="bg1"/>
                </a:solidFill>
              </a:rPr>
              <a:t>, </a:t>
            </a:r>
            <a:r>
              <a:rPr lang="en-GB" dirty="0" err="1">
                <a:solidFill>
                  <a:schemeClr val="bg1"/>
                </a:solidFill>
              </a:rPr>
              <a:t>gambar</a:t>
            </a:r>
            <a:r>
              <a:rPr lang="en-GB" dirty="0">
                <a:solidFill>
                  <a:schemeClr val="bg1"/>
                </a:solidFill>
              </a:rPr>
              <a:t>, </a:t>
            </a:r>
            <a:r>
              <a:rPr lang="en-GB" dirty="0" err="1">
                <a:solidFill>
                  <a:schemeClr val="bg1"/>
                </a:solidFill>
              </a:rPr>
              <a:t>atau</a:t>
            </a:r>
            <a:r>
              <a:rPr lang="en-GB" dirty="0">
                <a:solidFill>
                  <a:schemeClr val="bg1"/>
                </a:solidFill>
              </a:rPr>
              <a:t> media </a:t>
            </a:r>
            <a:r>
              <a:rPr lang="en-GB" dirty="0" err="1">
                <a:solidFill>
                  <a:schemeClr val="bg1"/>
                </a:solidFill>
              </a:rPr>
              <a:t>lainnya</a:t>
            </a:r>
            <a:r>
              <a:rPr lang="en-GB" dirty="0">
                <a:solidFill>
                  <a:schemeClr val="bg1"/>
                </a:solidFill>
              </a:rPr>
              <a:t> yang </a:t>
            </a:r>
            <a:r>
              <a:rPr lang="en-GB" dirty="0" err="1">
                <a:solidFill>
                  <a:schemeClr val="bg1"/>
                </a:solidFill>
              </a:rPr>
              <a:t>dapat</a:t>
            </a:r>
            <a:r>
              <a:rPr lang="en-GB" dirty="0">
                <a:solidFill>
                  <a:schemeClr val="bg1"/>
                </a:solidFill>
              </a:rPr>
              <a:t> </a:t>
            </a:r>
            <a:r>
              <a:rPr lang="en-GB" dirty="0" err="1">
                <a:solidFill>
                  <a:schemeClr val="bg1"/>
                </a:solidFill>
              </a:rPr>
              <a:t>diolah</a:t>
            </a:r>
            <a:r>
              <a:rPr lang="en-GB" dirty="0">
                <a:solidFill>
                  <a:schemeClr val="bg1"/>
                </a:solidFill>
              </a:rPr>
              <a:t> </a:t>
            </a:r>
            <a:r>
              <a:rPr lang="en-GB" dirty="0" err="1">
                <a:solidFill>
                  <a:schemeClr val="bg1"/>
                </a:solidFill>
              </a:rPr>
              <a:t>atau</a:t>
            </a:r>
            <a:r>
              <a:rPr lang="en-GB" dirty="0">
                <a:solidFill>
                  <a:schemeClr val="bg1"/>
                </a:solidFill>
              </a:rPr>
              <a:t> </a:t>
            </a:r>
            <a:r>
              <a:rPr lang="en-GB" dirty="0" err="1">
                <a:solidFill>
                  <a:schemeClr val="bg1"/>
                </a:solidFill>
              </a:rPr>
              <a:t>diinterpretasikan</a:t>
            </a:r>
            <a:r>
              <a:rPr lang="en-GB" dirty="0">
                <a:solidFill>
                  <a:schemeClr val="bg1"/>
                </a:solidFill>
              </a:rPr>
              <a:t> </a:t>
            </a:r>
            <a:r>
              <a:rPr lang="en-GB" dirty="0" err="1">
                <a:solidFill>
                  <a:schemeClr val="bg1"/>
                </a:solidFill>
              </a:rPr>
              <a:t>oleh</a:t>
            </a:r>
            <a:r>
              <a:rPr lang="en-GB" dirty="0">
                <a:solidFill>
                  <a:schemeClr val="bg1"/>
                </a:solidFill>
              </a:rPr>
              <a:t> </a:t>
            </a:r>
            <a:r>
              <a:rPr lang="en-GB" dirty="0" err="1">
                <a:solidFill>
                  <a:schemeClr val="bg1"/>
                </a:solidFill>
              </a:rPr>
              <a:t>manusia</a:t>
            </a:r>
            <a:r>
              <a:rPr lang="en-GB" dirty="0">
                <a:solidFill>
                  <a:schemeClr val="bg1"/>
                </a:solidFill>
              </a:rPr>
              <a:t>, </a:t>
            </a:r>
            <a:r>
              <a:rPr lang="en-GB" dirty="0" err="1">
                <a:solidFill>
                  <a:schemeClr val="bg1"/>
                </a:solidFill>
              </a:rPr>
              <a:t>mesin</a:t>
            </a:r>
            <a:r>
              <a:rPr lang="en-GB" dirty="0">
                <a:solidFill>
                  <a:schemeClr val="bg1"/>
                </a:solidFill>
              </a:rPr>
              <a:t>, </a:t>
            </a:r>
            <a:r>
              <a:rPr lang="en-GB" dirty="0" err="1">
                <a:solidFill>
                  <a:schemeClr val="bg1"/>
                </a:solidFill>
              </a:rPr>
              <a:t>atau</a:t>
            </a:r>
            <a:r>
              <a:rPr lang="en-GB" dirty="0">
                <a:solidFill>
                  <a:schemeClr val="bg1"/>
                </a:solidFill>
              </a:rPr>
              <a:t> program </a:t>
            </a:r>
            <a:r>
              <a:rPr lang="en-GB" dirty="0" err="1">
                <a:solidFill>
                  <a:schemeClr val="bg1"/>
                </a:solidFill>
              </a:rPr>
              <a:t>komputer</a:t>
            </a:r>
            <a:r>
              <a:rPr lang="en-GB" dirty="0">
                <a:solidFill>
                  <a:schemeClr val="bg1"/>
                </a:solidFill>
              </a:rPr>
              <a:t>. Data </a:t>
            </a:r>
            <a:r>
              <a:rPr lang="en-GB" dirty="0" err="1">
                <a:solidFill>
                  <a:schemeClr val="bg1"/>
                </a:solidFill>
              </a:rPr>
              <a:t>digunakan</a:t>
            </a:r>
            <a:r>
              <a:rPr lang="en-GB" dirty="0">
                <a:solidFill>
                  <a:schemeClr val="bg1"/>
                </a:solidFill>
              </a:rPr>
              <a:t> </a:t>
            </a:r>
            <a:r>
              <a:rPr lang="en-GB" dirty="0" err="1">
                <a:solidFill>
                  <a:schemeClr val="bg1"/>
                </a:solidFill>
              </a:rPr>
              <a:t>untuk</a:t>
            </a:r>
            <a:r>
              <a:rPr lang="en-GB" dirty="0">
                <a:solidFill>
                  <a:schemeClr val="bg1"/>
                </a:solidFill>
              </a:rPr>
              <a:t> </a:t>
            </a:r>
            <a:r>
              <a:rPr lang="en-GB" dirty="0" err="1">
                <a:solidFill>
                  <a:schemeClr val="bg1"/>
                </a:solidFill>
              </a:rPr>
              <a:t>memperoleh</a:t>
            </a:r>
            <a:r>
              <a:rPr lang="en-GB" dirty="0">
                <a:solidFill>
                  <a:schemeClr val="bg1"/>
                </a:solidFill>
              </a:rPr>
              <a:t> </a:t>
            </a:r>
            <a:r>
              <a:rPr lang="en-GB" dirty="0" err="1">
                <a:solidFill>
                  <a:schemeClr val="bg1"/>
                </a:solidFill>
              </a:rPr>
              <a:t>informasi</a:t>
            </a:r>
            <a:r>
              <a:rPr lang="en-GB" dirty="0">
                <a:solidFill>
                  <a:schemeClr val="bg1"/>
                </a:solidFill>
              </a:rPr>
              <a:t> yang </a:t>
            </a:r>
            <a:r>
              <a:rPr lang="en-GB" dirty="0" err="1">
                <a:solidFill>
                  <a:schemeClr val="bg1"/>
                </a:solidFill>
              </a:rPr>
              <a:t>berguna</a:t>
            </a:r>
            <a:r>
              <a:rPr lang="en-GB" dirty="0">
                <a:solidFill>
                  <a:schemeClr val="bg1"/>
                </a:solidFill>
              </a:rPr>
              <a:t> </a:t>
            </a:r>
            <a:r>
              <a:rPr lang="en-GB" dirty="0" err="1">
                <a:solidFill>
                  <a:schemeClr val="bg1"/>
                </a:solidFill>
              </a:rPr>
              <a:t>dalam</a:t>
            </a:r>
            <a:r>
              <a:rPr lang="en-GB" dirty="0">
                <a:solidFill>
                  <a:schemeClr val="bg1"/>
                </a:solidFill>
              </a:rPr>
              <a:t> </a:t>
            </a:r>
            <a:r>
              <a:rPr lang="en-GB" dirty="0" err="1">
                <a:solidFill>
                  <a:schemeClr val="bg1"/>
                </a:solidFill>
              </a:rPr>
              <a:t>pengambilan</a:t>
            </a:r>
            <a:r>
              <a:rPr lang="en-GB" dirty="0">
                <a:solidFill>
                  <a:schemeClr val="bg1"/>
                </a:solidFill>
              </a:rPr>
              <a:t> </a:t>
            </a:r>
            <a:r>
              <a:rPr lang="en-GB" dirty="0" err="1">
                <a:solidFill>
                  <a:schemeClr val="bg1"/>
                </a:solidFill>
              </a:rPr>
              <a:t>keputusan</a:t>
            </a:r>
            <a:r>
              <a:rPr lang="en-GB" dirty="0">
                <a:solidFill>
                  <a:schemeClr val="bg1"/>
                </a:solidFill>
              </a:rPr>
              <a:t> </a:t>
            </a:r>
            <a:r>
              <a:rPr lang="en-GB" dirty="0" err="1">
                <a:solidFill>
                  <a:schemeClr val="bg1"/>
                </a:solidFill>
              </a:rPr>
              <a:t>atau</a:t>
            </a:r>
            <a:r>
              <a:rPr lang="en-GB" dirty="0">
                <a:solidFill>
                  <a:schemeClr val="bg1"/>
                </a:solidFill>
              </a:rPr>
              <a:t> </a:t>
            </a:r>
            <a:r>
              <a:rPr lang="en-GB" dirty="0" err="1">
                <a:solidFill>
                  <a:schemeClr val="bg1"/>
                </a:solidFill>
              </a:rPr>
              <a:t>analisis</a:t>
            </a:r>
            <a:r>
              <a:rPr lang="en-GB" dirty="0">
                <a:solidFill>
                  <a:schemeClr val="bg1"/>
                </a:solidFill>
              </a:rPr>
              <a:t> </a:t>
            </a:r>
            <a:r>
              <a:rPr lang="en-GB" dirty="0" err="1">
                <a:solidFill>
                  <a:schemeClr val="bg1"/>
                </a:solidFill>
              </a:rPr>
              <a:t>lebih</a:t>
            </a:r>
            <a:r>
              <a:rPr lang="en-GB" dirty="0">
                <a:solidFill>
                  <a:schemeClr val="bg1"/>
                </a:solidFill>
              </a:rPr>
              <a:t> </a:t>
            </a:r>
            <a:r>
              <a:rPr lang="en-GB" dirty="0" err="1">
                <a:solidFill>
                  <a:schemeClr val="bg1"/>
                </a:solidFill>
              </a:rPr>
              <a:t>lanjut</a:t>
            </a:r>
            <a:r>
              <a:rPr lang="en-GB" dirty="0">
                <a:solidFill>
                  <a:schemeClr val="bg1"/>
                </a:solidFill>
              </a:rPr>
              <a:t>.</a:t>
            </a:r>
          </a:p>
          <a:p>
            <a:r>
              <a:rPr lang="en-GB" dirty="0" smtClean="0">
                <a:solidFill>
                  <a:schemeClr val="bg1"/>
                </a:solidFill>
              </a:rPr>
              <a:t>Data </a:t>
            </a:r>
            <a:r>
              <a:rPr lang="en-GB" dirty="0" err="1">
                <a:solidFill>
                  <a:schemeClr val="bg1"/>
                </a:solidFill>
              </a:rPr>
              <a:t>dapat</a:t>
            </a:r>
            <a:r>
              <a:rPr lang="en-GB" dirty="0">
                <a:solidFill>
                  <a:schemeClr val="bg1"/>
                </a:solidFill>
              </a:rPr>
              <a:t> </a:t>
            </a:r>
            <a:r>
              <a:rPr lang="en-GB" dirty="0" err="1">
                <a:solidFill>
                  <a:schemeClr val="bg1"/>
                </a:solidFill>
              </a:rPr>
              <a:t>dikelompokkan</a:t>
            </a:r>
            <a:r>
              <a:rPr lang="en-GB" dirty="0">
                <a:solidFill>
                  <a:schemeClr val="bg1"/>
                </a:solidFill>
              </a:rPr>
              <a:t> </a:t>
            </a:r>
            <a:r>
              <a:rPr lang="en-GB" dirty="0" err="1">
                <a:solidFill>
                  <a:schemeClr val="bg1"/>
                </a:solidFill>
              </a:rPr>
              <a:t>menjadi</a:t>
            </a:r>
            <a:r>
              <a:rPr lang="en-GB" dirty="0">
                <a:solidFill>
                  <a:schemeClr val="bg1"/>
                </a:solidFill>
              </a:rPr>
              <a:t> </a:t>
            </a:r>
            <a:r>
              <a:rPr lang="en-GB" dirty="0" err="1">
                <a:solidFill>
                  <a:schemeClr val="bg1"/>
                </a:solidFill>
              </a:rPr>
              <a:t>beberapa</a:t>
            </a:r>
            <a:r>
              <a:rPr lang="en-GB" dirty="0">
                <a:solidFill>
                  <a:schemeClr val="bg1"/>
                </a:solidFill>
              </a:rPr>
              <a:t> </a:t>
            </a:r>
            <a:r>
              <a:rPr lang="en-GB" dirty="0" err="1">
                <a:solidFill>
                  <a:schemeClr val="bg1"/>
                </a:solidFill>
              </a:rPr>
              <a:t>jenis</a:t>
            </a:r>
            <a:r>
              <a:rPr lang="en-GB" dirty="0">
                <a:solidFill>
                  <a:schemeClr val="bg1"/>
                </a:solidFill>
              </a:rPr>
              <a:t>, </a:t>
            </a:r>
            <a:r>
              <a:rPr lang="en-GB" dirty="0" err="1">
                <a:solidFill>
                  <a:schemeClr val="bg1"/>
                </a:solidFill>
              </a:rPr>
              <a:t>antara</a:t>
            </a:r>
            <a:r>
              <a:rPr lang="en-GB" dirty="0">
                <a:solidFill>
                  <a:schemeClr val="bg1"/>
                </a:solidFill>
              </a:rPr>
              <a:t> lain</a:t>
            </a:r>
            <a:r>
              <a:rPr lang="en-GB" dirty="0" smtClean="0">
                <a:solidFill>
                  <a:schemeClr val="bg1"/>
                </a:solidFill>
              </a:rPr>
              <a:t>:</a:t>
            </a:r>
            <a:endParaRPr lang="en-GB" dirty="0">
              <a:solidFill>
                <a:schemeClr val="bg1"/>
              </a:solidFill>
            </a:endParaRPr>
          </a:p>
          <a:p>
            <a:pPr marL="342900" indent="-342900">
              <a:buFont typeface="+mj-lt"/>
              <a:buAutoNum type="arabicPeriod"/>
            </a:pPr>
            <a:r>
              <a:rPr lang="en-GB" dirty="0">
                <a:solidFill>
                  <a:schemeClr val="bg1"/>
                </a:solidFill>
              </a:rPr>
              <a:t>Data </a:t>
            </a:r>
            <a:r>
              <a:rPr lang="en-GB" dirty="0" err="1">
                <a:solidFill>
                  <a:schemeClr val="bg1"/>
                </a:solidFill>
              </a:rPr>
              <a:t>numerik</a:t>
            </a:r>
            <a:r>
              <a:rPr lang="en-GB" dirty="0">
                <a:solidFill>
                  <a:schemeClr val="bg1"/>
                </a:solidFill>
              </a:rPr>
              <a:t>: Data yang </a:t>
            </a:r>
            <a:r>
              <a:rPr lang="en-GB" dirty="0" err="1">
                <a:solidFill>
                  <a:schemeClr val="bg1"/>
                </a:solidFill>
              </a:rPr>
              <a:t>terdiri</a:t>
            </a:r>
            <a:r>
              <a:rPr lang="en-GB" dirty="0">
                <a:solidFill>
                  <a:schemeClr val="bg1"/>
                </a:solidFill>
              </a:rPr>
              <a:t> </a:t>
            </a:r>
            <a:r>
              <a:rPr lang="en-GB" dirty="0" err="1">
                <a:solidFill>
                  <a:schemeClr val="bg1"/>
                </a:solidFill>
              </a:rPr>
              <a:t>dari</a:t>
            </a:r>
            <a:r>
              <a:rPr lang="en-GB" dirty="0">
                <a:solidFill>
                  <a:schemeClr val="bg1"/>
                </a:solidFill>
              </a:rPr>
              <a:t> </a:t>
            </a:r>
            <a:r>
              <a:rPr lang="en-GB" dirty="0" err="1">
                <a:solidFill>
                  <a:schemeClr val="bg1"/>
                </a:solidFill>
              </a:rPr>
              <a:t>angka</a:t>
            </a:r>
            <a:r>
              <a:rPr lang="en-GB" dirty="0">
                <a:solidFill>
                  <a:schemeClr val="bg1"/>
                </a:solidFill>
              </a:rPr>
              <a:t> </a:t>
            </a:r>
            <a:r>
              <a:rPr lang="en-GB" dirty="0" err="1">
                <a:solidFill>
                  <a:schemeClr val="bg1"/>
                </a:solidFill>
              </a:rPr>
              <a:t>atau</a:t>
            </a:r>
            <a:r>
              <a:rPr lang="en-GB" dirty="0">
                <a:solidFill>
                  <a:schemeClr val="bg1"/>
                </a:solidFill>
              </a:rPr>
              <a:t> </a:t>
            </a:r>
            <a:r>
              <a:rPr lang="en-GB" dirty="0" err="1">
                <a:solidFill>
                  <a:schemeClr val="bg1"/>
                </a:solidFill>
              </a:rPr>
              <a:t>bilangan</a:t>
            </a:r>
            <a:r>
              <a:rPr lang="en-GB" dirty="0">
                <a:solidFill>
                  <a:schemeClr val="bg1"/>
                </a:solidFill>
              </a:rPr>
              <a:t>, </a:t>
            </a:r>
            <a:r>
              <a:rPr lang="en-GB" dirty="0" err="1">
                <a:solidFill>
                  <a:schemeClr val="bg1"/>
                </a:solidFill>
              </a:rPr>
              <a:t>seperti</a:t>
            </a:r>
            <a:r>
              <a:rPr lang="en-GB" dirty="0">
                <a:solidFill>
                  <a:schemeClr val="bg1"/>
                </a:solidFill>
              </a:rPr>
              <a:t> data </a:t>
            </a:r>
            <a:r>
              <a:rPr lang="en-GB" dirty="0" err="1">
                <a:solidFill>
                  <a:schemeClr val="bg1"/>
                </a:solidFill>
              </a:rPr>
              <a:t>statistik</a:t>
            </a:r>
            <a:r>
              <a:rPr lang="en-GB" dirty="0">
                <a:solidFill>
                  <a:schemeClr val="bg1"/>
                </a:solidFill>
              </a:rPr>
              <a:t>, </a:t>
            </a:r>
            <a:r>
              <a:rPr lang="en-GB" dirty="0" err="1">
                <a:solidFill>
                  <a:schemeClr val="bg1"/>
                </a:solidFill>
              </a:rPr>
              <a:t>keuangan</a:t>
            </a:r>
            <a:r>
              <a:rPr lang="en-GB" dirty="0">
                <a:solidFill>
                  <a:schemeClr val="bg1"/>
                </a:solidFill>
              </a:rPr>
              <a:t>, </a:t>
            </a:r>
            <a:r>
              <a:rPr lang="en-GB" dirty="0" err="1">
                <a:solidFill>
                  <a:schemeClr val="bg1"/>
                </a:solidFill>
              </a:rPr>
              <a:t>atau</a:t>
            </a:r>
            <a:r>
              <a:rPr lang="en-GB" dirty="0">
                <a:solidFill>
                  <a:schemeClr val="bg1"/>
                </a:solidFill>
              </a:rPr>
              <a:t> </a:t>
            </a:r>
            <a:r>
              <a:rPr lang="en-GB" dirty="0" err="1">
                <a:solidFill>
                  <a:schemeClr val="bg1"/>
                </a:solidFill>
              </a:rPr>
              <a:t>ilmiah</a:t>
            </a:r>
            <a:r>
              <a:rPr lang="en-GB" dirty="0" smtClean="0">
                <a:solidFill>
                  <a:schemeClr val="bg1"/>
                </a:solidFill>
              </a:rPr>
              <a:t>.</a:t>
            </a:r>
          </a:p>
          <a:p>
            <a:pPr marL="342900" indent="-342900">
              <a:buFont typeface="+mj-lt"/>
              <a:buAutoNum type="arabicPeriod"/>
            </a:pPr>
            <a:r>
              <a:rPr lang="en-GB" dirty="0">
                <a:solidFill>
                  <a:schemeClr val="bg1"/>
                </a:solidFill>
              </a:rPr>
              <a:t>Data </a:t>
            </a:r>
            <a:r>
              <a:rPr lang="en-GB" dirty="0" err="1">
                <a:solidFill>
                  <a:schemeClr val="bg1"/>
                </a:solidFill>
              </a:rPr>
              <a:t>teks</a:t>
            </a:r>
            <a:r>
              <a:rPr lang="en-GB" dirty="0">
                <a:solidFill>
                  <a:schemeClr val="bg1"/>
                </a:solidFill>
              </a:rPr>
              <a:t>: Data yang </a:t>
            </a:r>
            <a:r>
              <a:rPr lang="en-GB" dirty="0" err="1">
                <a:solidFill>
                  <a:schemeClr val="bg1"/>
                </a:solidFill>
              </a:rPr>
              <a:t>terdiri</a:t>
            </a:r>
            <a:r>
              <a:rPr lang="en-GB" dirty="0">
                <a:solidFill>
                  <a:schemeClr val="bg1"/>
                </a:solidFill>
              </a:rPr>
              <a:t> </a:t>
            </a:r>
            <a:r>
              <a:rPr lang="en-GB" dirty="0" err="1">
                <a:solidFill>
                  <a:schemeClr val="bg1"/>
                </a:solidFill>
              </a:rPr>
              <a:t>dari</a:t>
            </a:r>
            <a:r>
              <a:rPr lang="en-GB" dirty="0">
                <a:solidFill>
                  <a:schemeClr val="bg1"/>
                </a:solidFill>
              </a:rPr>
              <a:t> </a:t>
            </a:r>
            <a:r>
              <a:rPr lang="en-GB" dirty="0" err="1">
                <a:solidFill>
                  <a:schemeClr val="bg1"/>
                </a:solidFill>
              </a:rPr>
              <a:t>karakter</a:t>
            </a:r>
            <a:r>
              <a:rPr lang="en-GB" dirty="0">
                <a:solidFill>
                  <a:schemeClr val="bg1"/>
                </a:solidFill>
              </a:rPr>
              <a:t>, </a:t>
            </a:r>
            <a:r>
              <a:rPr lang="en-GB" dirty="0" err="1">
                <a:solidFill>
                  <a:schemeClr val="bg1"/>
                </a:solidFill>
              </a:rPr>
              <a:t>seperti</a:t>
            </a:r>
            <a:r>
              <a:rPr lang="en-GB" dirty="0">
                <a:solidFill>
                  <a:schemeClr val="bg1"/>
                </a:solidFill>
              </a:rPr>
              <a:t> </a:t>
            </a:r>
            <a:r>
              <a:rPr lang="en-GB" dirty="0" err="1">
                <a:solidFill>
                  <a:schemeClr val="bg1"/>
                </a:solidFill>
              </a:rPr>
              <a:t>tulisan</a:t>
            </a:r>
            <a:r>
              <a:rPr lang="en-GB" dirty="0">
                <a:solidFill>
                  <a:schemeClr val="bg1"/>
                </a:solidFill>
              </a:rPr>
              <a:t> </a:t>
            </a:r>
            <a:r>
              <a:rPr lang="en-GB" dirty="0" err="1">
                <a:solidFill>
                  <a:schemeClr val="bg1"/>
                </a:solidFill>
              </a:rPr>
              <a:t>tangan</a:t>
            </a:r>
            <a:r>
              <a:rPr lang="en-GB" dirty="0">
                <a:solidFill>
                  <a:schemeClr val="bg1"/>
                </a:solidFill>
              </a:rPr>
              <a:t>, </a:t>
            </a:r>
            <a:r>
              <a:rPr lang="en-GB" dirty="0" err="1">
                <a:solidFill>
                  <a:schemeClr val="bg1"/>
                </a:solidFill>
              </a:rPr>
              <a:t>dokumen</a:t>
            </a:r>
            <a:r>
              <a:rPr lang="en-GB" dirty="0">
                <a:solidFill>
                  <a:schemeClr val="bg1"/>
                </a:solidFill>
              </a:rPr>
              <a:t> </a:t>
            </a:r>
            <a:r>
              <a:rPr lang="en-GB" dirty="0" err="1">
                <a:solidFill>
                  <a:schemeClr val="bg1"/>
                </a:solidFill>
              </a:rPr>
              <a:t>teks</a:t>
            </a:r>
            <a:r>
              <a:rPr lang="en-GB" dirty="0">
                <a:solidFill>
                  <a:schemeClr val="bg1"/>
                </a:solidFill>
              </a:rPr>
              <a:t>, </a:t>
            </a:r>
            <a:r>
              <a:rPr lang="en-GB" dirty="0" err="1">
                <a:solidFill>
                  <a:schemeClr val="bg1"/>
                </a:solidFill>
              </a:rPr>
              <a:t>atau</a:t>
            </a:r>
            <a:r>
              <a:rPr lang="en-GB" dirty="0">
                <a:solidFill>
                  <a:schemeClr val="bg1"/>
                </a:solidFill>
              </a:rPr>
              <a:t> email</a:t>
            </a:r>
            <a:r>
              <a:rPr lang="en-GB" dirty="0" smtClean="0">
                <a:solidFill>
                  <a:schemeClr val="bg1"/>
                </a:solidFill>
              </a:rPr>
              <a:t>.</a:t>
            </a:r>
          </a:p>
          <a:p>
            <a:pPr marL="342900" indent="-342900">
              <a:buFont typeface="+mj-lt"/>
              <a:buAutoNum type="arabicPeriod"/>
            </a:pPr>
            <a:r>
              <a:rPr lang="en-GB" dirty="0">
                <a:solidFill>
                  <a:schemeClr val="bg1"/>
                </a:solidFill>
              </a:rPr>
              <a:t>Data </a:t>
            </a:r>
            <a:r>
              <a:rPr lang="en-GB" dirty="0" err="1">
                <a:solidFill>
                  <a:schemeClr val="bg1"/>
                </a:solidFill>
              </a:rPr>
              <a:t>gambar</a:t>
            </a:r>
            <a:r>
              <a:rPr lang="en-GB" dirty="0">
                <a:solidFill>
                  <a:schemeClr val="bg1"/>
                </a:solidFill>
              </a:rPr>
              <a:t>: Data yang </a:t>
            </a:r>
            <a:r>
              <a:rPr lang="en-GB" dirty="0" err="1">
                <a:solidFill>
                  <a:schemeClr val="bg1"/>
                </a:solidFill>
              </a:rPr>
              <a:t>terdiri</a:t>
            </a:r>
            <a:r>
              <a:rPr lang="en-GB" dirty="0">
                <a:solidFill>
                  <a:schemeClr val="bg1"/>
                </a:solidFill>
              </a:rPr>
              <a:t> </a:t>
            </a:r>
            <a:r>
              <a:rPr lang="en-GB" dirty="0" err="1">
                <a:solidFill>
                  <a:schemeClr val="bg1"/>
                </a:solidFill>
              </a:rPr>
              <a:t>dari</a:t>
            </a:r>
            <a:r>
              <a:rPr lang="en-GB" dirty="0">
                <a:solidFill>
                  <a:schemeClr val="bg1"/>
                </a:solidFill>
              </a:rPr>
              <a:t> </a:t>
            </a:r>
            <a:r>
              <a:rPr lang="en-GB" dirty="0" err="1">
                <a:solidFill>
                  <a:schemeClr val="bg1"/>
                </a:solidFill>
              </a:rPr>
              <a:t>gambar</a:t>
            </a:r>
            <a:r>
              <a:rPr lang="en-GB" dirty="0">
                <a:solidFill>
                  <a:schemeClr val="bg1"/>
                </a:solidFill>
              </a:rPr>
              <a:t> </a:t>
            </a:r>
            <a:r>
              <a:rPr lang="en-GB" dirty="0" err="1">
                <a:solidFill>
                  <a:schemeClr val="bg1"/>
                </a:solidFill>
              </a:rPr>
              <a:t>atau</a:t>
            </a:r>
            <a:r>
              <a:rPr lang="en-GB" dirty="0">
                <a:solidFill>
                  <a:schemeClr val="bg1"/>
                </a:solidFill>
              </a:rPr>
              <a:t> visual, </a:t>
            </a:r>
            <a:r>
              <a:rPr lang="en-GB" dirty="0" err="1">
                <a:solidFill>
                  <a:schemeClr val="bg1"/>
                </a:solidFill>
              </a:rPr>
              <a:t>seperti</a:t>
            </a:r>
            <a:r>
              <a:rPr lang="en-GB" dirty="0">
                <a:solidFill>
                  <a:schemeClr val="bg1"/>
                </a:solidFill>
              </a:rPr>
              <a:t> </a:t>
            </a:r>
            <a:r>
              <a:rPr lang="en-GB" dirty="0" err="1">
                <a:solidFill>
                  <a:schemeClr val="bg1"/>
                </a:solidFill>
              </a:rPr>
              <a:t>foto</a:t>
            </a:r>
            <a:r>
              <a:rPr lang="en-GB" dirty="0">
                <a:solidFill>
                  <a:schemeClr val="bg1"/>
                </a:solidFill>
              </a:rPr>
              <a:t>, </a:t>
            </a:r>
            <a:r>
              <a:rPr lang="en-GB" dirty="0" err="1">
                <a:solidFill>
                  <a:schemeClr val="bg1"/>
                </a:solidFill>
              </a:rPr>
              <a:t>grafik</a:t>
            </a:r>
            <a:r>
              <a:rPr lang="en-GB" dirty="0">
                <a:solidFill>
                  <a:schemeClr val="bg1"/>
                </a:solidFill>
              </a:rPr>
              <a:t>, </a:t>
            </a:r>
            <a:r>
              <a:rPr lang="en-GB" dirty="0" err="1">
                <a:solidFill>
                  <a:schemeClr val="bg1"/>
                </a:solidFill>
              </a:rPr>
              <a:t>atau</a:t>
            </a:r>
            <a:r>
              <a:rPr lang="en-GB" dirty="0">
                <a:solidFill>
                  <a:schemeClr val="bg1"/>
                </a:solidFill>
              </a:rPr>
              <a:t> diagram</a:t>
            </a:r>
            <a:r>
              <a:rPr lang="en-GB" dirty="0" smtClean="0">
                <a:solidFill>
                  <a:schemeClr val="bg1"/>
                </a:solidFill>
              </a:rPr>
              <a:t>.</a:t>
            </a:r>
          </a:p>
          <a:p>
            <a:pPr marL="342900" indent="-342900">
              <a:buFont typeface="+mj-lt"/>
              <a:buAutoNum type="arabicPeriod"/>
            </a:pPr>
            <a:r>
              <a:rPr lang="en-GB" dirty="0">
                <a:solidFill>
                  <a:schemeClr val="bg1"/>
                </a:solidFill>
              </a:rPr>
              <a:t>Data audio: Data yang </a:t>
            </a:r>
            <a:r>
              <a:rPr lang="en-GB" dirty="0" err="1">
                <a:solidFill>
                  <a:schemeClr val="bg1"/>
                </a:solidFill>
              </a:rPr>
              <a:t>terdiri</a:t>
            </a:r>
            <a:r>
              <a:rPr lang="en-GB" dirty="0">
                <a:solidFill>
                  <a:schemeClr val="bg1"/>
                </a:solidFill>
              </a:rPr>
              <a:t> </a:t>
            </a:r>
            <a:r>
              <a:rPr lang="en-GB" dirty="0" err="1">
                <a:solidFill>
                  <a:schemeClr val="bg1"/>
                </a:solidFill>
              </a:rPr>
              <a:t>dari</a:t>
            </a:r>
            <a:r>
              <a:rPr lang="en-GB" dirty="0">
                <a:solidFill>
                  <a:schemeClr val="bg1"/>
                </a:solidFill>
              </a:rPr>
              <a:t> </a:t>
            </a:r>
            <a:r>
              <a:rPr lang="en-GB" dirty="0" err="1">
                <a:solidFill>
                  <a:schemeClr val="bg1"/>
                </a:solidFill>
              </a:rPr>
              <a:t>suara</a:t>
            </a:r>
            <a:r>
              <a:rPr lang="en-GB" dirty="0">
                <a:solidFill>
                  <a:schemeClr val="bg1"/>
                </a:solidFill>
              </a:rPr>
              <a:t> </a:t>
            </a:r>
            <a:r>
              <a:rPr lang="en-GB" dirty="0" err="1">
                <a:solidFill>
                  <a:schemeClr val="bg1"/>
                </a:solidFill>
              </a:rPr>
              <a:t>atau</a:t>
            </a:r>
            <a:r>
              <a:rPr lang="en-GB" dirty="0">
                <a:solidFill>
                  <a:schemeClr val="bg1"/>
                </a:solidFill>
              </a:rPr>
              <a:t> audio, </a:t>
            </a:r>
            <a:r>
              <a:rPr lang="en-GB" dirty="0" err="1">
                <a:solidFill>
                  <a:schemeClr val="bg1"/>
                </a:solidFill>
              </a:rPr>
              <a:t>seperti</a:t>
            </a:r>
            <a:r>
              <a:rPr lang="en-GB" dirty="0">
                <a:solidFill>
                  <a:schemeClr val="bg1"/>
                </a:solidFill>
              </a:rPr>
              <a:t> </a:t>
            </a:r>
            <a:r>
              <a:rPr lang="en-GB" dirty="0" err="1">
                <a:solidFill>
                  <a:schemeClr val="bg1"/>
                </a:solidFill>
              </a:rPr>
              <a:t>rekaman</a:t>
            </a:r>
            <a:r>
              <a:rPr lang="en-GB" dirty="0">
                <a:solidFill>
                  <a:schemeClr val="bg1"/>
                </a:solidFill>
              </a:rPr>
              <a:t> </a:t>
            </a:r>
            <a:r>
              <a:rPr lang="en-GB" dirty="0" err="1">
                <a:solidFill>
                  <a:schemeClr val="bg1"/>
                </a:solidFill>
              </a:rPr>
              <a:t>suara</a:t>
            </a:r>
            <a:r>
              <a:rPr lang="en-GB" dirty="0">
                <a:solidFill>
                  <a:schemeClr val="bg1"/>
                </a:solidFill>
              </a:rPr>
              <a:t>, </a:t>
            </a:r>
            <a:r>
              <a:rPr lang="en-GB" dirty="0" err="1">
                <a:solidFill>
                  <a:schemeClr val="bg1"/>
                </a:solidFill>
              </a:rPr>
              <a:t>lagu</a:t>
            </a:r>
            <a:r>
              <a:rPr lang="en-GB" dirty="0">
                <a:solidFill>
                  <a:schemeClr val="bg1"/>
                </a:solidFill>
              </a:rPr>
              <a:t>, </a:t>
            </a:r>
            <a:r>
              <a:rPr lang="en-GB" dirty="0" err="1">
                <a:solidFill>
                  <a:schemeClr val="bg1"/>
                </a:solidFill>
              </a:rPr>
              <a:t>atau</a:t>
            </a:r>
            <a:r>
              <a:rPr lang="en-GB" dirty="0">
                <a:solidFill>
                  <a:schemeClr val="bg1"/>
                </a:solidFill>
              </a:rPr>
              <a:t> podcast</a:t>
            </a:r>
            <a:r>
              <a:rPr lang="en-GB" dirty="0" smtClean="0">
                <a:solidFill>
                  <a:schemeClr val="bg1"/>
                </a:solidFill>
              </a:rPr>
              <a:t>.</a:t>
            </a:r>
            <a:endParaRPr lang="en-GB" dirty="0">
              <a:solidFill>
                <a:schemeClr val="bg1"/>
              </a:solidFill>
            </a:endParaRPr>
          </a:p>
          <a:p>
            <a:r>
              <a:rPr lang="en-GB" dirty="0" smtClean="0">
                <a:solidFill>
                  <a:schemeClr val="bg1"/>
                </a:solidFill>
              </a:rPr>
              <a:t>Data </a:t>
            </a:r>
            <a:r>
              <a:rPr lang="en-GB" dirty="0" err="1">
                <a:solidFill>
                  <a:schemeClr val="bg1"/>
                </a:solidFill>
              </a:rPr>
              <a:t>dapat</a:t>
            </a:r>
            <a:r>
              <a:rPr lang="en-GB" dirty="0">
                <a:solidFill>
                  <a:schemeClr val="bg1"/>
                </a:solidFill>
              </a:rPr>
              <a:t> </a:t>
            </a:r>
            <a:r>
              <a:rPr lang="en-GB" dirty="0" err="1">
                <a:solidFill>
                  <a:schemeClr val="bg1"/>
                </a:solidFill>
              </a:rPr>
              <a:t>disimpan</a:t>
            </a:r>
            <a:r>
              <a:rPr lang="en-GB" dirty="0">
                <a:solidFill>
                  <a:schemeClr val="bg1"/>
                </a:solidFill>
              </a:rPr>
              <a:t> </a:t>
            </a:r>
            <a:r>
              <a:rPr lang="en-GB" dirty="0" err="1">
                <a:solidFill>
                  <a:schemeClr val="bg1"/>
                </a:solidFill>
              </a:rPr>
              <a:t>dalam</a:t>
            </a:r>
            <a:r>
              <a:rPr lang="en-GB" dirty="0">
                <a:solidFill>
                  <a:schemeClr val="bg1"/>
                </a:solidFill>
              </a:rPr>
              <a:t> </a:t>
            </a:r>
            <a:r>
              <a:rPr lang="en-GB" dirty="0" err="1">
                <a:solidFill>
                  <a:schemeClr val="bg1"/>
                </a:solidFill>
              </a:rPr>
              <a:t>berbagai</a:t>
            </a:r>
            <a:r>
              <a:rPr lang="en-GB" dirty="0">
                <a:solidFill>
                  <a:schemeClr val="bg1"/>
                </a:solidFill>
              </a:rPr>
              <a:t> format, </a:t>
            </a:r>
            <a:r>
              <a:rPr lang="en-GB" dirty="0" err="1">
                <a:solidFill>
                  <a:schemeClr val="bg1"/>
                </a:solidFill>
              </a:rPr>
              <a:t>seperti</a:t>
            </a:r>
            <a:r>
              <a:rPr lang="en-GB" dirty="0">
                <a:solidFill>
                  <a:schemeClr val="bg1"/>
                </a:solidFill>
              </a:rPr>
              <a:t> file Excel, CSV, XML, </a:t>
            </a:r>
            <a:r>
              <a:rPr lang="en-GB" dirty="0" err="1">
                <a:solidFill>
                  <a:schemeClr val="bg1"/>
                </a:solidFill>
              </a:rPr>
              <a:t>atau</a:t>
            </a:r>
            <a:r>
              <a:rPr lang="en-GB" dirty="0">
                <a:solidFill>
                  <a:schemeClr val="bg1"/>
                </a:solidFill>
              </a:rPr>
              <a:t> JSON. Data juga </a:t>
            </a:r>
            <a:r>
              <a:rPr lang="en-GB" dirty="0" err="1">
                <a:solidFill>
                  <a:schemeClr val="bg1"/>
                </a:solidFill>
              </a:rPr>
              <a:t>dapat</a:t>
            </a:r>
            <a:r>
              <a:rPr lang="en-GB" dirty="0">
                <a:solidFill>
                  <a:schemeClr val="bg1"/>
                </a:solidFill>
              </a:rPr>
              <a:t> </a:t>
            </a:r>
            <a:r>
              <a:rPr lang="en-GB" dirty="0" err="1">
                <a:solidFill>
                  <a:schemeClr val="bg1"/>
                </a:solidFill>
              </a:rPr>
              <a:t>disimpan</a:t>
            </a:r>
            <a:r>
              <a:rPr lang="en-GB" dirty="0">
                <a:solidFill>
                  <a:schemeClr val="bg1"/>
                </a:solidFill>
              </a:rPr>
              <a:t> </a:t>
            </a:r>
            <a:r>
              <a:rPr lang="en-GB" dirty="0" err="1">
                <a:solidFill>
                  <a:schemeClr val="bg1"/>
                </a:solidFill>
              </a:rPr>
              <a:t>dalam</a:t>
            </a:r>
            <a:r>
              <a:rPr lang="en-GB" dirty="0">
                <a:solidFill>
                  <a:schemeClr val="bg1"/>
                </a:solidFill>
              </a:rPr>
              <a:t> basis data </a:t>
            </a:r>
            <a:r>
              <a:rPr lang="en-GB" dirty="0" err="1">
                <a:solidFill>
                  <a:schemeClr val="bg1"/>
                </a:solidFill>
              </a:rPr>
              <a:t>atau</a:t>
            </a:r>
            <a:r>
              <a:rPr lang="en-GB" dirty="0">
                <a:solidFill>
                  <a:schemeClr val="bg1"/>
                </a:solidFill>
              </a:rPr>
              <a:t> </a:t>
            </a:r>
            <a:r>
              <a:rPr lang="en-GB" dirty="0" err="1">
                <a:solidFill>
                  <a:schemeClr val="bg1"/>
                </a:solidFill>
              </a:rPr>
              <a:t>sistem</a:t>
            </a:r>
            <a:r>
              <a:rPr lang="en-GB" dirty="0">
                <a:solidFill>
                  <a:schemeClr val="bg1"/>
                </a:solidFill>
              </a:rPr>
              <a:t> </a:t>
            </a:r>
            <a:r>
              <a:rPr lang="en-GB" dirty="0" err="1">
                <a:solidFill>
                  <a:schemeClr val="bg1"/>
                </a:solidFill>
              </a:rPr>
              <a:t>pengolahan</a:t>
            </a:r>
            <a:r>
              <a:rPr lang="en-GB" dirty="0">
                <a:solidFill>
                  <a:schemeClr val="bg1"/>
                </a:solidFill>
              </a:rPr>
              <a:t> data </a:t>
            </a:r>
            <a:r>
              <a:rPr lang="en-GB" dirty="0" err="1">
                <a:solidFill>
                  <a:schemeClr val="bg1"/>
                </a:solidFill>
              </a:rPr>
              <a:t>lainnya</a:t>
            </a:r>
            <a:r>
              <a:rPr lang="en-GB" dirty="0">
                <a:solidFill>
                  <a:schemeClr val="bg1"/>
                </a:solidFill>
              </a:rPr>
              <a:t>, </a:t>
            </a:r>
            <a:r>
              <a:rPr lang="en-GB" dirty="0" err="1">
                <a:solidFill>
                  <a:schemeClr val="bg1"/>
                </a:solidFill>
              </a:rPr>
              <a:t>seperti</a:t>
            </a:r>
            <a:r>
              <a:rPr lang="en-GB" dirty="0">
                <a:solidFill>
                  <a:schemeClr val="bg1"/>
                </a:solidFill>
              </a:rPr>
              <a:t> data warehousing </a:t>
            </a:r>
            <a:r>
              <a:rPr lang="en-GB" dirty="0" err="1">
                <a:solidFill>
                  <a:schemeClr val="bg1"/>
                </a:solidFill>
              </a:rPr>
              <a:t>atau</a:t>
            </a:r>
            <a:r>
              <a:rPr lang="en-GB" dirty="0">
                <a:solidFill>
                  <a:schemeClr val="bg1"/>
                </a:solidFill>
              </a:rPr>
              <a:t> big data. </a:t>
            </a:r>
            <a:r>
              <a:rPr lang="en-GB" dirty="0" err="1">
                <a:solidFill>
                  <a:schemeClr val="bg1"/>
                </a:solidFill>
              </a:rPr>
              <a:t>Penting</a:t>
            </a:r>
            <a:r>
              <a:rPr lang="en-GB" dirty="0">
                <a:solidFill>
                  <a:schemeClr val="bg1"/>
                </a:solidFill>
              </a:rPr>
              <a:t> </a:t>
            </a:r>
            <a:r>
              <a:rPr lang="en-GB" dirty="0" err="1">
                <a:solidFill>
                  <a:schemeClr val="bg1"/>
                </a:solidFill>
              </a:rPr>
              <a:t>untuk</a:t>
            </a:r>
            <a:r>
              <a:rPr lang="en-GB" dirty="0">
                <a:solidFill>
                  <a:schemeClr val="bg1"/>
                </a:solidFill>
              </a:rPr>
              <a:t> </a:t>
            </a:r>
            <a:r>
              <a:rPr lang="en-GB" dirty="0" err="1">
                <a:solidFill>
                  <a:schemeClr val="bg1"/>
                </a:solidFill>
              </a:rPr>
              <a:t>mengelola</a:t>
            </a:r>
            <a:r>
              <a:rPr lang="en-GB" dirty="0">
                <a:solidFill>
                  <a:schemeClr val="bg1"/>
                </a:solidFill>
              </a:rPr>
              <a:t> data </a:t>
            </a:r>
            <a:r>
              <a:rPr lang="en-GB" dirty="0" err="1">
                <a:solidFill>
                  <a:schemeClr val="bg1"/>
                </a:solidFill>
              </a:rPr>
              <a:t>dengan</a:t>
            </a:r>
            <a:r>
              <a:rPr lang="en-GB" dirty="0">
                <a:solidFill>
                  <a:schemeClr val="bg1"/>
                </a:solidFill>
              </a:rPr>
              <a:t> </a:t>
            </a:r>
            <a:r>
              <a:rPr lang="en-GB" dirty="0" err="1">
                <a:solidFill>
                  <a:schemeClr val="bg1"/>
                </a:solidFill>
              </a:rPr>
              <a:t>baik</a:t>
            </a:r>
            <a:r>
              <a:rPr lang="en-GB" dirty="0">
                <a:solidFill>
                  <a:schemeClr val="bg1"/>
                </a:solidFill>
              </a:rPr>
              <a:t>, </a:t>
            </a:r>
            <a:r>
              <a:rPr lang="en-GB" dirty="0" err="1">
                <a:solidFill>
                  <a:schemeClr val="bg1"/>
                </a:solidFill>
              </a:rPr>
              <a:t>termasuk</a:t>
            </a:r>
            <a:r>
              <a:rPr lang="en-GB" dirty="0">
                <a:solidFill>
                  <a:schemeClr val="bg1"/>
                </a:solidFill>
              </a:rPr>
              <a:t> </a:t>
            </a:r>
            <a:r>
              <a:rPr lang="en-GB" dirty="0" err="1">
                <a:solidFill>
                  <a:schemeClr val="bg1"/>
                </a:solidFill>
              </a:rPr>
              <a:t>mengelola</a:t>
            </a:r>
            <a:r>
              <a:rPr lang="en-GB" dirty="0">
                <a:solidFill>
                  <a:schemeClr val="bg1"/>
                </a:solidFill>
              </a:rPr>
              <a:t> </a:t>
            </a:r>
            <a:r>
              <a:rPr lang="en-GB" dirty="0" err="1">
                <a:solidFill>
                  <a:schemeClr val="bg1"/>
                </a:solidFill>
              </a:rPr>
              <a:t>dan</a:t>
            </a:r>
            <a:r>
              <a:rPr lang="en-GB" dirty="0">
                <a:solidFill>
                  <a:schemeClr val="bg1"/>
                </a:solidFill>
              </a:rPr>
              <a:t> </a:t>
            </a:r>
            <a:r>
              <a:rPr lang="en-GB" dirty="0" err="1">
                <a:solidFill>
                  <a:schemeClr val="bg1"/>
                </a:solidFill>
              </a:rPr>
              <a:t>melindungi</a:t>
            </a:r>
            <a:r>
              <a:rPr lang="en-GB" dirty="0">
                <a:solidFill>
                  <a:schemeClr val="bg1"/>
                </a:solidFill>
              </a:rPr>
              <a:t> </a:t>
            </a:r>
            <a:r>
              <a:rPr lang="en-GB" dirty="0" err="1">
                <a:solidFill>
                  <a:schemeClr val="bg1"/>
                </a:solidFill>
              </a:rPr>
              <a:t>privasi</a:t>
            </a:r>
            <a:r>
              <a:rPr lang="en-GB" dirty="0">
                <a:solidFill>
                  <a:schemeClr val="bg1"/>
                </a:solidFill>
              </a:rPr>
              <a:t> data </a:t>
            </a:r>
            <a:r>
              <a:rPr lang="en-GB" dirty="0" err="1">
                <a:solidFill>
                  <a:schemeClr val="bg1"/>
                </a:solidFill>
              </a:rPr>
              <a:t>dan</a:t>
            </a:r>
            <a:r>
              <a:rPr lang="en-GB" dirty="0">
                <a:solidFill>
                  <a:schemeClr val="bg1"/>
                </a:solidFill>
              </a:rPr>
              <a:t> </a:t>
            </a:r>
            <a:r>
              <a:rPr lang="en-GB" dirty="0" err="1">
                <a:solidFill>
                  <a:schemeClr val="bg1"/>
                </a:solidFill>
              </a:rPr>
              <a:t>memastikan</a:t>
            </a:r>
            <a:r>
              <a:rPr lang="en-GB" dirty="0">
                <a:solidFill>
                  <a:schemeClr val="bg1"/>
                </a:solidFill>
              </a:rPr>
              <a:t> </a:t>
            </a:r>
            <a:r>
              <a:rPr lang="en-GB" dirty="0" err="1">
                <a:solidFill>
                  <a:schemeClr val="bg1"/>
                </a:solidFill>
              </a:rPr>
              <a:t>kualitas</a:t>
            </a:r>
            <a:r>
              <a:rPr lang="en-GB" dirty="0">
                <a:solidFill>
                  <a:schemeClr val="bg1"/>
                </a:solidFill>
              </a:rPr>
              <a:t> </a:t>
            </a:r>
            <a:r>
              <a:rPr lang="en-GB" dirty="0" err="1">
                <a:solidFill>
                  <a:schemeClr val="bg1"/>
                </a:solidFill>
              </a:rPr>
              <a:t>dan</a:t>
            </a:r>
            <a:r>
              <a:rPr lang="en-GB" dirty="0">
                <a:solidFill>
                  <a:schemeClr val="bg1"/>
                </a:solidFill>
              </a:rPr>
              <a:t> </a:t>
            </a:r>
            <a:r>
              <a:rPr lang="en-GB" dirty="0" err="1">
                <a:solidFill>
                  <a:schemeClr val="bg1"/>
                </a:solidFill>
              </a:rPr>
              <a:t>keakuratan</a:t>
            </a:r>
            <a:r>
              <a:rPr lang="en-GB" dirty="0">
                <a:solidFill>
                  <a:schemeClr val="bg1"/>
                </a:solidFill>
              </a:rPr>
              <a:t> data </a:t>
            </a:r>
            <a:r>
              <a:rPr lang="en-GB" dirty="0" err="1">
                <a:solidFill>
                  <a:schemeClr val="bg1"/>
                </a:solidFill>
              </a:rPr>
              <a:t>untuk</a:t>
            </a:r>
            <a:r>
              <a:rPr lang="en-GB" dirty="0">
                <a:solidFill>
                  <a:schemeClr val="bg1"/>
                </a:solidFill>
              </a:rPr>
              <a:t> </a:t>
            </a:r>
            <a:r>
              <a:rPr lang="en-GB" dirty="0" err="1">
                <a:solidFill>
                  <a:schemeClr val="bg1"/>
                </a:solidFill>
              </a:rPr>
              <a:t>menjaga</a:t>
            </a:r>
            <a:r>
              <a:rPr lang="en-GB" dirty="0">
                <a:solidFill>
                  <a:schemeClr val="bg1"/>
                </a:solidFill>
              </a:rPr>
              <a:t> </a:t>
            </a:r>
            <a:r>
              <a:rPr lang="en-GB" dirty="0" err="1">
                <a:solidFill>
                  <a:schemeClr val="bg1"/>
                </a:solidFill>
              </a:rPr>
              <a:t>kepercayaan</a:t>
            </a:r>
            <a:r>
              <a:rPr lang="en-GB" dirty="0">
                <a:solidFill>
                  <a:schemeClr val="bg1"/>
                </a:solidFill>
              </a:rPr>
              <a:t> </a:t>
            </a:r>
            <a:r>
              <a:rPr lang="en-GB" dirty="0" err="1">
                <a:solidFill>
                  <a:schemeClr val="bg1"/>
                </a:solidFill>
              </a:rPr>
              <a:t>dan</a:t>
            </a:r>
            <a:r>
              <a:rPr lang="en-GB" dirty="0">
                <a:solidFill>
                  <a:schemeClr val="bg1"/>
                </a:solidFill>
              </a:rPr>
              <a:t> </a:t>
            </a:r>
            <a:r>
              <a:rPr lang="en-GB" dirty="0" err="1">
                <a:solidFill>
                  <a:schemeClr val="bg1"/>
                </a:solidFill>
              </a:rPr>
              <a:t>integritas</a:t>
            </a:r>
            <a:r>
              <a:rPr lang="en-GB" dirty="0">
                <a:solidFill>
                  <a:schemeClr val="bg1"/>
                </a:solidFill>
              </a:rPr>
              <a:t> </a:t>
            </a:r>
            <a:r>
              <a:rPr lang="en-GB" dirty="0" err="1">
                <a:solidFill>
                  <a:schemeClr val="bg1"/>
                </a:solidFill>
              </a:rPr>
              <a:t>informasi</a:t>
            </a:r>
            <a:r>
              <a:rPr lang="en-GB" dirty="0">
                <a:solidFill>
                  <a:schemeClr val="bg1"/>
                </a:solidFill>
              </a:rPr>
              <a:t> yang </a:t>
            </a:r>
            <a:r>
              <a:rPr lang="en-GB" dirty="0" err="1">
                <a:solidFill>
                  <a:schemeClr val="bg1"/>
                </a:solidFill>
              </a:rPr>
              <a:t>diperoleh</a:t>
            </a:r>
            <a:r>
              <a:rPr lang="en-GB" dirty="0">
                <a:solidFill>
                  <a:schemeClr val="bg1"/>
                </a:solidFill>
              </a:rPr>
              <a:t> </a:t>
            </a:r>
            <a:r>
              <a:rPr lang="en-GB" dirty="0" err="1">
                <a:solidFill>
                  <a:schemeClr val="bg1"/>
                </a:solidFill>
              </a:rPr>
              <a:t>dari</a:t>
            </a:r>
            <a:r>
              <a:rPr lang="en-GB" dirty="0">
                <a:solidFill>
                  <a:schemeClr val="bg1"/>
                </a:solidFill>
              </a:rPr>
              <a:t> data </a:t>
            </a:r>
            <a:r>
              <a:rPr lang="en-GB" dirty="0" err="1">
                <a:solidFill>
                  <a:schemeClr val="bg1"/>
                </a:solidFill>
              </a:rPr>
              <a:t>tersebut</a:t>
            </a:r>
            <a:r>
              <a:rPr lang="en-GB" dirty="0">
                <a:solidFill>
                  <a:schemeClr val="bg1"/>
                </a:solidFill>
              </a:rPr>
              <a:t>.</a:t>
            </a:r>
          </a:p>
        </p:txBody>
      </p:sp>
    </p:spTree>
    <p:extLst>
      <p:ext uri="{BB962C8B-B14F-4D97-AF65-F5344CB8AC3E}">
        <p14:creationId xmlns:p14="http://schemas.microsoft.com/office/powerpoint/2010/main" val="411777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00"/>
                </a:solidFill>
              </a:rPr>
              <a:t>Basis Data (Database)</a:t>
            </a:r>
          </a:p>
        </p:txBody>
      </p:sp>
      <p:sp>
        <p:nvSpPr>
          <p:cNvPr id="4" name="TextBox 3"/>
          <p:cNvSpPr txBox="1"/>
          <p:nvPr/>
        </p:nvSpPr>
        <p:spPr>
          <a:xfrm>
            <a:off x="537028" y="2631196"/>
            <a:ext cx="11176000" cy="2862322"/>
          </a:xfrm>
          <a:prstGeom prst="rect">
            <a:avLst/>
          </a:prstGeom>
          <a:noFill/>
        </p:spPr>
        <p:txBody>
          <a:bodyPr wrap="square" rtlCol="0">
            <a:spAutoFit/>
          </a:bodyPr>
          <a:lstStyle/>
          <a:p>
            <a:r>
              <a:rPr lang="en-GB" dirty="0" smtClean="0"/>
              <a:t>	Basis </a:t>
            </a:r>
            <a:r>
              <a:rPr lang="en-GB" dirty="0"/>
              <a:t>data </a:t>
            </a:r>
            <a:r>
              <a:rPr lang="en-GB" dirty="0" err="1"/>
              <a:t>atau</a:t>
            </a:r>
            <a:r>
              <a:rPr lang="en-GB" dirty="0"/>
              <a:t> database </a:t>
            </a:r>
            <a:r>
              <a:rPr lang="en-GB" dirty="0" err="1"/>
              <a:t>adalah</a:t>
            </a:r>
            <a:r>
              <a:rPr lang="en-GB" dirty="0"/>
              <a:t> </a:t>
            </a:r>
            <a:r>
              <a:rPr lang="en-GB" dirty="0" err="1"/>
              <a:t>kumpulan</a:t>
            </a:r>
            <a:r>
              <a:rPr lang="en-GB" dirty="0"/>
              <a:t> </a:t>
            </a:r>
            <a:r>
              <a:rPr lang="en-GB" dirty="0" err="1"/>
              <a:t>informasi</a:t>
            </a:r>
            <a:r>
              <a:rPr lang="en-GB" dirty="0"/>
              <a:t> </a:t>
            </a:r>
            <a:r>
              <a:rPr lang="en-GB" dirty="0" err="1"/>
              <a:t>atau</a:t>
            </a:r>
            <a:r>
              <a:rPr lang="en-GB" dirty="0"/>
              <a:t> data yang </a:t>
            </a:r>
            <a:r>
              <a:rPr lang="en-GB" dirty="0" err="1"/>
              <a:t>disimpan</a:t>
            </a:r>
            <a:r>
              <a:rPr lang="en-GB" dirty="0"/>
              <a:t> </a:t>
            </a:r>
            <a:r>
              <a:rPr lang="en-GB" dirty="0" err="1"/>
              <a:t>secara</a:t>
            </a:r>
            <a:r>
              <a:rPr lang="en-GB" dirty="0"/>
              <a:t> </a:t>
            </a:r>
            <a:r>
              <a:rPr lang="en-GB" dirty="0" err="1"/>
              <a:t>terstruktur</a:t>
            </a:r>
            <a:r>
              <a:rPr lang="en-GB" dirty="0"/>
              <a:t> </a:t>
            </a:r>
            <a:r>
              <a:rPr lang="en-GB" dirty="0" err="1"/>
              <a:t>dan</a:t>
            </a:r>
            <a:r>
              <a:rPr lang="en-GB" dirty="0"/>
              <a:t> </a:t>
            </a:r>
            <a:r>
              <a:rPr lang="en-GB" dirty="0" err="1"/>
              <a:t>terorganisir</a:t>
            </a:r>
            <a:r>
              <a:rPr lang="en-GB" dirty="0"/>
              <a:t> </a:t>
            </a:r>
            <a:r>
              <a:rPr lang="en-GB" dirty="0" err="1"/>
              <a:t>dalam</a:t>
            </a:r>
            <a:r>
              <a:rPr lang="en-GB" dirty="0"/>
              <a:t> </a:t>
            </a:r>
            <a:r>
              <a:rPr lang="en-GB" dirty="0" err="1"/>
              <a:t>suatu</a:t>
            </a:r>
            <a:r>
              <a:rPr lang="en-GB" dirty="0"/>
              <a:t> </a:t>
            </a:r>
            <a:r>
              <a:rPr lang="en-GB" dirty="0" err="1"/>
              <a:t>sistem</a:t>
            </a:r>
            <a:r>
              <a:rPr lang="en-GB" dirty="0"/>
              <a:t> </a:t>
            </a:r>
            <a:r>
              <a:rPr lang="en-GB" dirty="0" err="1"/>
              <a:t>komputer</a:t>
            </a:r>
            <a:r>
              <a:rPr lang="en-GB" dirty="0"/>
              <a:t>, </a:t>
            </a:r>
            <a:r>
              <a:rPr lang="en-GB" dirty="0" err="1"/>
              <a:t>sehingga</a:t>
            </a:r>
            <a:r>
              <a:rPr lang="en-GB" dirty="0"/>
              <a:t> </a:t>
            </a:r>
            <a:r>
              <a:rPr lang="en-GB" dirty="0" err="1"/>
              <a:t>dapat</a:t>
            </a:r>
            <a:r>
              <a:rPr lang="en-GB" dirty="0"/>
              <a:t> </a:t>
            </a:r>
            <a:r>
              <a:rPr lang="en-GB" dirty="0" err="1"/>
              <a:t>diakses</a:t>
            </a:r>
            <a:r>
              <a:rPr lang="en-GB" dirty="0"/>
              <a:t>, </a:t>
            </a:r>
            <a:r>
              <a:rPr lang="en-GB" dirty="0" err="1"/>
              <a:t>dikelola</a:t>
            </a:r>
            <a:r>
              <a:rPr lang="en-GB" dirty="0"/>
              <a:t>, </a:t>
            </a:r>
            <a:r>
              <a:rPr lang="en-GB" dirty="0" err="1"/>
              <a:t>dan</a:t>
            </a:r>
            <a:r>
              <a:rPr lang="en-GB" dirty="0"/>
              <a:t> </a:t>
            </a:r>
            <a:r>
              <a:rPr lang="en-GB" dirty="0" err="1"/>
              <a:t>dimanipulasi</a:t>
            </a:r>
            <a:r>
              <a:rPr lang="en-GB" dirty="0"/>
              <a:t> </a:t>
            </a:r>
            <a:r>
              <a:rPr lang="en-GB" dirty="0" err="1"/>
              <a:t>dengan</a:t>
            </a:r>
            <a:r>
              <a:rPr lang="en-GB" dirty="0"/>
              <a:t> </a:t>
            </a:r>
            <a:r>
              <a:rPr lang="en-GB" dirty="0" err="1"/>
              <a:t>mudah</a:t>
            </a:r>
            <a:r>
              <a:rPr lang="en-GB" dirty="0"/>
              <a:t>. Basis data </a:t>
            </a:r>
            <a:r>
              <a:rPr lang="en-GB" dirty="0" err="1"/>
              <a:t>digunakan</a:t>
            </a:r>
            <a:r>
              <a:rPr lang="en-GB" dirty="0"/>
              <a:t> </a:t>
            </a:r>
            <a:r>
              <a:rPr lang="en-GB" dirty="0" err="1"/>
              <a:t>untuk</a:t>
            </a:r>
            <a:r>
              <a:rPr lang="en-GB" dirty="0"/>
              <a:t> </a:t>
            </a:r>
            <a:r>
              <a:rPr lang="en-GB" dirty="0" err="1"/>
              <a:t>menyimpan</a:t>
            </a:r>
            <a:r>
              <a:rPr lang="en-GB" dirty="0"/>
              <a:t> </a:t>
            </a:r>
            <a:r>
              <a:rPr lang="en-GB" dirty="0" err="1"/>
              <a:t>informasi</a:t>
            </a:r>
            <a:r>
              <a:rPr lang="en-GB" dirty="0"/>
              <a:t> yang </a:t>
            </a:r>
            <a:r>
              <a:rPr lang="en-GB" dirty="0" err="1"/>
              <a:t>digunakan</a:t>
            </a:r>
            <a:r>
              <a:rPr lang="en-GB" dirty="0"/>
              <a:t> </a:t>
            </a:r>
            <a:r>
              <a:rPr lang="en-GB" dirty="0" err="1"/>
              <a:t>dalam</a:t>
            </a:r>
            <a:r>
              <a:rPr lang="en-GB" dirty="0"/>
              <a:t> </a:t>
            </a:r>
            <a:r>
              <a:rPr lang="en-GB" dirty="0" err="1"/>
              <a:t>suatu</a:t>
            </a:r>
            <a:r>
              <a:rPr lang="en-GB" dirty="0"/>
              <a:t> </a:t>
            </a:r>
            <a:r>
              <a:rPr lang="en-GB" dirty="0" err="1"/>
              <a:t>aplikasi</a:t>
            </a:r>
            <a:r>
              <a:rPr lang="en-GB" dirty="0"/>
              <a:t> </a:t>
            </a:r>
            <a:r>
              <a:rPr lang="en-GB" dirty="0" err="1"/>
              <a:t>atau</a:t>
            </a:r>
            <a:r>
              <a:rPr lang="en-GB" dirty="0"/>
              <a:t> </a:t>
            </a:r>
            <a:r>
              <a:rPr lang="en-GB" dirty="0" err="1"/>
              <a:t>sistem</a:t>
            </a:r>
            <a:r>
              <a:rPr lang="en-GB" dirty="0"/>
              <a:t>, </a:t>
            </a:r>
            <a:r>
              <a:rPr lang="en-GB" dirty="0" err="1"/>
              <a:t>sehingga</a:t>
            </a:r>
            <a:r>
              <a:rPr lang="en-GB" dirty="0"/>
              <a:t> </a:t>
            </a:r>
            <a:r>
              <a:rPr lang="en-GB" dirty="0" err="1"/>
              <a:t>memudahkan</a:t>
            </a:r>
            <a:r>
              <a:rPr lang="en-GB" dirty="0"/>
              <a:t> </a:t>
            </a:r>
            <a:r>
              <a:rPr lang="en-GB" dirty="0" err="1"/>
              <a:t>pengolahan</a:t>
            </a:r>
            <a:r>
              <a:rPr lang="en-GB" dirty="0"/>
              <a:t> </a:t>
            </a:r>
            <a:r>
              <a:rPr lang="en-GB" dirty="0" err="1"/>
              <a:t>dan</a:t>
            </a:r>
            <a:r>
              <a:rPr lang="en-GB" dirty="0"/>
              <a:t> </a:t>
            </a:r>
            <a:r>
              <a:rPr lang="en-GB" dirty="0" err="1"/>
              <a:t>pengambilan</a:t>
            </a:r>
            <a:r>
              <a:rPr lang="en-GB" dirty="0"/>
              <a:t> </a:t>
            </a:r>
            <a:r>
              <a:rPr lang="en-GB" dirty="0" err="1"/>
              <a:t>keputusan</a:t>
            </a:r>
            <a:r>
              <a:rPr lang="en-GB" dirty="0"/>
              <a:t>.</a:t>
            </a:r>
          </a:p>
          <a:p>
            <a:r>
              <a:rPr lang="en-GB" dirty="0" smtClean="0"/>
              <a:t>	Basis </a:t>
            </a:r>
            <a:r>
              <a:rPr lang="en-GB" dirty="0"/>
              <a:t>data </a:t>
            </a:r>
            <a:r>
              <a:rPr lang="en-GB" dirty="0" err="1"/>
              <a:t>terdiri</a:t>
            </a:r>
            <a:r>
              <a:rPr lang="en-GB" dirty="0"/>
              <a:t> </a:t>
            </a:r>
            <a:r>
              <a:rPr lang="en-GB" dirty="0" err="1"/>
              <a:t>dari</a:t>
            </a:r>
            <a:r>
              <a:rPr lang="en-GB" dirty="0"/>
              <a:t> </a:t>
            </a:r>
            <a:r>
              <a:rPr lang="en-GB" dirty="0" err="1"/>
              <a:t>tabel</a:t>
            </a:r>
            <a:r>
              <a:rPr lang="en-GB" dirty="0"/>
              <a:t>, yang </a:t>
            </a:r>
            <a:r>
              <a:rPr lang="en-GB" dirty="0" err="1"/>
              <a:t>terdiri</a:t>
            </a:r>
            <a:r>
              <a:rPr lang="en-GB" dirty="0"/>
              <a:t> </a:t>
            </a:r>
            <a:r>
              <a:rPr lang="en-GB" dirty="0" err="1"/>
              <a:t>dari</a:t>
            </a:r>
            <a:r>
              <a:rPr lang="en-GB" dirty="0"/>
              <a:t> </a:t>
            </a:r>
            <a:r>
              <a:rPr lang="en-GB" dirty="0" err="1"/>
              <a:t>baris</a:t>
            </a:r>
            <a:r>
              <a:rPr lang="en-GB" dirty="0"/>
              <a:t> </a:t>
            </a:r>
            <a:r>
              <a:rPr lang="en-GB" dirty="0" err="1"/>
              <a:t>dan</a:t>
            </a:r>
            <a:r>
              <a:rPr lang="en-GB" dirty="0"/>
              <a:t> </a:t>
            </a:r>
            <a:r>
              <a:rPr lang="en-GB" dirty="0" err="1"/>
              <a:t>kolom</a:t>
            </a:r>
            <a:r>
              <a:rPr lang="en-GB" dirty="0"/>
              <a:t>, </a:t>
            </a:r>
            <a:r>
              <a:rPr lang="en-GB" dirty="0" err="1"/>
              <a:t>dan</a:t>
            </a:r>
            <a:r>
              <a:rPr lang="en-GB" dirty="0"/>
              <a:t> </a:t>
            </a:r>
            <a:r>
              <a:rPr lang="en-GB" dirty="0" err="1"/>
              <a:t>masing-masing</a:t>
            </a:r>
            <a:r>
              <a:rPr lang="en-GB" dirty="0"/>
              <a:t> </a:t>
            </a:r>
            <a:r>
              <a:rPr lang="en-GB" dirty="0" err="1"/>
              <a:t>tabel</a:t>
            </a:r>
            <a:r>
              <a:rPr lang="en-GB" dirty="0"/>
              <a:t> </a:t>
            </a:r>
            <a:r>
              <a:rPr lang="en-GB" dirty="0" err="1"/>
              <a:t>berisi</a:t>
            </a:r>
            <a:r>
              <a:rPr lang="en-GB" dirty="0"/>
              <a:t> </a:t>
            </a:r>
            <a:r>
              <a:rPr lang="en-GB" dirty="0" err="1"/>
              <a:t>informasi</a:t>
            </a:r>
            <a:r>
              <a:rPr lang="en-GB" dirty="0"/>
              <a:t> </a:t>
            </a:r>
            <a:r>
              <a:rPr lang="en-GB" dirty="0" err="1"/>
              <a:t>tentang</a:t>
            </a:r>
            <a:r>
              <a:rPr lang="en-GB" dirty="0"/>
              <a:t> </a:t>
            </a:r>
            <a:r>
              <a:rPr lang="en-GB" dirty="0" err="1"/>
              <a:t>entitas</a:t>
            </a:r>
            <a:r>
              <a:rPr lang="en-GB" dirty="0"/>
              <a:t> </a:t>
            </a:r>
            <a:r>
              <a:rPr lang="en-GB" dirty="0" err="1"/>
              <a:t>atau</a:t>
            </a:r>
            <a:r>
              <a:rPr lang="en-GB" dirty="0"/>
              <a:t> </a:t>
            </a:r>
            <a:r>
              <a:rPr lang="en-GB" dirty="0" err="1"/>
              <a:t>objek</a:t>
            </a:r>
            <a:r>
              <a:rPr lang="en-GB" dirty="0"/>
              <a:t> </a:t>
            </a:r>
            <a:r>
              <a:rPr lang="en-GB" dirty="0" err="1"/>
              <a:t>tertentu</a:t>
            </a:r>
            <a:r>
              <a:rPr lang="en-GB" dirty="0"/>
              <a:t>, </a:t>
            </a:r>
            <a:r>
              <a:rPr lang="en-GB" dirty="0" err="1"/>
              <a:t>seperti</a:t>
            </a:r>
            <a:r>
              <a:rPr lang="en-GB" dirty="0"/>
              <a:t> </a:t>
            </a:r>
            <a:r>
              <a:rPr lang="en-GB" dirty="0" err="1"/>
              <a:t>karyawan</a:t>
            </a:r>
            <a:r>
              <a:rPr lang="en-GB" dirty="0"/>
              <a:t>, </a:t>
            </a:r>
            <a:r>
              <a:rPr lang="en-GB" dirty="0" err="1"/>
              <a:t>pelanggan</a:t>
            </a:r>
            <a:r>
              <a:rPr lang="en-GB" dirty="0"/>
              <a:t>, </a:t>
            </a:r>
            <a:r>
              <a:rPr lang="en-GB" dirty="0" err="1"/>
              <a:t>produk</a:t>
            </a:r>
            <a:r>
              <a:rPr lang="en-GB" dirty="0"/>
              <a:t>, </a:t>
            </a:r>
            <a:r>
              <a:rPr lang="en-GB" dirty="0" err="1"/>
              <a:t>dan</a:t>
            </a:r>
            <a:r>
              <a:rPr lang="en-GB" dirty="0"/>
              <a:t> </a:t>
            </a:r>
            <a:r>
              <a:rPr lang="en-GB" dirty="0" err="1"/>
              <a:t>sebagainya</a:t>
            </a:r>
            <a:r>
              <a:rPr lang="en-GB" dirty="0"/>
              <a:t>. Basis data </a:t>
            </a:r>
            <a:r>
              <a:rPr lang="en-GB" dirty="0" err="1"/>
              <a:t>biasanya</a:t>
            </a:r>
            <a:r>
              <a:rPr lang="en-GB" dirty="0"/>
              <a:t> </a:t>
            </a:r>
            <a:r>
              <a:rPr lang="en-GB" dirty="0" err="1"/>
              <a:t>menggunakan</a:t>
            </a:r>
            <a:r>
              <a:rPr lang="en-GB" dirty="0"/>
              <a:t> </a:t>
            </a:r>
            <a:r>
              <a:rPr lang="en-GB" dirty="0" err="1"/>
              <a:t>bahasa</a:t>
            </a:r>
            <a:r>
              <a:rPr lang="en-GB" dirty="0"/>
              <a:t> </a:t>
            </a:r>
            <a:r>
              <a:rPr lang="en-GB" dirty="0" err="1"/>
              <a:t>khusus</a:t>
            </a:r>
            <a:r>
              <a:rPr lang="en-GB" dirty="0"/>
              <a:t>, </a:t>
            </a:r>
            <a:r>
              <a:rPr lang="en-GB" dirty="0" err="1"/>
              <a:t>seperti</a:t>
            </a:r>
            <a:r>
              <a:rPr lang="en-GB" dirty="0"/>
              <a:t> SQL (Structured Query Language), </a:t>
            </a:r>
            <a:r>
              <a:rPr lang="en-GB" dirty="0" err="1"/>
              <a:t>untuk</a:t>
            </a:r>
            <a:r>
              <a:rPr lang="en-GB" dirty="0"/>
              <a:t> </a:t>
            </a:r>
            <a:r>
              <a:rPr lang="en-GB" dirty="0" err="1"/>
              <a:t>mengakses</a:t>
            </a:r>
            <a:r>
              <a:rPr lang="en-GB" dirty="0"/>
              <a:t> </a:t>
            </a:r>
            <a:r>
              <a:rPr lang="en-GB" dirty="0" err="1"/>
              <a:t>dan</a:t>
            </a:r>
            <a:r>
              <a:rPr lang="en-GB" dirty="0"/>
              <a:t> </a:t>
            </a:r>
            <a:r>
              <a:rPr lang="en-GB" dirty="0" err="1"/>
              <a:t>memanipulasi</a:t>
            </a:r>
            <a:r>
              <a:rPr lang="en-GB" dirty="0"/>
              <a:t> data.</a:t>
            </a:r>
          </a:p>
          <a:p>
            <a:endParaRPr lang="en-GB" dirty="0"/>
          </a:p>
        </p:txBody>
      </p:sp>
    </p:spTree>
    <p:extLst>
      <p:ext uri="{BB962C8B-B14F-4D97-AF65-F5344CB8AC3E}">
        <p14:creationId xmlns:p14="http://schemas.microsoft.com/office/powerpoint/2010/main" val="204529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00"/>
                </a:solidFill>
              </a:rPr>
              <a:t>Basis Data (Database)</a:t>
            </a:r>
            <a:endParaRPr lang="en-GB" dirty="0"/>
          </a:p>
        </p:txBody>
      </p:sp>
      <p:sp>
        <p:nvSpPr>
          <p:cNvPr id="3" name="TextBox 2"/>
          <p:cNvSpPr txBox="1"/>
          <p:nvPr/>
        </p:nvSpPr>
        <p:spPr>
          <a:xfrm>
            <a:off x="493485" y="2438399"/>
            <a:ext cx="11219543" cy="3416320"/>
          </a:xfrm>
          <a:prstGeom prst="rect">
            <a:avLst/>
          </a:prstGeom>
          <a:noFill/>
        </p:spPr>
        <p:txBody>
          <a:bodyPr wrap="square" rtlCol="0">
            <a:spAutoFit/>
          </a:bodyPr>
          <a:lstStyle/>
          <a:p>
            <a:r>
              <a:rPr lang="en-GB" dirty="0"/>
              <a:t>Basis data </a:t>
            </a:r>
            <a:r>
              <a:rPr lang="en-GB" dirty="0" err="1"/>
              <a:t>memiliki</a:t>
            </a:r>
            <a:r>
              <a:rPr lang="en-GB" dirty="0"/>
              <a:t> </a:t>
            </a:r>
            <a:r>
              <a:rPr lang="en-GB" dirty="0" err="1"/>
              <a:t>beberapa</a:t>
            </a:r>
            <a:r>
              <a:rPr lang="en-GB" dirty="0"/>
              <a:t> </a:t>
            </a:r>
            <a:r>
              <a:rPr lang="en-GB" dirty="0" err="1"/>
              <a:t>manfaat</a:t>
            </a:r>
            <a:r>
              <a:rPr lang="en-GB" dirty="0"/>
              <a:t>, </a:t>
            </a:r>
            <a:r>
              <a:rPr lang="en-GB" dirty="0" err="1"/>
              <a:t>antara</a:t>
            </a:r>
            <a:r>
              <a:rPr lang="en-GB" dirty="0"/>
              <a:t> lain:</a:t>
            </a:r>
          </a:p>
          <a:p>
            <a:pPr marL="342900" indent="-342900">
              <a:buFont typeface="+mj-lt"/>
              <a:buAutoNum type="arabicPeriod"/>
            </a:pPr>
            <a:r>
              <a:rPr lang="en-GB" dirty="0" err="1"/>
              <a:t>Efisiensi</a:t>
            </a:r>
            <a:r>
              <a:rPr lang="en-GB" dirty="0"/>
              <a:t>: Basis data </a:t>
            </a:r>
            <a:r>
              <a:rPr lang="en-GB" dirty="0" err="1"/>
              <a:t>dapat</a:t>
            </a:r>
            <a:r>
              <a:rPr lang="en-GB" dirty="0"/>
              <a:t> </a:t>
            </a:r>
            <a:r>
              <a:rPr lang="en-GB" dirty="0" err="1"/>
              <a:t>menyimpan</a:t>
            </a:r>
            <a:r>
              <a:rPr lang="en-GB" dirty="0"/>
              <a:t> </a:t>
            </a:r>
            <a:r>
              <a:rPr lang="en-GB" dirty="0" err="1"/>
              <a:t>dan</a:t>
            </a:r>
            <a:r>
              <a:rPr lang="en-GB" dirty="0"/>
              <a:t> </a:t>
            </a:r>
            <a:r>
              <a:rPr lang="en-GB" dirty="0" err="1"/>
              <a:t>mengelola</a:t>
            </a:r>
            <a:r>
              <a:rPr lang="en-GB" dirty="0"/>
              <a:t> data </a:t>
            </a:r>
            <a:r>
              <a:rPr lang="en-GB" dirty="0" err="1"/>
              <a:t>dengan</a:t>
            </a:r>
            <a:r>
              <a:rPr lang="en-GB" dirty="0"/>
              <a:t> </a:t>
            </a:r>
            <a:r>
              <a:rPr lang="en-GB" dirty="0" err="1"/>
              <a:t>lebih</a:t>
            </a:r>
            <a:r>
              <a:rPr lang="en-GB" dirty="0"/>
              <a:t> </a:t>
            </a:r>
            <a:r>
              <a:rPr lang="en-GB" dirty="0" err="1"/>
              <a:t>efisien</a:t>
            </a:r>
            <a:r>
              <a:rPr lang="en-GB" dirty="0"/>
              <a:t> </a:t>
            </a:r>
            <a:r>
              <a:rPr lang="en-GB" dirty="0" err="1"/>
              <a:t>daripada</a:t>
            </a:r>
            <a:r>
              <a:rPr lang="en-GB" dirty="0"/>
              <a:t> </a:t>
            </a:r>
            <a:r>
              <a:rPr lang="en-GB" dirty="0" err="1"/>
              <a:t>menyimpan</a:t>
            </a:r>
            <a:r>
              <a:rPr lang="en-GB" dirty="0"/>
              <a:t> data </a:t>
            </a:r>
            <a:r>
              <a:rPr lang="en-GB" dirty="0" err="1"/>
              <a:t>dalam</a:t>
            </a:r>
            <a:r>
              <a:rPr lang="en-GB" dirty="0"/>
              <a:t> file </a:t>
            </a:r>
            <a:r>
              <a:rPr lang="en-GB" dirty="0" err="1"/>
              <a:t>atau</a:t>
            </a:r>
            <a:r>
              <a:rPr lang="en-GB" dirty="0"/>
              <a:t> spreadsheet </a:t>
            </a:r>
            <a:r>
              <a:rPr lang="en-GB" dirty="0" err="1"/>
              <a:t>terpisah</a:t>
            </a:r>
            <a:r>
              <a:rPr lang="en-GB" dirty="0" smtClean="0"/>
              <a:t>.</a:t>
            </a:r>
          </a:p>
          <a:p>
            <a:pPr marL="342900" indent="-342900">
              <a:buFont typeface="+mj-lt"/>
              <a:buAutoNum type="arabicPeriod"/>
            </a:pPr>
            <a:r>
              <a:rPr lang="en-GB" dirty="0" err="1"/>
              <a:t>Konsistensi</a:t>
            </a:r>
            <a:r>
              <a:rPr lang="en-GB" dirty="0"/>
              <a:t>: Basis data </a:t>
            </a:r>
            <a:r>
              <a:rPr lang="en-GB" dirty="0" err="1"/>
              <a:t>memastikan</a:t>
            </a:r>
            <a:r>
              <a:rPr lang="en-GB" dirty="0"/>
              <a:t> </a:t>
            </a:r>
            <a:r>
              <a:rPr lang="en-GB" dirty="0" err="1"/>
              <a:t>bahwa</a:t>
            </a:r>
            <a:r>
              <a:rPr lang="en-GB" dirty="0"/>
              <a:t> data yang </a:t>
            </a:r>
            <a:r>
              <a:rPr lang="en-GB" dirty="0" err="1"/>
              <a:t>sama</a:t>
            </a:r>
            <a:r>
              <a:rPr lang="en-GB" dirty="0"/>
              <a:t> </a:t>
            </a:r>
            <a:r>
              <a:rPr lang="en-GB" dirty="0" err="1"/>
              <a:t>digunakan</a:t>
            </a:r>
            <a:r>
              <a:rPr lang="en-GB" dirty="0"/>
              <a:t> </a:t>
            </a:r>
            <a:r>
              <a:rPr lang="en-GB" dirty="0" err="1"/>
              <a:t>secara</a:t>
            </a:r>
            <a:r>
              <a:rPr lang="en-GB" dirty="0"/>
              <a:t> </a:t>
            </a:r>
            <a:r>
              <a:rPr lang="en-GB" dirty="0" err="1"/>
              <a:t>konsisten</a:t>
            </a:r>
            <a:r>
              <a:rPr lang="en-GB" dirty="0"/>
              <a:t> di </a:t>
            </a:r>
            <a:r>
              <a:rPr lang="en-GB" dirty="0" err="1"/>
              <a:t>seluruh</a:t>
            </a:r>
            <a:r>
              <a:rPr lang="en-GB" dirty="0"/>
              <a:t> </a:t>
            </a:r>
            <a:r>
              <a:rPr lang="en-GB" dirty="0" err="1"/>
              <a:t>sistem</a:t>
            </a:r>
            <a:r>
              <a:rPr lang="en-GB" dirty="0"/>
              <a:t> </a:t>
            </a:r>
            <a:r>
              <a:rPr lang="en-GB" dirty="0" err="1"/>
              <a:t>atau</a:t>
            </a:r>
            <a:r>
              <a:rPr lang="en-GB" dirty="0"/>
              <a:t> </a:t>
            </a:r>
            <a:r>
              <a:rPr lang="en-GB" dirty="0" err="1"/>
              <a:t>aplikasi</a:t>
            </a:r>
            <a:r>
              <a:rPr lang="en-GB" dirty="0"/>
              <a:t>.</a:t>
            </a:r>
          </a:p>
          <a:p>
            <a:pPr marL="342900" indent="-342900">
              <a:buFont typeface="+mj-lt"/>
              <a:buAutoNum type="arabicPeriod"/>
            </a:pPr>
            <a:r>
              <a:rPr lang="en-GB" dirty="0" err="1"/>
              <a:t>Keamanan</a:t>
            </a:r>
            <a:r>
              <a:rPr lang="en-GB" dirty="0"/>
              <a:t>: Basis data </a:t>
            </a:r>
            <a:r>
              <a:rPr lang="en-GB" dirty="0" err="1"/>
              <a:t>dapat</a:t>
            </a:r>
            <a:r>
              <a:rPr lang="en-GB" dirty="0"/>
              <a:t> </a:t>
            </a:r>
            <a:r>
              <a:rPr lang="en-GB" dirty="0" err="1"/>
              <a:t>diatur</a:t>
            </a:r>
            <a:r>
              <a:rPr lang="en-GB" dirty="0"/>
              <a:t> </a:t>
            </a:r>
            <a:r>
              <a:rPr lang="en-GB" dirty="0" err="1"/>
              <a:t>untuk</a:t>
            </a:r>
            <a:r>
              <a:rPr lang="en-GB" dirty="0"/>
              <a:t> </a:t>
            </a:r>
            <a:r>
              <a:rPr lang="en-GB" dirty="0" err="1"/>
              <a:t>membatasi</a:t>
            </a:r>
            <a:r>
              <a:rPr lang="en-GB" dirty="0"/>
              <a:t> </a:t>
            </a:r>
            <a:r>
              <a:rPr lang="en-GB" dirty="0" err="1"/>
              <a:t>akses</a:t>
            </a:r>
            <a:r>
              <a:rPr lang="en-GB" dirty="0"/>
              <a:t> </a:t>
            </a:r>
            <a:r>
              <a:rPr lang="en-GB" dirty="0" err="1"/>
              <a:t>ke</a:t>
            </a:r>
            <a:r>
              <a:rPr lang="en-GB" dirty="0"/>
              <a:t> data </a:t>
            </a:r>
            <a:r>
              <a:rPr lang="en-GB" dirty="0" err="1"/>
              <a:t>tertentu</a:t>
            </a:r>
            <a:r>
              <a:rPr lang="en-GB" dirty="0"/>
              <a:t>, </a:t>
            </a:r>
            <a:r>
              <a:rPr lang="en-GB" dirty="0" err="1"/>
              <a:t>sehingga</a:t>
            </a:r>
            <a:r>
              <a:rPr lang="en-GB" dirty="0"/>
              <a:t> </a:t>
            </a:r>
            <a:r>
              <a:rPr lang="en-GB" dirty="0" err="1"/>
              <a:t>dapat</a:t>
            </a:r>
            <a:r>
              <a:rPr lang="en-GB" dirty="0"/>
              <a:t> </a:t>
            </a:r>
            <a:r>
              <a:rPr lang="en-GB" dirty="0" err="1"/>
              <a:t>menjaga</a:t>
            </a:r>
            <a:r>
              <a:rPr lang="en-GB" dirty="0"/>
              <a:t> </a:t>
            </a:r>
            <a:r>
              <a:rPr lang="en-GB" dirty="0" err="1"/>
              <a:t>keamanan</a:t>
            </a:r>
            <a:r>
              <a:rPr lang="en-GB" dirty="0"/>
              <a:t> </a:t>
            </a:r>
            <a:r>
              <a:rPr lang="en-GB" dirty="0" err="1"/>
              <a:t>dan</a:t>
            </a:r>
            <a:r>
              <a:rPr lang="en-GB" dirty="0"/>
              <a:t> </a:t>
            </a:r>
            <a:r>
              <a:rPr lang="en-GB" dirty="0" err="1"/>
              <a:t>privasi</a:t>
            </a:r>
            <a:r>
              <a:rPr lang="en-GB" dirty="0"/>
              <a:t> data.</a:t>
            </a:r>
          </a:p>
          <a:p>
            <a:pPr marL="342900" indent="-342900">
              <a:buFont typeface="+mj-lt"/>
              <a:buAutoNum type="arabicPeriod"/>
            </a:pPr>
            <a:r>
              <a:rPr lang="en-GB" dirty="0" err="1"/>
              <a:t>Integritas</a:t>
            </a:r>
            <a:r>
              <a:rPr lang="en-GB" dirty="0"/>
              <a:t>: Basis data </a:t>
            </a:r>
            <a:r>
              <a:rPr lang="en-GB" dirty="0" err="1"/>
              <a:t>dapat</a:t>
            </a:r>
            <a:r>
              <a:rPr lang="en-GB" dirty="0"/>
              <a:t> </a:t>
            </a:r>
            <a:r>
              <a:rPr lang="en-GB" dirty="0" err="1"/>
              <a:t>memastikan</a:t>
            </a:r>
            <a:r>
              <a:rPr lang="en-GB" dirty="0"/>
              <a:t> </a:t>
            </a:r>
            <a:r>
              <a:rPr lang="en-GB" dirty="0" err="1"/>
              <a:t>bahwa</a:t>
            </a:r>
            <a:r>
              <a:rPr lang="en-GB" dirty="0"/>
              <a:t> data yang </a:t>
            </a:r>
            <a:r>
              <a:rPr lang="en-GB" dirty="0" err="1"/>
              <a:t>dimasukkan</a:t>
            </a:r>
            <a:r>
              <a:rPr lang="en-GB" dirty="0"/>
              <a:t> </a:t>
            </a:r>
            <a:r>
              <a:rPr lang="en-GB" dirty="0" err="1"/>
              <a:t>ke</a:t>
            </a:r>
            <a:r>
              <a:rPr lang="en-GB" dirty="0"/>
              <a:t> </a:t>
            </a:r>
            <a:r>
              <a:rPr lang="en-GB" dirty="0" err="1"/>
              <a:t>dalam</a:t>
            </a:r>
            <a:r>
              <a:rPr lang="en-GB" dirty="0"/>
              <a:t> </a:t>
            </a:r>
            <a:r>
              <a:rPr lang="en-GB" dirty="0" err="1"/>
              <a:t>sistem</a:t>
            </a:r>
            <a:r>
              <a:rPr lang="en-GB" dirty="0"/>
              <a:t> </a:t>
            </a:r>
            <a:r>
              <a:rPr lang="en-GB" dirty="0" err="1"/>
              <a:t>adalah</a:t>
            </a:r>
            <a:r>
              <a:rPr lang="en-GB" dirty="0"/>
              <a:t> </a:t>
            </a:r>
            <a:r>
              <a:rPr lang="en-GB" dirty="0" err="1"/>
              <a:t>akurat</a:t>
            </a:r>
            <a:r>
              <a:rPr lang="en-GB" dirty="0"/>
              <a:t> </a:t>
            </a:r>
            <a:r>
              <a:rPr lang="en-GB" dirty="0" err="1"/>
              <a:t>dan</a:t>
            </a:r>
            <a:r>
              <a:rPr lang="en-GB" dirty="0"/>
              <a:t> </a:t>
            </a:r>
            <a:r>
              <a:rPr lang="en-GB" dirty="0" err="1"/>
              <a:t>lengkap</a:t>
            </a:r>
            <a:r>
              <a:rPr lang="en-GB" dirty="0" smtClean="0"/>
              <a:t>.</a:t>
            </a:r>
            <a:endParaRPr lang="en-GB" dirty="0"/>
          </a:p>
          <a:p>
            <a:r>
              <a:rPr lang="en-GB" dirty="0" smtClean="0"/>
              <a:t>	Basis </a:t>
            </a:r>
            <a:r>
              <a:rPr lang="en-GB" dirty="0"/>
              <a:t>data </a:t>
            </a:r>
            <a:r>
              <a:rPr lang="en-GB" dirty="0" err="1"/>
              <a:t>digunakan</a:t>
            </a:r>
            <a:r>
              <a:rPr lang="en-GB" dirty="0"/>
              <a:t> di </a:t>
            </a:r>
            <a:r>
              <a:rPr lang="en-GB" dirty="0" err="1"/>
              <a:t>banyak</a:t>
            </a:r>
            <a:r>
              <a:rPr lang="en-GB" dirty="0"/>
              <a:t> </a:t>
            </a:r>
            <a:r>
              <a:rPr lang="en-GB" dirty="0" err="1"/>
              <a:t>bidang</a:t>
            </a:r>
            <a:r>
              <a:rPr lang="en-GB" dirty="0"/>
              <a:t>, </a:t>
            </a:r>
            <a:r>
              <a:rPr lang="en-GB" dirty="0" err="1"/>
              <a:t>seperti</a:t>
            </a:r>
            <a:r>
              <a:rPr lang="en-GB" dirty="0"/>
              <a:t> </a:t>
            </a:r>
            <a:r>
              <a:rPr lang="en-GB" dirty="0" err="1"/>
              <a:t>bisnis</a:t>
            </a:r>
            <a:r>
              <a:rPr lang="en-GB" dirty="0"/>
              <a:t>, </a:t>
            </a:r>
            <a:r>
              <a:rPr lang="en-GB" dirty="0" err="1"/>
              <a:t>kesehatan</a:t>
            </a:r>
            <a:r>
              <a:rPr lang="en-GB" dirty="0"/>
              <a:t>, </a:t>
            </a:r>
            <a:r>
              <a:rPr lang="en-GB" dirty="0" err="1"/>
              <a:t>pendidikan</a:t>
            </a:r>
            <a:r>
              <a:rPr lang="en-GB" dirty="0"/>
              <a:t>, </a:t>
            </a:r>
            <a:r>
              <a:rPr lang="en-GB" dirty="0" err="1"/>
              <a:t>pemerintahan</a:t>
            </a:r>
            <a:r>
              <a:rPr lang="en-GB" dirty="0"/>
              <a:t>, </a:t>
            </a:r>
            <a:r>
              <a:rPr lang="en-GB" dirty="0" err="1"/>
              <a:t>dan</a:t>
            </a:r>
            <a:r>
              <a:rPr lang="en-GB" dirty="0"/>
              <a:t> </a:t>
            </a:r>
            <a:r>
              <a:rPr lang="en-GB" dirty="0" err="1"/>
              <a:t>sebagainya</a:t>
            </a:r>
            <a:r>
              <a:rPr lang="en-GB" dirty="0"/>
              <a:t>, </a:t>
            </a:r>
            <a:r>
              <a:rPr lang="en-GB" dirty="0" err="1"/>
              <a:t>untuk</a:t>
            </a:r>
            <a:r>
              <a:rPr lang="en-GB" dirty="0"/>
              <a:t> </a:t>
            </a:r>
            <a:r>
              <a:rPr lang="en-GB" dirty="0" err="1"/>
              <a:t>menyimpan</a:t>
            </a:r>
            <a:r>
              <a:rPr lang="en-GB" dirty="0"/>
              <a:t>, </a:t>
            </a:r>
            <a:r>
              <a:rPr lang="en-GB" dirty="0" err="1"/>
              <a:t>mengelola</a:t>
            </a:r>
            <a:r>
              <a:rPr lang="en-GB" dirty="0"/>
              <a:t>, </a:t>
            </a:r>
            <a:r>
              <a:rPr lang="en-GB" dirty="0" err="1"/>
              <a:t>dan</a:t>
            </a:r>
            <a:r>
              <a:rPr lang="en-GB" dirty="0"/>
              <a:t> </a:t>
            </a:r>
            <a:r>
              <a:rPr lang="en-GB" dirty="0" err="1"/>
              <a:t>mengakses</a:t>
            </a:r>
            <a:r>
              <a:rPr lang="en-GB" dirty="0"/>
              <a:t> data yang </a:t>
            </a:r>
            <a:r>
              <a:rPr lang="en-GB" dirty="0" err="1"/>
              <a:t>diperlukan</a:t>
            </a:r>
            <a:r>
              <a:rPr lang="en-GB" dirty="0"/>
              <a:t> </a:t>
            </a:r>
            <a:r>
              <a:rPr lang="en-GB" dirty="0" err="1"/>
              <a:t>dalam</a:t>
            </a:r>
            <a:r>
              <a:rPr lang="en-GB" dirty="0"/>
              <a:t> </a:t>
            </a:r>
            <a:r>
              <a:rPr lang="en-GB" dirty="0" err="1"/>
              <a:t>suatu</a:t>
            </a:r>
            <a:r>
              <a:rPr lang="en-GB" dirty="0"/>
              <a:t> </a:t>
            </a:r>
            <a:r>
              <a:rPr lang="en-GB" dirty="0" err="1"/>
              <a:t>aplikasi</a:t>
            </a:r>
            <a:r>
              <a:rPr lang="en-GB" dirty="0"/>
              <a:t> </a:t>
            </a:r>
            <a:r>
              <a:rPr lang="en-GB" dirty="0" err="1"/>
              <a:t>atau</a:t>
            </a:r>
            <a:r>
              <a:rPr lang="en-GB" dirty="0"/>
              <a:t> </a:t>
            </a:r>
            <a:r>
              <a:rPr lang="en-GB" dirty="0" err="1"/>
              <a:t>sistem</a:t>
            </a:r>
            <a:r>
              <a:rPr lang="en-GB" dirty="0"/>
              <a:t>.</a:t>
            </a:r>
          </a:p>
        </p:txBody>
      </p:sp>
    </p:spTree>
    <p:extLst>
      <p:ext uri="{BB962C8B-B14F-4D97-AF65-F5344CB8AC3E}">
        <p14:creationId xmlns:p14="http://schemas.microsoft.com/office/powerpoint/2010/main" val="55057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FFFF00"/>
                </a:solidFill>
              </a:rPr>
              <a:t>Sistem</a:t>
            </a:r>
            <a:r>
              <a:rPr lang="en-GB" dirty="0">
                <a:solidFill>
                  <a:srgbClr val="FFFF00"/>
                </a:solidFill>
              </a:rPr>
              <a:t> </a:t>
            </a:r>
            <a:r>
              <a:rPr lang="en-GB" dirty="0" err="1">
                <a:solidFill>
                  <a:srgbClr val="FFFF00"/>
                </a:solidFill>
              </a:rPr>
              <a:t>Manajemen</a:t>
            </a:r>
            <a:r>
              <a:rPr lang="en-GB" dirty="0">
                <a:solidFill>
                  <a:srgbClr val="FFFF00"/>
                </a:solidFill>
              </a:rPr>
              <a:t> Basis Data (DBMS)</a:t>
            </a:r>
          </a:p>
        </p:txBody>
      </p:sp>
      <p:sp>
        <p:nvSpPr>
          <p:cNvPr id="3" name="TextBox 2"/>
          <p:cNvSpPr txBox="1"/>
          <p:nvPr/>
        </p:nvSpPr>
        <p:spPr>
          <a:xfrm>
            <a:off x="1154954" y="2612571"/>
            <a:ext cx="9962990" cy="2585323"/>
          </a:xfrm>
          <a:prstGeom prst="rect">
            <a:avLst/>
          </a:prstGeom>
          <a:noFill/>
        </p:spPr>
        <p:txBody>
          <a:bodyPr wrap="square" rtlCol="0">
            <a:spAutoFit/>
          </a:bodyPr>
          <a:lstStyle/>
          <a:p>
            <a:r>
              <a:rPr lang="en-GB"/>
              <a:t>Sistem Manajemen Basis Data atau Database Management System (DBMS) adalah perangkat lunak yang digunakan untuk mengelola dan memanipulasi basis data. DBMS digunakan untuk menyimpan, mengakses, dan mengelola data secara efisien dan terorganisir.</a:t>
            </a:r>
          </a:p>
          <a:p>
            <a:endParaRPr lang="en-GB"/>
          </a:p>
          <a:p>
            <a:r>
              <a:rPr lang="en-GB"/>
              <a:t>DBMS menyediakan antarmuka antara pengguna atau aplikasi dan basis data, yang memungkinkan pengguna untuk mengakses dan memanipulasi data dengan mudah. DBMS dapat digunakan untuk melakukan berbagai operasi pada basis data, seperti menambah, menghapus, mengubah, dan mengambil data dari basis data.</a:t>
            </a:r>
            <a:endParaRPr lang="en-GB" dirty="0"/>
          </a:p>
        </p:txBody>
      </p:sp>
    </p:spTree>
    <p:extLst>
      <p:ext uri="{BB962C8B-B14F-4D97-AF65-F5344CB8AC3E}">
        <p14:creationId xmlns:p14="http://schemas.microsoft.com/office/powerpoint/2010/main" val="391547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FFFF00"/>
                </a:solidFill>
              </a:rPr>
              <a:t>Sistem</a:t>
            </a:r>
            <a:r>
              <a:rPr lang="en-GB" dirty="0">
                <a:solidFill>
                  <a:srgbClr val="FFFF00"/>
                </a:solidFill>
              </a:rPr>
              <a:t> </a:t>
            </a:r>
            <a:r>
              <a:rPr lang="en-GB" dirty="0" err="1">
                <a:solidFill>
                  <a:srgbClr val="FFFF00"/>
                </a:solidFill>
              </a:rPr>
              <a:t>Manajemen</a:t>
            </a:r>
            <a:r>
              <a:rPr lang="en-GB" dirty="0">
                <a:solidFill>
                  <a:srgbClr val="FFFF00"/>
                </a:solidFill>
              </a:rPr>
              <a:t> Basis Data (DBMS)</a:t>
            </a:r>
          </a:p>
        </p:txBody>
      </p:sp>
      <p:sp>
        <p:nvSpPr>
          <p:cNvPr id="3" name="TextBox 2"/>
          <p:cNvSpPr txBox="1"/>
          <p:nvPr/>
        </p:nvSpPr>
        <p:spPr>
          <a:xfrm>
            <a:off x="1277257" y="2452914"/>
            <a:ext cx="9898743" cy="3970318"/>
          </a:xfrm>
          <a:prstGeom prst="rect">
            <a:avLst/>
          </a:prstGeom>
          <a:noFill/>
        </p:spPr>
        <p:txBody>
          <a:bodyPr wrap="square" rtlCol="0">
            <a:spAutoFit/>
          </a:bodyPr>
          <a:lstStyle/>
          <a:p>
            <a:r>
              <a:rPr lang="en-GB" dirty="0" err="1"/>
              <a:t>Beberapa</a:t>
            </a:r>
            <a:r>
              <a:rPr lang="en-GB" dirty="0"/>
              <a:t> </a:t>
            </a:r>
            <a:r>
              <a:rPr lang="en-GB" dirty="0" err="1"/>
              <a:t>jenis</a:t>
            </a:r>
            <a:r>
              <a:rPr lang="en-GB" dirty="0"/>
              <a:t> DBMS yang </a:t>
            </a:r>
            <a:r>
              <a:rPr lang="en-GB" dirty="0" err="1"/>
              <a:t>umum</a:t>
            </a:r>
            <a:r>
              <a:rPr lang="en-GB" dirty="0"/>
              <a:t> </a:t>
            </a:r>
            <a:r>
              <a:rPr lang="en-GB" dirty="0" err="1"/>
              <a:t>digunakan</a:t>
            </a:r>
            <a:r>
              <a:rPr lang="en-GB" dirty="0"/>
              <a:t> </a:t>
            </a:r>
            <a:r>
              <a:rPr lang="en-GB" dirty="0" err="1"/>
              <a:t>adalah</a:t>
            </a:r>
            <a:r>
              <a:rPr lang="en-GB" dirty="0"/>
              <a:t>:</a:t>
            </a:r>
          </a:p>
          <a:p>
            <a:endParaRPr lang="en-GB" dirty="0"/>
          </a:p>
          <a:p>
            <a:pPr marL="342900" indent="-342900">
              <a:buFont typeface="+mj-lt"/>
              <a:buAutoNum type="arabicPeriod"/>
            </a:pPr>
            <a:r>
              <a:rPr lang="en-GB" dirty="0" err="1"/>
              <a:t>Sistem</a:t>
            </a:r>
            <a:r>
              <a:rPr lang="en-GB" dirty="0"/>
              <a:t> Basis Data </a:t>
            </a:r>
            <a:r>
              <a:rPr lang="en-GB" dirty="0" err="1"/>
              <a:t>Relasional</a:t>
            </a:r>
            <a:r>
              <a:rPr lang="en-GB" dirty="0"/>
              <a:t> (RDBMS): </a:t>
            </a:r>
            <a:r>
              <a:rPr lang="en-GB" dirty="0" err="1"/>
              <a:t>Sistem</a:t>
            </a:r>
            <a:r>
              <a:rPr lang="en-GB" dirty="0"/>
              <a:t> basis data yang </a:t>
            </a:r>
            <a:r>
              <a:rPr lang="en-GB" dirty="0" err="1"/>
              <a:t>terdiri</a:t>
            </a:r>
            <a:r>
              <a:rPr lang="en-GB" dirty="0"/>
              <a:t> </a:t>
            </a:r>
            <a:r>
              <a:rPr lang="en-GB" dirty="0" err="1"/>
              <a:t>dari</a:t>
            </a:r>
            <a:r>
              <a:rPr lang="en-GB" dirty="0"/>
              <a:t> </a:t>
            </a:r>
            <a:r>
              <a:rPr lang="en-GB" dirty="0" err="1"/>
              <a:t>tabel</a:t>
            </a:r>
            <a:r>
              <a:rPr lang="en-GB" dirty="0"/>
              <a:t> yang </a:t>
            </a:r>
            <a:r>
              <a:rPr lang="en-GB" dirty="0" err="1"/>
              <a:t>terkait</a:t>
            </a:r>
            <a:r>
              <a:rPr lang="en-GB" dirty="0"/>
              <a:t> </a:t>
            </a:r>
            <a:r>
              <a:rPr lang="en-GB" dirty="0" err="1"/>
              <a:t>satu</a:t>
            </a:r>
            <a:r>
              <a:rPr lang="en-GB" dirty="0"/>
              <a:t> </a:t>
            </a:r>
            <a:r>
              <a:rPr lang="en-GB" dirty="0" err="1"/>
              <a:t>sama</a:t>
            </a:r>
            <a:r>
              <a:rPr lang="en-GB" dirty="0"/>
              <a:t> lain </a:t>
            </a:r>
            <a:r>
              <a:rPr lang="en-GB" dirty="0" err="1"/>
              <a:t>melalui</a:t>
            </a:r>
            <a:r>
              <a:rPr lang="en-GB" dirty="0"/>
              <a:t> </a:t>
            </a:r>
            <a:r>
              <a:rPr lang="en-GB" dirty="0" err="1"/>
              <a:t>kunci</a:t>
            </a:r>
            <a:r>
              <a:rPr lang="en-GB" dirty="0"/>
              <a:t> </a:t>
            </a:r>
            <a:r>
              <a:rPr lang="en-GB" dirty="0" err="1"/>
              <a:t>utama</a:t>
            </a:r>
            <a:r>
              <a:rPr lang="en-GB" dirty="0"/>
              <a:t> </a:t>
            </a:r>
            <a:r>
              <a:rPr lang="en-GB" dirty="0" err="1"/>
              <a:t>atau</a:t>
            </a:r>
            <a:r>
              <a:rPr lang="en-GB" dirty="0"/>
              <a:t> </a:t>
            </a:r>
            <a:r>
              <a:rPr lang="en-GB" dirty="0" err="1"/>
              <a:t>kunci</a:t>
            </a:r>
            <a:r>
              <a:rPr lang="en-GB" dirty="0"/>
              <a:t> </a:t>
            </a:r>
            <a:r>
              <a:rPr lang="en-GB" dirty="0" err="1"/>
              <a:t>asing</a:t>
            </a:r>
            <a:r>
              <a:rPr lang="en-GB" dirty="0" smtClean="0"/>
              <a:t>.</a:t>
            </a:r>
          </a:p>
          <a:p>
            <a:pPr marL="342900" indent="-342900">
              <a:buFont typeface="+mj-lt"/>
              <a:buAutoNum type="arabicPeriod"/>
            </a:pPr>
            <a:r>
              <a:rPr lang="en-GB" dirty="0" err="1"/>
              <a:t>Sistem</a:t>
            </a:r>
            <a:r>
              <a:rPr lang="en-GB" dirty="0"/>
              <a:t> Basis Data </a:t>
            </a:r>
            <a:r>
              <a:rPr lang="en-GB" dirty="0" err="1"/>
              <a:t>Hierarkis</a:t>
            </a:r>
            <a:r>
              <a:rPr lang="en-GB" dirty="0"/>
              <a:t>: </a:t>
            </a:r>
            <a:r>
              <a:rPr lang="en-GB" dirty="0" err="1"/>
              <a:t>Sistem</a:t>
            </a:r>
            <a:r>
              <a:rPr lang="en-GB" dirty="0"/>
              <a:t> basis data yang </a:t>
            </a:r>
            <a:r>
              <a:rPr lang="en-GB" dirty="0" err="1"/>
              <a:t>menyimpan</a:t>
            </a:r>
            <a:r>
              <a:rPr lang="en-GB" dirty="0"/>
              <a:t> data </a:t>
            </a:r>
            <a:r>
              <a:rPr lang="en-GB" dirty="0" err="1"/>
              <a:t>dalam</a:t>
            </a:r>
            <a:r>
              <a:rPr lang="en-GB" dirty="0"/>
              <a:t> </a:t>
            </a:r>
            <a:r>
              <a:rPr lang="en-GB" dirty="0" err="1"/>
              <a:t>bentuk</a:t>
            </a:r>
            <a:r>
              <a:rPr lang="en-GB" dirty="0"/>
              <a:t> </a:t>
            </a:r>
            <a:r>
              <a:rPr lang="en-GB" dirty="0" err="1"/>
              <a:t>pohon</a:t>
            </a:r>
            <a:r>
              <a:rPr lang="en-GB" dirty="0"/>
              <a:t> </a:t>
            </a:r>
            <a:r>
              <a:rPr lang="en-GB" dirty="0" err="1"/>
              <a:t>atau</a:t>
            </a:r>
            <a:r>
              <a:rPr lang="en-GB" dirty="0"/>
              <a:t> </a:t>
            </a:r>
            <a:r>
              <a:rPr lang="en-GB" dirty="0" err="1"/>
              <a:t>struktur</a:t>
            </a:r>
            <a:r>
              <a:rPr lang="en-GB" dirty="0"/>
              <a:t> </a:t>
            </a:r>
            <a:r>
              <a:rPr lang="en-GB" dirty="0" err="1"/>
              <a:t>hierarkis</a:t>
            </a:r>
            <a:r>
              <a:rPr lang="en-GB" dirty="0"/>
              <a:t>.</a:t>
            </a:r>
          </a:p>
          <a:p>
            <a:pPr marL="342900" indent="-342900">
              <a:buFont typeface="+mj-lt"/>
              <a:buAutoNum type="arabicPeriod"/>
            </a:pPr>
            <a:r>
              <a:rPr lang="en-GB" dirty="0" err="1"/>
              <a:t>Sistem</a:t>
            </a:r>
            <a:r>
              <a:rPr lang="en-GB" dirty="0"/>
              <a:t> Basis Data </a:t>
            </a:r>
            <a:r>
              <a:rPr lang="en-GB" dirty="0" err="1"/>
              <a:t>Jaringan</a:t>
            </a:r>
            <a:r>
              <a:rPr lang="en-GB" dirty="0"/>
              <a:t>: </a:t>
            </a:r>
            <a:r>
              <a:rPr lang="en-GB" dirty="0" err="1"/>
              <a:t>Sistem</a:t>
            </a:r>
            <a:r>
              <a:rPr lang="en-GB" dirty="0"/>
              <a:t> basis data yang </a:t>
            </a:r>
            <a:r>
              <a:rPr lang="en-GB" dirty="0" err="1"/>
              <a:t>menyimpan</a:t>
            </a:r>
            <a:r>
              <a:rPr lang="en-GB" dirty="0"/>
              <a:t> data </a:t>
            </a:r>
            <a:r>
              <a:rPr lang="en-GB" dirty="0" err="1"/>
              <a:t>dalam</a:t>
            </a:r>
            <a:r>
              <a:rPr lang="en-GB" dirty="0"/>
              <a:t> </a:t>
            </a:r>
            <a:r>
              <a:rPr lang="en-GB" dirty="0" err="1"/>
              <a:t>bentuk</a:t>
            </a:r>
            <a:r>
              <a:rPr lang="en-GB" dirty="0"/>
              <a:t> </a:t>
            </a:r>
            <a:r>
              <a:rPr lang="en-GB" dirty="0" err="1"/>
              <a:t>jaringan</a:t>
            </a:r>
            <a:r>
              <a:rPr lang="en-GB" dirty="0"/>
              <a:t> yang </a:t>
            </a:r>
            <a:r>
              <a:rPr lang="en-GB" dirty="0" err="1"/>
              <a:t>saling</a:t>
            </a:r>
            <a:r>
              <a:rPr lang="en-GB" dirty="0"/>
              <a:t> </a:t>
            </a:r>
            <a:r>
              <a:rPr lang="en-GB" dirty="0" err="1"/>
              <a:t>terhubung</a:t>
            </a:r>
            <a:r>
              <a:rPr lang="en-GB" dirty="0" smtClean="0"/>
              <a:t>.</a:t>
            </a:r>
          </a:p>
          <a:p>
            <a:pPr marL="342900" indent="-342900">
              <a:buFont typeface="+mj-lt"/>
              <a:buAutoNum type="arabicPeriod"/>
            </a:pPr>
            <a:r>
              <a:rPr lang="en-GB" dirty="0" err="1"/>
              <a:t>Sistem</a:t>
            </a:r>
            <a:r>
              <a:rPr lang="en-GB" dirty="0"/>
              <a:t> Basis Data </a:t>
            </a:r>
            <a:r>
              <a:rPr lang="en-GB" dirty="0" err="1"/>
              <a:t>Objek</a:t>
            </a:r>
            <a:r>
              <a:rPr lang="en-GB" dirty="0"/>
              <a:t>: </a:t>
            </a:r>
            <a:r>
              <a:rPr lang="en-GB" dirty="0" err="1"/>
              <a:t>Sistem</a:t>
            </a:r>
            <a:r>
              <a:rPr lang="en-GB" dirty="0"/>
              <a:t> basis data yang </a:t>
            </a:r>
            <a:r>
              <a:rPr lang="en-GB" dirty="0" err="1"/>
              <a:t>menggabungkan</a:t>
            </a:r>
            <a:r>
              <a:rPr lang="en-GB" dirty="0"/>
              <a:t> </a:t>
            </a:r>
            <a:r>
              <a:rPr lang="en-GB" dirty="0" err="1"/>
              <a:t>sifat-sifat</a:t>
            </a:r>
            <a:r>
              <a:rPr lang="en-GB" dirty="0"/>
              <a:t> </a:t>
            </a:r>
            <a:r>
              <a:rPr lang="en-GB" dirty="0" err="1"/>
              <a:t>sistem</a:t>
            </a:r>
            <a:r>
              <a:rPr lang="en-GB" dirty="0"/>
              <a:t> basis data </a:t>
            </a:r>
            <a:r>
              <a:rPr lang="en-GB" dirty="0" err="1"/>
              <a:t>relasional</a:t>
            </a:r>
            <a:r>
              <a:rPr lang="en-GB" dirty="0"/>
              <a:t> </a:t>
            </a:r>
            <a:r>
              <a:rPr lang="en-GB" dirty="0" err="1"/>
              <a:t>dan</a:t>
            </a:r>
            <a:r>
              <a:rPr lang="en-GB" dirty="0"/>
              <a:t> </a:t>
            </a:r>
            <a:r>
              <a:rPr lang="en-GB" dirty="0" err="1"/>
              <a:t>sistem</a:t>
            </a:r>
            <a:r>
              <a:rPr lang="en-GB" dirty="0"/>
              <a:t> basis data </a:t>
            </a:r>
            <a:r>
              <a:rPr lang="en-GB" dirty="0" err="1"/>
              <a:t>objek</a:t>
            </a:r>
            <a:endParaRPr lang="en-GB" dirty="0" smtClean="0"/>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344632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Sistem</a:t>
            </a:r>
            <a:r>
              <a:rPr lang="en-GB" dirty="0"/>
              <a:t> </a:t>
            </a:r>
            <a:r>
              <a:rPr lang="en-GB" dirty="0" err="1"/>
              <a:t>Manajemen</a:t>
            </a:r>
            <a:r>
              <a:rPr lang="en-GB" dirty="0"/>
              <a:t> Basis Data (DBMS)</a:t>
            </a:r>
          </a:p>
        </p:txBody>
      </p:sp>
      <p:sp>
        <p:nvSpPr>
          <p:cNvPr id="3" name="TextBox 2"/>
          <p:cNvSpPr txBox="1"/>
          <p:nvPr/>
        </p:nvSpPr>
        <p:spPr>
          <a:xfrm>
            <a:off x="449944" y="2177143"/>
            <a:ext cx="11234057" cy="3693319"/>
          </a:xfrm>
          <a:prstGeom prst="rect">
            <a:avLst/>
          </a:prstGeom>
          <a:noFill/>
        </p:spPr>
        <p:txBody>
          <a:bodyPr wrap="square" rtlCol="0">
            <a:spAutoFit/>
          </a:bodyPr>
          <a:lstStyle/>
          <a:p>
            <a:r>
              <a:rPr lang="en-GB" dirty="0"/>
              <a:t>DBMS </a:t>
            </a:r>
            <a:r>
              <a:rPr lang="en-GB" dirty="0" err="1"/>
              <a:t>memiliki</a:t>
            </a:r>
            <a:r>
              <a:rPr lang="en-GB" dirty="0"/>
              <a:t> </a:t>
            </a:r>
            <a:r>
              <a:rPr lang="en-GB" dirty="0" err="1"/>
              <a:t>beberapa</a:t>
            </a:r>
            <a:r>
              <a:rPr lang="en-GB" dirty="0"/>
              <a:t> </a:t>
            </a:r>
            <a:r>
              <a:rPr lang="en-GB" dirty="0" err="1"/>
              <a:t>manfaat</a:t>
            </a:r>
            <a:r>
              <a:rPr lang="en-GB" dirty="0"/>
              <a:t>, </a:t>
            </a:r>
            <a:r>
              <a:rPr lang="en-GB" dirty="0" err="1"/>
              <a:t>antara</a:t>
            </a:r>
            <a:r>
              <a:rPr lang="en-GB" dirty="0"/>
              <a:t> lain:</a:t>
            </a:r>
          </a:p>
          <a:p>
            <a:endParaRPr lang="en-GB" dirty="0"/>
          </a:p>
          <a:p>
            <a:pPr marL="342900" indent="-342900">
              <a:buFont typeface="+mj-lt"/>
              <a:buAutoNum type="arabicPeriod"/>
            </a:pPr>
            <a:r>
              <a:rPr lang="en-GB" dirty="0" err="1"/>
              <a:t>Efisiensi</a:t>
            </a:r>
            <a:r>
              <a:rPr lang="en-GB" dirty="0"/>
              <a:t>: DBMS </a:t>
            </a:r>
            <a:r>
              <a:rPr lang="en-GB" dirty="0" err="1"/>
              <a:t>dapat</a:t>
            </a:r>
            <a:r>
              <a:rPr lang="en-GB" dirty="0"/>
              <a:t> </a:t>
            </a:r>
            <a:r>
              <a:rPr lang="en-GB" dirty="0" err="1"/>
              <a:t>mengelola</a:t>
            </a:r>
            <a:r>
              <a:rPr lang="en-GB" dirty="0"/>
              <a:t> </a:t>
            </a:r>
            <a:r>
              <a:rPr lang="en-GB" dirty="0" err="1"/>
              <a:t>dan</a:t>
            </a:r>
            <a:r>
              <a:rPr lang="en-GB" dirty="0"/>
              <a:t> </a:t>
            </a:r>
            <a:r>
              <a:rPr lang="en-GB" dirty="0" err="1"/>
              <a:t>memproses</a:t>
            </a:r>
            <a:r>
              <a:rPr lang="en-GB" dirty="0"/>
              <a:t> data </a:t>
            </a:r>
            <a:r>
              <a:rPr lang="en-GB" dirty="0" err="1"/>
              <a:t>dengan</a:t>
            </a:r>
            <a:r>
              <a:rPr lang="en-GB" dirty="0"/>
              <a:t> </a:t>
            </a:r>
            <a:r>
              <a:rPr lang="en-GB" dirty="0" err="1"/>
              <a:t>lebih</a:t>
            </a:r>
            <a:r>
              <a:rPr lang="en-GB" dirty="0"/>
              <a:t> </a:t>
            </a:r>
            <a:r>
              <a:rPr lang="en-GB" dirty="0" err="1"/>
              <a:t>cepat</a:t>
            </a:r>
            <a:r>
              <a:rPr lang="en-GB" dirty="0"/>
              <a:t> </a:t>
            </a:r>
            <a:r>
              <a:rPr lang="en-GB" dirty="0" err="1"/>
              <a:t>dan</a:t>
            </a:r>
            <a:r>
              <a:rPr lang="en-GB" dirty="0"/>
              <a:t> </a:t>
            </a:r>
            <a:r>
              <a:rPr lang="en-GB" dirty="0" err="1"/>
              <a:t>efisien</a:t>
            </a:r>
            <a:r>
              <a:rPr lang="en-GB" dirty="0" smtClean="0"/>
              <a:t>.</a:t>
            </a:r>
          </a:p>
          <a:p>
            <a:pPr marL="342900" indent="-342900">
              <a:buFont typeface="+mj-lt"/>
              <a:buAutoNum type="arabicPeriod"/>
            </a:pPr>
            <a:r>
              <a:rPr lang="en-GB" dirty="0" err="1"/>
              <a:t>Konsistensi</a:t>
            </a:r>
            <a:r>
              <a:rPr lang="en-GB" dirty="0"/>
              <a:t>: DBMS </a:t>
            </a:r>
            <a:r>
              <a:rPr lang="en-GB" dirty="0" err="1"/>
              <a:t>dapat</a:t>
            </a:r>
            <a:r>
              <a:rPr lang="en-GB" dirty="0"/>
              <a:t> </a:t>
            </a:r>
            <a:r>
              <a:rPr lang="en-GB" dirty="0" err="1"/>
              <a:t>memastikan</a:t>
            </a:r>
            <a:r>
              <a:rPr lang="en-GB" dirty="0"/>
              <a:t> </a:t>
            </a:r>
            <a:r>
              <a:rPr lang="en-GB" dirty="0" err="1"/>
              <a:t>bahwa</a:t>
            </a:r>
            <a:r>
              <a:rPr lang="en-GB" dirty="0"/>
              <a:t> data yang </a:t>
            </a:r>
            <a:r>
              <a:rPr lang="en-GB" dirty="0" err="1"/>
              <a:t>sama</a:t>
            </a:r>
            <a:r>
              <a:rPr lang="en-GB" dirty="0"/>
              <a:t> </a:t>
            </a:r>
            <a:r>
              <a:rPr lang="en-GB" dirty="0" err="1"/>
              <a:t>digunakan</a:t>
            </a:r>
            <a:r>
              <a:rPr lang="en-GB" dirty="0"/>
              <a:t> </a:t>
            </a:r>
            <a:r>
              <a:rPr lang="en-GB" dirty="0" err="1"/>
              <a:t>secara</a:t>
            </a:r>
            <a:r>
              <a:rPr lang="en-GB" dirty="0"/>
              <a:t> </a:t>
            </a:r>
            <a:r>
              <a:rPr lang="en-GB" dirty="0" err="1"/>
              <a:t>konsisten</a:t>
            </a:r>
            <a:r>
              <a:rPr lang="en-GB" dirty="0"/>
              <a:t> di </a:t>
            </a:r>
            <a:r>
              <a:rPr lang="en-GB" dirty="0" err="1"/>
              <a:t>seluruh</a:t>
            </a:r>
            <a:r>
              <a:rPr lang="en-GB" dirty="0"/>
              <a:t> </a:t>
            </a:r>
            <a:r>
              <a:rPr lang="en-GB" dirty="0" err="1"/>
              <a:t>sistem</a:t>
            </a:r>
            <a:r>
              <a:rPr lang="en-GB" dirty="0"/>
              <a:t> </a:t>
            </a:r>
            <a:r>
              <a:rPr lang="en-GB" dirty="0" err="1"/>
              <a:t>atau</a:t>
            </a:r>
            <a:r>
              <a:rPr lang="en-GB" dirty="0"/>
              <a:t> </a:t>
            </a:r>
            <a:r>
              <a:rPr lang="en-GB" dirty="0" err="1"/>
              <a:t>aplikasi</a:t>
            </a:r>
            <a:r>
              <a:rPr lang="en-GB" dirty="0"/>
              <a:t>.</a:t>
            </a:r>
          </a:p>
          <a:p>
            <a:pPr marL="342900" indent="-342900">
              <a:buFont typeface="+mj-lt"/>
              <a:buAutoNum type="arabicPeriod"/>
            </a:pPr>
            <a:r>
              <a:rPr lang="en-GB" dirty="0" err="1"/>
              <a:t>Keamanan</a:t>
            </a:r>
            <a:r>
              <a:rPr lang="en-GB" dirty="0"/>
              <a:t>: DBMS </a:t>
            </a:r>
            <a:r>
              <a:rPr lang="en-GB" dirty="0" err="1"/>
              <a:t>dapat</a:t>
            </a:r>
            <a:r>
              <a:rPr lang="en-GB" dirty="0"/>
              <a:t> </a:t>
            </a:r>
            <a:r>
              <a:rPr lang="en-GB" dirty="0" err="1"/>
              <a:t>diatur</a:t>
            </a:r>
            <a:r>
              <a:rPr lang="en-GB" dirty="0"/>
              <a:t> </a:t>
            </a:r>
            <a:r>
              <a:rPr lang="en-GB" dirty="0" err="1"/>
              <a:t>untuk</a:t>
            </a:r>
            <a:r>
              <a:rPr lang="en-GB" dirty="0"/>
              <a:t> </a:t>
            </a:r>
            <a:r>
              <a:rPr lang="en-GB" dirty="0" err="1"/>
              <a:t>membatasi</a:t>
            </a:r>
            <a:r>
              <a:rPr lang="en-GB" dirty="0"/>
              <a:t> </a:t>
            </a:r>
            <a:r>
              <a:rPr lang="en-GB" dirty="0" err="1"/>
              <a:t>akses</a:t>
            </a:r>
            <a:r>
              <a:rPr lang="en-GB" dirty="0"/>
              <a:t> </a:t>
            </a:r>
            <a:r>
              <a:rPr lang="en-GB" dirty="0" err="1"/>
              <a:t>ke</a:t>
            </a:r>
            <a:r>
              <a:rPr lang="en-GB" dirty="0"/>
              <a:t> data </a:t>
            </a:r>
            <a:r>
              <a:rPr lang="en-GB" dirty="0" err="1"/>
              <a:t>tertentu</a:t>
            </a:r>
            <a:r>
              <a:rPr lang="en-GB" dirty="0"/>
              <a:t>, </a:t>
            </a:r>
            <a:r>
              <a:rPr lang="en-GB" dirty="0" err="1"/>
              <a:t>sehingga</a:t>
            </a:r>
            <a:r>
              <a:rPr lang="en-GB" dirty="0"/>
              <a:t> </a:t>
            </a:r>
            <a:r>
              <a:rPr lang="en-GB" dirty="0" err="1"/>
              <a:t>dapat</a:t>
            </a:r>
            <a:r>
              <a:rPr lang="en-GB" dirty="0"/>
              <a:t> </a:t>
            </a:r>
            <a:r>
              <a:rPr lang="en-GB" dirty="0" err="1"/>
              <a:t>menjaga</a:t>
            </a:r>
            <a:r>
              <a:rPr lang="en-GB" dirty="0"/>
              <a:t> </a:t>
            </a:r>
            <a:r>
              <a:rPr lang="en-GB" dirty="0" err="1"/>
              <a:t>keamanan</a:t>
            </a:r>
            <a:r>
              <a:rPr lang="en-GB" dirty="0"/>
              <a:t> </a:t>
            </a:r>
            <a:r>
              <a:rPr lang="en-GB" dirty="0" err="1"/>
              <a:t>dan</a:t>
            </a:r>
            <a:r>
              <a:rPr lang="en-GB" dirty="0"/>
              <a:t> </a:t>
            </a:r>
            <a:r>
              <a:rPr lang="en-GB" dirty="0" err="1"/>
              <a:t>privasi</a:t>
            </a:r>
            <a:r>
              <a:rPr lang="en-GB" dirty="0"/>
              <a:t> data.</a:t>
            </a:r>
          </a:p>
          <a:p>
            <a:pPr marL="342900" indent="-342900">
              <a:buFont typeface="+mj-lt"/>
              <a:buAutoNum type="arabicPeriod"/>
            </a:pPr>
            <a:r>
              <a:rPr lang="en-GB" dirty="0" err="1"/>
              <a:t>Integritas</a:t>
            </a:r>
            <a:r>
              <a:rPr lang="en-GB" dirty="0"/>
              <a:t>: DBMS </a:t>
            </a:r>
            <a:r>
              <a:rPr lang="en-GB" dirty="0" err="1"/>
              <a:t>dapat</a:t>
            </a:r>
            <a:r>
              <a:rPr lang="en-GB" dirty="0"/>
              <a:t> </a:t>
            </a:r>
            <a:r>
              <a:rPr lang="en-GB" dirty="0" err="1"/>
              <a:t>memastikan</a:t>
            </a:r>
            <a:r>
              <a:rPr lang="en-GB" dirty="0"/>
              <a:t> </a:t>
            </a:r>
            <a:r>
              <a:rPr lang="en-GB" dirty="0" err="1"/>
              <a:t>bahwa</a:t>
            </a:r>
            <a:r>
              <a:rPr lang="en-GB" dirty="0"/>
              <a:t> data yang </a:t>
            </a:r>
            <a:r>
              <a:rPr lang="en-GB" dirty="0" err="1"/>
              <a:t>dimasukkan</a:t>
            </a:r>
            <a:r>
              <a:rPr lang="en-GB" dirty="0"/>
              <a:t> </a:t>
            </a:r>
            <a:r>
              <a:rPr lang="en-GB" dirty="0" err="1"/>
              <a:t>ke</a:t>
            </a:r>
            <a:r>
              <a:rPr lang="en-GB" dirty="0"/>
              <a:t> </a:t>
            </a:r>
            <a:r>
              <a:rPr lang="en-GB" dirty="0" err="1"/>
              <a:t>dalam</a:t>
            </a:r>
            <a:r>
              <a:rPr lang="en-GB" dirty="0"/>
              <a:t> </a:t>
            </a:r>
            <a:r>
              <a:rPr lang="en-GB" dirty="0" err="1"/>
              <a:t>sistem</a:t>
            </a:r>
            <a:r>
              <a:rPr lang="en-GB" dirty="0"/>
              <a:t> </a:t>
            </a:r>
            <a:r>
              <a:rPr lang="en-GB" dirty="0" err="1"/>
              <a:t>adalah</a:t>
            </a:r>
            <a:r>
              <a:rPr lang="en-GB" dirty="0"/>
              <a:t> </a:t>
            </a:r>
            <a:r>
              <a:rPr lang="en-GB" dirty="0" err="1"/>
              <a:t>akurat</a:t>
            </a:r>
            <a:r>
              <a:rPr lang="en-GB" dirty="0"/>
              <a:t> </a:t>
            </a:r>
            <a:r>
              <a:rPr lang="en-GB" dirty="0" err="1"/>
              <a:t>dan</a:t>
            </a:r>
            <a:r>
              <a:rPr lang="en-GB" dirty="0"/>
              <a:t> </a:t>
            </a:r>
            <a:r>
              <a:rPr lang="en-GB" dirty="0" err="1"/>
              <a:t>lengkap</a:t>
            </a:r>
            <a:r>
              <a:rPr lang="en-GB" dirty="0"/>
              <a:t>.</a:t>
            </a:r>
          </a:p>
          <a:p>
            <a:endParaRPr lang="en-GB" dirty="0"/>
          </a:p>
          <a:p>
            <a:r>
              <a:rPr lang="en-GB" dirty="0" smtClean="0"/>
              <a:t>	DBMS </a:t>
            </a:r>
            <a:r>
              <a:rPr lang="en-GB" dirty="0" err="1"/>
              <a:t>digunakan</a:t>
            </a:r>
            <a:r>
              <a:rPr lang="en-GB" dirty="0"/>
              <a:t> di </a:t>
            </a:r>
            <a:r>
              <a:rPr lang="en-GB" dirty="0" err="1"/>
              <a:t>banyak</a:t>
            </a:r>
            <a:r>
              <a:rPr lang="en-GB" dirty="0"/>
              <a:t> </a:t>
            </a:r>
            <a:r>
              <a:rPr lang="en-GB" dirty="0" err="1"/>
              <a:t>bidang</a:t>
            </a:r>
            <a:r>
              <a:rPr lang="en-GB" dirty="0"/>
              <a:t>, </a:t>
            </a:r>
            <a:r>
              <a:rPr lang="en-GB" dirty="0" err="1"/>
              <a:t>seperti</a:t>
            </a:r>
            <a:r>
              <a:rPr lang="en-GB" dirty="0"/>
              <a:t> </a:t>
            </a:r>
            <a:r>
              <a:rPr lang="en-GB" dirty="0" err="1"/>
              <a:t>bisnis</a:t>
            </a:r>
            <a:r>
              <a:rPr lang="en-GB" dirty="0"/>
              <a:t>, </a:t>
            </a:r>
            <a:r>
              <a:rPr lang="en-GB" dirty="0" err="1"/>
              <a:t>kesehatan</a:t>
            </a:r>
            <a:r>
              <a:rPr lang="en-GB" dirty="0"/>
              <a:t>, </a:t>
            </a:r>
            <a:r>
              <a:rPr lang="en-GB" dirty="0" err="1"/>
              <a:t>pendidikan</a:t>
            </a:r>
            <a:r>
              <a:rPr lang="en-GB" dirty="0"/>
              <a:t>, </a:t>
            </a:r>
            <a:r>
              <a:rPr lang="en-GB" dirty="0" err="1"/>
              <a:t>pemerintahan</a:t>
            </a:r>
            <a:r>
              <a:rPr lang="en-GB" dirty="0"/>
              <a:t>, </a:t>
            </a:r>
            <a:r>
              <a:rPr lang="en-GB" dirty="0" err="1"/>
              <a:t>dan</a:t>
            </a:r>
            <a:r>
              <a:rPr lang="en-GB" dirty="0"/>
              <a:t> </a:t>
            </a:r>
            <a:r>
              <a:rPr lang="en-GB" dirty="0" err="1"/>
              <a:t>sebagainya</a:t>
            </a:r>
            <a:r>
              <a:rPr lang="en-GB" dirty="0"/>
              <a:t>, </a:t>
            </a:r>
            <a:r>
              <a:rPr lang="en-GB" dirty="0" err="1"/>
              <a:t>untuk</a:t>
            </a:r>
            <a:r>
              <a:rPr lang="en-GB" dirty="0"/>
              <a:t> </a:t>
            </a:r>
            <a:r>
              <a:rPr lang="en-GB" dirty="0" err="1"/>
              <a:t>menyimpan</a:t>
            </a:r>
            <a:r>
              <a:rPr lang="en-GB" dirty="0"/>
              <a:t>, </a:t>
            </a:r>
            <a:r>
              <a:rPr lang="en-GB" dirty="0" err="1"/>
              <a:t>mengelola</a:t>
            </a:r>
            <a:r>
              <a:rPr lang="en-GB" dirty="0"/>
              <a:t>, </a:t>
            </a:r>
            <a:r>
              <a:rPr lang="en-GB" dirty="0" err="1"/>
              <a:t>dan</a:t>
            </a:r>
            <a:r>
              <a:rPr lang="en-GB" dirty="0"/>
              <a:t> </a:t>
            </a:r>
            <a:r>
              <a:rPr lang="en-GB" dirty="0" err="1"/>
              <a:t>mengakses</a:t>
            </a:r>
            <a:r>
              <a:rPr lang="en-GB" dirty="0"/>
              <a:t> data yang </a:t>
            </a:r>
            <a:r>
              <a:rPr lang="en-GB" dirty="0" err="1"/>
              <a:t>diperlukan</a:t>
            </a:r>
            <a:r>
              <a:rPr lang="en-GB" dirty="0"/>
              <a:t> </a:t>
            </a:r>
            <a:r>
              <a:rPr lang="en-GB" dirty="0" err="1"/>
              <a:t>dalam</a:t>
            </a:r>
            <a:r>
              <a:rPr lang="en-GB" dirty="0"/>
              <a:t> </a:t>
            </a:r>
            <a:r>
              <a:rPr lang="en-GB" dirty="0" err="1"/>
              <a:t>suatu</a:t>
            </a:r>
            <a:r>
              <a:rPr lang="en-GB" dirty="0"/>
              <a:t> </a:t>
            </a:r>
            <a:r>
              <a:rPr lang="en-GB" dirty="0" err="1"/>
              <a:t>aplikasi</a:t>
            </a:r>
            <a:r>
              <a:rPr lang="en-GB" dirty="0"/>
              <a:t> </a:t>
            </a:r>
            <a:r>
              <a:rPr lang="en-GB" dirty="0" err="1"/>
              <a:t>atau</a:t>
            </a:r>
            <a:r>
              <a:rPr lang="en-GB" dirty="0"/>
              <a:t> </a:t>
            </a:r>
            <a:r>
              <a:rPr lang="en-GB" dirty="0" err="1"/>
              <a:t>sistem</a:t>
            </a:r>
            <a:r>
              <a:rPr lang="en-GB" dirty="0"/>
              <a:t>.</a:t>
            </a:r>
          </a:p>
        </p:txBody>
      </p:sp>
    </p:spTree>
    <p:extLst>
      <p:ext uri="{BB962C8B-B14F-4D97-AF65-F5344CB8AC3E}">
        <p14:creationId xmlns:p14="http://schemas.microsoft.com/office/powerpoint/2010/main" val="399788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19</TotalTime>
  <Words>573</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Data</vt:lpstr>
      <vt:lpstr>Basis Data (Database)</vt:lpstr>
      <vt:lpstr>Basis Data (Database)</vt:lpstr>
      <vt:lpstr>Sistem Manajemen Basis Data (DBMS)</vt:lpstr>
      <vt:lpstr>Sistem Manajemen Basis Data (DBMS)</vt:lpstr>
      <vt:lpstr>Sistem Manajemen Basis Data (DBMS)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c:title>
  <dc:creator>ITD31</dc:creator>
  <cp:lastModifiedBy>ITD31</cp:lastModifiedBy>
  <cp:revision>3</cp:revision>
  <dcterms:created xsi:type="dcterms:W3CDTF">2023-03-23T08:13:13Z</dcterms:created>
  <dcterms:modified xsi:type="dcterms:W3CDTF">2023-03-23T08:32:40Z</dcterms:modified>
</cp:coreProperties>
</file>