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47" r:id="rId4"/>
    <p:sldId id="351" r:id="rId5"/>
    <p:sldId id="309" r:id="rId6"/>
    <p:sldId id="343" r:id="rId7"/>
    <p:sldId id="352" r:id="rId8"/>
    <p:sldId id="353" r:id="rId9"/>
    <p:sldId id="354" r:id="rId10"/>
    <p:sldId id="318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1B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99" autoAdjust="0"/>
    <p:restoredTop sz="96196" autoAdjust="0"/>
  </p:normalViewPr>
  <p:slideViewPr>
    <p:cSldViewPr snapToGrid="0" showGuides="1">
      <p:cViewPr varScale="1">
        <p:scale>
          <a:sx n="75" d="100"/>
          <a:sy n="75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xmlns="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xmlns="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xmlns="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485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  <p:sldLayoutId id="2147483694" r:id="rId17"/>
    <p:sldLayoutId id="214748369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374993" y="2456852"/>
            <a:ext cx="114404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b="1" dirty="0" smtClean="0">
                <a:latin typeface="+mj-lt"/>
                <a:cs typeface="Arial" pitchFamily="34" charset="0"/>
              </a:rPr>
              <a:t>Kedudukan </a:t>
            </a:r>
            <a:r>
              <a:rPr lang="id-ID" altLang="ko-KR" sz="5400" b="1" dirty="0">
                <a:latin typeface="+mj-lt"/>
                <a:cs typeface="Arial" pitchFamily="34" charset="0"/>
              </a:rPr>
              <a:t>dan Fungsi Bahasa Indonesia</a:t>
            </a:r>
            <a:endParaRPr lang="ko-KR" altLang="en-US" sz="54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4564494" y="4193650"/>
            <a:ext cx="3534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b="1" dirty="0">
                <a:cs typeface="Arial" pitchFamily="34" charset="0"/>
              </a:rPr>
              <a:t>Oleh: </a:t>
            </a:r>
            <a:r>
              <a:rPr lang="id-ID" altLang="ko-KR" sz="2400" b="1" dirty="0" smtClean="0">
                <a:cs typeface="Arial" pitchFamily="34" charset="0"/>
              </a:rPr>
              <a:t>Marya Ulfa, </a:t>
            </a:r>
            <a:r>
              <a:rPr lang="id-ID" altLang="ko-KR" sz="2400" b="1" dirty="0">
                <a:cs typeface="Arial" pitchFamily="34" charset="0"/>
              </a:rPr>
              <a:t>M.Pd.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Komunikasi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134562" y="2210561"/>
            <a:ext cx="706835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Akibat</a:t>
            </a:r>
            <a:r>
              <a:rPr lang="en-GB" sz="2000" b="1" dirty="0"/>
              <a:t> </a:t>
            </a:r>
            <a:r>
              <a:rPr lang="en-GB" sz="2000" b="1" dirty="0" err="1"/>
              <a:t>ekspresi</a:t>
            </a:r>
            <a:r>
              <a:rPr lang="en-GB" sz="2000" b="1" dirty="0"/>
              <a:t> </a:t>
            </a:r>
            <a:r>
              <a:rPr lang="en-GB" sz="2000" b="1" dirty="0" err="1"/>
              <a:t>diri</a:t>
            </a:r>
            <a:r>
              <a:rPr lang="en-GB" sz="2000" b="1" dirty="0"/>
              <a:t> </a:t>
            </a:r>
            <a:r>
              <a:rPr lang="en-GB" sz="2000" b="1" dirty="0" err="1"/>
              <a:t>timbul</a:t>
            </a:r>
            <a:r>
              <a:rPr lang="en-GB" sz="2000" b="1" dirty="0"/>
              <a:t> </a:t>
            </a:r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komunikasi</a:t>
            </a:r>
            <a:endParaRPr lang="id-ID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134562" y="2596011"/>
            <a:ext cx="756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34817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35215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134562" y="3278288"/>
            <a:ext cx="753825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komunikasi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sempit</a:t>
            </a:r>
            <a:r>
              <a:rPr lang="en-GB" sz="2000" b="1" dirty="0"/>
              <a:t> </a:t>
            </a:r>
            <a:r>
              <a:rPr lang="en-GB" sz="2000" b="1" dirty="0" err="1"/>
              <a:t>atau</a:t>
            </a:r>
            <a:r>
              <a:rPr lang="en-GB" sz="2000" b="1" dirty="0"/>
              <a:t> </a:t>
            </a:r>
            <a:r>
              <a:rPr lang="en-GB" sz="2000" b="1" dirty="0" err="1"/>
              <a:t>sebanyak-banyaknya</a:t>
            </a:r>
            <a:endParaRPr lang="id-ID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134562" y="3655001"/>
            <a:ext cx="756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34817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35215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79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Integrasi dan </a:t>
            </a:r>
          </a:p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Adaptasi Sosial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134562" y="2210561"/>
            <a:ext cx="706835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peningkatan</a:t>
            </a:r>
            <a:r>
              <a:rPr lang="en-GB" sz="2000" b="1" dirty="0"/>
              <a:t>/</a:t>
            </a:r>
            <a:r>
              <a:rPr lang="en-GB" sz="2000" b="1" dirty="0" err="1"/>
              <a:t>integrasi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bersosialisasi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bermasyarakat</a:t>
            </a:r>
            <a:endParaRPr lang="id-ID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134562" y="2916338"/>
            <a:ext cx="756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34817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35215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134562" y="3278288"/>
            <a:ext cx="75382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korelasi</a:t>
            </a:r>
            <a:r>
              <a:rPr lang="en-GB" sz="2000" b="1" dirty="0"/>
              <a:t> </a:t>
            </a:r>
            <a:r>
              <a:rPr lang="en-GB" sz="2000" b="1" dirty="0" err="1"/>
              <a:t>melalui</a:t>
            </a:r>
            <a:r>
              <a:rPr lang="en-GB" sz="2000" b="1" dirty="0"/>
              <a:t> </a:t>
            </a:r>
            <a:r>
              <a:rPr lang="en-GB" sz="2000" b="1" dirty="0" err="1"/>
              <a:t>bahasa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konteks</a:t>
            </a:r>
            <a:r>
              <a:rPr lang="en-GB" sz="2000" b="1" dirty="0"/>
              <a:t> </a:t>
            </a:r>
            <a:endParaRPr lang="id-ID" sz="2000" b="1" dirty="0"/>
          </a:p>
          <a:p>
            <a:pPr lvl="0"/>
            <a:r>
              <a:rPr lang="en-GB" sz="2000" b="1" dirty="0" err="1"/>
              <a:t>membaurkan</a:t>
            </a:r>
            <a:r>
              <a:rPr lang="en-GB" sz="2000" b="1" dirty="0"/>
              <a:t> </a:t>
            </a:r>
            <a:r>
              <a:rPr lang="en-GB" sz="2000" b="1" dirty="0" err="1"/>
              <a:t>diri</a:t>
            </a:r>
            <a:endParaRPr lang="id-ID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134562" y="3977787"/>
            <a:ext cx="756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34817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35215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9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Kontrol Sosial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Mempengaruhi</a:t>
            </a:r>
            <a:r>
              <a:rPr lang="en-GB" b="1" dirty="0"/>
              <a:t> </a:t>
            </a:r>
            <a:r>
              <a:rPr lang="en-GB" b="1" dirty="0" err="1"/>
              <a:t>perilaku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tindakan</a:t>
            </a:r>
            <a:r>
              <a:rPr lang="en-GB" b="1" dirty="0"/>
              <a:t> orang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masyarakat</a:t>
            </a:r>
            <a:endParaRPr lang="id-ID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kontribusi</a:t>
            </a:r>
            <a:r>
              <a:rPr lang="en-GB" b="1" dirty="0"/>
              <a:t> </a:t>
            </a:r>
            <a:r>
              <a:rPr lang="en-GB" b="1" dirty="0" err="1"/>
              <a:t>positif</a:t>
            </a:r>
            <a:r>
              <a:rPr lang="en-GB" b="1" dirty="0"/>
              <a:t> </a:t>
            </a:r>
            <a:endParaRPr lang="id-ID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kritikan</a:t>
            </a:r>
            <a:r>
              <a:rPr lang="en-GB" b="1" dirty="0"/>
              <a:t> yang </a:t>
            </a:r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kesan</a:t>
            </a:r>
            <a:r>
              <a:rPr lang="en-GB" b="1" dirty="0"/>
              <a:t> </a:t>
            </a:r>
            <a:r>
              <a:rPr lang="en-GB" b="1" dirty="0" err="1"/>
              <a:t>peningkatan</a:t>
            </a:r>
            <a:r>
              <a:rPr lang="en-GB" b="1" dirty="0"/>
              <a:t> </a:t>
            </a:r>
            <a:endParaRPr lang="id-ID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b="1" dirty="0" err="1"/>
              <a:t>Menanamkan</a:t>
            </a:r>
            <a:r>
              <a:rPr lang="en-GB" b="1" dirty="0"/>
              <a:t> </a:t>
            </a:r>
            <a:r>
              <a:rPr lang="en-GB" b="1" dirty="0" err="1"/>
              <a:t>keterlibatan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masyarakat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7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:a16="http://schemas.microsoft.com/office/drawing/2014/main" xmlns="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xmlns="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xmlns="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xmlns="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606800" y="658989"/>
            <a:ext cx="838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secara Khusus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Mengadakan</a:t>
            </a:r>
            <a:r>
              <a:rPr lang="en-GB" b="1" dirty="0"/>
              <a:t> </a:t>
            </a:r>
            <a:r>
              <a:rPr lang="en-GB" b="1" dirty="0" err="1"/>
              <a:t>hubungan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pergaulan</a:t>
            </a:r>
            <a:r>
              <a:rPr lang="en-GB" b="1" dirty="0"/>
              <a:t> </a:t>
            </a:r>
            <a:r>
              <a:rPr lang="en-GB" b="1" dirty="0" err="1"/>
              <a:t>sehari-hari</a:t>
            </a:r>
            <a:endParaRPr lang="id-ID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Pengantar</a:t>
            </a:r>
            <a:r>
              <a:rPr lang="en-GB" b="1" dirty="0"/>
              <a:t> </a:t>
            </a:r>
            <a:r>
              <a:rPr lang="en-GB" b="1" dirty="0" err="1"/>
              <a:t>resmi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dunia</a:t>
            </a:r>
            <a:r>
              <a:rPr lang="en-GB" b="1" dirty="0"/>
              <a:t> </a:t>
            </a:r>
            <a:r>
              <a:rPr lang="en-GB" b="1" dirty="0" err="1"/>
              <a:t>pendidikan</a:t>
            </a:r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Mewujudkan</a:t>
            </a:r>
            <a:r>
              <a:rPr lang="en-GB" b="1" dirty="0"/>
              <a:t> </a:t>
            </a:r>
            <a:r>
              <a:rPr lang="en-GB" b="1" dirty="0" err="1"/>
              <a:t>seni</a:t>
            </a:r>
            <a:endParaRPr lang="id-ID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Mengekploitasi</a:t>
            </a:r>
            <a:r>
              <a:rPr lang="en-GB" b="1" dirty="0"/>
              <a:t> IPTEK</a:t>
            </a:r>
            <a:endParaRPr lang="id-ID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38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:a16="http://schemas.microsoft.com/office/drawing/2014/main" xmlns="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xmlns="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xmlns="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xmlns="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1857919" y="320435"/>
            <a:ext cx="1013088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Baku/</a:t>
            </a:r>
          </a:p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Bahasa Standar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Pemersatu</a:t>
            </a:r>
            <a:r>
              <a:rPr lang="en-GB" b="1" dirty="0"/>
              <a:t> </a:t>
            </a:r>
            <a:r>
              <a:rPr lang="en-GB" b="1" dirty="0" err="1"/>
              <a:t>sosial</a:t>
            </a:r>
            <a:r>
              <a:rPr lang="en-GB" b="1" dirty="0"/>
              <a:t>, </a:t>
            </a:r>
            <a:r>
              <a:rPr lang="en-GB" b="1" dirty="0" err="1"/>
              <a:t>budaya</a:t>
            </a:r>
            <a:r>
              <a:rPr lang="en-GB" b="1" dirty="0"/>
              <a:t>,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bahasa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Penanda</a:t>
            </a:r>
            <a:r>
              <a:rPr lang="en-GB" b="1" dirty="0"/>
              <a:t> </a:t>
            </a:r>
            <a:r>
              <a:rPr lang="en-GB" b="1" dirty="0" err="1"/>
              <a:t>kepribadian</a:t>
            </a:r>
            <a:r>
              <a:rPr lang="en-GB" b="1" dirty="0"/>
              <a:t> </a:t>
            </a:r>
            <a:r>
              <a:rPr lang="en-GB" b="1" dirty="0" err="1"/>
              <a:t>bersuara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berkomunikasi</a:t>
            </a:r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Penambah</a:t>
            </a:r>
            <a:r>
              <a:rPr lang="en-GB" b="1" dirty="0"/>
              <a:t> </a:t>
            </a:r>
            <a:r>
              <a:rPr lang="en-GB" b="1" dirty="0" err="1"/>
              <a:t>kewibawaan</a:t>
            </a:r>
            <a:r>
              <a:rPr lang="en-GB" b="1" dirty="0"/>
              <a:t> </a:t>
            </a:r>
            <a:r>
              <a:rPr lang="en-GB" b="1" dirty="0" err="1"/>
              <a:t>sebagai</a:t>
            </a:r>
            <a:r>
              <a:rPr lang="en-GB" b="1" dirty="0"/>
              <a:t> </a:t>
            </a:r>
            <a:r>
              <a:rPr lang="en-GB" b="1" dirty="0" err="1"/>
              <a:t>pejabat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intelektual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Penanda</a:t>
            </a:r>
            <a:r>
              <a:rPr lang="en-GB" b="1" dirty="0"/>
              <a:t> </a:t>
            </a:r>
            <a:r>
              <a:rPr lang="en-GB" b="1" dirty="0" err="1"/>
              <a:t>acuan</a:t>
            </a:r>
            <a:r>
              <a:rPr lang="en-GB" b="1" dirty="0"/>
              <a:t> </a:t>
            </a:r>
            <a:r>
              <a:rPr lang="en-GB" b="1" dirty="0" err="1"/>
              <a:t>ilmiah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penuisan</a:t>
            </a:r>
            <a:r>
              <a:rPr lang="en-GB" b="1" dirty="0"/>
              <a:t> </a:t>
            </a:r>
            <a:r>
              <a:rPr lang="en-GB" b="1" dirty="0" err="1"/>
              <a:t>tulisan</a:t>
            </a:r>
            <a:r>
              <a:rPr lang="en-GB" b="1" dirty="0"/>
              <a:t> </a:t>
            </a:r>
            <a:r>
              <a:rPr lang="en-GB" b="1" dirty="0" err="1"/>
              <a:t>ilmiah</a:t>
            </a:r>
            <a:r>
              <a:rPr lang="en-GB" b="1" dirty="0"/>
              <a:t>.</a:t>
            </a:r>
            <a:endParaRPr lang="id-ID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17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:a16="http://schemas.microsoft.com/office/drawing/2014/main" xmlns="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606800" y="320435"/>
            <a:ext cx="838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Menurut Widjono (2015)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009833"/>
            <a:ext cx="6096000" cy="47447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tabLst>
                <a:tab pos="270510" algn="l"/>
              </a:tabLst>
            </a:pPr>
            <a:r>
              <a:rPr lang="id-ID" sz="2400" b="1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Mencakupi: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komunikasi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adaptasi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kontrol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orang lain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mengamati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lingkungan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sekitar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kecerdasan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Mengembangkan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kecerdasan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ganda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karakter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Mengembangkan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Menciptakan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kreativitas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baru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7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:a16="http://schemas.microsoft.com/office/drawing/2014/main" xmlns="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606800" y="320435"/>
            <a:ext cx="838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Menurut </a:t>
            </a:r>
            <a:r>
              <a:rPr lang="en-US" altLang="ko-KR" sz="4400" dirty="0" err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Yustinah</a:t>
            </a:r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 (20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20</a:t>
            </a:r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009833"/>
            <a:ext cx="6096000" cy="10802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pengetahuan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keterampilan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id-ID" sz="2000" dirty="0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sz="2000" dirty="0" err="1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kologis</a:t>
            </a:r>
            <a:r>
              <a:rPr lang="en-GB" sz="2000" dirty="0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akademik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34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179442" y="357809"/>
            <a:ext cx="9117497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id-ID" sz="2000" b="1" dirty="0" smtClean="0"/>
          </a:p>
          <a:p>
            <a:endParaRPr lang="id-ID" sz="2000" b="1" dirty="0" smtClean="0"/>
          </a:p>
          <a:p>
            <a:r>
              <a:rPr lang="id-ID" sz="2000" b="1" dirty="0" smtClean="0"/>
              <a:t>Kegiatan Praktik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alur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 Indonesia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ekspresi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online.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  </a:t>
            </a:r>
            <a:r>
              <a:rPr lang="en-US" sz="2000" dirty="0" err="1" smtClean="0"/>
              <a:t>kedudukan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ranah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  <a:r>
              <a:rPr lang="en-US" sz="2000" dirty="0" err="1" smtClean="0"/>
              <a:t>budaya</a:t>
            </a:r>
            <a:r>
              <a:rPr lang="en-US" sz="2000" dirty="0" smtClean="0"/>
              <a:t> . </a:t>
            </a:r>
            <a:r>
              <a:rPr lang="en-US" sz="2000" dirty="0" err="1" smtClean="0"/>
              <a:t>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magang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prodi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lvl="0"/>
            <a:endParaRPr lang="id-ID" sz="2000" dirty="0" smtClean="0"/>
          </a:p>
          <a:p>
            <a:r>
              <a:rPr lang="id-ID" sz="2000" b="1" dirty="0" smtClean="0"/>
              <a:t>Latihan</a:t>
            </a:r>
            <a:endParaRPr lang="id-ID" sz="2000" dirty="0" smtClean="0"/>
          </a:p>
          <a:p>
            <a:pPr lvl="0"/>
            <a:r>
              <a:rPr lang="en-US" sz="2000" dirty="0" err="1" smtClean="0"/>
              <a:t>Beri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umum—sebagai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pemersatu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bukti-bukti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optimal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Saudara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Adakah</a:t>
            </a:r>
            <a:r>
              <a:rPr lang="en-US" sz="2000" dirty="0" smtClean="0"/>
              <a:t> </a:t>
            </a:r>
            <a:r>
              <a:rPr lang="en-US" sz="2000" dirty="0" err="1" smtClean="0"/>
              <a:t>larangan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perkotaan</a:t>
            </a:r>
            <a:r>
              <a:rPr lang="en-US" sz="2000" dirty="0" smtClean="0"/>
              <a:t>? </a:t>
            </a:r>
            <a:endParaRPr lang="id-ID" sz="2000" dirty="0" smtClean="0"/>
          </a:p>
          <a:p>
            <a:r>
              <a:rPr lang="id-ID" sz="2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276950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000" dirty="0">
                <a:cs typeface="Arial" pitchFamily="34" charset="0"/>
              </a:rPr>
              <a:t>TERIMAKASIH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3962457" y="351460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3868754" y="963006"/>
            <a:ext cx="7632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3210870" y="651026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3962455" y="1125105"/>
            <a:ext cx="72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Memiliki</a:t>
            </a:r>
            <a:r>
              <a:rPr lang="en-GB" dirty="0"/>
              <a:t> rasa </a:t>
            </a:r>
            <a:r>
              <a:rPr lang="en-GB" dirty="0" err="1"/>
              <a:t>syukur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bangga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perwujudan</a:t>
            </a:r>
            <a:r>
              <a:rPr lang="en-GB" dirty="0"/>
              <a:t> </a:t>
            </a:r>
            <a:r>
              <a:rPr lang="en-GB" dirty="0" err="1"/>
              <a:t>jiwa</a:t>
            </a:r>
            <a:r>
              <a:rPr lang="en-GB" dirty="0"/>
              <a:t> </a:t>
            </a:r>
            <a:r>
              <a:rPr lang="en-GB" dirty="0" err="1"/>
              <a:t>nasionalisme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menjaga</a:t>
            </a:r>
            <a:r>
              <a:rPr lang="en-GB" dirty="0"/>
              <a:t> </a:t>
            </a:r>
            <a:r>
              <a:rPr lang="en-GB" dirty="0" err="1"/>
              <a:t>keutuhan</a:t>
            </a:r>
            <a:r>
              <a:rPr lang="en-GB" dirty="0"/>
              <a:t> NKRI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C72B9C-EC55-40D0-A23F-6CEBDC482720}"/>
              </a:ext>
            </a:extLst>
          </p:cNvPr>
          <p:cNvSpPr txBox="1"/>
          <p:nvPr/>
        </p:nvSpPr>
        <p:spPr>
          <a:xfrm>
            <a:off x="4566423" y="2112294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4472720" y="2723840"/>
            <a:ext cx="6984000" cy="5782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5134BD4-DDCD-4789-9117-C87F2F7B3E89}"/>
              </a:ext>
            </a:extLst>
          </p:cNvPr>
          <p:cNvSpPr/>
          <p:nvPr/>
        </p:nvSpPr>
        <p:spPr>
          <a:xfrm>
            <a:off x="3814836" y="2411860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517A0A3-BF9B-4C15-94DD-2223EACCE8CE}"/>
              </a:ext>
            </a:extLst>
          </p:cNvPr>
          <p:cNvSpPr txBox="1"/>
          <p:nvPr/>
        </p:nvSpPr>
        <p:spPr>
          <a:xfrm>
            <a:off x="4472720" y="2885939"/>
            <a:ext cx="6973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yuridis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menumbuhkan</a:t>
            </a:r>
            <a:r>
              <a:rPr lang="en-GB" dirty="0"/>
              <a:t> </a:t>
            </a:r>
            <a:r>
              <a:rPr lang="en-GB" dirty="0" err="1"/>
              <a:t>sikap</a:t>
            </a:r>
            <a:r>
              <a:rPr lang="en-GB" dirty="0"/>
              <a:t> </a:t>
            </a:r>
            <a:r>
              <a:rPr lang="en-GB" dirty="0" err="1"/>
              <a:t>adil</a:t>
            </a:r>
            <a:r>
              <a:rPr lang="en-GB" dirty="0"/>
              <a:t> </a:t>
            </a:r>
            <a:r>
              <a:rPr lang="en-GB" dirty="0" err="1"/>
              <a:t>berbahasa</a:t>
            </a:r>
            <a:endParaRPr lang="id-ID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menjeaskan</a:t>
            </a:r>
            <a:r>
              <a:rPr lang="en-GB" dirty="0"/>
              <a:t> </a:t>
            </a:r>
            <a:r>
              <a:rPr lang="en-GB" dirty="0" err="1"/>
              <a:t>kedudukan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menumbuhkan</a:t>
            </a:r>
            <a:r>
              <a:rPr lang="en-GB" dirty="0"/>
              <a:t> </a:t>
            </a:r>
            <a:r>
              <a:rPr lang="en-GB" dirty="0" err="1"/>
              <a:t>sikap</a:t>
            </a:r>
            <a:r>
              <a:rPr lang="en-GB" dirty="0"/>
              <a:t> </a:t>
            </a:r>
            <a:r>
              <a:rPr lang="en-GB" dirty="0" err="1"/>
              <a:t>peduli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nasional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negara</a:t>
            </a:r>
            <a:endParaRPr lang="id-ID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</a:t>
            </a:r>
            <a:endParaRPr lang="id-ID" dirty="0"/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3437467" y="813125"/>
            <a:ext cx="284348" cy="28642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4092126" y="255573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5160444" y="4981123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5066741" y="5592669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4408857" y="5280689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5160442" y="5754768"/>
            <a:ext cx="72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Kedudukan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</a:t>
            </a:r>
            <a:endParaRPr lang="id-ID" dirty="0"/>
          </a:p>
        </p:txBody>
      </p:sp>
      <p:sp>
        <p:nvSpPr>
          <p:cNvPr id="24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4589427" y="5371056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23204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1">
            <a:extLst>
              <a:ext uri="{FF2B5EF4-FFF2-40B4-BE49-F238E27FC236}">
                <a16:creationId xmlns:a16="http://schemas.microsoft.com/office/drawing/2014/main" xmlns="" id="{5A5436A6-F749-4DDC-AA8D-85827AAA93AF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xmlns="" id="{91D982B5-84DD-42FF-BC72-008F56F3EF9E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xmlns="" id="{975AF688-11FA-4CF2-96A3-8567EB014DF5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9ED4FC3-419C-4D2F-B148-B4BCBD72D5A1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xmlns="" id="{48B993E4-FC77-4F43-B0F1-E27D34C4822F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xmlns="" id="{1B07C22F-15EE-4DC9-8029-DE016BC26505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889F82C-AF1F-4BF5-A9CA-999765295395}"/>
              </a:ext>
            </a:extLst>
          </p:cNvPr>
          <p:cNvSpPr txBox="1"/>
          <p:nvPr/>
        </p:nvSpPr>
        <p:spPr>
          <a:xfrm>
            <a:off x="6013400" y="3031023"/>
            <a:ext cx="46421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Sebagai bahasa nasional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D54192-21E7-4269-9E02-97486A1D8AC6}"/>
              </a:ext>
            </a:extLst>
          </p:cNvPr>
          <p:cNvSpPr txBox="1"/>
          <p:nvPr/>
        </p:nvSpPr>
        <p:spPr>
          <a:xfrm>
            <a:off x="6110127" y="4015393"/>
            <a:ext cx="46440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Sebagai bahasa negara</a:t>
            </a:r>
            <a:endParaRPr lang="ko-KR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E50945-409B-496E-AF5D-CCD60EF55195}"/>
              </a:ext>
            </a:extLst>
          </p:cNvPr>
          <p:cNvSpPr txBox="1"/>
          <p:nvPr/>
        </p:nvSpPr>
        <p:spPr>
          <a:xfrm>
            <a:off x="5579617" y="4978871"/>
            <a:ext cx="57313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Sebagai pengembang kebudayaan nasional, ilmu, dan teknologi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xmlns="" id="{158A0C44-AD31-4844-B4D3-EAD6520623A5}"/>
              </a:ext>
            </a:extLst>
          </p:cNvPr>
          <p:cNvSpPr/>
          <p:nvPr/>
        </p:nvSpPr>
        <p:spPr>
          <a:xfrm>
            <a:off x="2472315" y="2771541"/>
            <a:ext cx="1470151" cy="1565404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576269" y="665321"/>
            <a:ext cx="91367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Kedudukan Bahasa Indonesia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bahasa nasional, Bahasa Indonesia berfungsi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6778276" y="2124206"/>
            <a:ext cx="393326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Lambang identitas nasional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2508926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5885724" y="220261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5925453" y="230093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6778276" y="318319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Lambang kebanggaan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3567916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5885724" y="326160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5925453" y="335992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6778276" y="424218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Alat perhubungan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38490" y="4626906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5885724" y="432059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5925453" y="441891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6778276" y="531729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Alat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emersatu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38490" y="5702016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5885724" y="539570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5925453" y="549402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8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bahasa negara, Bahasa Indonesia berfungsi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5123648" y="2211291"/>
            <a:ext cx="521052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resmi/administrasi kenegaraan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5123647" y="3270281"/>
            <a:ext cx="670549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pengantar di sekolah dan pergu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</a:t>
            </a:r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uan tinggi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5123648" y="4329271"/>
            <a:ext cx="686515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perencanaan dan pelaksanaan pembangunan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5123648" y="5404381"/>
            <a:ext cx="603783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resmi kebudayaan dan IPTEK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0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98018" y="1143956"/>
            <a:ext cx="81633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pengembangan kebudayaan nasional, ilmu dan teknologi, Bahasa Indonesia berfungsi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3410962" y="3155690"/>
            <a:ext cx="747165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penyebaran</a:t>
            </a:r>
            <a:r>
              <a:rPr lang="en-GB" sz="2000" b="1" dirty="0"/>
              <a:t> </a:t>
            </a:r>
            <a:r>
              <a:rPr lang="en-GB" sz="2000" b="1" dirty="0" err="1"/>
              <a:t>ilmu</a:t>
            </a:r>
            <a:r>
              <a:rPr lang="en-GB" sz="2000" b="1" dirty="0"/>
              <a:t> </a:t>
            </a:r>
            <a:r>
              <a:rPr lang="en-GB" sz="2000" b="1" dirty="0" err="1"/>
              <a:t>pengetahuan</a:t>
            </a:r>
            <a:r>
              <a:rPr lang="en-GB" sz="2000" b="1" dirty="0"/>
              <a:t>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teknologi</a:t>
            </a:r>
            <a:r>
              <a:rPr lang="en-GB" sz="2000" b="1" dirty="0"/>
              <a:t> </a:t>
            </a:r>
            <a:endParaRPr lang="id-ID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3171176" y="3595259"/>
            <a:ext cx="8343956" cy="402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2518410" y="3131530"/>
            <a:ext cx="796294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2558139" y="3229848"/>
            <a:ext cx="69138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3410962" y="4064971"/>
            <a:ext cx="837463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penyebaran</a:t>
            </a:r>
            <a:r>
              <a:rPr lang="en-GB" sz="2000" b="1" dirty="0"/>
              <a:t> </a:t>
            </a:r>
            <a:r>
              <a:rPr lang="en-GB" sz="2000" b="1" dirty="0" err="1"/>
              <a:t>informasi</a:t>
            </a:r>
            <a:r>
              <a:rPr lang="en-GB" sz="2000" b="1" dirty="0"/>
              <a:t> </a:t>
            </a:r>
            <a:r>
              <a:rPr lang="en-GB" sz="2000" b="1" dirty="0" err="1"/>
              <a:t>baik</a:t>
            </a:r>
            <a:r>
              <a:rPr lang="en-GB" sz="2000" b="1" dirty="0"/>
              <a:t> </a:t>
            </a:r>
            <a:r>
              <a:rPr lang="en-GB" sz="2000" b="1" dirty="0" err="1"/>
              <a:t>melalui</a:t>
            </a:r>
            <a:r>
              <a:rPr lang="en-GB" sz="2000" b="1" dirty="0"/>
              <a:t> </a:t>
            </a:r>
            <a:r>
              <a:rPr lang="en-GB" sz="2000" b="1" dirty="0" err="1"/>
              <a:t>buku-buku</a:t>
            </a:r>
            <a:r>
              <a:rPr lang="en-GB" sz="2000" b="1" dirty="0"/>
              <a:t> </a:t>
            </a:r>
            <a:r>
              <a:rPr lang="en-GB" sz="2000" b="1" dirty="0" err="1"/>
              <a:t>pelajaran</a:t>
            </a:r>
            <a:r>
              <a:rPr lang="en-GB" sz="2000" b="1" dirty="0"/>
              <a:t>, </a:t>
            </a:r>
            <a:r>
              <a:rPr lang="en-GB" sz="2000" b="1" dirty="0" err="1"/>
              <a:t>buku-buku</a:t>
            </a:r>
            <a:r>
              <a:rPr lang="en-GB" sz="2000" b="1" dirty="0"/>
              <a:t> </a:t>
            </a:r>
            <a:r>
              <a:rPr lang="en-GB" sz="2000" b="1" dirty="0" err="1"/>
              <a:t>populer</a:t>
            </a:r>
            <a:r>
              <a:rPr lang="en-GB" sz="2000" b="1" dirty="0"/>
              <a:t>, </a:t>
            </a:r>
            <a:r>
              <a:rPr lang="en-GB" sz="2000" b="1" dirty="0" err="1"/>
              <a:t>majalah-majalah</a:t>
            </a:r>
            <a:r>
              <a:rPr lang="en-GB" sz="2000" b="1" dirty="0"/>
              <a:t> </a:t>
            </a:r>
            <a:r>
              <a:rPr lang="en-GB" sz="2000" b="1" dirty="0" err="1"/>
              <a:t>ilmiah</a:t>
            </a:r>
            <a:r>
              <a:rPr lang="en-GB" sz="2000" b="1" dirty="0"/>
              <a:t> </a:t>
            </a:r>
            <a:r>
              <a:rPr lang="en-GB" sz="2000" b="1" dirty="0" err="1"/>
              <a:t>maupun</a:t>
            </a:r>
            <a:r>
              <a:rPr lang="en-GB" sz="2000" b="1" dirty="0"/>
              <a:t> media </a:t>
            </a:r>
            <a:r>
              <a:rPr lang="en-GB" sz="2000" b="1" dirty="0" err="1"/>
              <a:t>cetak</a:t>
            </a:r>
            <a:r>
              <a:rPr lang="en-GB" sz="2000" b="1" dirty="0"/>
              <a:t> </a:t>
            </a:r>
            <a:r>
              <a:rPr lang="en-GB" sz="2000" b="1" dirty="0" err="1"/>
              <a:t>lainnya</a:t>
            </a:r>
            <a:endParaRPr lang="id-ID" sz="20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3171176" y="4816286"/>
            <a:ext cx="8343956" cy="4029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2518410" y="4320596"/>
            <a:ext cx="796294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2558139" y="4418914"/>
            <a:ext cx="69138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0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63897F53-996A-4DDF-86FF-E48D4A7B6BC8}"/>
              </a:ext>
            </a:extLst>
          </p:cNvPr>
          <p:cNvGrpSpPr/>
          <p:nvPr/>
        </p:nvGrpSpPr>
        <p:grpSpPr>
          <a:xfrm>
            <a:off x="5063504" y="1842113"/>
            <a:ext cx="2156062" cy="4206297"/>
            <a:chOff x="3539504" y="1812927"/>
            <a:chExt cx="2156062" cy="42062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781F4E4-D5A4-4379-B2C1-43DF215F5696}"/>
                </a:ext>
              </a:extLst>
            </p:cNvPr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xmlns="" id="{E50FA1C8-4897-4181-B80F-92BDB017C84A}"/>
                  </a:ext>
                </a:extLst>
              </p:cNvPr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xmlns="" id="{AAED08E0-2CB2-4298-B171-BC92312D8816}"/>
                  </a:ext>
                </a:extLst>
              </p:cNvPr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4A390E4-5665-4954-A368-CD4E9CAD4848}"/>
                </a:ext>
              </a:extLst>
            </p:cNvPr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18" name="Round Same Side Corner Rectangle 3">
                <a:extLst>
                  <a:ext uri="{FF2B5EF4-FFF2-40B4-BE49-F238E27FC236}">
                    <a16:creationId xmlns:a16="http://schemas.microsoft.com/office/drawing/2014/main" xmlns="" id="{12DFE092-DB2F-4024-AEAB-4D52C9992A76}"/>
                  </a:ext>
                </a:extLst>
              </p:cNvPr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D5AD0F7F-A5C8-4E6A-9A56-F678A742F8A4}"/>
                  </a:ext>
                </a:extLst>
              </p:cNvPr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3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EA6D1E8-36E9-4816-9991-C3480F21B916}"/>
                </a:ext>
              </a:extLst>
            </p:cNvPr>
            <p:cNvGrpSpPr/>
            <p:nvPr/>
          </p:nvGrpSpPr>
          <p:grpSpPr>
            <a:xfrm>
              <a:off x="3753192" y="2929372"/>
              <a:ext cx="756214" cy="2363990"/>
              <a:chOff x="3503484" y="2773890"/>
              <a:chExt cx="640195" cy="2001310"/>
            </a:xfrm>
          </p:grpSpPr>
          <p:sp>
            <p:nvSpPr>
              <p:cNvPr id="16" name="Round Same Side Corner Rectangle 8">
                <a:extLst>
                  <a:ext uri="{FF2B5EF4-FFF2-40B4-BE49-F238E27FC236}">
                    <a16:creationId xmlns:a16="http://schemas.microsoft.com/office/drawing/2014/main" xmlns="" id="{576C92BD-C3B2-4CF7-8D3A-B8E98015DAC5}"/>
                  </a:ext>
                </a:extLst>
              </p:cNvPr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589D1B06-35D0-4FE5-ABA1-B15344603021}"/>
                  </a:ext>
                </a:extLst>
              </p:cNvPr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2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8F359B4-40C5-4629-A022-6803E914D766}"/>
                </a:ext>
              </a:extLst>
            </p:cNvPr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14" name="Round Same Side Corner Rectangle 9">
                <a:extLst>
                  <a:ext uri="{FF2B5EF4-FFF2-40B4-BE49-F238E27FC236}">
                    <a16:creationId xmlns:a16="http://schemas.microsoft.com/office/drawing/2014/main" xmlns="" id="{FFF342D7-15EB-4B6A-87F8-51128C7B1B8E}"/>
                  </a:ext>
                </a:extLst>
              </p:cNvPr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95500552-B00E-46A7-98C2-AA09DD86C0BA}"/>
                  </a:ext>
                </a:extLst>
              </p:cNvPr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1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CC1134E-1F32-4D3B-BCAA-DDC2A5DA3428}"/>
                </a:ext>
              </a:extLst>
            </p:cNvPr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12" name="Round Same Side Corner Rectangle 10">
                <a:extLst>
                  <a:ext uri="{FF2B5EF4-FFF2-40B4-BE49-F238E27FC236}">
                    <a16:creationId xmlns:a16="http://schemas.microsoft.com/office/drawing/2014/main" xmlns="" id="{1D14584E-8BB6-479C-993B-AC6DE957EC5C}"/>
                  </a:ext>
                </a:extLst>
              </p:cNvPr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EE110277-4D0E-48A6-BACD-FDDCE0E14773}"/>
                  </a:ext>
                </a:extLst>
              </p:cNvPr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4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FB77DFE-4A3E-4378-9D23-8FC57C55A4F4}"/>
                </a:ext>
              </a:extLst>
            </p:cNvPr>
            <p:cNvGrpSpPr/>
            <p:nvPr/>
          </p:nvGrpSpPr>
          <p:grpSpPr>
            <a:xfrm>
              <a:off x="4938107" y="3486400"/>
              <a:ext cx="757459" cy="1806962"/>
              <a:chOff x="4509151" y="3245461"/>
              <a:chExt cx="641249" cy="1529739"/>
            </a:xfrm>
          </p:grpSpPr>
          <p:sp>
            <p:nvSpPr>
              <p:cNvPr id="10" name="Round Same Side Corner Rectangle 11">
                <a:extLst>
                  <a:ext uri="{FF2B5EF4-FFF2-40B4-BE49-F238E27FC236}">
                    <a16:creationId xmlns:a16="http://schemas.microsoft.com/office/drawing/2014/main" xmlns="" id="{9FC970C8-AD28-451D-9733-E5E52ED4BBA3}"/>
                  </a:ext>
                </a:extLst>
              </p:cNvPr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0CA916E7-F7B6-415D-9344-685C31111D8B}"/>
                  </a:ext>
                </a:extLst>
              </p:cNvPr>
              <p:cNvSpPr/>
              <p:nvPr/>
            </p:nvSpPr>
            <p:spPr>
              <a:xfrm>
                <a:off x="4574336" y="324546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5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D4C983-769E-4C2E-B8F3-5EBD1EB24F0F}"/>
              </a:ext>
            </a:extLst>
          </p:cNvPr>
          <p:cNvSpPr txBox="1"/>
          <p:nvPr/>
        </p:nvSpPr>
        <p:spPr>
          <a:xfrm>
            <a:off x="7115165" y="2171316"/>
            <a:ext cx="491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="1" dirty="0" err="1"/>
              <a:t>Sebagai</a:t>
            </a:r>
            <a:r>
              <a:rPr lang="en-GB" sz="2000" b="1" dirty="0"/>
              <a:t> </a:t>
            </a:r>
            <a:r>
              <a:rPr lang="en-GB" sz="2000" b="1" dirty="0" err="1"/>
              <a:t>alat</a:t>
            </a:r>
            <a:r>
              <a:rPr lang="en-GB" sz="2000" b="1" dirty="0"/>
              <a:t> </a:t>
            </a:r>
            <a:r>
              <a:rPr lang="en-GB" sz="2000" b="1" dirty="0" err="1"/>
              <a:t>integrasi</a:t>
            </a:r>
            <a:r>
              <a:rPr lang="en-GB" sz="2000" b="1" dirty="0"/>
              <a:t>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beradaptasi</a:t>
            </a:r>
            <a:r>
              <a:rPr lang="en-GB" sz="2000" b="1" dirty="0"/>
              <a:t> </a:t>
            </a:r>
            <a:r>
              <a:rPr lang="en-GB" sz="2000" b="1" dirty="0" err="1"/>
              <a:t>sosial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lingkungan</a:t>
            </a:r>
            <a:r>
              <a:rPr lang="en-GB" sz="2000" b="1" dirty="0"/>
              <a:t> </a:t>
            </a:r>
            <a:r>
              <a:rPr lang="en-GB" sz="2000" b="1" dirty="0" err="1"/>
              <a:t>atau</a:t>
            </a:r>
            <a:r>
              <a:rPr lang="en-GB" sz="2000" b="1" dirty="0"/>
              <a:t> </a:t>
            </a:r>
            <a:r>
              <a:rPr lang="en-GB" sz="2000" b="1" dirty="0" err="1"/>
              <a:t>situasi</a:t>
            </a:r>
            <a:r>
              <a:rPr lang="en-GB" sz="2000" b="1" dirty="0"/>
              <a:t> </a:t>
            </a:r>
            <a:r>
              <a:rPr lang="en-GB" sz="2000" b="1" dirty="0" err="1"/>
              <a:t>tertentu</a:t>
            </a:r>
            <a:r>
              <a:rPr lang="en-GB" sz="2000" b="1" dirty="0"/>
              <a:t> </a:t>
            </a:r>
            <a:endParaRPr lang="id-ID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DBA57C-5B53-4BA5-BFC2-D0DB4DA2B197}"/>
              </a:ext>
            </a:extLst>
          </p:cNvPr>
          <p:cNvSpPr txBox="1"/>
          <p:nvPr/>
        </p:nvSpPr>
        <p:spPr>
          <a:xfrm>
            <a:off x="7371618" y="3440317"/>
            <a:ext cx="473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r>
              <a:rPr lang="en-GB" sz="2400" b="1" dirty="0" err="1"/>
              <a:t>melakukan</a:t>
            </a:r>
            <a:r>
              <a:rPr lang="en-GB" sz="2400" b="1" dirty="0"/>
              <a:t> </a:t>
            </a:r>
            <a:r>
              <a:rPr lang="en-GB" sz="2400" b="1" dirty="0" err="1"/>
              <a:t>kontrol</a:t>
            </a:r>
            <a:r>
              <a:rPr lang="en-GB" sz="2400" b="1" dirty="0"/>
              <a:t> </a:t>
            </a:r>
            <a:r>
              <a:rPr lang="en-GB" sz="2400" b="1" dirty="0" err="1"/>
              <a:t>sosial</a:t>
            </a:r>
            <a:endParaRPr lang="id-ID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1E0391-18C3-4B18-AB79-7518BA737E73}"/>
              </a:ext>
            </a:extLst>
          </p:cNvPr>
          <p:cNvSpPr txBox="1"/>
          <p:nvPr/>
        </p:nvSpPr>
        <p:spPr>
          <a:xfrm>
            <a:off x="182880" y="2060907"/>
            <a:ext cx="497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komunikasi</a:t>
            </a:r>
            <a:r>
              <a:rPr lang="en-GB" sz="2400" b="1" dirty="0"/>
              <a:t> </a:t>
            </a:r>
            <a:endParaRPr lang="id-ID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12732B9-17AA-4FE5-94D9-5085E2493A83}"/>
              </a:ext>
            </a:extLst>
          </p:cNvPr>
          <p:cNvSpPr txBox="1"/>
          <p:nvPr/>
        </p:nvSpPr>
        <p:spPr>
          <a:xfrm>
            <a:off x="182880" y="3186979"/>
            <a:ext cx="476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pemersatu</a:t>
            </a:r>
            <a:r>
              <a:rPr lang="en-GB" sz="2400" b="1" dirty="0"/>
              <a:t> 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E413A9B-E080-4DE4-BD27-3D68EDF8FFE3}"/>
              </a:ext>
            </a:extLst>
          </p:cNvPr>
          <p:cNvSpPr txBox="1"/>
          <p:nvPr/>
        </p:nvSpPr>
        <p:spPr>
          <a:xfrm>
            <a:off x="1406602" y="4077712"/>
            <a:ext cx="362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endParaRPr lang="id-ID" sz="2400" b="1" dirty="0"/>
          </a:p>
          <a:p>
            <a:pPr lvl="0"/>
            <a:r>
              <a:rPr lang="en-GB" sz="2400" b="1" dirty="0" err="1"/>
              <a:t>mengekspresikan</a:t>
            </a:r>
            <a:r>
              <a:rPr lang="en-GB" sz="2400" b="1" dirty="0"/>
              <a:t> </a:t>
            </a:r>
            <a:r>
              <a:rPr lang="en-GB" sz="2400" b="1" dirty="0" err="1"/>
              <a:t>diri</a:t>
            </a:r>
            <a:r>
              <a:rPr lang="en-GB" sz="2400" b="1" dirty="0"/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537904" y="121290"/>
            <a:ext cx="720185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Peran Bahasa Indonesia menurut Finnosa (2010)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38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B26434-32D7-4C51-80A3-40E4B629E742}"/>
              </a:ext>
            </a:extLst>
          </p:cNvPr>
          <p:cNvSpPr txBox="1"/>
          <p:nvPr/>
        </p:nvSpPr>
        <p:spPr>
          <a:xfrm>
            <a:off x="2610300" y="21612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FD0CB8-2702-4DF2-AD72-6D26D45D0E7A}"/>
              </a:ext>
            </a:extLst>
          </p:cNvPr>
          <p:cNvSpPr txBox="1"/>
          <p:nvPr/>
        </p:nvSpPr>
        <p:spPr>
          <a:xfrm>
            <a:off x="9061030" y="56487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xmlns="" id="{8809BE06-BB5D-48D8-9B48-8F632F9CE318}"/>
              </a:ext>
            </a:extLst>
          </p:cNvPr>
          <p:cNvSpPr/>
          <p:nvPr/>
        </p:nvSpPr>
        <p:spPr>
          <a:xfrm rot="9991109">
            <a:off x="1315194" y="44939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302532AF-8FA6-4EE9-A2EF-EE4302B0F786}"/>
              </a:ext>
            </a:extLst>
          </p:cNvPr>
          <p:cNvSpPr/>
          <p:nvPr/>
        </p:nvSpPr>
        <p:spPr>
          <a:xfrm rot="20783557">
            <a:off x="1280964" y="33283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B66E56D-67BD-4479-AB07-065C2C9744AA}"/>
              </a:ext>
            </a:extLst>
          </p:cNvPr>
          <p:cNvSpPr/>
          <p:nvPr/>
        </p:nvSpPr>
        <p:spPr>
          <a:xfrm>
            <a:off x="1314044" y="45860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xmlns="" id="{C4FB1585-27EE-4BEC-B275-08A44C5F0F84}"/>
              </a:ext>
            </a:extLst>
          </p:cNvPr>
          <p:cNvSpPr/>
          <p:nvPr/>
        </p:nvSpPr>
        <p:spPr>
          <a:xfrm rot="10800000">
            <a:off x="1149928" y="22268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032B6E58-A208-462A-BCCD-C65D5E54DEFE}"/>
              </a:ext>
            </a:extLst>
          </p:cNvPr>
          <p:cNvSpPr/>
          <p:nvPr/>
        </p:nvSpPr>
        <p:spPr>
          <a:xfrm rot="10800000">
            <a:off x="1377546" y="33553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entagon 1">
            <a:extLst>
              <a:ext uri="{FF2B5EF4-FFF2-40B4-BE49-F238E27FC236}">
                <a16:creationId xmlns:a16="http://schemas.microsoft.com/office/drawing/2014/main" xmlns="" id="{51F668C3-B1C2-469F-BA0A-4297D67B36DA}"/>
              </a:ext>
            </a:extLst>
          </p:cNvPr>
          <p:cNvSpPr/>
          <p:nvPr/>
        </p:nvSpPr>
        <p:spPr>
          <a:xfrm>
            <a:off x="1341301" y="57144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BC9580-2464-42E3-BA9A-60BB8C80CB8A}"/>
              </a:ext>
            </a:extLst>
          </p:cNvPr>
          <p:cNvSpPr txBox="1"/>
          <p:nvPr/>
        </p:nvSpPr>
        <p:spPr>
          <a:xfrm>
            <a:off x="1828383" y="2423597"/>
            <a:ext cx="86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mengungkapkan</a:t>
            </a:r>
            <a:r>
              <a:rPr lang="en-GB" sz="2000" dirty="0"/>
              <a:t> </a:t>
            </a:r>
            <a:r>
              <a:rPr lang="en-GB" sz="2000" dirty="0" err="1"/>
              <a:t>perasaan</a:t>
            </a:r>
            <a:r>
              <a:rPr lang="en-GB" sz="2000" dirty="0"/>
              <a:t> </a:t>
            </a:r>
            <a:r>
              <a:rPr lang="en-GB" sz="2000" dirty="0" err="1"/>
              <a:t>atau</a:t>
            </a:r>
            <a:r>
              <a:rPr lang="en-GB" sz="2000" dirty="0"/>
              <a:t> </a:t>
            </a:r>
            <a:r>
              <a:rPr lang="en-GB" sz="2000" dirty="0" err="1"/>
              <a:t>mengekspresikan</a:t>
            </a:r>
            <a:r>
              <a:rPr lang="en-GB" sz="2000" dirty="0"/>
              <a:t> </a:t>
            </a:r>
            <a:r>
              <a:rPr lang="en-GB" sz="2000" dirty="0" err="1"/>
              <a:t>diri</a:t>
            </a:r>
            <a:endParaRPr lang="id-ID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B7594A-5DC5-43CB-AC06-781907A92F76}"/>
              </a:ext>
            </a:extLst>
          </p:cNvPr>
          <p:cNvSpPr txBox="1"/>
          <p:nvPr/>
        </p:nvSpPr>
        <p:spPr>
          <a:xfrm>
            <a:off x="2345713" y="5910363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sosial</a:t>
            </a:r>
            <a:endParaRPr lang="id-ID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E66CCC-5928-441A-81DF-5F8425F1474E}"/>
              </a:ext>
            </a:extLst>
          </p:cNvPr>
          <p:cNvSpPr txBox="1"/>
          <p:nvPr/>
        </p:nvSpPr>
        <p:spPr>
          <a:xfrm>
            <a:off x="2322284" y="3561240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komunikasi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F5F21E-955B-4B13-AEAA-5DF13D11C57A}"/>
              </a:ext>
            </a:extLst>
          </p:cNvPr>
          <p:cNvSpPr txBox="1"/>
          <p:nvPr/>
        </p:nvSpPr>
        <p:spPr>
          <a:xfrm>
            <a:off x="2610300" y="4758696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berintegrasi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beradaptasi</a:t>
            </a:r>
            <a:r>
              <a:rPr lang="en-GB" sz="2000" dirty="0"/>
              <a:t> </a:t>
            </a:r>
            <a:r>
              <a:rPr lang="en-GB" sz="2000" dirty="0" err="1"/>
              <a:t>sosial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integrasi</a:t>
            </a:r>
            <a:endParaRPr lang="id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537904" y="121290"/>
            <a:ext cx="720185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Indonesia menurut Keraf (1988)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8189" y="1722527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Secara Umum</a:t>
            </a:r>
          </a:p>
        </p:txBody>
      </p:sp>
    </p:spTree>
    <p:extLst>
      <p:ext uri="{BB962C8B-B14F-4D97-AF65-F5344CB8AC3E}">
        <p14:creationId xmlns:p14="http://schemas.microsoft.com/office/powerpoint/2010/main" xmlns="" val="6246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Ekspresi Diri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Menarik</a:t>
            </a:r>
            <a:r>
              <a:rPr lang="en-GB" b="1" dirty="0"/>
              <a:t> </a:t>
            </a:r>
            <a:r>
              <a:rPr lang="en-GB" b="1" dirty="0" err="1"/>
              <a:t>perhatian</a:t>
            </a:r>
            <a:r>
              <a:rPr lang="en-GB" b="1" dirty="0"/>
              <a:t> orang lain (</a:t>
            </a:r>
            <a:r>
              <a:rPr lang="en-GB" b="1" dirty="0" err="1"/>
              <a:t>persuasif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provokatif</a:t>
            </a:r>
            <a:r>
              <a:rPr lang="en-GB" b="1" dirty="0"/>
              <a:t>),</a:t>
            </a:r>
            <a:endParaRPr lang="id-ID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Membebaskan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semua</a:t>
            </a:r>
            <a:r>
              <a:rPr lang="en-GB" b="1" dirty="0"/>
              <a:t> </a:t>
            </a:r>
            <a:r>
              <a:rPr lang="en-GB" b="1" dirty="0" err="1"/>
              <a:t>tekanan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seperti</a:t>
            </a:r>
            <a:r>
              <a:rPr lang="en-GB" b="1" dirty="0"/>
              <a:t> </a:t>
            </a:r>
            <a:r>
              <a:rPr lang="en-GB" b="1" dirty="0" err="1"/>
              <a:t>emosi</a:t>
            </a:r>
            <a:r>
              <a:rPr lang="en-GB" b="1" dirty="0"/>
              <a:t>, </a:t>
            </a:r>
            <a:endParaRPr lang="id-ID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Melatih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menyampaikan</a:t>
            </a:r>
            <a:r>
              <a:rPr lang="en-GB" b="1" dirty="0"/>
              <a:t> </a:t>
            </a:r>
            <a:r>
              <a:rPr lang="en-GB" b="1" dirty="0" err="1"/>
              <a:t>suatu</a:t>
            </a:r>
            <a:r>
              <a:rPr lang="en-GB" b="1" dirty="0"/>
              <a:t> ide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baik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b="1" dirty="0" err="1"/>
              <a:t>Menunjukkan</a:t>
            </a:r>
            <a:r>
              <a:rPr lang="en-GB" b="1" dirty="0"/>
              <a:t> </a:t>
            </a:r>
            <a:r>
              <a:rPr lang="en-GB" b="1" dirty="0" err="1"/>
              <a:t>keberanian</a:t>
            </a:r>
            <a:r>
              <a:rPr lang="en-GB" b="1" dirty="0"/>
              <a:t> (</a:t>
            </a:r>
            <a:r>
              <a:rPr lang="en-GB" b="1" dirty="0" err="1"/>
              <a:t>convidence</a:t>
            </a:r>
            <a:r>
              <a:rPr lang="en-GB" b="1" dirty="0"/>
              <a:t>) </a:t>
            </a:r>
            <a:r>
              <a:rPr lang="en-GB" b="1" dirty="0" err="1"/>
              <a:t>penyampaikan</a:t>
            </a:r>
            <a:r>
              <a:rPr lang="en-GB" b="1" dirty="0"/>
              <a:t> ide. 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34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587</Words>
  <Application>Microsoft Office PowerPoint</Application>
  <PresentationFormat>Custom</PresentationFormat>
  <Paragraphs>139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76</cp:revision>
  <dcterms:created xsi:type="dcterms:W3CDTF">2020-01-20T05:08:25Z</dcterms:created>
  <dcterms:modified xsi:type="dcterms:W3CDTF">2021-04-23T13:52:39Z</dcterms:modified>
</cp:coreProperties>
</file>