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handoutMasterIdLst>
    <p:handoutMasterId r:id="rId18"/>
  </p:handoutMasterIdLst>
  <p:sldIdLst>
    <p:sldId id="299" r:id="rId4"/>
    <p:sldId id="303" r:id="rId5"/>
    <p:sldId id="304" r:id="rId6"/>
    <p:sldId id="258" r:id="rId7"/>
    <p:sldId id="308" r:id="rId8"/>
    <p:sldId id="281" r:id="rId9"/>
    <p:sldId id="270" r:id="rId10"/>
    <p:sldId id="306" r:id="rId11"/>
    <p:sldId id="271" r:id="rId12"/>
    <p:sldId id="307" r:id="rId13"/>
    <p:sldId id="309" r:id="rId14"/>
    <p:sldId id="310" r:id="rId15"/>
    <p:sldId id="285" r:id="rId16"/>
    <p:sldId id="261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C7DE1"/>
    <a:srgbClr val="F4BD2D"/>
    <a:srgbClr val="F07624"/>
    <a:srgbClr val="1ED4DE"/>
    <a:srgbClr val="E6294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04" autoAdjust="0"/>
    <p:restoredTop sz="94660"/>
  </p:normalViewPr>
  <p:slideViewPr>
    <p:cSldViewPr showGuides="1">
      <p:cViewPr varScale="1">
        <p:scale>
          <a:sx n="97" d="100"/>
          <a:sy n="97" d="100"/>
        </p:scale>
        <p:origin x="-39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pPr/>
              <a:t>2021-03-22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=""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0461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4814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00998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02024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8208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76476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46261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96912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="" xmlns:a16="http://schemas.microsoft.com/office/drawing/2014/main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="" xmlns:a16="http://schemas.microsoft.com/office/drawing/2014/main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72180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65729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="" xmlns:p14="http://schemas.microsoft.com/office/powerpoint/2010/main" val="452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=""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65305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5604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96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6960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2849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1503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0125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715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="" xmlns:a16="http://schemas.microsoft.com/office/drawing/2014/main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3945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0497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932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  <p:sldLayoutId id="2147483677" r:id="rId3"/>
    <p:sldLayoutId id="2147483678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5" r:id="rId15"/>
    <p:sldLayoutId id="214748367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60" y="1563638"/>
            <a:ext cx="9143999" cy="432000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Materi 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915816" y="2339962"/>
            <a:ext cx="4608512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0"/>
              </a:spcBef>
              <a:buFont typeface="+mj-lt"/>
              <a:buAutoNum type="alphaLcPeriod"/>
              <a:defRPr/>
            </a:pPr>
            <a:r>
              <a:rPr lang="id-ID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Ragam bahasa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lphaLcPeriod"/>
              <a:defRPr/>
            </a:pPr>
            <a:r>
              <a:rPr lang="id-ID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Ragam bahasa ilmiah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lphaLcPeriod"/>
              <a:defRPr/>
            </a:pPr>
            <a:r>
              <a:rPr lang="id-ID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Diksi ragam bahasa ilmiah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lphaLcPeriod"/>
              <a:defRPr/>
            </a:pPr>
            <a:r>
              <a:rPr lang="id-ID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Wacana dalam ragam bahasa ilmiah  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11760" y="4564291"/>
            <a:ext cx="4536504" cy="4693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Oleh </a:t>
            </a:r>
            <a:r>
              <a:rPr lang="id-ID" b="1" dirty="0" smtClean="0"/>
              <a:t>Marya Ulfa, </a:t>
            </a:r>
            <a:r>
              <a:rPr lang="id-ID" b="1" dirty="0"/>
              <a:t>M.Pd.</a:t>
            </a:r>
          </a:p>
        </p:txBody>
      </p:sp>
    </p:spTree>
    <p:extLst>
      <p:ext uri="{BB962C8B-B14F-4D97-AF65-F5344CB8AC3E}">
        <p14:creationId xmlns="" xmlns:p14="http://schemas.microsoft.com/office/powerpoint/2010/main" val="3784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1640" y="699542"/>
            <a:ext cx="7272808" cy="3067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Ragam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Bahasa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Nonformal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Nonbaku</a:t>
            </a:r>
            <a:endParaRPr lang="id-ID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1771650" algn="l"/>
              </a:tabLs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Situasi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santai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1771650" algn="l"/>
              </a:tabLs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Hubungan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akrab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pelaku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771650" algn="l"/>
              </a:tabLs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Sikap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penutur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Ragam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Bahasa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Resmi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Nonformal</a:t>
            </a:r>
            <a:endParaRPr lang="id-ID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1771650" algn="l"/>
              </a:tabLs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Bentuk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kalimat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sederhana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singkat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kurang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lengkap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menggunakan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kata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penghubung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1771650" algn="l"/>
              </a:tabLs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Menggunakan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kata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lazim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dipakai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pergaulan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sehari-hari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771650" algn="l"/>
              </a:tabLs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jargon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prokem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Pateda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1984)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405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entagon 48"/>
          <p:cNvSpPr/>
          <p:nvPr/>
        </p:nvSpPr>
        <p:spPr>
          <a:xfrm>
            <a:off x="2100210" y="1018700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4" name="Rectangle 2"/>
          <p:cNvSpPr/>
          <p:nvPr/>
        </p:nvSpPr>
        <p:spPr>
          <a:xfrm>
            <a:off x="2995624" y="1018700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81883" y="109769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60" name="TextBox 10"/>
          <p:cNvSpPr txBox="1"/>
          <p:nvPr/>
        </p:nvSpPr>
        <p:spPr bwMode="auto">
          <a:xfrm>
            <a:off x="3491880" y="1040098"/>
            <a:ext cx="484531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altLang="ko-KR" sz="1600" b="1" dirty="0">
                <a:cs typeface="Arial" pitchFamily="34" charset="0"/>
              </a:rPr>
              <a:t>Pilihan kata baku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108" name="Pentagon 107"/>
          <p:cNvSpPr/>
          <p:nvPr/>
        </p:nvSpPr>
        <p:spPr>
          <a:xfrm>
            <a:off x="2100210" y="1716576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Rectangle 2"/>
          <p:cNvSpPr/>
          <p:nvPr/>
        </p:nvSpPr>
        <p:spPr>
          <a:xfrm>
            <a:off x="2995624" y="1716576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181883" y="179557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2" name="TextBox 10"/>
          <p:cNvSpPr txBox="1"/>
          <p:nvPr/>
        </p:nvSpPr>
        <p:spPr bwMode="auto">
          <a:xfrm>
            <a:off x="3491880" y="1828829"/>
            <a:ext cx="484531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altLang="ko-KR" sz="1600" b="1" dirty="0">
                <a:cs typeface="Arial" pitchFamily="34" charset="0"/>
              </a:rPr>
              <a:t>Kata dalam </a:t>
            </a:r>
            <a:r>
              <a:rPr lang="en-US" altLang="ko-KR" sz="1600" b="1" dirty="0">
                <a:cs typeface="Arial" pitchFamily="34" charset="0"/>
              </a:rPr>
              <a:t>b</a:t>
            </a:r>
            <a:r>
              <a:rPr lang="id-ID" altLang="ko-KR" sz="1600" b="1" dirty="0">
                <a:cs typeface="Arial" pitchFamily="34" charset="0"/>
              </a:rPr>
              <a:t>ahasa ilmiah sesuai standar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115" name="Pentagon 114"/>
          <p:cNvSpPr/>
          <p:nvPr/>
        </p:nvSpPr>
        <p:spPr>
          <a:xfrm>
            <a:off x="2100210" y="2414452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6" name="Rectangle 2"/>
          <p:cNvSpPr/>
          <p:nvPr/>
        </p:nvSpPr>
        <p:spPr>
          <a:xfrm>
            <a:off x="2995624" y="2414452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181883" y="2493448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19" name="TextBox 10"/>
          <p:cNvSpPr txBox="1"/>
          <p:nvPr/>
        </p:nvSpPr>
        <p:spPr bwMode="auto">
          <a:xfrm>
            <a:off x="3491880" y="2526705"/>
            <a:ext cx="484531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altLang="ko-KR" sz="1600" b="1" dirty="0">
                <a:cs typeface="Arial" pitchFamily="34" charset="0"/>
              </a:rPr>
              <a:t>Kata mudah dipahami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122" name="Pentagon 121"/>
          <p:cNvSpPr/>
          <p:nvPr/>
        </p:nvSpPr>
        <p:spPr>
          <a:xfrm>
            <a:off x="2100210" y="3112328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3" name="Rectangle 2"/>
          <p:cNvSpPr/>
          <p:nvPr/>
        </p:nvSpPr>
        <p:spPr>
          <a:xfrm>
            <a:off x="2995624" y="3112328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181883" y="319132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126" name="TextBox 10"/>
          <p:cNvSpPr txBox="1"/>
          <p:nvPr/>
        </p:nvSpPr>
        <p:spPr bwMode="auto">
          <a:xfrm>
            <a:off x="3491880" y="3224581"/>
            <a:ext cx="484531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altLang="ko-KR" sz="1600" b="1" dirty="0">
                <a:cs typeface="Arial" pitchFamily="34" charset="0"/>
              </a:rPr>
              <a:t>Kata tidak menimbulkan makna ganda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129" name="Pentagon 128"/>
          <p:cNvSpPr/>
          <p:nvPr/>
        </p:nvSpPr>
        <p:spPr>
          <a:xfrm>
            <a:off x="2100210" y="3810202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0" name="Rectangle 2"/>
          <p:cNvSpPr/>
          <p:nvPr/>
        </p:nvSpPr>
        <p:spPr>
          <a:xfrm>
            <a:off x="2995624" y="3810202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181883" y="3889198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133" name="TextBox 10"/>
          <p:cNvSpPr txBox="1"/>
          <p:nvPr/>
        </p:nvSpPr>
        <p:spPr bwMode="auto">
          <a:xfrm>
            <a:off x="3491880" y="3922455"/>
            <a:ext cx="484531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altLang="ko-KR" sz="1600" b="1" dirty="0">
                <a:cs typeface="Arial" pitchFamily="34" charset="0"/>
              </a:rPr>
              <a:t>Kata yang digunakan logis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323528" y="43769"/>
            <a:ext cx="8532439" cy="7155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05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Diksi dalam Ragam Bahasa Ilmiah</a:t>
            </a:r>
            <a:endParaRPr lang="ko-KR" altLang="en-US" sz="405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878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9752" y="1563638"/>
            <a:ext cx="7272808" cy="2327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Komunikatif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Bernalar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Ekonomis</a:t>
            </a:r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landasan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teoretis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kuat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Tulisan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relevan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sumber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penopang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mutakhir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Bertanggung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jawab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0" y="382602"/>
            <a:ext cx="936104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36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Wacana dalam Ragam Bahasa Ilmiah</a:t>
            </a:r>
            <a:endParaRPr lang="ko-KR" altLang="en-US" sz="36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3841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 txBox="1">
            <a:spLocks/>
          </p:cNvSpPr>
          <p:nvPr/>
        </p:nvSpPr>
        <p:spPr>
          <a:xfrm>
            <a:off x="2267744" y="2265660"/>
            <a:ext cx="4608512" cy="5420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571472" y="714362"/>
            <a:ext cx="728667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1650" algn="l"/>
              </a:tabLst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Kegiatan Praktik</a:t>
            </a:r>
            <a:endParaRPr kumimoji="0" lang="id-ID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771650" algn="l"/>
              </a:tabLst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Mahasiswa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mendapatkan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pelayanan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dari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admin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kampus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kurang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sesuai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harapan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Bagaimana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kesantunan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berbahasa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digunakan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mahasiswa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untuk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menegur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agar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pejabat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kampus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tersebut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tidak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sakit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hati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?</a:t>
            </a:r>
            <a:endParaRPr kumimoji="0" lang="id-ID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771650" algn="l"/>
              </a:tabLst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Mahasiswa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berprestasi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menyampaikan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keluhan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perihal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presentasi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via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zoom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tidak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dilakukan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secara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maksimal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karena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kendala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sinyal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Bagaimana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kesantunan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menyampaikan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keluhan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forum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resmi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? </a:t>
            </a:r>
            <a:endParaRPr kumimoji="0" lang="id-ID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771650" algn="l"/>
              </a:tabLst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Mahasiswa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menyampaikan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laporan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perihal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nilai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matakuliah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tidak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diakses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Bagaimana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seharusnya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bersapa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?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Mengucap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salam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dulu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ataukah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langsung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karena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pembelajaran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online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tidak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dilihat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?</a:t>
            </a:r>
            <a:endParaRPr kumimoji="0" lang="id-ID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771650" algn="l"/>
              </a:tabLst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Cermati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amati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penggunaan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bahasa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Indonesia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teman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dekat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saudara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berbicara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orang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dikenal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bank.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Buatlah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transkrip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pembicaraannya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! </a:t>
            </a:r>
            <a:endParaRPr kumimoji="0" lang="id-ID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1650" algn="l"/>
              </a:tabLst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Latihan</a:t>
            </a:r>
            <a:endParaRPr kumimoji="0" lang="id-ID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771650" algn="l"/>
              </a:tabLst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contoh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penggunaan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bahasa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santun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kepada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teman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saudara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melakukan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kesalahan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Saudara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menegurnya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! </a:t>
            </a:r>
            <a:endParaRPr kumimoji="0" lang="id-ID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771650" algn="l"/>
              </a:tabLst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Adakah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trik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khusus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dalam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menyampaikan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pesan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santun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berwibawa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serta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tidak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membingungkan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mitra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bicara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?</a:t>
            </a:r>
            <a:endParaRPr kumimoji="0" lang="id-ID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771650" algn="l"/>
              </a:tabLst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Bolehkah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menggunakan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Bahasa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Indonesia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banyak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singkatan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akronim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demi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mencapai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kesantunan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berbahasa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?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Mengapa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?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Bagaimana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seharusnya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?  </a:t>
            </a:r>
            <a:endParaRPr kumimoji="0" lang="id-ID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1650" algn="l"/>
              </a:tabLst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6357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2A3A6F7-9D59-4072-9A53-1E53188AB7DD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2951820" y="1707654"/>
            <a:ext cx="3240360" cy="7155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05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Terimakasih</a:t>
            </a:r>
            <a:endParaRPr lang="ko-KR" altLang="en-US" sz="405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252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B4E4ECC7-0291-4DF9-8868-35366092CAE5}"/>
              </a:ext>
            </a:extLst>
          </p:cNvPr>
          <p:cNvSpPr txBox="1"/>
          <p:nvPr/>
        </p:nvSpPr>
        <p:spPr>
          <a:xfrm>
            <a:off x="1147123" y="347173"/>
            <a:ext cx="498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dirty="0">
                <a:solidFill>
                  <a:schemeClr val="tx2"/>
                </a:solidFill>
                <a:cs typeface="Arial" pitchFamily="34" charset="0"/>
              </a:rPr>
              <a:t>C</a:t>
            </a:r>
            <a:r>
              <a:rPr lang="id-ID" altLang="ko-KR" sz="2400" dirty="0">
                <a:solidFill>
                  <a:schemeClr val="tx2"/>
                </a:solidFill>
                <a:cs typeface="Arial" pitchFamily="34" charset="0"/>
              </a:rPr>
              <a:t>APAIAN MATAKULIAH</a:t>
            </a:r>
            <a:endParaRPr lang="ko-KR" altLang="en-US" sz="2400" dirty="0">
              <a:solidFill>
                <a:schemeClr val="tx2"/>
              </a:solidFill>
              <a:cs typeface="Arial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C983D671-83BB-43A3-8760-CB32BEDBB269}"/>
              </a:ext>
            </a:extLst>
          </p:cNvPr>
          <p:cNvCxnSpPr>
            <a:cxnSpLocks/>
          </p:cNvCxnSpPr>
          <p:nvPr/>
        </p:nvCxnSpPr>
        <p:spPr>
          <a:xfrm flipV="1">
            <a:off x="1053420" y="954145"/>
            <a:ext cx="7275996" cy="5724"/>
          </a:xfrm>
          <a:prstGeom prst="line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9D1F7905-739B-4A37-8C61-9C0A88497186}"/>
              </a:ext>
            </a:extLst>
          </p:cNvPr>
          <p:cNvSpPr/>
          <p:nvPr/>
        </p:nvSpPr>
        <p:spPr>
          <a:xfrm>
            <a:off x="395536" y="648657"/>
            <a:ext cx="622317" cy="64621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69781F3F-D016-470F-8871-60047DF6AC9B}"/>
              </a:ext>
            </a:extLst>
          </p:cNvPr>
          <p:cNvSpPr txBox="1"/>
          <p:nvPr/>
        </p:nvSpPr>
        <p:spPr>
          <a:xfrm>
            <a:off x="1147121" y="1122671"/>
            <a:ext cx="694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id-ID" dirty="0"/>
              <a:t>enggunakan Bahasa Indonesia sesuai Ragam Bahasa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F4C72B9C-EC55-40D0-A23F-6CEBDC482720}"/>
              </a:ext>
            </a:extLst>
          </p:cNvPr>
          <p:cNvSpPr txBox="1"/>
          <p:nvPr/>
        </p:nvSpPr>
        <p:spPr>
          <a:xfrm>
            <a:off x="1751089" y="2108007"/>
            <a:ext cx="498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2400" dirty="0">
                <a:solidFill>
                  <a:schemeClr val="tx2"/>
                </a:solidFill>
                <a:cs typeface="Arial" pitchFamily="34" charset="0"/>
              </a:rPr>
              <a:t>INDIKATOR</a:t>
            </a:r>
            <a:endParaRPr lang="ko-KR" altLang="en-US" sz="2400" dirty="0">
              <a:solidFill>
                <a:schemeClr val="tx2"/>
              </a:solidFill>
              <a:cs typeface="Arial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71D77BC0-C161-467E-9D5E-71ED268F485A}"/>
              </a:ext>
            </a:extLst>
          </p:cNvPr>
          <p:cNvCxnSpPr>
            <a:cxnSpLocks/>
          </p:cNvCxnSpPr>
          <p:nvPr/>
        </p:nvCxnSpPr>
        <p:spPr>
          <a:xfrm flipV="1">
            <a:off x="1657386" y="2714979"/>
            <a:ext cx="6658223" cy="5724"/>
          </a:xfrm>
          <a:prstGeom prst="line">
            <a:avLst/>
          </a:prstGeom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95134BD4-DDCD-4789-9117-C87F2F7B3E89}"/>
              </a:ext>
            </a:extLst>
          </p:cNvPr>
          <p:cNvSpPr/>
          <p:nvPr/>
        </p:nvSpPr>
        <p:spPr>
          <a:xfrm>
            <a:off x="999502" y="2409491"/>
            <a:ext cx="622317" cy="64621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5517A0A3-BF9B-4C15-94DD-2223EACCE8CE}"/>
              </a:ext>
            </a:extLst>
          </p:cNvPr>
          <p:cNvSpPr txBox="1"/>
          <p:nvPr/>
        </p:nvSpPr>
        <p:spPr>
          <a:xfrm>
            <a:off x="1657386" y="2894622"/>
            <a:ext cx="6947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hakikat</a:t>
            </a:r>
            <a:r>
              <a:rPr lang="en-US" dirty="0"/>
              <a:t>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humanis</a:t>
            </a:r>
            <a:endParaRPr lang="id-ID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humanis</a:t>
            </a:r>
            <a:endParaRPr lang="id-ID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adil</a:t>
            </a:r>
            <a:endParaRPr lang="id-ID" dirty="0"/>
          </a:p>
          <a:p>
            <a:pPr lvl="0"/>
            <a:endParaRPr lang="id-ID" dirty="0"/>
          </a:p>
        </p:txBody>
      </p:sp>
      <p:sp>
        <p:nvSpPr>
          <p:cNvPr id="54" name="Freeform 32">
            <a:extLst>
              <a:ext uri="{FF2B5EF4-FFF2-40B4-BE49-F238E27FC236}">
                <a16:creationId xmlns=""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622133" y="807080"/>
            <a:ext cx="271084" cy="283550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7">
            <a:extLst>
              <a:ext uri="{FF2B5EF4-FFF2-40B4-BE49-F238E27FC236}">
                <a16:creationId xmlns=""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1280117" y="2554841"/>
            <a:ext cx="215138" cy="497688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="" xmlns:p14="http://schemas.microsoft.com/office/powerpoint/2010/main" val="409236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4E4ECC7-0291-4DF9-8868-35366092CAE5}"/>
              </a:ext>
            </a:extLst>
          </p:cNvPr>
          <p:cNvSpPr txBox="1"/>
          <p:nvPr/>
        </p:nvSpPr>
        <p:spPr>
          <a:xfrm>
            <a:off x="1547666" y="1006017"/>
            <a:ext cx="522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dirty="0">
                <a:solidFill>
                  <a:schemeClr val="tx2"/>
                </a:solidFill>
                <a:cs typeface="Arial" pitchFamily="34" charset="0"/>
              </a:rPr>
              <a:t>M</a:t>
            </a:r>
            <a:r>
              <a:rPr lang="id-ID" altLang="ko-KR" sz="2400" dirty="0">
                <a:solidFill>
                  <a:schemeClr val="tx2"/>
                </a:solidFill>
                <a:cs typeface="Arial" pitchFamily="34" charset="0"/>
              </a:rPr>
              <a:t>ATERI POKOK</a:t>
            </a:r>
            <a:endParaRPr lang="ko-KR" altLang="en-US" sz="2400" dirty="0">
              <a:solidFill>
                <a:schemeClr val="tx2"/>
              </a:solidFill>
              <a:cs typeface="Arial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C983D671-83BB-43A3-8760-CB32BEDBB269}"/>
              </a:ext>
            </a:extLst>
          </p:cNvPr>
          <p:cNvCxnSpPr>
            <a:cxnSpLocks/>
          </p:cNvCxnSpPr>
          <p:nvPr/>
        </p:nvCxnSpPr>
        <p:spPr>
          <a:xfrm flipV="1">
            <a:off x="1453963" y="1617563"/>
            <a:ext cx="6444000" cy="5782"/>
          </a:xfrm>
          <a:prstGeom prst="line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1F7905-739B-4A37-8C61-9C0A88497186}"/>
              </a:ext>
            </a:extLst>
          </p:cNvPr>
          <p:cNvSpPr/>
          <p:nvPr/>
        </p:nvSpPr>
        <p:spPr>
          <a:xfrm>
            <a:off x="796079" y="1305583"/>
            <a:ext cx="652766" cy="652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9781F3F-D016-470F-8871-60047DF6AC9B}"/>
              </a:ext>
            </a:extLst>
          </p:cNvPr>
          <p:cNvSpPr txBox="1"/>
          <p:nvPr/>
        </p:nvSpPr>
        <p:spPr>
          <a:xfrm>
            <a:off x="1547664" y="1779662"/>
            <a:ext cx="72861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/>
              <a:t>Ragam Bahasa Indonesia</a:t>
            </a:r>
          </a:p>
          <a:p>
            <a:pPr marL="342900" indent="-342900">
              <a:buAutoNum type="alphaLcPeriod"/>
            </a:pPr>
            <a:r>
              <a:rPr lang="id-ID" dirty="0"/>
              <a:t>Ragam Bahasa </a:t>
            </a:r>
          </a:p>
          <a:p>
            <a:pPr marL="342900" indent="-342900">
              <a:buAutoNum type="alphaLcPeriod"/>
            </a:pPr>
            <a:r>
              <a:rPr lang="id-ID" dirty="0"/>
              <a:t>Ragam Bahasa Ilmiah</a:t>
            </a:r>
          </a:p>
          <a:p>
            <a:pPr marL="342900" indent="-342900">
              <a:buAutoNum type="alphaLcPeriod"/>
            </a:pPr>
            <a:r>
              <a:rPr lang="id-ID" dirty="0"/>
              <a:t>Diksi Ragam Bahasa Ilmiah</a:t>
            </a:r>
          </a:p>
          <a:p>
            <a:pPr marL="342900" indent="-342900">
              <a:buAutoNum type="alphaLcPeriod"/>
            </a:pPr>
            <a:r>
              <a:rPr lang="id-ID" dirty="0"/>
              <a:t>Wacana dalam Ragam Bahasa Ilmiah</a:t>
            </a:r>
          </a:p>
        </p:txBody>
      </p:sp>
      <p:sp>
        <p:nvSpPr>
          <p:cNvPr id="16" name="Right Triangle 17">
            <a:extLst>
              <a:ext uri="{FF2B5EF4-FFF2-40B4-BE49-F238E27FC236}">
                <a16:creationId xmlns=""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976649" y="1395950"/>
            <a:ext cx="291625" cy="443226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="" xmlns:p14="http://schemas.microsoft.com/office/powerpoint/2010/main" val="30939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entagon 48"/>
          <p:cNvSpPr/>
          <p:nvPr/>
        </p:nvSpPr>
        <p:spPr>
          <a:xfrm>
            <a:off x="2100210" y="1018700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4" name="Rectangle 2"/>
          <p:cNvSpPr/>
          <p:nvPr/>
        </p:nvSpPr>
        <p:spPr>
          <a:xfrm>
            <a:off x="2995624" y="1018700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81883" y="109769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60" name="TextBox 10"/>
          <p:cNvSpPr txBox="1"/>
          <p:nvPr/>
        </p:nvSpPr>
        <p:spPr bwMode="auto">
          <a:xfrm>
            <a:off x="3491880" y="1040098"/>
            <a:ext cx="4845318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altLang="ko-KR" sz="1600" b="1" dirty="0">
                <a:cs typeface="Arial" pitchFamily="34" charset="0"/>
              </a:rPr>
              <a:t>Menggunakan unsur gramatikal secara eksplisit dan konsisten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108" name="Pentagon 107"/>
          <p:cNvSpPr/>
          <p:nvPr/>
        </p:nvSpPr>
        <p:spPr>
          <a:xfrm>
            <a:off x="2100210" y="1716576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Rectangle 2"/>
          <p:cNvSpPr/>
          <p:nvPr/>
        </p:nvSpPr>
        <p:spPr>
          <a:xfrm>
            <a:off x="2995624" y="1716576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181883" y="179557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2" name="TextBox 10"/>
          <p:cNvSpPr txBox="1"/>
          <p:nvPr/>
        </p:nvSpPr>
        <p:spPr bwMode="auto">
          <a:xfrm>
            <a:off x="3491880" y="1828829"/>
            <a:ext cx="484531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altLang="ko-KR" sz="1600" b="1" dirty="0">
                <a:cs typeface="Arial" pitchFamily="34" charset="0"/>
              </a:rPr>
              <a:t>Menggunakan imbuhan secara lengkap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115" name="Pentagon 114"/>
          <p:cNvSpPr/>
          <p:nvPr/>
        </p:nvSpPr>
        <p:spPr>
          <a:xfrm>
            <a:off x="2100210" y="2414452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6" name="Rectangle 2"/>
          <p:cNvSpPr/>
          <p:nvPr/>
        </p:nvSpPr>
        <p:spPr>
          <a:xfrm>
            <a:off x="2995624" y="2414452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181883" y="2493448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19" name="TextBox 10"/>
          <p:cNvSpPr txBox="1"/>
          <p:nvPr/>
        </p:nvSpPr>
        <p:spPr bwMode="auto">
          <a:xfrm>
            <a:off x="3491880" y="2526705"/>
            <a:ext cx="484531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altLang="ko-KR" sz="1600" b="1" dirty="0">
                <a:cs typeface="Arial" pitchFamily="34" charset="0"/>
              </a:rPr>
              <a:t>Menggunakan kata ganti resmi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122" name="Pentagon 121"/>
          <p:cNvSpPr/>
          <p:nvPr/>
        </p:nvSpPr>
        <p:spPr>
          <a:xfrm>
            <a:off x="2100210" y="3112328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3" name="Rectangle 2"/>
          <p:cNvSpPr/>
          <p:nvPr/>
        </p:nvSpPr>
        <p:spPr>
          <a:xfrm>
            <a:off x="2995624" y="3112328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181883" y="319132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126" name="TextBox 10"/>
          <p:cNvSpPr txBox="1"/>
          <p:nvPr/>
        </p:nvSpPr>
        <p:spPr bwMode="auto">
          <a:xfrm>
            <a:off x="3491880" y="3224581"/>
            <a:ext cx="484531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altLang="ko-KR" sz="1600" b="1" dirty="0">
                <a:cs typeface="Arial" pitchFamily="34" charset="0"/>
              </a:rPr>
              <a:t>Menggunakan kata baku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129" name="Pentagon 128"/>
          <p:cNvSpPr/>
          <p:nvPr/>
        </p:nvSpPr>
        <p:spPr>
          <a:xfrm>
            <a:off x="2100210" y="3810202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0" name="Rectangle 2"/>
          <p:cNvSpPr/>
          <p:nvPr/>
        </p:nvSpPr>
        <p:spPr>
          <a:xfrm>
            <a:off x="2995624" y="3810202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181883" y="3889198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133" name="TextBox 10"/>
          <p:cNvSpPr txBox="1"/>
          <p:nvPr/>
        </p:nvSpPr>
        <p:spPr bwMode="auto">
          <a:xfrm>
            <a:off x="3491880" y="3922455"/>
            <a:ext cx="484531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altLang="ko-KR" sz="1600" b="1" dirty="0">
                <a:cs typeface="Arial" pitchFamily="34" charset="0"/>
              </a:rPr>
              <a:t>Berpedoman pada PUEBI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971600" y="24426"/>
            <a:ext cx="7560839" cy="7155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05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Ragam Bahasa Ilmiah</a:t>
            </a:r>
            <a:endParaRPr lang="ko-KR" altLang="en-US" sz="405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35" name="Pentagon 34"/>
          <p:cNvSpPr/>
          <p:nvPr/>
        </p:nvSpPr>
        <p:spPr>
          <a:xfrm>
            <a:off x="2100210" y="4474370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6" name="Rectangle 2"/>
          <p:cNvSpPr/>
          <p:nvPr/>
        </p:nvSpPr>
        <p:spPr>
          <a:xfrm>
            <a:off x="2995624" y="4474370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181883" y="455336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</a:t>
            </a:r>
            <a:r>
              <a:rPr lang="id-ID" altLang="ko-KR" sz="2800" b="1" dirty="0">
                <a:solidFill>
                  <a:schemeClr val="bg1"/>
                </a:solidFill>
                <a:cs typeface="Arial" pitchFamily="34" charset="0"/>
              </a:rPr>
              <a:t>6</a:t>
            </a:r>
            <a:endParaRPr lang="en-US" altLang="ko-K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10"/>
          <p:cNvSpPr txBox="1"/>
          <p:nvPr/>
        </p:nvSpPr>
        <p:spPr bwMode="auto">
          <a:xfrm>
            <a:off x="3491880" y="4593093"/>
            <a:ext cx="484531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altLang="ko-KR" sz="1600" b="1" dirty="0">
                <a:cs typeface="Arial" pitchFamily="34" charset="0"/>
              </a:rPr>
              <a:t>Menghindari unsur kedaerahan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465734" y="4728988"/>
            <a:ext cx="2462534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1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Yakub</a:t>
            </a:r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Nasukha</a:t>
            </a:r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2017:15</a:t>
            </a:r>
            <a:endParaRPr lang="id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5536" y="717253"/>
            <a:ext cx="2789225" cy="355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id-ID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Ciri Ragam Bahasa Ilmiah</a:t>
            </a:r>
            <a:endParaRPr lang="id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19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entagon 48"/>
          <p:cNvSpPr/>
          <p:nvPr/>
        </p:nvSpPr>
        <p:spPr>
          <a:xfrm>
            <a:off x="2100210" y="1018700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4" name="Rectangle 2"/>
          <p:cNvSpPr/>
          <p:nvPr/>
        </p:nvSpPr>
        <p:spPr>
          <a:xfrm>
            <a:off x="2995624" y="1018700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81883" y="109769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60" name="TextBox 10"/>
          <p:cNvSpPr txBox="1"/>
          <p:nvPr/>
        </p:nvSpPr>
        <p:spPr bwMode="auto">
          <a:xfrm>
            <a:off x="3491880" y="1040098"/>
            <a:ext cx="484531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altLang="ko-KR" sz="1600" b="1" dirty="0">
                <a:cs typeface="Arial" pitchFamily="34" charset="0"/>
              </a:rPr>
              <a:t>Ragam orang berpendidikan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108" name="Pentagon 107"/>
          <p:cNvSpPr/>
          <p:nvPr/>
        </p:nvSpPr>
        <p:spPr>
          <a:xfrm>
            <a:off x="2100210" y="1716576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Rectangle 2"/>
          <p:cNvSpPr/>
          <p:nvPr/>
        </p:nvSpPr>
        <p:spPr>
          <a:xfrm>
            <a:off x="2995624" y="1716576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181883" y="179557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2" name="TextBox 10"/>
          <p:cNvSpPr txBox="1"/>
          <p:nvPr/>
        </p:nvSpPr>
        <p:spPr bwMode="auto">
          <a:xfrm>
            <a:off x="3491880" y="1828829"/>
            <a:ext cx="484531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altLang="ko-KR" sz="1600" b="1" dirty="0">
                <a:cs typeface="Arial" pitchFamily="34" charset="0"/>
              </a:rPr>
              <a:t>Ragam yang diajarkan di sekolah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115" name="Pentagon 114"/>
          <p:cNvSpPr/>
          <p:nvPr/>
        </p:nvSpPr>
        <p:spPr>
          <a:xfrm>
            <a:off x="2100210" y="2414452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6" name="Rectangle 2"/>
          <p:cNvSpPr/>
          <p:nvPr/>
        </p:nvSpPr>
        <p:spPr>
          <a:xfrm>
            <a:off x="2995624" y="2414452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181883" y="2493448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19" name="TextBox 10"/>
          <p:cNvSpPr txBox="1"/>
          <p:nvPr/>
        </p:nvSpPr>
        <p:spPr bwMode="auto">
          <a:xfrm>
            <a:off x="3491880" y="2526705"/>
            <a:ext cx="484531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altLang="ko-KR" sz="1600" b="1" dirty="0">
                <a:cs typeface="Arial" pitchFamily="34" charset="0"/>
              </a:rPr>
              <a:t>Ragam bahasa dengan kaidah yang tetap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122" name="Pentagon 121"/>
          <p:cNvSpPr/>
          <p:nvPr/>
        </p:nvSpPr>
        <p:spPr>
          <a:xfrm>
            <a:off x="2100210" y="3112328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3" name="Rectangle 2"/>
          <p:cNvSpPr/>
          <p:nvPr/>
        </p:nvSpPr>
        <p:spPr>
          <a:xfrm>
            <a:off x="2995624" y="3112328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181883" y="319132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126" name="TextBox 10"/>
          <p:cNvSpPr txBox="1"/>
          <p:nvPr/>
        </p:nvSpPr>
        <p:spPr bwMode="auto">
          <a:xfrm>
            <a:off x="3491880" y="3224581"/>
            <a:ext cx="484531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altLang="ko-KR" sz="1600" b="1" dirty="0">
                <a:cs typeface="Arial" pitchFamily="34" charset="0"/>
              </a:rPr>
              <a:t>Ragam bahasa keilmuan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129" name="Pentagon 128"/>
          <p:cNvSpPr/>
          <p:nvPr/>
        </p:nvSpPr>
        <p:spPr>
          <a:xfrm>
            <a:off x="2100210" y="3810202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0" name="Rectangle 2"/>
          <p:cNvSpPr/>
          <p:nvPr/>
        </p:nvSpPr>
        <p:spPr>
          <a:xfrm>
            <a:off x="2995624" y="3810202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181883" y="3889198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133" name="TextBox 10"/>
          <p:cNvSpPr txBox="1"/>
          <p:nvPr/>
        </p:nvSpPr>
        <p:spPr bwMode="auto">
          <a:xfrm>
            <a:off x="3491880" y="3922455"/>
            <a:ext cx="484531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 altLang="ko-KR" sz="1600" b="1" dirty="0">
                <a:cs typeface="Arial" pitchFamily="34" charset="0"/>
              </a:rPr>
              <a:t>Ragam baku dalam penulisan laporan</a:t>
            </a:r>
            <a:endParaRPr lang="en-US" altLang="ko-KR" sz="1600" b="1" dirty="0"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323528" y="43769"/>
            <a:ext cx="8532439" cy="7155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05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Penggunaan Ragam Bahasa Baku</a:t>
            </a:r>
            <a:endParaRPr lang="ko-KR" altLang="en-US" sz="405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545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그룹 298">
            <a:extLst>
              <a:ext uri="{FF2B5EF4-FFF2-40B4-BE49-F238E27FC236}">
                <a16:creationId xmlns="" xmlns:a16="http://schemas.microsoft.com/office/drawing/2014/main" id="{35402EEE-AA41-4F62-BC14-3A684B01140C}"/>
              </a:ext>
            </a:extLst>
          </p:cNvPr>
          <p:cNvGrpSpPr/>
          <p:nvPr/>
        </p:nvGrpSpPr>
        <p:grpSpPr>
          <a:xfrm>
            <a:off x="3768931" y="1165725"/>
            <a:ext cx="5109877" cy="2981022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00" name="Freeform 8">
              <a:extLst>
                <a:ext uri="{FF2B5EF4-FFF2-40B4-BE49-F238E27FC236}">
                  <a16:creationId xmlns="" xmlns:a16="http://schemas.microsoft.com/office/drawing/2014/main" id="{5F2332E8-FD47-4B0B-8970-F0D879CD6D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9">
              <a:extLst>
                <a:ext uri="{FF2B5EF4-FFF2-40B4-BE49-F238E27FC236}">
                  <a16:creationId xmlns="" xmlns:a16="http://schemas.microsoft.com/office/drawing/2014/main" id="{9542E9E5-9357-4670-B570-0F6F8CA517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10">
              <a:extLst>
                <a:ext uri="{FF2B5EF4-FFF2-40B4-BE49-F238E27FC236}">
                  <a16:creationId xmlns="" xmlns:a16="http://schemas.microsoft.com/office/drawing/2014/main" id="{78947DCF-33D8-48F0-AF67-3EC682350A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11">
              <a:extLst>
                <a:ext uri="{FF2B5EF4-FFF2-40B4-BE49-F238E27FC236}">
                  <a16:creationId xmlns="" xmlns:a16="http://schemas.microsoft.com/office/drawing/2014/main" id="{E30F65C3-8595-4803-A94B-3810EC4DA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8" name="Teardrop 6"/>
          <p:cNvSpPr/>
          <p:nvPr/>
        </p:nvSpPr>
        <p:spPr>
          <a:xfrm rot="8100000">
            <a:off x="7499037" y="2603169"/>
            <a:ext cx="573256" cy="57325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971600" y="24426"/>
            <a:ext cx="7560839" cy="7155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405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Ciri Ragam Bahasa Standar</a:t>
            </a:r>
            <a:endParaRPr lang="ko-KR" altLang="en-US" sz="405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83F24E8-45A3-4924-A003-288F30497EBE}"/>
              </a:ext>
            </a:extLst>
          </p:cNvPr>
          <p:cNvSpPr txBox="1"/>
          <p:nvPr/>
        </p:nvSpPr>
        <p:spPr>
          <a:xfrm>
            <a:off x="1731326" y="1141705"/>
            <a:ext cx="3933267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id-ID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Sifat kemantapan dinamis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7B03CDB2-CE3F-4010-AC14-F00B6E1FF049}"/>
              </a:ext>
            </a:extLst>
          </p:cNvPr>
          <p:cNvCxnSpPr>
            <a:cxnSpLocks/>
          </p:cNvCxnSpPr>
          <p:nvPr/>
        </p:nvCxnSpPr>
        <p:spPr>
          <a:xfrm flipV="1">
            <a:off x="1491540" y="1526425"/>
            <a:ext cx="4860000" cy="2686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BFED855-6F48-41D9-B0D2-D691F56D852E}"/>
              </a:ext>
            </a:extLst>
          </p:cNvPr>
          <p:cNvSpPr/>
          <p:nvPr/>
        </p:nvSpPr>
        <p:spPr>
          <a:xfrm>
            <a:off x="838774" y="1220116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069C16D-3D41-4840-A60D-52E7B1E94B78}"/>
              </a:ext>
            </a:extLst>
          </p:cNvPr>
          <p:cNvSpPr txBox="1"/>
          <p:nvPr/>
        </p:nvSpPr>
        <p:spPr>
          <a:xfrm>
            <a:off x="878503" y="1318434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E681D34-0E05-45D7-911D-3394E94171BE}"/>
              </a:ext>
            </a:extLst>
          </p:cNvPr>
          <p:cNvSpPr txBox="1"/>
          <p:nvPr/>
        </p:nvSpPr>
        <p:spPr>
          <a:xfrm>
            <a:off x="1731326" y="2200695"/>
            <a:ext cx="3488745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id-ID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Bersifat kecendekiaan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8B8215D2-BAF6-4493-ABCA-4F0EBAF0E035}"/>
              </a:ext>
            </a:extLst>
          </p:cNvPr>
          <p:cNvCxnSpPr>
            <a:cxnSpLocks/>
          </p:cNvCxnSpPr>
          <p:nvPr/>
        </p:nvCxnSpPr>
        <p:spPr>
          <a:xfrm flipV="1">
            <a:off x="1491540" y="2585415"/>
            <a:ext cx="4860000" cy="26860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10E17FBE-7D1C-48B3-B0D9-6B0DA2A91441}"/>
              </a:ext>
            </a:extLst>
          </p:cNvPr>
          <p:cNvSpPr/>
          <p:nvPr/>
        </p:nvSpPr>
        <p:spPr>
          <a:xfrm>
            <a:off x="838774" y="2279106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28D30A2-DC8D-4076-AD6B-50356C9CC4BB}"/>
              </a:ext>
            </a:extLst>
          </p:cNvPr>
          <p:cNvSpPr txBox="1"/>
          <p:nvPr/>
        </p:nvSpPr>
        <p:spPr>
          <a:xfrm>
            <a:off x="878503" y="2377424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F373EA6B-DC86-4383-B7AA-A8A1324174E9}"/>
              </a:ext>
            </a:extLst>
          </p:cNvPr>
          <p:cNvSpPr txBox="1"/>
          <p:nvPr/>
        </p:nvSpPr>
        <p:spPr>
          <a:xfrm>
            <a:off x="1731326" y="3259685"/>
            <a:ext cx="4835170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id-ID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Penalaran dan pemikiran yang teratur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4AF5D44E-6C4E-4F0D-8635-04D8B9510A61}"/>
              </a:ext>
            </a:extLst>
          </p:cNvPr>
          <p:cNvCxnSpPr>
            <a:cxnSpLocks/>
          </p:cNvCxnSpPr>
          <p:nvPr/>
        </p:nvCxnSpPr>
        <p:spPr>
          <a:xfrm flipV="1">
            <a:off x="1491540" y="3644405"/>
            <a:ext cx="4860000" cy="26860"/>
          </a:xfrm>
          <a:prstGeom prst="line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96FBECFC-D70E-40B6-BBE9-64B1EFF72164}"/>
              </a:ext>
            </a:extLst>
          </p:cNvPr>
          <p:cNvSpPr/>
          <p:nvPr/>
        </p:nvSpPr>
        <p:spPr>
          <a:xfrm>
            <a:off x="838774" y="3338096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84DA8BF-A5B1-4A36-833F-3165BB8570C7}"/>
              </a:ext>
            </a:extLst>
          </p:cNvPr>
          <p:cNvSpPr txBox="1"/>
          <p:nvPr/>
        </p:nvSpPr>
        <p:spPr>
          <a:xfrm>
            <a:off x="878503" y="3436414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323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7435" y="2414619"/>
            <a:ext cx="3149101" cy="2293969"/>
            <a:chOff x="247435" y="2414619"/>
            <a:chExt cx="3149101" cy="2293969"/>
          </a:xfrm>
        </p:grpSpPr>
        <p:sp>
          <p:nvSpPr>
            <p:cNvPr id="13" name="Rectangle 12"/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3315" name="Picture 3" descr="D:\KBM-정애\014-Fullppt\PNG이미지\지구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41" y="2076375"/>
            <a:ext cx="1236428" cy="12388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2991380" y="2832668"/>
            <a:ext cx="656698" cy="656698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Oval 18"/>
          <p:cNvSpPr/>
          <p:nvPr/>
        </p:nvSpPr>
        <p:spPr>
          <a:xfrm>
            <a:off x="2231740" y="1319152"/>
            <a:ext cx="656698" cy="65669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2231740" y="3363838"/>
            <a:ext cx="656698" cy="656698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Oval 20"/>
          <p:cNvSpPr/>
          <p:nvPr/>
        </p:nvSpPr>
        <p:spPr>
          <a:xfrm>
            <a:off x="2991380" y="1899077"/>
            <a:ext cx="656698" cy="65669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981488" y="1324030"/>
            <a:ext cx="4896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Bahasa baku pada penulisan laporan ilmiah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81488" y="3663826"/>
            <a:ext cx="4896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Pengenalan ilmu dan teknologi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21732" y="2042761"/>
            <a:ext cx="4896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Bersifat kecendekiaan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21732" y="2972062"/>
            <a:ext cx="4896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Pemikiran teratur, logis, masuk akal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24790" y="1493613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84430" y="2073538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84430" y="3007128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24790" y="3544565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856901" y="35299"/>
            <a:ext cx="756083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32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Ada 4 Fungsi Bahasa yang Menuntut Penggunaan Baku</a:t>
            </a:r>
            <a:endParaRPr lang="ko-KR" altLang="en-US" sz="32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341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83F24E8-45A3-4924-A003-288F30497EBE}"/>
              </a:ext>
            </a:extLst>
          </p:cNvPr>
          <p:cNvSpPr txBox="1"/>
          <p:nvPr/>
        </p:nvSpPr>
        <p:spPr>
          <a:xfrm>
            <a:off x="2939578" y="1010164"/>
            <a:ext cx="3933267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id-ID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Komunikasi resmi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7B03CDB2-CE3F-4010-AC14-F00B6E1FF049}"/>
              </a:ext>
            </a:extLst>
          </p:cNvPr>
          <p:cNvCxnSpPr>
            <a:cxnSpLocks/>
          </p:cNvCxnSpPr>
          <p:nvPr/>
        </p:nvCxnSpPr>
        <p:spPr>
          <a:xfrm flipV="1">
            <a:off x="2699792" y="1394884"/>
            <a:ext cx="5580000" cy="2686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BFED855-6F48-41D9-B0D2-D691F56D852E}"/>
              </a:ext>
            </a:extLst>
          </p:cNvPr>
          <p:cNvSpPr/>
          <p:nvPr/>
        </p:nvSpPr>
        <p:spPr>
          <a:xfrm>
            <a:off x="2047026" y="1088575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069C16D-3D41-4840-A60D-52E7B1E94B78}"/>
              </a:ext>
            </a:extLst>
          </p:cNvPr>
          <p:cNvSpPr txBox="1"/>
          <p:nvPr/>
        </p:nvSpPr>
        <p:spPr>
          <a:xfrm>
            <a:off x="2086755" y="1186893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E681D34-0E05-45D7-911D-3394E94171BE}"/>
              </a:ext>
            </a:extLst>
          </p:cNvPr>
          <p:cNvSpPr txBox="1"/>
          <p:nvPr/>
        </p:nvSpPr>
        <p:spPr>
          <a:xfrm>
            <a:off x="2939578" y="2069154"/>
            <a:ext cx="3488745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id-ID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Wacana teknis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8B8215D2-BAF6-4493-ABCA-4F0EBAF0E035}"/>
              </a:ext>
            </a:extLst>
          </p:cNvPr>
          <p:cNvCxnSpPr>
            <a:cxnSpLocks/>
          </p:cNvCxnSpPr>
          <p:nvPr/>
        </p:nvCxnSpPr>
        <p:spPr>
          <a:xfrm flipV="1">
            <a:off x="2699792" y="2453874"/>
            <a:ext cx="5580000" cy="26860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0E17FBE-7D1C-48B3-B0D9-6B0DA2A91441}"/>
              </a:ext>
            </a:extLst>
          </p:cNvPr>
          <p:cNvSpPr/>
          <p:nvPr/>
        </p:nvSpPr>
        <p:spPr>
          <a:xfrm>
            <a:off x="2047026" y="2147565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28D30A2-DC8D-4076-AD6B-50356C9CC4BB}"/>
              </a:ext>
            </a:extLst>
          </p:cNvPr>
          <p:cNvSpPr txBox="1"/>
          <p:nvPr/>
        </p:nvSpPr>
        <p:spPr>
          <a:xfrm>
            <a:off x="2086755" y="2245883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373EA6B-DC86-4383-B7AA-A8A1324174E9}"/>
              </a:ext>
            </a:extLst>
          </p:cNvPr>
          <p:cNvSpPr txBox="1"/>
          <p:nvPr/>
        </p:nvSpPr>
        <p:spPr>
          <a:xfrm>
            <a:off x="2939578" y="3128144"/>
            <a:ext cx="3933267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id-ID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Pembicaraan di depan umum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4AF5D44E-6C4E-4F0D-8635-04D8B9510A61}"/>
              </a:ext>
            </a:extLst>
          </p:cNvPr>
          <p:cNvCxnSpPr>
            <a:cxnSpLocks/>
          </p:cNvCxnSpPr>
          <p:nvPr/>
        </p:nvCxnSpPr>
        <p:spPr>
          <a:xfrm flipV="1">
            <a:off x="2699792" y="3512864"/>
            <a:ext cx="5580000" cy="26860"/>
          </a:xfrm>
          <a:prstGeom prst="line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6FBECFC-D70E-40B6-BBE9-64B1EFF72164}"/>
              </a:ext>
            </a:extLst>
          </p:cNvPr>
          <p:cNvSpPr/>
          <p:nvPr/>
        </p:nvSpPr>
        <p:spPr>
          <a:xfrm>
            <a:off x="2047026" y="3206555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84DA8BF-A5B1-4A36-833F-3165BB8570C7}"/>
              </a:ext>
            </a:extLst>
          </p:cNvPr>
          <p:cNvSpPr txBox="1"/>
          <p:nvPr/>
        </p:nvSpPr>
        <p:spPr>
          <a:xfrm>
            <a:off x="2086755" y="3304873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6D3EDCC-FE4E-470F-B499-59956048BEAF}"/>
              </a:ext>
            </a:extLst>
          </p:cNvPr>
          <p:cNvSpPr txBox="1"/>
          <p:nvPr/>
        </p:nvSpPr>
        <p:spPr>
          <a:xfrm>
            <a:off x="2939578" y="4203254"/>
            <a:ext cx="5736878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id-ID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Pembicaraan dengan orang yang dihormati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81AA5AAD-9B43-46C8-AB76-BEEE714273CC}"/>
              </a:ext>
            </a:extLst>
          </p:cNvPr>
          <p:cNvCxnSpPr>
            <a:cxnSpLocks/>
          </p:cNvCxnSpPr>
          <p:nvPr/>
        </p:nvCxnSpPr>
        <p:spPr>
          <a:xfrm flipV="1">
            <a:off x="2699792" y="4587974"/>
            <a:ext cx="5580000" cy="26860"/>
          </a:xfrm>
          <a:prstGeom prst="line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D728B6D-EA65-4A37-B4CA-FF4E86FBF028}"/>
              </a:ext>
            </a:extLst>
          </p:cNvPr>
          <p:cNvSpPr/>
          <p:nvPr/>
        </p:nvSpPr>
        <p:spPr>
          <a:xfrm>
            <a:off x="2047026" y="4281665"/>
            <a:ext cx="652766" cy="6527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371B31A-021B-496F-A7D6-AB46E97A51F7}"/>
              </a:ext>
            </a:extLst>
          </p:cNvPr>
          <p:cNvSpPr txBox="1"/>
          <p:nvPr/>
        </p:nvSpPr>
        <p:spPr>
          <a:xfrm>
            <a:off x="2086755" y="4379983"/>
            <a:ext cx="56676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61511" y="-44510"/>
            <a:ext cx="924487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32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Terdapat 4 Fungsi Bahasa, menurut Kridalaksana dalam Hans Lapoliwa (2008)</a:t>
            </a:r>
            <a:endParaRPr lang="ko-KR" altLang="en-US" sz="32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201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/>
          <p:cNvSpPr/>
          <p:nvPr/>
        </p:nvSpPr>
        <p:spPr>
          <a:xfrm rot="18900000">
            <a:off x="3534429" y="1664412"/>
            <a:ext cx="2075142" cy="2075142"/>
          </a:xfrm>
          <a:prstGeom prst="frame">
            <a:avLst>
              <a:gd name="adj1" fmla="val 55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Block Arc 14"/>
          <p:cNvSpPr/>
          <p:nvPr/>
        </p:nvSpPr>
        <p:spPr>
          <a:xfrm rot="16200000">
            <a:off x="4296808" y="2455590"/>
            <a:ext cx="550383" cy="55074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69515" y="1383718"/>
            <a:ext cx="900000" cy="90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5080271" y="1383718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Oval 12"/>
          <p:cNvSpPr/>
          <p:nvPr/>
        </p:nvSpPr>
        <p:spPr>
          <a:xfrm>
            <a:off x="3169515" y="3139188"/>
            <a:ext cx="900000" cy="90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Oval 13"/>
          <p:cNvSpPr/>
          <p:nvPr/>
        </p:nvSpPr>
        <p:spPr>
          <a:xfrm>
            <a:off x="5080271" y="3139188"/>
            <a:ext cx="900000" cy="90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Rectangle 9"/>
          <p:cNvSpPr/>
          <p:nvPr/>
        </p:nvSpPr>
        <p:spPr>
          <a:xfrm>
            <a:off x="3469834" y="3433739"/>
            <a:ext cx="332123" cy="31089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3424727" y="1636437"/>
            <a:ext cx="391290" cy="39455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Rectangle 16"/>
          <p:cNvSpPr/>
          <p:nvPr/>
        </p:nvSpPr>
        <p:spPr>
          <a:xfrm rot="1795255">
            <a:off x="5406274" y="1566092"/>
            <a:ext cx="298553" cy="53525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Rounded Rectangle 7"/>
          <p:cNvSpPr/>
          <p:nvPr/>
        </p:nvSpPr>
        <p:spPr>
          <a:xfrm>
            <a:off x="5376314" y="3433739"/>
            <a:ext cx="358474" cy="3093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70224" y="1527302"/>
            <a:ext cx="237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</a:t>
            </a:r>
            <a:r>
              <a:rPr lang="id-ID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emersatu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42406" y="3433739"/>
            <a:ext cx="326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 </a:t>
            </a:r>
            <a:r>
              <a:rPr lang="id-ID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pemberi kekhasan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151355" y="1383718"/>
            <a:ext cx="338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 sebagai kerangka acuan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511" y="3404543"/>
            <a:ext cx="3095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 pembawa kewibawaan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61511" y="201711"/>
            <a:ext cx="924487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+mj-lt"/>
                <a:cs typeface="Arial" pitchFamily="34" charset="0"/>
              </a:defRPr>
            </a:lvl1pPr>
          </a:lstStyle>
          <a:p>
            <a:pPr algn="ctr"/>
            <a:r>
              <a:rPr lang="id-ID" altLang="ko-KR" sz="3200" dirty="0">
                <a:gradFill flip="none" rotWithShape="1">
                  <a:gsLst>
                    <a:gs pos="0">
                      <a:schemeClr val="accent1"/>
                    </a:gs>
                    <a:gs pos="70000">
                      <a:schemeClr val="accent3"/>
                    </a:gs>
                    <a:gs pos="35000">
                      <a:schemeClr val="accent2"/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</a:rPr>
              <a:t>Menurut Moeliono dalam Hans Lapoliwa (2008)</a:t>
            </a:r>
            <a:endParaRPr lang="ko-KR" altLang="en-US" sz="3200" dirty="0">
              <a:gradFill flip="none" rotWithShape="1">
                <a:gsLst>
                  <a:gs pos="0">
                    <a:schemeClr val="accent1"/>
                  </a:gs>
                  <a:gs pos="70000">
                    <a:schemeClr val="accent3"/>
                  </a:gs>
                  <a:gs pos="35000">
                    <a:schemeClr val="accent2"/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244993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509</Words>
  <Application>Microsoft Office PowerPoint</Application>
  <PresentationFormat>On-screen Show (16:9)</PresentationFormat>
  <Paragraphs>111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User</cp:lastModifiedBy>
  <cp:revision>107</cp:revision>
  <dcterms:created xsi:type="dcterms:W3CDTF">2016-12-01T00:32:25Z</dcterms:created>
  <dcterms:modified xsi:type="dcterms:W3CDTF">2021-03-22T13:57:45Z</dcterms:modified>
</cp:coreProperties>
</file>