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handoutMasterIdLst>
    <p:handoutMasterId r:id="rId17"/>
  </p:handoutMasterIdLst>
  <p:sldIdLst>
    <p:sldId id="256" r:id="rId4"/>
    <p:sldId id="316" r:id="rId5"/>
    <p:sldId id="317" r:id="rId6"/>
    <p:sldId id="271" r:id="rId7"/>
    <p:sldId id="319" r:id="rId8"/>
    <p:sldId id="277" r:id="rId9"/>
    <p:sldId id="320" r:id="rId10"/>
    <p:sldId id="289" r:id="rId11"/>
    <p:sldId id="321" r:id="rId12"/>
    <p:sldId id="322" r:id="rId13"/>
    <p:sldId id="32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62" y="-84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0F0D5-1D00-40E4-885A-A89D053CC2DD}" type="datetimeFigureOut">
              <a:rPr lang="id-ID" smtClean="0"/>
              <a:pPr/>
              <a:t>17/04/2021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3E77-CE3F-4709-9BB9-04E640AB4F6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8719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223657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7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125" y="336118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-147" y="1865820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880558" y="1957418"/>
            <a:ext cx="8678173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000" b="1" dirty="0">
                <a:solidFill>
                  <a:schemeClr val="bg1"/>
                </a:solidFill>
                <a:cs typeface="Arial" pitchFamily="34" charset="0"/>
              </a:rPr>
              <a:t>MATERI</a:t>
            </a:r>
          </a:p>
          <a:p>
            <a:r>
              <a:rPr lang="id-ID" altLang="ko-KR" sz="5400" b="1" dirty="0">
                <a:solidFill>
                  <a:schemeClr val="bg1"/>
                </a:solidFill>
                <a:cs typeface="Arial" pitchFamily="34" charset="0"/>
              </a:rPr>
              <a:t>Kaidah Penggunaan Diksi</a:t>
            </a:r>
          </a:p>
          <a:p>
            <a:pPr marL="228600" indent="-228600">
              <a:buAutoNum type="alphaLcPeriod"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Ketepatan Diksi</a:t>
            </a:r>
          </a:p>
          <a:p>
            <a:pPr marL="228600" indent="-228600">
              <a:buAutoNum type="alphaLcPeriod"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Kesesuaian Diksi</a:t>
            </a:r>
          </a:p>
          <a:p>
            <a:pPr marL="228600" indent="-228600">
              <a:buAutoNum type="alphaLcPeriod"/>
            </a:pPr>
            <a:r>
              <a:rPr lang="id-ID" altLang="ko-KR" b="1" dirty="0">
                <a:solidFill>
                  <a:schemeClr val="bg1"/>
                </a:solidFill>
                <a:cs typeface="Arial" pitchFamily="34" charset="0"/>
              </a:rPr>
              <a:t>Penyuntingan Diksi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571501" y="6046738"/>
            <a:ext cx="52006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Marya Ulfa, </a:t>
            </a:r>
            <a:r>
              <a:rPr lang="id-ID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M.Pd.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="" xmlns:a16="http://schemas.microsoft.com/office/drawing/2014/main" id="{29D107AC-1A6C-40E7-A65B-8E197F1689B8}"/>
              </a:ext>
            </a:extLst>
          </p:cNvPr>
          <p:cNvGrpSpPr/>
          <p:nvPr/>
        </p:nvGrpSpPr>
        <p:grpSpPr>
          <a:xfrm>
            <a:off x="287445" y="1073434"/>
            <a:ext cx="3921998" cy="5576040"/>
            <a:chOff x="1105009" y="665240"/>
            <a:chExt cx="3688534" cy="5244116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BAA9B016-3962-4527-A0FA-E59B7D36D25D}"/>
                </a:ext>
              </a:extLst>
            </p:cNvPr>
            <p:cNvSpPr>
              <a:spLocks/>
            </p:cNvSpPr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DB0BB5A-99ED-43D3-9770-70D9CC0E5168}"/>
                </a:ext>
              </a:extLst>
            </p:cNvPr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0" name="Text Placeholder 22">
            <a:extLst>
              <a:ext uri="{FF2B5EF4-FFF2-40B4-BE49-F238E27FC236}">
                <a16:creationId xmlns="" xmlns:a16="http://schemas.microsoft.com/office/drawing/2014/main" id="{99EFE895-591A-4B20-8048-2E85D19AD468}"/>
              </a:ext>
            </a:extLst>
          </p:cNvPr>
          <p:cNvSpPr txBox="1">
            <a:spLocks/>
          </p:cNvSpPr>
          <p:nvPr/>
        </p:nvSpPr>
        <p:spPr>
          <a:xfrm>
            <a:off x="10073944" y="3618687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="" xmlns:a16="http://schemas.microsoft.com/office/drawing/2014/main" id="{6566FEB1-AAEE-4273-9A42-40884428E911}"/>
              </a:ext>
            </a:extLst>
          </p:cNvPr>
          <p:cNvGrpSpPr/>
          <p:nvPr/>
        </p:nvGrpSpPr>
        <p:grpSpPr>
          <a:xfrm>
            <a:off x="9817695" y="4192512"/>
            <a:ext cx="1418285" cy="738664"/>
            <a:chOff x="2551705" y="4283314"/>
            <a:chExt cx="2357003" cy="738664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7E6F7DD0-5EED-4EFB-BFD9-22ACF92975F9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E4210C5-DA21-477F-AEC9-3970DAAE535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42844DAE-4023-4E06-8AFF-B5C155740B80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54500" y="1003300"/>
            <a:ext cx="77597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Kegiatan Praktik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menyimak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id-ID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menyimak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id-ID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 berita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Hasil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ditelaah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masih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yan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sesuai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Hasil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dicatat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mewawancarai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nasabah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bank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sedang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antri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bank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membayar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kredit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wawancara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mencatat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jawaban-jawaban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nasabah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mengenai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stem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perkreditan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Indonesia!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Hasil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ditulis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wawancara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 Draft Percakapan)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laporan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kegiatan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libur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semester.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laporan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lain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mencermati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konteks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tertulis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Bagaimana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penulisan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sesuai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kaidah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Tuliskan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hasilnya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(Paragraf Deskriptif)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54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="" xmlns:a16="http://schemas.microsoft.com/office/drawing/2014/main" id="{29D107AC-1A6C-40E7-A65B-8E197F1689B8}"/>
              </a:ext>
            </a:extLst>
          </p:cNvPr>
          <p:cNvGrpSpPr/>
          <p:nvPr/>
        </p:nvGrpSpPr>
        <p:grpSpPr>
          <a:xfrm>
            <a:off x="287445" y="1073434"/>
            <a:ext cx="3921998" cy="5576040"/>
            <a:chOff x="1105009" y="665240"/>
            <a:chExt cx="3688534" cy="5244116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BAA9B016-3962-4527-A0FA-E59B7D36D25D}"/>
                </a:ext>
              </a:extLst>
            </p:cNvPr>
            <p:cNvSpPr>
              <a:spLocks/>
            </p:cNvSpPr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DB0BB5A-99ED-43D3-9770-70D9CC0E5168}"/>
                </a:ext>
              </a:extLst>
            </p:cNvPr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0" name="Text Placeholder 22">
            <a:extLst>
              <a:ext uri="{FF2B5EF4-FFF2-40B4-BE49-F238E27FC236}">
                <a16:creationId xmlns="" xmlns:a16="http://schemas.microsoft.com/office/drawing/2014/main" id="{99EFE895-591A-4B20-8048-2E85D19AD468}"/>
              </a:ext>
            </a:extLst>
          </p:cNvPr>
          <p:cNvSpPr txBox="1">
            <a:spLocks/>
          </p:cNvSpPr>
          <p:nvPr/>
        </p:nvSpPr>
        <p:spPr>
          <a:xfrm>
            <a:off x="10073944" y="3618687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="" xmlns:a16="http://schemas.microsoft.com/office/drawing/2014/main" id="{6566FEB1-AAEE-4273-9A42-40884428E911}"/>
              </a:ext>
            </a:extLst>
          </p:cNvPr>
          <p:cNvGrpSpPr/>
          <p:nvPr/>
        </p:nvGrpSpPr>
        <p:grpSpPr>
          <a:xfrm>
            <a:off x="9817695" y="4192512"/>
            <a:ext cx="1418285" cy="738664"/>
            <a:chOff x="2551705" y="4283314"/>
            <a:chExt cx="2357003" cy="738664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7E6F7DD0-5EED-4EFB-BFD9-22ACF92975F9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E4210C5-DA21-477F-AEC9-3970DAAE535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42844DAE-4023-4E06-8AFF-B5C155740B80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340352" y="0"/>
            <a:ext cx="7851648" cy="714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Latihan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Betulkan jika terdapat kesalahan penggunaan diksi dalam penulisan!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Jangankan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sejuta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seratus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ribupun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membawa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pulang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gaji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persyaratan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khusus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melaksanakan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pembelajaran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online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menyenangkan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dibedakan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antara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pembelajaran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daring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pembelajaran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berapakah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persyaratan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menjadi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narasumber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memukau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Uraikan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kalimat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berkaitan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komunikasi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formal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memenuhi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persyaratan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tertentu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Tunjukkan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jelaskan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seperlunya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menjadi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manajer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perlu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berlatih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berbicara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menggunakan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contoh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menyapa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pendengar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hubungan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antara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pembelajaran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daring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vaksinasi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corona?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Buatlah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3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kalimat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menjelaskan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alasan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tersebut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Jangankan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sehari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sesaatpun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mereka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meninggalkan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sahabatnya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Berhari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bulan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bertahun-tahun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sikapnya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berubah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juga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Kampus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biru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tempat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mereka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berburu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ilmu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sedang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perbaikan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Apakah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kampus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biru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Mengapa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pembelajar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berstatus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mahasiswa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hendaknya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memahami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konsep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Merdeka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Belajar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Kampus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Merdeka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Benarkah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tersebut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54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0" y="2118359"/>
            <a:ext cx="12191999" cy="199644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3328343" y="2618974"/>
            <a:ext cx="5535311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5867" dirty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91D6A2DF-E9F4-4298-BB8A-2F8D692B2F86}"/>
              </a:ext>
            </a:extLst>
          </p:cNvPr>
          <p:cNvGrpSpPr/>
          <p:nvPr/>
        </p:nvGrpSpPr>
        <p:grpSpPr>
          <a:xfrm flipH="1">
            <a:off x="7109055" y="4141779"/>
            <a:ext cx="5029201" cy="2613302"/>
            <a:chOff x="1070741" y="2355612"/>
            <a:chExt cx="3613027" cy="2331169"/>
          </a:xfrm>
        </p:grpSpPr>
        <p:sp>
          <p:nvSpPr>
            <p:cNvPr id="42" name="Freeform 2">
              <a:extLst>
                <a:ext uri="{FF2B5EF4-FFF2-40B4-BE49-F238E27FC236}">
                  <a16:creationId xmlns="" xmlns:a16="http://schemas.microsoft.com/office/drawing/2014/main" id="{5B950954-E34F-42CC-A697-D05446DD963F}"/>
                </a:ext>
              </a:extLst>
            </p:cNvPr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490EE5F0-CF33-4B44-B5ED-4544F3C11102}"/>
                </a:ext>
              </a:extLst>
            </p:cNvPr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id="{E8975BB8-EE4D-460C-A456-F629A16CE3CB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337A640E-7961-4F63-ADF0-C0973C96F00E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D4D53A57-8618-4107-9CF2-7291CA3D57D3}"/>
                </a:ext>
              </a:extLst>
            </p:cNvPr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88BDAD56-E049-4BC8-9321-268B090C506F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02B27242-762D-43FA-A395-BD4C4FD516DD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214F3918-BFE5-4FDE-9116-05E4F4EAAB3A}"/>
                </a:ext>
              </a:extLst>
            </p:cNvPr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E2992267-EC98-4AEC-BD73-29670DE452B2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="" xmlns:a16="http://schemas.microsoft.com/office/drawing/2014/main" id="{9DC7D0DE-4D7D-47F3-BB72-09BEE66D07B4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6" name="Rounded Rectangle 14">
              <a:extLst>
                <a:ext uri="{FF2B5EF4-FFF2-40B4-BE49-F238E27FC236}">
                  <a16:creationId xmlns="" xmlns:a16="http://schemas.microsoft.com/office/drawing/2014/main" id="{2FF409F9-519B-4CFE-8948-5CA5B624471A}"/>
                </a:ext>
              </a:extLst>
            </p:cNvPr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Diagonal Stripe 46">
              <a:extLst>
                <a:ext uri="{FF2B5EF4-FFF2-40B4-BE49-F238E27FC236}">
                  <a16:creationId xmlns="" xmlns:a16="http://schemas.microsoft.com/office/drawing/2014/main" id="{06841D58-DB19-4BBA-9BD4-0487CCADE2F6}"/>
                </a:ext>
              </a:extLst>
            </p:cNvPr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A528BAA-487C-4A6D-8281-1FDB2685FB80}"/>
              </a:ext>
            </a:extLst>
          </p:cNvPr>
          <p:cNvGrpSpPr/>
          <p:nvPr/>
        </p:nvGrpSpPr>
        <p:grpSpPr>
          <a:xfrm>
            <a:off x="8946462" y="4943467"/>
            <a:ext cx="1523819" cy="1222669"/>
            <a:chOff x="3983887" y="4061275"/>
            <a:chExt cx="2122406" cy="1866023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A0E57BFC-9D05-49A7-88D7-DD1CC2201B03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 15">
                <a:extLst>
                  <a:ext uri="{FF2B5EF4-FFF2-40B4-BE49-F238E27FC236}">
                    <a16:creationId xmlns="" xmlns:a16="http://schemas.microsoft.com/office/drawing/2014/main" id="{1045BF2B-8E84-4D36-89EB-4FCBA5647010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0" name="Rectangle 22">
                <a:extLst>
                  <a:ext uri="{FF2B5EF4-FFF2-40B4-BE49-F238E27FC236}">
                    <a16:creationId xmlns="" xmlns:a16="http://schemas.microsoft.com/office/drawing/2014/main" id="{2426B174-F9BA-4BE0-9EEF-D79C9D345A9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0EEFC269-96A4-4FD1-8AAC-2F6F7AC82BC2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reeform 18">
                <a:extLst>
                  <a:ext uri="{FF2B5EF4-FFF2-40B4-BE49-F238E27FC236}">
                    <a16:creationId xmlns="" xmlns:a16="http://schemas.microsoft.com/office/drawing/2014/main" id="{3FF7FD47-6EC3-4E22-8E9D-983D4489156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="" xmlns:a16="http://schemas.microsoft.com/office/drawing/2014/main" id="{E8039A20-0078-4C61-B924-F31526FD1E54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CD66FACA-1C63-447E-81F6-3087FBA1B14D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21">
                <a:extLst>
                  <a:ext uri="{FF2B5EF4-FFF2-40B4-BE49-F238E27FC236}">
                    <a16:creationId xmlns="" xmlns:a16="http://schemas.microsoft.com/office/drawing/2014/main" id="{16BAE55A-1D80-42D3-80C0-F44A1490FE7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" name="Rectangle 22">
                <a:extLst>
                  <a:ext uri="{FF2B5EF4-FFF2-40B4-BE49-F238E27FC236}">
                    <a16:creationId xmlns="" xmlns:a16="http://schemas.microsoft.com/office/drawing/2014/main" id="{92E7BFD0-7A70-47A3-B62D-273B4D7B0EE6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303B896E-AFBB-4CED-80AE-BACD9D40BAA4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24">
                <a:extLst>
                  <a:ext uri="{FF2B5EF4-FFF2-40B4-BE49-F238E27FC236}">
                    <a16:creationId xmlns="" xmlns:a16="http://schemas.microsoft.com/office/drawing/2014/main" id="{4A4834E8-40A2-40F8-BBC0-644FF4EA6CC4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="" xmlns:a16="http://schemas.microsoft.com/office/drawing/2014/main" id="{35D2E122-1EF3-4220-ABE2-04041E76EE92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58A3C7EA-4A71-46E6-BD8C-824D91264A10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27">
                <a:extLst>
                  <a:ext uri="{FF2B5EF4-FFF2-40B4-BE49-F238E27FC236}">
                    <a16:creationId xmlns="" xmlns:a16="http://schemas.microsoft.com/office/drawing/2014/main" id="{91AF17A4-D0DF-44B6-85AE-9E95BC013F17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="" xmlns:a16="http://schemas.microsoft.com/office/drawing/2014/main" id="{F44BB2BC-C1D3-40BC-8E43-22AAAB93E982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37" name="Rectangle 3">
            <a:extLst>
              <a:ext uri="{FF2B5EF4-FFF2-40B4-BE49-F238E27FC236}">
                <a16:creationId xmlns="" xmlns:a16="http://schemas.microsoft.com/office/drawing/2014/main" id="{7712D2C5-D045-42DD-9A5D-06B63415F6C5}"/>
              </a:ext>
            </a:extLst>
          </p:cNvPr>
          <p:cNvSpPr/>
          <p:nvPr/>
        </p:nvSpPr>
        <p:spPr>
          <a:xfrm rot="18900000">
            <a:off x="1041248" y="2600529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Oval 21">
            <a:extLst>
              <a:ext uri="{FF2B5EF4-FFF2-40B4-BE49-F238E27FC236}">
                <a16:creationId xmlns="" xmlns:a16="http://schemas.microsoft.com/office/drawing/2014/main" id="{A5E6AD20-6479-4736-922C-1D01BA0DFF56}"/>
              </a:ext>
            </a:extLst>
          </p:cNvPr>
          <p:cNvSpPr/>
          <p:nvPr/>
        </p:nvSpPr>
        <p:spPr>
          <a:xfrm>
            <a:off x="1048270" y="5027685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Freeform 53">
            <a:extLst>
              <a:ext uri="{FF2B5EF4-FFF2-40B4-BE49-F238E27FC236}">
                <a16:creationId xmlns="" xmlns:a16="http://schemas.microsoft.com/office/drawing/2014/main" id="{893A7D5D-3747-4FFC-AD39-5F827D9017C4}"/>
              </a:ext>
            </a:extLst>
          </p:cNvPr>
          <p:cNvSpPr/>
          <p:nvPr/>
        </p:nvSpPr>
        <p:spPr>
          <a:xfrm flipH="1">
            <a:off x="1067885" y="3424934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4E4ECC7-0291-4DF9-8868-35366092CAE5}"/>
              </a:ext>
            </a:extLst>
          </p:cNvPr>
          <p:cNvSpPr txBox="1"/>
          <p:nvPr/>
        </p:nvSpPr>
        <p:spPr>
          <a:xfrm>
            <a:off x="1731172" y="936899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C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APAIAN MATAKULIAH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1637469" y="1548445"/>
            <a:ext cx="7632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9D1F7905-739B-4A37-8C61-9C0A88497186}"/>
              </a:ext>
            </a:extLst>
          </p:cNvPr>
          <p:cNvSpPr/>
          <p:nvPr/>
        </p:nvSpPr>
        <p:spPr>
          <a:xfrm>
            <a:off x="979585" y="1236465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9781F3F-D016-470F-8871-60047DF6AC9B}"/>
              </a:ext>
            </a:extLst>
          </p:cNvPr>
          <p:cNvSpPr txBox="1"/>
          <p:nvPr/>
        </p:nvSpPr>
        <p:spPr>
          <a:xfrm>
            <a:off x="1731170" y="1710544"/>
            <a:ext cx="728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kaidah</a:t>
            </a:r>
            <a:r>
              <a:rPr lang="en-GB" dirty="0"/>
              <a:t> </a:t>
            </a:r>
            <a:r>
              <a:rPr lang="en-GB" dirty="0" err="1"/>
              <a:t>penggunaan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Penulisan</a:t>
            </a:r>
            <a:r>
              <a:rPr lang="en-GB" dirty="0"/>
              <a:t> </a:t>
            </a:r>
            <a:r>
              <a:rPr lang="en-GB" dirty="0" err="1"/>
              <a:t>Karya</a:t>
            </a:r>
            <a:r>
              <a:rPr lang="en-GB" dirty="0"/>
              <a:t> </a:t>
            </a:r>
            <a:r>
              <a:rPr lang="en-GB" dirty="0" err="1"/>
              <a:t>Ilmiah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4C72B9C-EC55-40D0-A23F-6CEBDC482720}"/>
              </a:ext>
            </a:extLst>
          </p:cNvPr>
          <p:cNvSpPr txBox="1"/>
          <p:nvPr/>
        </p:nvSpPr>
        <p:spPr>
          <a:xfrm>
            <a:off x="2335138" y="2697733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INDIKATOR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71D77BC0-C161-467E-9D5E-71ED268F485A}"/>
              </a:ext>
            </a:extLst>
          </p:cNvPr>
          <p:cNvCxnSpPr>
            <a:cxnSpLocks/>
          </p:cNvCxnSpPr>
          <p:nvPr/>
        </p:nvCxnSpPr>
        <p:spPr>
          <a:xfrm flipV="1">
            <a:off x="2241435" y="3309279"/>
            <a:ext cx="6984000" cy="5782"/>
          </a:xfrm>
          <a:prstGeom prst="line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5134BD4-DDCD-4789-9117-C87F2F7B3E89}"/>
              </a:ext>
            </a:extLst>
          </p:cNvPr>
          <p:cNvSpPr/>
          <p:nvPr/>
        </p:nvSpPr>
        <p:spPr>
          <a:xfrm>
            <a:off x="1583551" y="2997299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517A0A3-BF9B-4C15-94DD-2223EACCE8CE}"/>
              </a:ext>
            </a:extLst>
          </p:cNvPr>
          <p:cNvSpPr txBox="1"/>
          <p:nvPr/>
        </p:nvSpPr>
        <p:spPr>
          <a:xfrm>
            <a:off x="2241435" y="3471378"/>
            <a:ext cx="6973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diksi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  <a:endParaRPr lang="id-ID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diksi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kreatif</a:t>
            </a:r>
            <a:endParaRPr lang="id-ID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menyunting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diksi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jujur</a:t>
            </a:r>
            <a:endParaRPr lang="id-ID" dirty="0"/>
          </a:p>
        </p:txBody>
      </p:sp>
      <p:sp>
        <p:nvSpPr>
          <p:cNvPr id="61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1206182" y="1398564"/>
            <a:ext cx="284348" cy="28642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1860841" y="314117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="" xmlns:p14="http://schemas.microsoft.com/office/powerpoint/2010/main" val="58006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91D6A2DF-E9F4-4298-BB8A-2F8D692B2F86}"/>
              </a:ext>
            </a:extLst>
          </p:cNvPr>
          <p:cNvGrpSpPr/>
          <p:nvPr/>
        </p:nvGrpSpPr>
        <p:grpSpPr>
          <a:xfrm flipH="1">
            <a:off x="7109055" y="4141779"/>
            <a:ext cx="5029201" cy="2613302"/>
            <a:chOff x="1070741" y="2355612"/>
            <a:chExt cx="3613027" cy="2331169"/>
          </a:xfrm>
        </p:grpSpPr>
        <p:sp>
          <p:nvSpPr>
            <p:cNvPr id="42" name="Freeform 2">
              <a:extLst>
                <a:ext uri="{FF2B5EF4-FFF2-40B4-BE49-F238E27FC236}">
                  <a16:creationId xmlns="" xmlns:a16="http://schemas.microsoft.com/office/drawing/2014/main" id="{5B950954-E34F-42CC-A697-D05446DD963F}"/>
                </a:ext>
              </a:extLst>
            </p:cNvPr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490EE5F0-CF33-4B44-B5ED-4544F3C11102}"/>
                </a:ext>
              </a:extLst>
            </p:cNvPr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id="{E8975BB8-EE4D-460C-A456-F629A16CE3CB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337A640E-7961-4F63-ADF0-C0973C96F00E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D4D53A57-8618-4107-9CF2-7291CA3D57D3}"/>
                </a:ext>
              </a:extLst>
            </p:cNvPr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88BDAD56-E049-4BC8-9321-268B090C506F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02B27242-762D-43FA-A395-BD4C4FD516DD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214F3918-BFE5-4FDE-9116-05E4F4EAAB3A}"/>
                </a:ext>
              </a:extLst>
            </p:cNvPr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E2992267-EC98-4AEC-BD73-29670DE452B2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="" xmlns:a16="http://schemas.microsoft.com/office/drawing/2014/main" id="{9DC7D0DE-4D7D-47F3-BB72-09BEE66D07B4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6" name="Rounded Rectangle 14">
              <a:extLst>
                <a:ext uri="{FF2B5EF4-FFF2-40B4-BE49-F238E27FC236}">
                  <a16:creationId xmlns="" xmlns:a16="http://schemas.microsoft.com/office/drawing/2014/main" id="{2FF409F9-519B-4CFE-8948-5CA5B624471A}"/>
                </a:ext>
              </a:extLst>
            </p:cNvPr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Diagonal Stripe 46">
              <a:extLst>
                <a:ext uri="{FF2B5EF4-FFF2-40B4-BE49-F238E27FC236}">
                  <a16:creationId xmlns="" xmlns:a16="http://schemas.microsoft.com/office/drawing/2014/main" id="{06841D58-DB19-4BBA-9BD4-0487CCADE2F6}"/>
                </a:ext>
              </a:extLst>
            </p:cNvPr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A528BAA-487C-4A6D-8281-1FDB2685FB80}"/>
              </a:ext>
            </a:extLst>
          </p:cNvPr>
          <p:cNvGrpSpPr/>
          <p:nvPr/>
        </p:nvGrpSpPr>
        <p:grpSpPr>
          <a:xfrm>
            <a:off x="8946462" y="4943467"/>
            <a:ext cx="1523819" cy="1222669"/>
            <a:chOff x="3983887" y="4061275"/>
            <a:chExt cx="2122406" cy="1866023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A0E57BFC-9D05-49A7-88D7-DD1CC2201B03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 15">
                <a:extLst>
                  <a:ext uri="{FF2B5EF4-FFF2-40B4-BE49-F238E27FC236}">
                    <a16:creationId xmlns="" xmlns:a16="http://schemas.microsoft.com/office/drawing/2014/main" id="{1045BF2B-8E84-4D36-89EB-4FCBA5647010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0" name="Rectangle 22">
                <a:extLst>
                  <a:ext uri="{FF2B5EF4-FFF2-40B4-BE49-F238E27FC236}">
                    <a16:creationId xmlns="" xmlns:a16="http://schemas.microsoft.com/office/drawing/2014/main" id="{2426B174-F9BA-4BE0-9EEF-D79C9D345A9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0EEFC269-96A4-4FD1-8AAC-2F6F7AC82BC2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reeform 18">
                <a:extLst>
                  <a:ext uri="{FF2B5EF4-FFF2-40B4-BE49-F238E27FC236}">
                    <a16:creationId xmlns="" xmlns:a16="http://schemas.microsoft.com/office/drawing/2014/main" id="{3FF7FD47-6EC3-4E22-8E9D-983D4489156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="" xmlns:a16="http://schemas.microsoft.com/office/drawing/2014/main" id="{E8039A20-0078-4C61-B924-F31526FD1E54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CD66FACA-1C63-447E-81F6-3087FBA1B14D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21">
                <a:extLst>
                  <a:ext uri="{FF2B5EF4-FFF2-40B4-BE49-F238E27FC236}">
                    <a16:creationId xmlns="" xmlns:a16="http://schemas.microsoft.com/office/drawing/2014/main" id="{16BAE55A-1D80-42D3-80C0-F44A1490FE7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" name="Rectangle 22">
                <a:extLst>
                  <a:ext uri="{FF2B5EF4-FFF2-40B4-BE49-F238E27FC236}">
                    <a16:creationId xmlns="" xmlns:a16="http://schemas.microsoft.com/office/drawing/2014/main" id="{92E7BFD0-7A70-47A3-B62D-273B4D7B0EE6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303B896E-AFBB-4CED-80AE-BACD9D40BAA4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24">
                <a:extLst>
                  <a:ext uri="{FF2B5EF4-FFF2-40B4-BE49-F238E27FC236}">
                    <a16:creationId xmlns="" xmlns:a16="http://schemas.microsoft.com/office/drawing/2014/main" id="{4A4834E8-40A2-40F8-BBC0-644FF4EA6CC4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="" xmlns:a16="http://schemas.microsoft.com/office/drawing/2014/main" id="{35D2E122-1EF3-4220-ABE2-04041E76EE92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58A3C7EA-4A71-46E6-BD8C-824D91264A10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27">
                <a:extLst>
                  <a:ext uri="{FF2B5EF4-FFF2-40B4-BE49-F238E27FC236}">
                    <a16:creationId xmlns="" xmlns:a16="http://schemas.microsoft.com/office/drawing/2014/main" id="{91AF17A4-D0DF-44B6-85AE-9E95BC013F17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="" xmlns:a16="http://schemas.microsoft.com/office/drawing/2014/main" id="{F44BB2BC-C1D3-40BC-8E43-22AAAB93E982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4E4ECC7-0291-4DF9-8868-35366092CAE5}"/>
              </a:ext>
            </a:extLst>
          </p:cNvPr>
          <p:cNvSpPr txBox="1"/>
          <p:nvPr/>
        </p:nvSpPr>
        <p:spPr>
          <a:xfrm>
            <a:off x="1661365" y="503016"/>
            <a:ext cx="52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dirty="0">
                <a:solidFill>
                  <a:schemeClr val="tx2"/>
                </a:solidFill>
                <a:cs typeface="Arial" pitchFamily="34" charset="0"/>
              </a:rPr>
              <a:t>M</a:t>
            </a:r>
            <a:r>
              <a:rPr lang="id-ID" altLang="ko-KR" sz="2400" dirty="0">
                <a:solidFill>
                  <a:schemeClr val="tx2"/>
                </a:solidFill>
                <a:cs typeface="Arial" pitchFamily="34" charset="0"/>
              </a:rPr>
              <a:t>ATERI POKOK</a:t>
            </a:r>
            <a:endParaRPr lang="ko-KR" altLang="en-US" sz="2400" dirty="0">
              <a:solidFill>
                <a:schemeClr val="tx2"/>
              </a:solidFill>
              <a:cs typeface="Arial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C983D671-83BB-43A3-8760-CB32BEDBB269}"/>
              </a:ext>
            </a:extLst>
          </p:cNvPr>
          <p:cNvCxnSpPr>
            <a:cxnSpLocks/>
          </p:cNvCxnSpPr>
          <p:nvPr/>
        </p:nvCxnSpPr>
        <p:spPr>
          <a:xfrm flipV="1">
            <a:off x="1567662" y="1114562"/>
            <a:ext cx="7020000" cy="5782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9D1F7905-739B-4A37-8C61-9C0A88497186}"/>
              </a:ext>
            </a:extLst>
          </p:cNvPr>
          <p:cNvSpPr/>
          <p:nvPr/>
        </p:nvSpPr>
        <p:spPr>
          <a:xfrm>
            <a:off x="909778" y="802582"/>
            <a:ext cx="652766" cy="652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9781F3F-D016-470F-8871-60047DF6AC9B}"/>
              </a:ext>
            </a:extLst>
          </p:cNvPr>
          <p:cNvSpPr txBox="1"/>
          <p:nvPr/>
        </p:nvSpPr>
        <p:spPr>
          <a:xfrm>
            <a:off x="1661363" y="1276661"/>
            <a:ext cx="728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Penggunaan</a:t>
            </a:r>
            <a:r>
              <a:rPr lang="en-GB" sz="2400" dirty="0"/>
              <a:t> </a:t>
            </a:r>
            <a:r>
              <a:rPr lang="en-GB" sz="2400" dirty="0" err="1"/>
              <a:t>Diksi</a:t>
            </a:r>
            <a:r>
              <a:rPr lang="en-GB" sz="2400" dirty="0"/>
              <a:t>: </a:t>
            </a:r>
            <a:endParaRPr lang="id-ID" sz="2400" dirty="0"/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1090348" y="892949"/>
            <a:ext cx="291625" cy="44322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Rectangle 1"/>
          <p:cNvSpPr/>
          <p:nvPr/>
        </p:nvSpPr>
        <p:spPr>
          <a:xfrm>
            <a:off x="1615568" y="2012934"/>
            <a:ext cx="8194052" cy="3093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465">
              <a:lnSpc>
                <a:spcPct val="115000"/>
              </a:lnSpc>
              <a:spcAft>
                <a:spcPts val="800"/>
              </a:spcAft>
            </a:pPr>
            <a:r>
              <a:rPr lang="en-GB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Pengertian</a:t>
            </a:r>
            <a:r>
              <a:rPr lang="en-GB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id-ID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memilih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kata yang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menuliskan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ide,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mencakup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pengertian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menyampaikan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ide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gagasan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Arifin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2009: 28)</a:t>
            </a:r>
            <a:endParaRPr lang="id-ID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ketepatan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pemakaian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kata,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apakah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kata yang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dipilih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juga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diterima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merusak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suasana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Keraf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2009:24)</a:t>
            </a:r>
            <a:endParaRPr lang="id-ID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270510" algn="l"/>
              </a:tabLst>
            </a:pP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pilihan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kata yang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diterima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dipahami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orang lain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ketepatan,tidak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menimbulkan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salah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paham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kesesuaian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tuntutan</a:t>
            </a:r>
            <a:r>
              <a:rPr lang="en-GB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komunikasi</a:t>
            </a:r>
            <a:endParaRPr lang="id-ID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262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Jenis Diksi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808" y="1118187"/>
            <a:ext cx="1056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Kata d</a:t>
            </a:r>
            <a:r>
              <a:rPr lang="id-ID" dirty="0"/>
              <a:t>enotasi: 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konsep</a:t>
            </a:r>
            <a:r>
              <a:rPr lang="en-GB" dirty="0"/>
              <a:t>, </a:t>
            </a:r>
            <a:r>
              <a:rPr lang="en-GB" dirty="0" err="1"/>
              <a:t>referen</a:t>
            </a:r>
            <a:r>
              <a:rPr lang="en-GB" dirty="0"/>
              <a:t>, </a:t>
            </a:r>
            <a:r>
              <a:rPr lang="en-GB" dirty="0" err="1"/>
              <a:t>atau</a:t>
            </a:r>
            <a:r>
              <a:rPr lang="en-GB" dirty="0"/>
              <a:t> ide (</a:t>
            </a:r>
            <a:r>
              <a:rPr lang="en-GB" dirty="0" err="1"/>
              <a:t>makna</a:t>
            </a:r>
            <a:r>
              <a:rPr lang="en-GB" dirty="0"/>
              <a:t> </a:t>
            </a:r>
            <a:r>
              <a:rPr lang="en-GB" dirty="0" err="1"/>
              <a:t>sebenarnya</a:t>
            </a:r>
            <a:r>
              <a:rPr lang="en-GB" dirty="0"/>
              <a:t>)</a:t>
            </a:r>
            <a:endParaRPr lang="id-ID" dirty="0"/>
          </a:p>
          <a:p>
            <a:r>
              <a:rPr lang="id-ID" dirty="0"/>
              <a:t>     Contoh: </a:t>
            </a:r>
            <a:r>
              <a:rPr lang="en-GB" dirty="0" err="1"/>
              <a:t>Mereka</a:t>
            </a:r>
            <a:r>
              <a:rPr lang="en-GB" dirty="0"/>
              <a:t> </a:t>
            </a:r>
            <a:r>
              <a:rPr lang="en-GB" dirty="0" err="1"/>
              <a:t>berseragam</a:t>
            </a:r>
            <a:r>
              <a:rPr lang="en-GB" dirty="0"/>
              <a:t> </a:t>
            </a:r>
            <a:r>
              <a:rPr lang="en-GB" i="1" dirty="0" err="1"/>
              <a:t>hitam</a:t>
            </a:r>
            <a:r>
              <a:rPr lang="en-GB" i="1" dirty="0"/>
              <a:t> </a:t>
            </a:r>
            <a:r>
              <a:rPr lang="en-GB" i="1" dirty="0" err="1"/>
              <a:t>putih</a:t>
            </a:r>
            <a:endParaRPr lang="id-ID" dirty="0"/>
          </a:p>
          <a:p>
            <a:endParaRPr lang="id-ID" dirty="0"/>
          </a:p>
        </p:txBody>
      </p:sp>
      <p:sp>
        <p:nvSpPr>
          <p:cNvPr id="34" name="TextBox 33"/>
          <p:cNvSpPr txBox="1"/>
          <p:nvPr/>
        </p:nvSpPr>
        <p:spPr>
          <a:xfrm>
            <a:off x="580808" y="1856851"/>
            <a:ext cx="818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2. </a:t>
            </a:r>
            <a:r>
              <a:rPr lang="en-US" dirty="0"/>
              <a:t>Kata k</a:t>
            </a:r>
            <a:r>
              <a:rPr lang="id-ID" dirty="0"/>
              <a:t>ontonasi</a:t>
            </a:r>
            <a:r>
              <a:rPr lang="en-GB" dirty="0"/>
              <a:t>: </a:t>
            </a:r>
            <a:r>
              <a:rPr lang="en-GB" dirty="0" err="1"/>
              <a:t>menunjuk</a:t>
            </a:r>
            <a:r>
              <a:rPr lang="en-GB" dirty="0"/>
              <a:t> pada </a:t>
            </a:r>
            <a:r>
              <a:rPr lang="en-GB" dirty="0" err="1"/>
              <a:t>konotasi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ide (</a:t>
            </a:r>
            <a:r>
              <a:rPr lang="en-GB" dirty="0" err="1"/>
              <a:t>makna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sebenarnya</a:t>
            </a:r>
            <a:r>
              <a:rPr lang="en-GB" dirty="0"/>
              <a:t>)</a:t>
            </a:r>
            <a:endParaRPr lang="id-ID" dirty="0"/>
          </a:p>
          <a:p>
            <a:r>
              <a:rPr lang="id-ID" dirty="0"/>
              <a:t>    C</a:t>
            </a:r>
            <a:r>
              <a:rPr lang="en-US" dirty="0" err="1"/>
              <a:t>ontoh</a:t>
            </a:r>
            <a:r>
              <a:rPr lang="en-US" dirty="0"/>
              <a:t>: </a:t>
            </a:r>
            <a:r>
              <a:rPr lang="en-US" i="1" dirty="0" err="1"/>
              <a:t>Hitam</a:t>
            </a:r>
            <a:r>
              <a:rPr lang="en-US" i="1" dirty="0"/>
              <a:t> </a:t>
            </a:r>
            <a:r>
              <a:rPr lang="en-US" i="1" dirty="0" err="1"/>
              <a:t>putih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orang </a:t>
            </a:r>
            <a:r>
              <a:rPr lang="en-US" dirty="0" err="1"/>
              <a:t>tuanya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  <p:sp>
        <p:nvSpPr>
          <p:cNvPr id="35" name="TextBox 34"/>
          <p:cNvSpPr txBox="1"/>
          <p:nvPr/>
        </p:nvSpPr>
        <p:spPr>
          <a:xfrm>
            <a:off x="580808" y="259551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3. Kata abstrak: kata yang mempunyai referen berupa konsep </a:t>
            </a:r>
          </a:p>
          <a:p>
            <a:r>
              <a:rPr lang="id-ID" dirty="0"/>
              <a:t>    C</a:t>
            </a:r>
            <a:r>
              <a:rPr lang="en-US" dirty="0" err="1"/>
              <a:t>ontoh</a:t>
            </a:r>
            <a:r>
              <a:rPr lang="id-ID" dirty="0"/>
              <a:t>: Persahabatan seyogyanya tidak dipenuhi </a:t>
            </a:r>
            <a:r>
              <a:rPr lang="id-ID" i="1" dirty="0"/>
              <a:t>kecurigaan</a:t>
            </a:r>
          </a:p>
          <a:p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580808" y="3334179"/>
            <a:ext cx="834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4. Kata konkr</a:t>
            </a:r>
            <a:r>
              <a:rPr lang="en-US" dirty="0"/>
              <a:t>e</a:t>
            </a:r>
            <a:r>
              <a:rPr lang="id-ID" dirty="0"/>
              <a:t>t: menunjuk pada sesuatu yang dapat dilihat atau diindera</a:t>
            </a:r>
          </a:p>
          <a:p>
            <a:r>
              <a:rPr lang="id-ID" dirty="0"/>
              <a:t>    C</a:t>
            </a:r>
            <a:r>
              <a:rPr lang="en-US" dirty="0" err="1"/>
              <a:t>ontoh</a:t>
            </a:r>
            <a:r>
              <a:rPr lang="id-ID" dirty="0"/>
              <a:t>: </a:t>
            </a:r>
            <a:r>
              <a:rPr lang="en-GB" dirty="0" err="1"/>
              <a:t>Mereka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menawarkan</a:t>
            </a:r>
            <a:r>
              <a:rPr lang="en-GB" dirty="0"/>
              <a:t>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i="1" dirty="0" err="1"/>
              <a:t>meja</a:t>
            </a:r>
            <a:r>
              <a:rPr lang="en-GB" i="1" dirty="0"/>
              <a:t>, </a:t>
            </a:r>
            <a:r>
              <a:rPr lang="en-GB" i="1" dirty="0" err="1"/>
              <a:t>kursi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lain.</a:t>
            </a:r>
            <a:endParaRPr lang="id-ID" dirty="0"/>
          </a:p>
        </p:txBody>
      </p:sp>
      <p:sp>
        <p:nvSpPr>
          <p:cNvPr id="38" name="TextBox 37"/>
          <p:cNvSpPr txBox="1"/>
          <p:nvPr/>
        </p:nvSpPr>
        <p:spPr>
          <a:xfrm>
            <a:off x="580808" y="4072843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5. </a:t>
            </a:r>
            <a:r>
              <a:rPr lang="en-GB" dirty="0"/>
              <a:t>Kata </a:t>
            </a:r>
            <a:r>
              <a:rPr lang="en-GB" dirty="0" err="1"/>
              <a:t>umum</a:t>
            </a:r>
            <a:r>
              <a:rPr lang="en-GB" dirty="0"/>
              <a:t>: kata yang </a:t>
            </a:r>
            <a:r>
              <a:rPr lang="en-GB" dirty="0" err="1"/>
              <a:t>mempunyai</a:t>
            </a:r>
            <a:r>
              <a:rPr lang="en-GB" dirty="0"/>
              <a:t> </a:t>
            </a:r>
            <a:r>
              <a:rPr lang="en-GB" dirty="0" err="1"/>
              <a:t>cakupan</a:t>
            </a:r>
            <a:r>
              <a:rPr lang="en-GB" dirty="0"/>
              <a:t> </a:t>
            </a:r>
            <a:r>
              <a:rPr lang="en-GB" dirty="0" err="1"/>
              <a:t>ruang</a:t>
            </a:r>
            <a:r>
              <a:rPr lang="en-GB" dirty="0"/>
              <a:t> </a:t>
            </a:r>
            <a:r>
              <a:rPr lang="en-GB" dirty="0" err="1"/>
              <a:t>lingkup</a:t>
            </a:r>
            <a:r>
              <a:rPr lang="en-GB" dirty="0"/>
              <a:t> yang </a:t>
            </a:r>
            <a:r>
              <a:rPr lang="en-GB" dirty="0" err="1"/>
              <a:t>luas</a:t>
            </a:r>
            <a:r>
              <a:rPr lang="id-ID" dirty="0"/>
              <a:t>    </a:t>
            </a:r>
          </a:p>
          <a:p>
            <a:r>
              <a:rPr lang="id-ID" dirty="0"/>
              <a:t>    C</a:t>
            </a:r>
            <a:r>
              <a:rPr lang="en-US" dirty="0" err="1"/>
              <a:t>ontoh</a:t>
            </a:r>
            <a:r>
              <a:rPr lang="id-ID" dirty="0"/>
              <a:t>: </a:t>
            </a:r>
            <a:r>
              <a:rPr lang="en-GB" dirty="0" err="1"/>
              <a:t>Lingkungan</a:t>
            </a:r>
            <a:r>
              <a:rPr lang="en-GB" dirty="0"/>
              <a:t> </a:t>
            </a:r>
            <a:r>
              <a:rPr lang="en-GB" dirty="0" err="1"/>
              <a:t>alam</a:t>
            </a:r>
            <a:r>
              <a:rPr lang="en-GB" dirty="0"/>
              <a:t> yang </a:t>
            </a:r>
            <a:r>
              <a:rPr lang="en-GB" dirty="0" err="1"/>
              <a:t>sejuk</a:t>
            </a:r>
            <a:r>
              <a:rPr lang="en-GB" dirty="0"/>
              <a:t> </a:t>
            </a:r>
            <a:r>
              <a:rPr lang="en-GB" dirty="0" err="1"/>
              <a:t>dipenuhi</a:t>
            </a:r>
            <a:r>
              <a:rPr lang="en-GB" dirty="0"/>
              <a:t> </a:t>
            </a:r>
            <a:r>
              <a:rPr lang="en-GB" i="1" dirty="0" err="1"/>
              <a:t>tumbuh-tumbuhan</a:t>
            </a:r>
            <a:r>
              <a:rPr lang="en-GB" i="1" dirty="0"/>
              <a:t>, </a:t>
            </a:r>
            <a:r>
              <a:rPr lang="en-GB" i="1" dirty="0" err="1"/>
              <a:t>binatang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terbebas</a:t>
            </a:r>
            <a:r>
              <a:rPr lang="en-GB" dirty="0"/>
              <a:t> asap </a:t>
            </a:r>
            <a:r>
              <a:rPr lang="en-GB" dirty="0" err="1"/>
              <a:t>kendaraan</a:t>
            </a:r>
            <a:r>
              <a:rPr lang="en-GB" dirty="0"/>
              <a:t>.</a:t>
            </a:r>
            <a:endParaRPr lang="id-ID" dirty="0"/>
          </a:p>
        </p:txBody>
      </p:sp>
      <p:sp>
        <p:nvSpPr>
          <p:cNvPr id="39" name="TextBox 38"/>
          <p:cNvSpPr txBox="1"/>
          <p:nvPr/>
        </p:nvSpPr>
        <p:spPr>
          <a:xfrm>
            <a:off x="580807" y="4811507"/>
            <a:ext cx="1130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dirty="0"/>
              <a:t>6. </a:t>
            </a:r>
            <a:r>
              <a:rPr lang="en-US" dirty="0"/>
              <a:t>Kata </a:t>
            </a:r>
            <a:r>
              <a:rPr lang="en-US" dirty="0" err="1"/>
              <a:t>khusus</a:t>
            </a:r>
            <a:r>
              <a:rPr lang="en-US" dirty="0"/>
              <a:t>: kata-kata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pengarahan</a:t>
            </a:r>
            <a:r>
              <a:rPr lang="en-US" dirty="0"/>
              <a:t> yang </a:t>
            </a:r>
            <a:r>
              <a:rPr lang="en-US" dirty="0" err="1"/>
              <a:t>konkret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id-ID" dirty="0"/>
          </a:p>
          <a:p>
            <a:r>
              <a:rPr lang="id-ID" dirty="0"/>
              <a:t>    C</a:t>
            </a:r>
            <a:r>
              <a:rPr lang="en-US" dirty="0" err="1"/>
              <a:t>ontoh</a:t>
            </a:r>
            <a:r>
              <a:rPr lang="id-ID" dirty="0"/>
              <a:t>: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menemukan</a:t>
            </a:r>
            <a:r>
              <a:rPr lang="en-GB" dirty="0"/>
              <a:t>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dirty="0" err="1"/>
              <a:t>merek</a:t>
            </a:r>
            <a:r>
              <a:rPr lang="en-GB" dirty="0"/>
              <a:t> </a:t>
            </a:r>
            <a:r>
              <a:rPr lang="en-GB" dirty="0" err="1"/>
              <a:t>hp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i="1" dirty="0"/>
              <a:t>Nokia, Samsung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i="1" dirty="0" err="1"/>
              <a:t>Oppo</a:t>
            </a:r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580807" y="5544931"/>
            <a:ext cx="10828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dirty="0"/>
              <a:t>7. </a:t>
            </a:r>
            <a:r>
              <a:rPr lang="en-GB" dirty="0"/>
              <a:t>Kata </a:t>
            </a:r>
            <a:r>
              <a:rPr lang="en-GB" dirty="0" err="1"/>
              <a:t>ilmiah</a:t>
            </a:r>
            <a:r>
              <a:rPr lang="en-GB" dirty="0"/>
              <a:t>: kata yang </a:t>
            </a:r>
            <a:r>
              <a:rPr lang="en-GB" dirty="0" err="1"/>
              <a:t>dipakai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kaum</a:t>
            </a:r>
            <a:r>
              <a:rPr lang="en-GB" dirty="0"/>
              <a:t> </a:t>
            </a:r>
            <a:r>
              <a:rPr lang="en-GB" dirty="0" err="1"/>
              <a:t>terpelajar</a:t>
            </a:r>
            <a:r>
              <a:rPr lang="en-GB" dirty="0"/>
              <a:t>, </a:t>
            </a:r>
            <a:r>
              <a:rPr lang="en-GB" dirty="0" err="1"/>
              <a:t>terutama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tulisan-tulisan</a:t>
            </a:r>
            <a:r>
              <a:rPr lang="en-GB" dirty="0"/>
              <a:t> </a:t>
            </a:r>
            <a:r>
              <a:rPr lang="en-GB" dirty="0" err="1"/>
              <a:t>ilmiah</a:t>
            </a:r>
            <a:r>
              <a:rPr lang="id-ID" dirty="0"/>
              <a:t>    </a:t>
            </a:r>
          </a:p>
          <a:p>
            <a:pPr lvl="0"/>
            <a:r>
              <a:rPr lang="id-ID" dirty="0"/>
              <a:t>    C</a:t>
            </a:r>
            <a:r>
              <a:rPr lang="en-US" dirty="0" err="1"/>
              <a:t>ontoh</a:t>
            </a:r>
            <a:r>
              <a:rPr lang="id-ID" dirty="0"/>
              <a:t>: </a:t>
            </a:r>
            <a:r>
              <a:rPr lang="en-GB" dirty="0" err="1"/>
              <a:t>Mahasiswa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asing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kata-kata </a:t>
            </a:r>
            <a:r>
              <a:rPr lang="en-GB" dirty="0" err="1"/>
              <a:t>ilmiah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i="1" dirty="0" err="1"/>
              <a:t>analogi</a:t>
            </a:r>
            <a:r>
              <a:rPr lang="en-GB" i="1" dirty="0"/>
              <a:t>, </a:t>
            </a:r>
            <a:r>
              <a:rPr lang="en-GB" i="1" dirty="0" err="1"/>
              <a:t>konservatif</a:t>
            </a:r>
            <a:r>
              <a:rPr lang="en-GB" i="1" dirty="0"/>
              <a:t>, </a:t>
            </a:r>
            <a:r>
              <a:rPr lang="en-GB" i="1" dirty="0" err="1"/>
              <a:t>dan</a:t>
            </a:r>
            <a:r>
              <a:rPr lang="en-GB" i="1" dirty="0"/>
              <a:t> </a:t>
            </a:r>
            <a:r>
              <a:rPr lang="en-GB" i="1" dirty="0" err="1"/>
              <a:t>kontemporer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00787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Jenis Diksi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807" y="1125626"/>
            <a:ext cx="1113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8.  </a:t>
            </a:r>
            <a:r>
              <a:rPr lang="en-GB" dirty="0"/>
              <a:t>Kata popular: kata-kata yang </a:t>
            </a:r>
            <a:r>
              <a:rPr lang="en-GB" dirty="0" err="1"/>
              <a:t>umum</a:t>
            </a:r>
            <a:r>
              <a:rPr lang="en-GB" dirty="0"/>
              <a:t> </a:t>
            </a:r>
            <a:r>
              <a:rPr lang="en-GB" dirty="0" err="1"/>
              <a:t>dipakai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lapisan</a:t>
            </a:r>
            <a:r>
              <a:rPr lang="en-GB" dirty="0"/>
              <a:t> </a:t>
            </a:r>
            <a:r>
              <a:rPr lang="en-GB" dirty="0" err="1"/>
              <a:t>masyarakat</a:t>
            </a:r>
            <a:r>
              <a:rPr lang="en-GB" dirty="0"/>
              <a:t>,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kaum</a:t>
            </a:r>
            <a:r>
              <a:rPr lang="en-GB" dirty="0"/>
              <a:t> </a:t>
            </a:r>
            <a:r>
              <a:rPr lang="en-GB" dirty="0" err="1"/>
              <a:t>terpelaja</a:t>
            </a:r>
            <a:r>
              <a:rPr lang="id-ID" dirty="0"/>
              <a:t>r </a:t>
            </a:r>
          </a:p>
          <a:p>
            <a:r>
              <a:rPr lang="id-ID" dirty="0"/>
              <a:t>    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orang </a:t>
            </a:r>
            <a:r>
              <a:rPr lang="en-GB" dirty="0" err="1"/>
              <a:t>kebanyakan</a:t>
            </a:r>
            <a:endParaRPr lang="id-ID" dirty="0"/>
          </a:p>
          <a:p>
            <a:r>
              <a:rPr lang="id-ID" dirty="0"/>
              <a:t>     Contoh: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persoalan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diselesaikan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i="1" dirty="0" err="1"/>
              <a:t>ekstra</a:t>
            </a:r>
            <a:r>
              <a:rPr lang="en-GB" i="1" dirty="0"/>
              <a:t> </a:t>
            </a:r>
            <a:r>
              <a:rPr lang="en-GB" i="1" dirty="0" err="1"/>
              <a:t>teliti</a:t>
            </a:r>
            <a:r>
              <a:rPr lang="en-GB" i="1" dirty="0"/>
              <a:t>.</a:t>
            </a:r>
            <a:endParaRPr lang="id-ID" dirty="0"/>
          </a:p>
        </p:txBody>
      </p:sp>
      <p:sp>
        <p:nvSpPr>
          <p:cNvPr id="34" name="TextBox 33"/>
          <p:cNvSpPr txBox="1"/>
          <p:nvPr/>
        </p:nvSpPr>
        <p:spPr>
          <a:xfrm>
            <a:off x="580807" y="2136049"/>
            <a:ext cx="10508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9.  </a:t>
            </a:r>
            <a:r>
              <a:rPr lang="en-GB" dirty="0"/>
              <a:t>Jargon: kata-kata </a:t>
            </a:r>
            <a:r>
              <a:rPr lang="en-GB" dirty="0" err="1"/>
              <a:t>teknis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rahasia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bidang</a:t>
            </a:r>
            <a:r>
              <a:rPr lang="en-GB" dirty="0"/>
              <a:t> </a:t>
            </a:r>
            <a:r>
              <a:rPr lang="en-GB" dirty="0" err="1"/>
              <a:t>ilmu</a:t>
            </a:r>
            <a:r>
              <a:rPr lang="en-GB" dirty="0"/>
              <a:t> </a:t>
            </a:r>
            <a:r>
              <a:rPr lang="en-GB" dirty="0" err="1"/>
              <a:t>tertent</a:t>
            </a:r>
            <a:r>
              <a:rPr lang="id-ID" dirty="0"/>
              <a:t>u</a:t>
            </a:r>
          </a:p>
          <a:p>
            <a:r>
              <a:rPr lang="id-ID" dirty="0"/>
              <a:t>     C</a:t>
            </a:r>
            <a:r>
              <a:rPr lang="en-US" dirty="0" err="1"/>
              <a:t>ontoh</a:t>
            </a:r>
            <a:r>
              <a:rPr lang="en-US" dirty="0"/>
              <a:t>: </a:t>
            </a:r>
            <a:r>
              <a:rPr lang="en-GB" dirty="0" err="1"/>
              <a:t>Permasalahan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membutuhkan</a:t>
            </a:r>
            <a:r>
              <a:rPr lang="en-GB" dirty="0"/>
              <a:t> </a:t>
            </a:r>
            <a:r>
              <a:rPr lang="en-GB" dirty="0" err="1"/>
              <a:t>keseriusan</a:t>
            </a:r>
            <a:r>
              <a:rPr lang="en-GB" dirty="0"/>
              <a:t> </a:t>
            </a:r>
            <a:r>
              <a:rPr lang="en-GB" dirty="0" err="1"/>
              <a:t>penanganan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i="1" dirty="0" err="1"/>
              <a:t>sikon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</a:t>
            </a:r>
            <a:endParaRPr lang="id-ID" dirty="0"/>
          </a:p>
          <a:p>
            <a:r>
              <a:rPr lang="id-ID" dirty="0"/>
              <a:t>     </a:t>
            </a:r>
            <a:r>
              <a:rPr lang="en-GB" dirty="0"/>
              <a:t>(</a:t>
            </a:r>
            <a:r>
              <a:rPr lang="en-GB" dirty="0" err="1"/>
              <a:t>situasi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kondisi</a:t>
            </a:r>
            <a:r>
              <a:rPr lang="en-GB" dirty="0"/>
              <a:t>)</a:t>
            </a:r>
            <a:endParaRPr lang="id-ID" dirty="0"/>
          </a:p>
        </p:txBody>
      </p:sp>
      <p:sp>
        <p:nvSpPr>
          <p:cNvPr id="35" name="TextBox 34"/>
          <p:cNvSpPr txBox="1"/>
          <p:nvPr/>
        </p:nvSpPr>
        <p:spPr>
          <a:xfrm>
            <a:off x="580808" y="3116378"/>
            <a:ext cx="10623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dirty="0"/>
              <a:t>10. </a:t>
            </a:r>
            <a:r>
              <a:rPr lang="en-US" dirty="0"/>
              <a:t>Kata slang: kata-kata non standard yang informal,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, </a:t>
            </a:r>
            <a:r>
              <a:rPr lang="en-US" dirty="0" err="1"/>
              <a:t>jenaka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endParaRPr lang="id-ID" dirty="0"/>
          </a:p>
          <a:p>
            <a:pPr lvl="0"/>
            <a:r>
              <a:rPr lang="id-ID" dirty="0"/>
              <a:t>    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percakapan</a:t>
            </a:r>
            <a:endParaRPr lang="id-ID" dirty="0"/>
          </a:p>
          <a:p>
            <a:r>
              <a:rPr lang="id-ID" dirty="0"/>
              <a:t>      C</a:t>
            </a:r>
            <a:r>
              <a:rPr lang="en-US" dirty="0" err="1"/>
              <a:t>ontoh</a:t>
            </a:r>
            <a:r>
              <a:rPr lang="id-ID" dirty="0"/>
              <a:t>: </a:t>
            </a:r>
            <a:r>
              <a:rPr lang="en-GB" dirty="0" err="1"/>
              <a:t>Menurutku</a:t>
            </a:r>
            <a:r>
              <a:rPr lang="en-GB" dirty="0"/>
              <a:t> </a:t>
            </a:r>
            <a:r>
              <a:rPr lang="en-GB" dirty="0" err="1"/>
              <a:t>kuliah</a:t>
            </a:r>
            <a:r>
              <a:rPr lang="en-GB" dirty="0"/>
              <a:t> </a:t>
            </a:r>
            <a:r>
              <a:rPr lang="en-GB" i="1" dirty="0"/>
              <a:t>online</a:t>
            </a:r>
            <a:r>
              <a:rPr lang="en-GB" dirty="0"/>
              <a:t> </a:t>
            </a:r>
            <a:r>
              <a:rPr lang="en-GB" dirty="0" err="1"/>
              <a:t>terus</a:t>
            </a:r>
            <a:r>
              <a:rPr lang="en-GB" dirty="0"/>
              <a:t> </a:t>
            </a:r>
            <a:r>
              <a:rPr lang="en-GB" dirty="0" err="1"/>
              <a:t>menerus</a:t>
            </a:r>
            <a:r>
              <a:rPr lang="en-GB" dirty="0"/>
              <a:t>, </a:t>
            </a:r>
            <a:r>
              <a:rPr lang="en-GB" i="1" dirty="0" err="1"/>
              <a:t>mana</a:t>
            </a:r>
            <a:r>
              <a:rPr lang="en-GB" i="1" dirty="0"/>
              <a:t> </a:t>
            </a:r>
            <a:r>
              <a:rPr lang="en-GB" i="1" dirty="0" err="1"/>
              <a:t>tahan</a:t>
            </a:r>
            <a:r>
              <a:rPr lang="en-GB" i="1" dirty="0"/>
              <a:t>.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580807" y="4075042"/>
            <a:ext cx="936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11. </a:t>
            </a:r>
            <a:r>
              <a:rPr lang="en-GB" dirty="0"/>
              <a:t>Kata </a:t>
            </a:r>
            <a:r>
              <a:rPr lang="en-GB" dirty="0" err="1"/>
              <a:t>asing</a:t>
            </a:r>
            <a:r>
              <a:rPr lang="en-GB" dirty="0"/>
              <a:t>: </a:t>
            </a:r>
            <a:r>
              <a:rPr lang="en-GB" dirty="0" err="1"/>
              <a:t>unsur</a:t>
            </a:r>
            <a:r>
              <a:rPr lang="en-GB" dirty="0"/>
              <a:t> kata </a:t>
            </a:r>
            <a:r>
              <a:rPr lang="en-GB" dirty="0" err="1"/>
              <a:t>berasal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asing</a:t>
            </a:r>
            <a:r>
              <a:rPr lang="en-GB" dirty="0"/>
              <a:t>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dipertahankan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aslinya</a:t>
            </a:r>
            <a:r>
              <a:rPr lang="en-GB" dirty="0"/>
              <a:t> </a:t>
            </a:r>
            <a:endParaRPr lang="id-ID" dirty="0"/>
          </a:p>
          <a:p>
            <a:r>
              <a:rPr lang="id-ID" dirty="0"/>
              <a:t>     C</a:t>
            </a:r>
            <a:r>
              <a:rPr lang="en-US" dirty="0" err="1"/>
              <a:t>ontoh</a:t>
            </a:r>
            <a:r>
              <a:rPr lang="id-ID" dirty="0"/>
              <a:t>: 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tentu</a:t>
            </a:r>
            <a:r>
              <a:rPr lang="en-GB" dirty="0"/>
              <a:t> </a:t>
            </a:r>
            <a:r>
              <a:rPr lang="en-GB" dirty="0" err="1"/>
              <a:t>mengenal</a:t>
            </a:r>
            <a:r>
              <a:rPr lang="en-GB" dirty="0"/>
              <a:t> kata </a:t>
            </a:r>
            <a:r>
              <a:rPr lang="en-GB" i="1" dirty="0"/>
              <a:t>cyber, computer, web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i="1" dirty="0"/>
              <a:t>mainboard. </a:t>
            </a:r>
            <a:endParaRPr lang="id-ID" dirty="0"/>
          </a:p>
        </p:txBody>
      </p:sp>
      <p:sp>
        <p:nvSpPr>
          <p:cNvPr id="38" name="TextBox 37"/>
          <p:cNvSpPr txBox="1"/>
          <p:nvPr/>
        </p:nvSpPr>
        <p:spPr>
          <a:xfrm>
            <a:off x="580807" y="4738626"/>
            <a:ext cx="1168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12. </a:t>
            </a:r>
            <a:r>
              <a:rPr lang="en-GB" dirty="0"/>
              <a:t>Kata </a:t>
            </a:r>
            <a:r>
              <a:rPr lang="en-GB" dirty="0" err="1"/>
              <a:t>serapan</a:t>
            </a:r>
            <a:r>
              <a:rPr lang="en-GB" dirty="0"/>
              <a:t>: kata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asing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disesuaikan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wujud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Indonesia</a:t>
            </a:r>
            <a:r>
              <a:rPr lang="id-ID" dirty="0"/>
              <a:t>.</a:t>
            </a:r>
          </a:p>
          <a:p>
            <a:r>
              <a:rPr lang="id-ID" dirty="0"/>
              <a:t>      C</a:t>
            </a:r>
            <a:r>
              <a:rPr lang="en-US" dirty="0" err="1"/>
              <a:t>ontoh</a:t>
            </a:r>
            <a:r>
              <a:rPr lang="id-ID" dirty="0"/>
              <a:t>: </a:t>
            </a:r>
            <a:r>
              <a:rPr lang="en-GB" dirty="0" err="1"/>
              <a:t>Kerusakan</a:t>
            </a:r>
            <a:r>
              <a:rPr lang="en-GB" dirty="0"/>
              <a:t> </a:t>
            </a:r>
            <a:r>
              <a:rPr lang="en-GB" i="1" dirty="0" err="1"/>
              <a:t>ekosistem</a:t>
            </a:r>
            <a:r>
              <a:rPr lang="en-GB" dirty="0"/>
              <a:t> </a:t>
            </a:r>
            <a:r>
              <a:rPr lang="en-GB" dirty="0" err="1"/>
              <a:t>terjadi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ketidakpedulian</a:t>
            </a:r>
            <a:r>
              <a:rPr lang="en-GB" dirty="0"/>
              <a:t> </a:t>
            </a:r>
            <a:r>
              <a:rPr lang="en-GB" dirty="0" err="1"/>
              <a:t>masyarakat</a:t>
            </a:r>
            <a:r>
              <a:rPr lang="en-GB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60540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="" xmlns:a16="http://schemas.microsoft.com/office/drawing/2014/main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A89418E-829E-4867-919B-44971F75F14A}"/>
              </a:ext>
            </a:extLst>
          </p:cNvPr>
          <p:cNvSpPr txBox="1"/>
          <p:nvPr/>
        </p:nvSpPr>
        <p:spPr>
          <a:xfrm>
            <a:off x="2891834" y="587496"/>
            <a:ext cx="930016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4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Ketepatan Diksi/Elemen Diksi </a:t>
            </a:r>
            <a:endParaRPr lang="ko-KR" altLang="en-US" sz="4400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="" xmlns:a16="http://schemas.microsoft.com/office/drawing/2014/main" id="{A9D910EE-2BCF-44BC-94B4-B5BD5E21A718}"/>
              </a:ext>
            </a:extLst>
          </p:cNvPr>
          <p:cNvSpPr/>
          <p:nvPr/>
        </p:nvSpPr>
        <p:spPr>
          <a:xfrm>
            <a:off x="5550572" y="3505243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ounded Rectangle 7">
            <a:extLst>
              <a:ext uri="{FF2B5EF4-FFF2-40B4-BE49-F238E27FC236}">
                <a16:creationId xmlns="" xmlns:a16="http://schemas.microsoft.com/office/drawing/2014/main" id="{ED16F2E2-EF7C-40F6-B35E-275B57DA3900}"/>
              </a:ext>
            </a:extLst>
          </p:cNvPr>
          <p:cNvSpPr/>
          <p:nvPr/>
        </p:nvSpPr>
        <p:spPr>
          <a:xfrm>
            <a:off x="5547926" y="465493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="" xmlns:a16="http://schemas.microsoft.com/office/drawing/2014/main" id="{37591995-B7F4-4268-9F5D-FF0C9AC8F63A}"/>
              </a:ext>
            </a:extLst>
          </p:cNvPr>
          <p:cNvSpPr/>
          <p:nvPr/>
        </p:nvSpPr>
        <p:spPr>
          <a:xfrm>
            <a:off x="5545334" y="578330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930448" y="1522031"/>
            <a:ext cx="9261551" cy="410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Fonem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bunyi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terkecil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(a, b,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Silabel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komponen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berdiri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sendiri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suku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(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laf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Konjungsi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kata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penghubung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antarkata,antarklausa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antarkalimat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ketika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sebab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sebab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akibat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umum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khusus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analogi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lain (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akibatnya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,…)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Kata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benda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Indonesia yang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diingkari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ladang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kebun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Kata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kata yang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menyatakan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tindakan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membaca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berlari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mengembangkan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Infleksi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yang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menunjukkan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gramatikal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nomina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pronominal) 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Uterans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perbedaan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kecil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perubahan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mengucapkan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sate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intonasi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berbeda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maknanya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berbeda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id-ID" sz="2000" dirty="0"/>
          </a:p>
        </p:txBody>
      </p:sp>
    </p:spTree>
    <p:extLst>
      <p:ext uri="{BB962C8B-B14F-4D97-AF65-F5344CB8AC3E}">
        <p14:creationId xmlns="" xmlns:p14="http://schemas.microsoft.com/office/powerpoint/2010/main" val="84297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A021ED1-3608-4054-9B4C-941AC7D709E7}"/>
              </a:ext>
            </a:extLst>
          </p:cNvPr>
          <p:cNvGrpSpPr/>
          <p:nvPr/>
        </p:nvGrpSpPr>
        <p:grpSpPr>
          <a:xfrm>
            <a:off x="2072054" y="-1847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82AF5FA-6C00-45EA-BB58-D259B0130D77}"/>
                </a:ext>
              </a:extLst>
            </p:cNvPr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F8D1D4B-337E-480F-9132-FBFD4028C449}"/>
                </a:ext>
              </a:extLst>
            </p:cNvPr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469A942-804D-4903-8F4A-8D9429512BF3}"/>
              </a:ext>
            </a:extLst>
          </p:cNvPr>
          <p:cNvGrpSpPr/>
          <p:nvPr/>
        </p:nvGrpSpPr>
        <p:grpSpPr>
          <a:xfrm>
            <a:off x="158887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B04CED-E9CE-4AD0-AC88-1E335388BA2D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C5500B9C-197E-48FC-8A95-0C5F5A2064F8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8D1DD00C-F719-4E36-8400-D48848310B64}"/>
              </a:ext>
            </a:extLst>
          </p:cNvPr>
          <p:cNvGrpSpPr/>
          <p:nvPr/>
        </p:nvGrpSpPr>
        <p:grpSpPr>
          <a:xfrm>
            <a:off x="735264" y="-1847"/>
            <a:ext cx="1437328" cy="5489412"/>
            <a:chOff x="2015424" y="-1847"/>
            <a:chExt cx="1437328" cy="5489412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C03BF2F0-D709-4C92-878E-6F1024DCB8F1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1">
              <a:extLst>
                <a:ext uri="{FF2B5EF4-FFF2-40B4-BE49-F238E27FC236}">
                  <a16:creationId xmlns="" xmlns:a16="http://schemas.microsoft.com/office/drawing/2014/main" id="{0A65E5E0-B696-4840-BE42-1CBEA55E6D07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92D9A825-26F7-4AC0-AA66-A642F08B3FCC}"/>
              </a:ext>
            </a:extLst>
          </p:cNvPr>
          <p:cNvGrpSpPr/>
          <p:nvPr/>
        </p:nvGrpSpPr>
        <p:grpSpPr>
          <a:xfrm>
            <a:off x="46111" y="-1847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67987A3D-8DA5-4431-823F-480685C7A5DC}"/>
                </a:ext>
              </a:extLst>
            </p:cNvPr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63E94029-08EA-46F5-9EA4-70C4B6B01CF4}"/>
                </a:ext>
              </a:extLst>
            </p:cNvPr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2FB9967-9854-4B67-AE17-EAB5F4D50E80}"/>
              </a:ext>
            </a:extLst>
          </p:cNvPr>
          <p:cNvGrpSpPr/>
          <p:nvPr/>
        </p:nvGrpSpPr>
        <p:grpSpPr>
          <a:xfrm>
            <a:off x="570527" y="-20084"/>
            <a:ext cx="762976" cy="2449850"/>
            <a:chOff x="1591607" y="-20084"/>
            <a:chExt cx="762976" cy="244985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3A6090F-3640-4E4B-B1B0-C3130EAE9E97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52B038E1-2D01-43D9-A6E4-FAABA6040D4C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A89418E-829E-4867-919B-44971F75F14A}"/>
              </a:ext>
            </a:extLst>
          </p:cNvPr>
          <p:cNvSpPr txBox="1"/>
          <p:nvPr/>
        </p:nvSpPr>
        <p:spPr>
          <a:xfrm>
            <a:off x="2891834" y="649051"/>
            <a:ext cx="93001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Kesesuaian Diksi dalam Bahasa Indonesia 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="" xmlns:a16="http://schemas.microsoft.com/office/drawing/2014/main" id="{A9D910EE-2BCF-44BC-94B4-B5BD5E21A718}"/>
              </a:ext>
            </a:extLst>
          </p:cNvPr>
          <p:cNvSpPr/>
          <p:nvPr/>
        </p:nvSpPr>
        <p:spPr>
          <a:xfrm>
            <a:off x="5550572" y="3505243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ounded Rectangle 7">
            <a:extLst>
              <a:ext uri="{FF2B5EF4-FFF2-40B4-BE49-F238E27FC236}">
                <a16:creationId xmlns="" xmlns:a16="http://schemas.microsoft.com/office/drawing/2014/main" id="{ED16F2E2-EF7C-40F6-B35E-275B57DA3900}"/>
              </a:ext>
            </a:extLst>
          </p:cNvPr>
          <p:cNvSpPr/>
          <p:nvPr/>
        </p:nvSpPr>
        <p:spPr>
          <a:xfrm>
            <a:off x="5547926" y="4654930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="" xmlns:a16="http://schemas.microsoft.com/office/drawing/2014/main" id="{37591995-B7F4-4268-9F5D-FF0C9AC8F63A}"/>
              </a:ext>
            </a:extLst>
          </p:cNvPr>
          <p:cNvSpPr/>
          <p:nvPr/>
        </p:nvSpPr>
        <p:spPr>
          <a:xfrm>
            <a:off x="5545334" y="578330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891834" y="1510960"/>
            <a:ext cx="9144000" cy="297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Pembicara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penulis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hendaknya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memperhatikan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pilihan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kata. </a:t>
            </a:r>
            <a:endParaRPr lang="id-ID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Pilihan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kata(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yang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memudahkan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lawan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bicara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memahami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disampaikan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pembicara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penulis</a:t>
            </a:r>
            <a:endParaRPr lang="id-ID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Pilihan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kata/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menjadikan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kata-kata/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frasa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mudah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dipahami</a:t>
            </a:r>
            <a:endParaRPr lang="id-ID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Pilihan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kata/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menimbulkan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salah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tafsir</a:t>
            </a:r>
            <a:endParaRPr lang="id-ID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Pilihan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kata/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menjadikan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seharusnya</a:t>
            </a:r>
            <a:endParaRPr lang="id-ID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015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29D107AC-1A6C-40E7-A65B-8E197F1689B8}"/>
              </a:ext>
            </a:extLst>
          </p:cNvPr>
          <p:cNvGrpSpPr/>
          <p:nvPr/>
        </p:nvGrpSpPr>
        <p:grpSpPr>
          <a:xfrm>
            <a:off x="287445" y="1073434"/>
            <a:ext cx="3921998" cy="5576040"/>
            <a:chOff x="1105009" y="665240"/>
            <a:chExt cx="3688534" cy="5244116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BAA9B016-3962-4527-A0FA-E59B7D36D25D}"/>
                </a:ext>
              </a:extLst>
            </p:cNvPr>
            <p:cNvSpPr>
              <a:spLocks/>
            </p:cNvSpPr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DB0BB5A-99ED-43D3-9770-70D9CC0E5168}"/>
                </a:ext>
              </a:extLst>
            </p:cNvPr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BDFA81E-E3FC-4EEE-9F4A-133D44525D6C}"/>
              </a:ext>
            </a:extLst>
          </p:cNvPr>
          <p:cNvSpPr txBox="1"/>
          <p:nvPr/>
        </p:nvSpPr>
        <p:spPr>
          <a:xfrm>
            <a:off x="3185160" y="626510"/>
            <a:ext cx="8561725" cy="61555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id-ID" altLang="ko-KR" sz="4000" dirty="0">
                <a:latin typeface="+mj-lt"/>
                <a:cs typeface="Arial" pitchFamily="34" charset="0"/>
              </a:rPr>
              <a:t>Penyuntingan Diksi</a:t>
            </a:r>
            <a:endParaRPr lang="ko-KR" altLang="en-US" sz="4000" dirty="0">
              <a:latin typeface="+mj-lt"/>
              <a:cs typeface="Arial" pitchFamily="34" charset="0"/>
            </a:endParaRPr>
          </a:p>
        </p:txBody>
      </p:sp>
      <p:sp>
        <p:nvSpPr>
          <p:cNvPr id="40" name="Text Placeholder 22">
            <a:extLst>
              <a:ext uri="{FF2B5EF4-FFF2-40B4-BE49-F238E27FC236}">
                <a16:creationId xmlns="" xmlns:a16="http://schemas.microsoft.com/office/drawing/2014/main" id="{99EFE895-591A-4B20-8048-2E85D19AD468}"/>
              </a:ext>
            </a:extLst>
          </p:cNvPr>
          <p:cNvSpPr txBox="1">
            <a:spLocks/>
          </p:cNvSpPr>
          <p:nvPr/>
        </p:nvSpPr>
        <p:spPr>
          <a:xfrm>
            <a:off x="10073944" y="3618687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48" name="Group 24">
            <a:extLst>
              <a:ext uri="{FF2B5EF4-FFF2-40B4-BE49-F238E27FC236}">
                <a16:creationId xmlns="" xmlns:a16="http://schemas.microsoft.com/office/drawing/2014/main" id="{6566FEB1-AAEE-4273-9A42-40884428E911}"/>
              </a:ext>
            </a:extLst>
          </p:cNvPr>
          <p:cNvGrpSpPr/>
          <p:nvPr/>
        </p:nvGrpSpPr>
        <p:grpSpPr>
          <a:xfrm>
            <a:off x="9817695" y="4192512"/>
            <a:ext cx="1418285" cy="738664"/>
            <a:chOff x="2551705" y="4283314"/>
            <a:chExt cx="2357003" cy="738664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7E6F7DD0-5EED-4EFB-BFD9-22ACF92975F9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E4210C5-DA21-477F-AEC9-3970DAAE535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42844DAE-4023-4E06-8AFF-B5C155740B80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08796" y="2233115"/>
            <a:ext cx="8130293" cy="2255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Penyuntingan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apabila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kesalahan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pemilihan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Penyuntingan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bertujuan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memastikan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kata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dipilih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efektif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d-ID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57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29D107AC-1A6C-40E7-A65B-8E197F1689B8}"/>
              </a:ext>
            </a:extLst>
          </p:cNvPr>
          <p:cNvGrpSpPr/>
          <p:nvPr/>
        </p:nvGrpSpPr>
        <p:grpSpPr>
          <a:xfrm>
            <a:off x="287445" y="1073434"/>
            <a:ext cx="3921998" cy="5576040"/>
            <a:chOff x="1105009" y="665240"/>
            <a:chExt cx="3688534" cy="5244116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BAA9B016-3962-4527-A0FA-E59B7D36D25D}"/>
                </a:ext>
              </a:extLst>
            </p:cNvPr>
            <p:cNvSpPr>
              <a:spLocks/>
            </p:cNvSpPr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DB0BB5A-99ED-43D3-9770-70D9CC0E5168}"/>
                </a:ext>
              </a:extLst>
            </p:cNvPr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BDFA81E-E3FC-4EEE-9F4A-133D44525D6C}"/>
              </a:ext>
            </a:extLst>
          </p:cNvPr>
          <p:cNvSpPr txBox="1"/>
          <p:nvPr/>
        </p:nvSpPr>
        <p:spPr>
          <a:xfrm>
            <a:off x="3185160" y="626510"/>
            <a:ext cx="8561725" cy="61555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id-ID" altLang="ko-KR" sz="4000" dirty="0">
                <a:latin typeface="+mj-lt"/>
                <a:cs typeface="Arial" pitchFamily="34" charset="0"/>
              </a:rPr>
              <a:t>Contoh Penyuntingan Diksi</a:t>
            </a:r>
            <a:endParaRPr lang="ko-KR" altLang="en-US" sz="4000" dirty="0">
              <a:latin typeface="+mj-lt"/>
              <a:cs typeface="Arial" pitchFamily="34" charset="0"/>
            </a:endParaRPr>
          </a:p>
        </p:txBody>
      </p:sp>
      <p:sp>
        <p:nvSpPr>
          <p:cNvPr id="40" name="Text Placeholder 22">
            <a:extLst>
              <a:ext uri="{FF2B5EF4-FFF2-40B4-BE49-F238E27FC236}">
                <a16:creationId xmlns="" xmlns:a16="http://schemas.microsoft.com/office/drawing/2014/main" id="{99EFE895-591A-4B20-8048-2E85D19AD468}"/>
              </a:ext>
            </a:extLst>
          </p:cNvPr>
          <p:cNvSpPr txBox="1">
            <a:spLocks/>
          </p:cNvSpPr>
          <p:nvPr/>
        </p:nvSpPr>
        <p:spPr>
          <a:xfrm>
            <a:off x="10073944" y="3618687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48" name="Group 24">
            <a:extLst>
              <a:ext uri="{FF2B5EF4-FFF2-40B4-BE49-F238E27FC236}">
                <a16:creationId xmlns="" xmlns:a16="http://schemas.microsoft.com/office/drawing/2014/main" id="{6566FEB1-AAEE-4273-9A42-40884428E911}"/>
              </a:ext>
            </a:extLst>
          </p:cNvPr>
          <p:cNvGrpSpPr/>
          <p:nvPr/>
        </p:nvGrpSpPr>
        <p:grpSpPr>
          <a:xfrm>
            <a:off x="9817695" y="4192512"/>
            <a:ext cx="1418285" cy="738664"/>
            <a:chOff x="2551705" y="4283314"/>
            <a:chExt cx="2357003" cy="738664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7E6F7DD0-5EED-4EFB-BFD9-22ACF92975F9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E4210C5-DA21-477F-AEC9-3970DAAE535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42844DAE-4023-4E06-8AFF-B5C155740B80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89832" y="2012048"/>
            <a:ext cx="6096000" cy="6701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pagi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menyuci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menyuci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mencuci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9832" y="2682168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Mengapa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mereka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ketawa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adegan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ketawa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tertawa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9832" y="3352288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guru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sangat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penting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pendidikan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832" y="3988482"/>
            <a:ext cx="711029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online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ternyata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menggantikan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pendidikan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Menggantikan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menggambarkan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9832" y="4707467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Seharusnya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mereka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sebenarnya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mengetahu</a:t>
            </a: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</a:p>
          <a:p>
            <a:pPr lvl="0">
              <a:lnSpc>
                <a:spcPct val="107000"/>
              </a:lnSpc>
            </a:pPr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menulis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5485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1094</Words>
  <Application>Microsoft Office PowerPoint</Application>
  <PresentationFormat>Custom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Windows User</cp:lastModifiedBy>
  <cp:revision>128</cp:revision>
  <dcterms:created xsi:type="dcterms:W3CDTF">2018-04-24T17:14:44Z</dcterms:created>
  <dcterms:modified xsi:type="dcterms:W3CDTF">2021-04-17T08:13:32Z</dcterms:modified>
</cp:coreProperties>
</file>