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2"/>
  </p:handoutMasterIdLst>
  <p:sldIdLst>
    <p:sldId id="299" r:id="rId4"/>
    <p:sldId id="303" r:id="rId5"/>
    <p:sldId id="304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85" r:id="rId20"/>
    <p:sldId id="26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92" d="100"/>
          <a:sy n="92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pPr/>
              <a:t>2022-04-19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60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7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60" y="156363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15816" y="2339962"/>
            <a:ext cx="4608512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err="1"/>
              <a:t>Kaidah</a:t>
            </a:r>
            <a:r>
              <a:rPr lang="en-GB" sz="1800" dirty="0"/>
              <a:t> </a:t>
            </a:r>
            <a:r>
              <a:rPr lang="en-GB" sz="1800" dirty="0" err="1"/>
              <a:t>Penggunaan</a:t>
            </a:r>
            <a:r>
              <a:rPr lang="en-GB" sz="1800" dirty="0"/>
              <a:t> </a:t>
            </a:r>
            <a:r>
              <a:rPr lang="en-GB" sz="1800" dirty="0" err="1"/>
              <a:t>Paragraf</a:t>
            </a:r>
            <a:r>
              <a:rPr lang="en-GB" sz="1800" dirty="0"/>
              <a:t> </a:t>
            </a:r>
            <a:endParaRPr lang="id-ID" sz="1800" dirty="0"/>
          </a:p>
          <a:p>
            <a:pPr marL="342900" lvl="0" indent="-342900" algn="l">
              <a:buFont typeface="+mj-lt"/>
              <a:buAutoNum type="arabicPeriod"/>
            </a:pPr>
            <a:r>
              <a:rPr lang="en-GB" sz="1800" b="0" dirty="0" err="1"/>
              <a:t>Syarat</a:t>
            </a:r>
            <a:r>
              <a:rPr lang="en-GB" sz="1800" b="0" dirty="0"/>
              <a:t> </a:t>
            </a:r>
            <a:r>
              <a:rPr lang="en-GB" sz="1800" b="0" dirty="0" err="1"/>
              <a:t>Paragraf</a:t>
            </a:r>
            <a:endParaRPr lang="id-ID" sz="1800" b="0" dirty="0"/>
          </a:p>
          <a:p>
            <a:pPr marL="342900" lvl="0" indent="-342900" algn="l">
              <a:buFont typeface="+mj-lt"/>
              <a:buAutoNum type="arabicPeriod"/>
            </a:pPr>
            <a:r>
              <a:rPr lang="en-GB" sz="1800" b="0" dirty="0" err="1"/>
              <a:t>Macam-Macam</a:t>
            </a:r>
            <a:r>
              <a:rPr lang="en-GB" sz="1800" b="0" dirty="0"/>
              <a:t> </a:t>
            </a:r>
            <a:r>
              <a:rPr lang="en-GB" sz="1800" b="0" dirty="0" err="1"/>
              <a:t>Paragraf</a:t>
            </a:r>
            <a:endParaRPr lang="id-ID" sz="1800" b="0" dirty="0"/>
          </a:p>
        </p:txBody>
      </p:sp>
      <p:sp>
        <p:nvSpPr>
          <p:cNvPr id="4" name="Rectangle 3"/>
          <p:cNvSpPr/>
          <p:nvPr/>
        </p:nvSpPr>
        <p:spPr>
          <a:xfrm>
            <a:off x="2411760" y="4564291"/>
            <a:ext cx="4536504" cy="469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Marya Ulfa, </a:t>
            </a:r>
            <a:r>
              <a:rPr lang="id-ID" b="1" dirty="0"/>
              <a:t>M.Pd.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772" y="203336"/>
            <a:ext cx="33387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Pola Penalarannya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99132" y="659327"/>
            <a:ext cx="2808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Deduktif 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2" y="1120992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khusus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kalimat-kalimat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penjelas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2356" y="2067694"/>
            <a:ext cx="7488832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deduktif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penyebab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cold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antaranya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parainfluenza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virus respiratory syncytial (RSV), adenovirus,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lain-lain.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virus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bermutasi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ditemukan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CDC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menimbulkan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tersendiri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2007:56)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99132" y="659327"/>
            <a:ext cx="2808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Induktif 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120992"/>
            <a:ext cx="28620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penjelas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Klimak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995686"/>
            <a:ext cx="705678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induktif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kali,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seseorang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mempelajari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bunyi-bunyi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Selanjutnya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beralih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mempelajari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Langkah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berikutnya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mengkaji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terakhir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menganalisis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Beginilah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belajar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 3)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2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99132" y="613271"/>
            <a:ext cx="40448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Deduktif-Induktif  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085230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penjelas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Pengulangan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2211710"/>
            <a:ext cx="7560840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deduktif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induktif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memperlihatkan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kesatuan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Unsur-unsur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mendukung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membentuk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kesatuan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Kesatuan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berarti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dibatasi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Akan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tetapi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pula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rangkap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Hal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terpenting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mempunyai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lain.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 118)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414" y="171568"/>
            <a:ext cx="33387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95536" y="613271"/>
            <a:ext cx="4260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Paparan/Eksposisi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074936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Menginformasikan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Menerangkan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Menguraikan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056359"/>
            <a:ext cx="8648080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eksposisi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Imlek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tradisi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Konfusian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Tiongkok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tradisional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keperluan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bercocok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dihitung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perhitungan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bulan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imlek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dihitung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lahirnya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Kongzi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551 SM.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dimulai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kelahiran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Nabi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imlek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juga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Khongculek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kali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diciptakan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Huang Di,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seorang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raja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Agung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disetarakan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agama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Hu Chu.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ditemukan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Xia Yu,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seorang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raja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dianggap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Xia 2205-1706 SM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 169)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95536" y="613271"/>
            <a:ext cx="48965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Bahasan/Argumentasi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085230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Meyakinkan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mempengaruhi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pembaca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Menyajikan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bukti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2355726"/>
            <a:ext cx="7389068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argumentasi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Organisasi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(WHO)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mengumumkan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200.000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meninggal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akibat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kanker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Kanker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kondisi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memadai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Hal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disebabkan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menghirup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serabut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asbes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menghisap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asap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rokok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pasif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lingkungan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hidup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masyarakat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WHO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dikeluarkan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Jenewa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2007:47)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0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95536" y="613271"/>
            <a:ext cx="48965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Pemerian/Deskripsi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089422"/>
            <a:ext cx="7848872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Menggambarkan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objek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Menggambarkan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kondisi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pembaca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seolah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merasakan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95536" y="2355726"/>
            <a:ext cx="8568952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deskripsi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keluarga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Sugih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kompleks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keluarga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milik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saudara-saudaranya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dibangun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jauh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bersama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pembatas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motif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mengotak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kecil-kecil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semen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Motif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sengaja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dipilih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menyelaraskan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motifnya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didominasi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marmer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2007:182)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4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395536" y="613271"/>
            <a:ext cx="48965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Kisahan/Narasi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074936"/>
            <a:ext cx="626469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Menceritakan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rangkaian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peristiwa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Memberitahu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pembaca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759995"/>
            <a:ext cx="8176992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narasi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lalu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digantikan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Zhou (1122-255 SM),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bergantilah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pula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penangggalannya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pemerintahan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jatu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saat m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atahari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2,5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derajat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lintang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selatan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22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Desember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puncak musim dingin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Bergantilah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pula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ketika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dinasti K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diganti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 (202SM-202M).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Zaman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Dinasti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Kaisar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 Wu DI yang 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memerintah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140-86 SM,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mengganti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Kalendernya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mengikuti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ajaran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Khongzi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551 SM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ditetapkan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ke-1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Yustinah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07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169)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 txBox="1">
            <a:spLocks/>
          </p:cNvSpPr>
          <p:nvPr/>
        </p:nvSpPr>
        <p:spPr>
          <a:xfrm>
            <a:off x="2267744" y="226566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28728" y="1348551"/>
            <a:ext cx="607223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Kegiatan Praktik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mengembangkan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teks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10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paragraf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Masing-masing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pengembangan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berbeda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menelaah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maksud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paragraf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dikembangkan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Latihan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Buatlah artikel sederhana dengan tema “Reaksi mahasiswa di perguruan tinggi dalam menyikapi pembelajaran </a:t>
            </a:r>
            <a:r>
              <a:rPr kumimoji="0" lang="id-ID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online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di era pandemi”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951820" y="1707654"/>
            <a:ext cx="3492388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Terima</a:t>
            </a:r>
            <a:r>
              <a:rPr lang="en-US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 </a:t>
            </a:r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kasih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1147123" y="347173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053420" y="954145"/>
            <a:ext cx="7275996" cy="5724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395536" y="648657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1147121" y="1122671"/>
            <a:ext cx="637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kaidah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Penulisan</a:t>
            </a:r>
            <a:r>
              <a:rPr lang="en-GB" dirty="0"/>
              <a:t> </a:t>
            </a:r>
            <a:r>
              <a:rPr lang="en-GB" dirty="0" err="1"/>
              <a:t>Karya</a:t>
            </a:r>
            <a:r>
              <a:rPr lang="en-GB" dirty="0"/>
              <a:t> </a:t>
            </a:r>
            <a:r>
              <a:rPr lang="en-GB" dirty="0" err="1"/>
              <a:t>Ilmiah</a:t>
            </a:r>
            <a:endParaRPr lang="id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4C72B9C-EC55-40D0-A23F-6CEBDC482720}"/>
              </a:ext>
            </a:extLst>
          </p:cNvPr>
          <p:cNvSpPr txBox="1"/>
          <p:nvPr/>
        </p:nvSpPr>
        <p:spPr>
          <a:xfrm>
            <a:off x="1751089" y="2108007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1657386" y="2714979"/>
            <a:ext cx="6658223" cy="5724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5134BD4-DDCD-4789-9117-C87F2F7B3E89}"/>
              </a:ext>
            </a:extLst>
          </p:cNvPr>
          <p:cNvSpPr/>
          <p:nvPr/>
        </p:nvSpPr>
        <p:spPr>
          <a:xfrm>
            <a:off x="999502" y="2409491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517A0A3-BF9B-4C15-94DD-2223EACCE8CE}"/>
              </a:ext>
            </a:extLst>
          </p:cNvPr>
          <p:cNvSpPr txBox="1"/>
          <p:nvPr/>
        </p:nvSpPr>
        <p:spPr>
          <a:xfrm>
            <a:off x="1657386" y="2894622"/>
            <a:ext cx="694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paragraf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paragraf</a:t>
            </a:r>
            <a:endParaRPr lang="id-ID" dirty="0"/>
          </a:p>
          <a:p>
            <a:pPr lvl="0"/>
            <a:endParaRPr lang="id-ID" dirty="0"/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622133" y="807080"/>
            <a:ext cx="271084" cy="2835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1280117" y="2554841"/>
            <a:ext cx="215138" cy="49768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923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E4ECC7-0291-4DF9-8868-35366092CAE5}"/>
              </a:ext>
            </a:extLst>
          </p:cNvPr>
          <p:cNvSpPr txBox="1"/>
          <p:nvPr/>
        </p:nvSpPr>
        <p:spPr>
          <a:xfrm>
            <a:off x="1547666" y="1006017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453963" y="1617563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1F7905-739B-4A37-8C61-9C0A88497186}"/>
              </a:ext>
            </a:extLst>
          </p:cNvPr>
          <p:cNvSpPr/>
          <p:nvPr/>
        </p:nvSpPr>
        <p:spPr>
          <a:xfrm>
            <a:off x="796079" y="1305583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781F3F-D016-470F-8871-60047DF6AC9B}"/>
              </a:ext>
            </a:extLst>
          </p:cNvPr>
          <p:cNvSpPr txBox="1"/>
          <p:nvPr/>
        </p:nvSpPr>
        <p:spPr>
          <a:xfrm>
            <a:off x="1547664" y="1779662"/>
            <a:ext cx="71287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Pengertian</a:t>
            </a:r>
            <a:r>
              <a:rPr lang="en-GB" sz="2400" dirty="0"/>
              <a:t> </a:t>
            </a:r>
            <a:r>
              <a:rPr lang="en-GB" sz="2400" dirty="0" err="1"/>
              <a:t>Paragraf</a:t>
            </a:r>
            <a:endParaRPr lang="id-ID" sz="2400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kesatuan</a:t>
            </a:r>
            <a:r>
              <a:rPr lang="en-GB" dirty="0"/>
              <a:t> </a:t>
            </a:r>
            <a:r>
              <a:rPr lang="en-GB" dirty="0" err="1"/>
              <a:t>pikiran</a:t>
            </a:r>
            <a:r>
              <a:rPr lang="en-GB" dirty="0"/>
              <a:t>/ide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luas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kalimat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berkaitan</a:t>
            </a:r>
            <a:r>
              <a:rPr lang="en-GB" dirty="0"/>
              <a:t> </a:t>
            </a:r>
            <a:r>
              <a:rPr lang="id-ID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topik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gagasan</a:t>
            </a:r>
            <a:r>
              <a:rPr lang="en-GB" dirty="0"/>
              <a:t> (</a:t>
            </a:r>
            <a:r>
              <a:rPr lang="en-GB" dirty="0" err="1"/>
              <a:t>Keraf</a:t>
            </a:r>
            <a:r>
              <a:rPr lang="en-GB" dirty="0"/>
              <a:t>, 1979:62)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bab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karangan</a:t>
            </a:r>
            <a:r>
              <a:rPr lang="en-GB" dirty="0"/>
              <a:t> yang </a:t>
            </a:r>
            <a:r>
              <a:rPr lang="en-GB" dirty="0" err="1"/>
              <a:t>mengandung</a:t>
            </a:r>
            <a:r>
              <a:rPr lang="en-GB" dirty="0"/>
              <a:t> ide </a:t>
            </a:r>
            <a:r>
              <a:rPr lang="en-GB" dirty="0" err="1"/>
              <a:t>pokok</a:t>
            </a:r>
            <a:r>
              <a:rPr lang="en-GB" dirty="0"/>
              <a:t> (KBBI,2003)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Sekumpulan</a:t>
            </a:r>
            <a:r>
              <a:rPr lang="en-GB" dirty="0"/>
              <a:t> </a:t>
            </a:r>
            <a:r>
              <a:rPr lang="en-GB" dirty="0" err="1"/>
              <a:t>kalimat</a:t>
            </a:r>
            <a:r>
              <a:rPr lang="en-GB" dirty="0"/>
              <a:t> yang </a:t>
            </a:r>
            <a:r>
              <a:rPr lang="en-GB" dirty="0" err="1"/>
              <a:t>membahas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topik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id-ID" dirty="0"/>
              <a:t>         </a:t>
            </a:r>
            <a:r>
              <a:rPr lang="en-GB" dirty="0" err="1"/>
              <a:t>pengendali</a:t>
            </a:r>
            <a:r>
              <a:rPr lang="en-GB" dirty="0"/>
              <a:t> (Ramlan,2010:23)</a:t>
            </a:r>
            <a:endParaRPr lang="id-ID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Inti</a:t>
            </a:r>
            <a:r>
              <a:rPr lang="en-GB" dirty="0"/>
              <a:t> </a:t>
            </a:r>
            <a:r>
              <a:rPr lang="en-GB" dirty="0" err="1"/>
              <a:t>penuangan</a:t>
            </a:r>
            <a:r>
              <a:rPr lang="en-GB" dirty="0"/>
              <a:t>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pikiran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karangan</a:t>
            </a:r>
            <a:r>
              <a:rPr lang="en-GB" dirty="0"/>
              <a:t> (</a:t>
            </a:r>
            <a:r>
              <a:rPr lang="en-GB" dirty="0" err="1"/>
              <a:t>Yakub</a:t>
            </a:r>
            <a:r>
              <a:rPr lang="en-GB" dirty="0"/>
              <a:t> </a:t>
            </a:r>
            <a:r>
              <a:rPr lang="en-GB" dirty="0" err="1"/>
              <a:t>Nasukha</a:t>
            </a:r>
            <a:r>
              <a:rPr lang="en-GB" dirty="0"/>
              <a:t>, </a:t>
            </a:r>
            <a:r>
              <a:rPr lang="id-ID" dirty="0"/>
              <a:t>  </a:t>
            </a:r>
            <a:r>
              <a:rPr lang="en-GB" dirty="0"/>
              <a:t>2014:41)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endParaRPr lang="id-ID" dirty="0"/>
          </a:p>
        </p:txBody>
      </p:sp>
      <p:sp>
        <p:nvSpPr>
          <p:cNvPr id="16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976649" y="1395950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93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887755" y="776262"/>
            <a:ext cx="3407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Unsur-Unsur Paragraf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2327915" y="2451323"/>
            <a:ext cx="25202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Syarat Paragraf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755" y="1299195"/>
            <a:ext cx="823233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penjelas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berfungsi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menjelaskan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0362" y="2931790"/>
            <a:ext cx="602622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Kesatuan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pokok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Kepaduan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kepaduan.koheren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Kelengkapan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penjelas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menunjang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topik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827584" y="267494"/>
            <a:ext cx="73448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Ciri-Ciri Paragraf yang Baik menurut Alwi Hasan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380130" y="103818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Rectangle 2"/>
          <p:cNvSpPr/>
          <p:nvPr/>
        </p:nvSpPr>
        <p:spPr>
          <a:xfrm>
            <a:off x="2275544" y="103818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1803" y="111718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7" name="TextBox 10"/>
          <p:cNvSpPr txBox="1"/>
          <p:nvPr/>
        </p:nvSpPr>
        <p:spPr bwMode="auto">
          <a:xfrm>
            <a:off x="2771800" y="1157160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600" b="1" dirty="0" err="1"/>
              <a:t>Kesatuan</a:t>
            </a:r>
            <a:r>
              <a:rPr lang="en-GB" sz="1600" b="1" dirty="0"/>
              <a:t>, </a:t>
            </a:r>
            <a:r>
              <a:rPr lang="en-GB" sz="1600" b="1" dirty="0" err="1"/>
              <a:t>satu</a:t>
            </a:r>
            <a:r>
              <a:rPr lang="en-GB" sz="1600" b="1" dirty="0"/>
              <a:t> </a:t>
            </a:r>
            <a:r>
              <a:rPr lang="en-GB" sz="1600" b="1" dirty="0" err="1"/>
              <a:t>gagasan</a:t>
            </a:r>
            <a:r>
              <a:rPr lang="en-GB" sz="1600" b="1" dirty="0"/>
              <a:t> </a:t>
            </a:r>
            <a:r>
              <a:rPr lang="en-GB" sz="1600" b="1" dirty="0" err="1"/>
              <a:t>utama</a:t>
            </a:r>
            <a:endParaRPr lang="id-ID" sz="1600" b="1" dirty="0"/>
          </a:p>
        </p:txBody>
      </p:sp>
      <p:sp>
        <p:nvSpPr>
          <p:cNvPr id="8" name="Pentagon 7"/>
          <p:cNvSpPr/>
          <p:nvPr/>
        </p:nvSpPr>
        <p:spPr>
          <a:xfrm>
            <a:off x="1380130" y="173606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2"/>
          <p:cNvSpPr/>
          <p:nvPr/>
        </p:nvSpPr>
        <p:spPr>
          <a:xfrm>
            <a:off x="2275544" y="173606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1803" y="181505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771800" y="1861222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600" b="1" dirty="0" err="1"/>
              <a:t>Kepaduan</a:t>
            </a:r>
            <a:r>
              <a:rPr lang="en-GB" sz="1600" b="1" dirty="0"/>
              <a:t>, </a:t>
            </a:r>
            <a:r>
              <a:rPr lang="en-GB" sz="1600" b="1" dirty="0" err="1"/>
              <a:t>berkait</a:t>
            </a:r>
            <a:r>
              <a:rPr lang="en-GB" sz="1600" b="1" dirty="0"/>
              <a:t>, </a:t>
            </a:r>
            <a:r>
              <a:rPr lang="en-GB" sz="1600" b="1" dirty="0" err="1"/>
              <a:t>logis</a:t>
            </a:r>
            <a:r>
              <a:rPr lang="en-GB" sz="1600" b="1" dirty="0"/>
              <a:t>, </a:t>
            </a:r>
            <a:r>
              <a:rPr lang="en-GB" sz="1600" b="1" dirty="0" err="1"/>
              <a:t>gramatikal</a:t>
            </a:r>
            <a:endParaRPr lang="id-ID" sz="1600" b="1" dirty="0"/>
          </a:p>
        </p:txBody>
      </p:sp>
      <p:sp>
        <p:nvSpPr>
          <p:cNvPr id="12" name="Pentagon 11"/>
          <p:cNvSpPr/>
          <p:nvPr/>
        </p:nvSpPr>
        <p:spPr>
          <a:xfrm>
            <a:off x="1380130" y="243393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2"/>
          <p:cNvSpPr/>
          <p:nvPr/>
        </p:nvSpPr>
        <p:spPr>
          <a:xfrm>
            <a:off x="2275544" y="243393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61803" y="251293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5" name="TextBox 10"/>
          <p:cNvSpPr txBox="1"/>
          <p:nvPr/>
        </p:nvSpPr>
        <p:spPr bwMode="auto">
          <a:xfrm>
            <a:off x="2771800" y="2559098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600" b="1" dirty="0" err="1"/>
              <a:t>Ketuntasan</a:t>
            </a:r>
            <a:r>
              <a:rPr lang="en-GB" sz="1600" b="1" dirty="0"/>
              <a:t>, </a:t>
            </a:r>
            <a:r>
              <a:rPr lang="en-GB" sz="1600" b="1" dirty="0" err="1"/>
              <a:t>kesempurnaan</a:t>
            </a:r>
            <a:r>
              <a:rPr lang="en-GB" sz="1600" b="1" dirty="0"/>
              <a:t> ide</a:t>
            </a:r>
            <a:endParaRPr lang="id-ID" sz="1600" b="1" dirty="0"/>
          </a:p>
        </p:txBody>
      </p:sp>
      <p:sp>
        <p:nvSpPr>
          <p:cNvPr id="16" name="Pentagon 15"/>
          <p:cNvSpPr/>
          <p:nvPr/>
        </p:nvSpPr>
        <p:spPr>
          <a:xfrm>
            <a:off x="1380130" y="313181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ectangle 2"/>
          <p:cNvSpPr/>
          <p:nvPr/>
        </p:nvSpPr>
        <p:spPr>
          <a:xfrm>
            <a:off x="2275544" y="313181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1803" y="321080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9" name="TextBox 10"/>
          <p:cNvSpPr txBox="1"/>
          <p:nvPr/>
        </p:nvSpPr>
        <p:spPr bwMode="auto">
          <a:xfrm>
            <a:off x="2771800" y="3260918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600" b="1" dirty="0" err="1"/>
              <a:t>Konsistensi</a:t>
            </a:r>
            <a:r>
              <a:rPr lang="en-GB" sz="1600" b="1" dirty="0"/>
              <a:t>, </a:t>
            </a:r>
            <a:r>
              <a:rPr lang="en-GB" sz="1600" b="1" dirty="0" err="1"/>
              <a:t>kamu</a:t>
            </a:r>
            <a:r>
              <a:rPr lang="en-GB" sz="1600" b="1" dirty="0"/>
              <a:t>/</a:t>
            </a:r>
            <a:r>
              <a:rPr lang="en-GB" sz="1600" b="1" dirty="0" err="1"/>
              <a:t>Anda</a:t>
            </a:r>
            <a:endParaRPr lang="id-ID" sz="1600" b="1" dirty="0"/>
          </a:p>
        </p:txBody>
      </p:sp>
      <p:sp>
        <p:nvSpPr>
          <p:cNvPr id="20" name="Pentagon 19"/>
          <p:cNvSpPr/>
          <p:nvPr/>
        </p:nvSpPr>
        <p:spPr>
          <a:xfrm>
            <a:off x="1380130" y="382968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2"/>
          <p:cNvSpPr/>
          <p:nvPr/>
        </p:nvSpPr>
        <p:spPr>
          <a:xfrm>
            <a:off x="2275544" y="382968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61803" y="390868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23" name="TextBox 10"/>
          <p:cNvSpPr txBox="1"/>
          <p:nvPr/>
        </p:nvSpPr>
        <p:spPr bwMode="auto">
          <a:xfrm>
            <a:off x="2771800" y="3948409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600" b="1" dirty="0" err="1"/>
              <a:t>Keruntutan</a:t>
            </a:r>
            <a:r>
              <a:rPr lang="en-GB" sz="1600" b="1" dirty="0"/>
              <a:t>, </a:t>
            </a:r>
            <a:r>
              <a:rPr lang="en-GB" sz="1600" b="1" dirty="0" err="1"/>
              <a:t>waktu</a:t>
            </a:r>
            <a:r>
              <a:rPr lang="en-GB" sz="1600" b="1" dirty="0"/>
              <a:t>/</a:t>
            </a:r>
            <a:r>
              <a:rPr lang="en-GB" sz="1600" b="1" dirty="0" err="1"/>
              <a:t>tempat</a:t>
            </a:r>
            <a:r>
              <a:rPr lang="en-GB" sz="1600" b="1" dirty="0"/>
              <a:t>/</a:t>
            </a:r>
            <a:r>
              <a:rPr lang="en-GB" sz="1600" b="1" dirty="0" err="1"/>
              <a:t>sebab</a:t>
            </a:r>
            <a:r>
              <a:rPr lang="en-GB" sz="1600" b="1" dirty="0"/>
              <a:t> </a:t>
            </a:r>
            <a:r>
              <a:rPr lang="en-GB" sz="1600" b="1" dirty="0" err="1"/>
              <a:t>akibat</a:t>
            </a:r>
            <a:endParaRPr lang="id-ID" sz="1600" b="1" dirty="0"/>
          </a:p>
        </p:txBody>
      </p:sp>
    </p:spTree>
    <p:extLst>
      <p:ext uri="{BB962C8B-B14F-4D97-AF65-F5344CB8AC3E}">
        <p14:creationId xmlns:p14="http://schemas.microsoft.com/office/powerpoint/2010/main" val="391752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1547664" y="267494"/>
            <a:ext cx="6636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Macam-Macam/Jenis-Jenis Paragraf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069389"/>
            <a:ext cx="2592288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urutannya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pembuka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penghubung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penutup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4173" y="1533747"/>
            <a:ext cx="3438128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Penalarannya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deduktif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induktif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deduktif-induktif</a:t>
            </a:r>
            <a:r>
              <a:rPr lang="id-ID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(Ineratif/campuran)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2789997"/>
            <a:ext cx="4392488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paparan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eksposisi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argumentasi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pemerian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deskripsi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kisahan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narasi</a:t>
            </a:r>
            <a:endParaRPr lang="id-ID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 ajakan/himbauan (persuasi)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9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85192" y="699542"/>
            <a:ext cx="56284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Pembuka (Nasucha, 2010:39)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192" y="1275606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pendahuluan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Pengantar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pokok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pembicaraan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pokok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2643758"/>
            <a:ext cx="7795120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pembuka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85750"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terutama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caleg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pasti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jadi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bersyukur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berjalan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lancar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demikian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dirasakan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caleg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memperoleh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parlemen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hingga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makan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192" y="253647"/>
            <a:ext cx="24133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urutannya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39552" y="576721"/>
            <a:ext cx="352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Penghubung 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044364"/>
            <a:ext cx="4572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permasalahan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diuraikan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paling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panjang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berhubungan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427734"/>
            <a:ext cx="7632848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penghubung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Mengelola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sebenarnya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penderita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mendisiplinkan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olahraga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saran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semangat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0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539552" y="696875"/>
            <a:ext cx="352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Paragraf Penutup 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2402"/>
            <a:ext cx="243001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simpulan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Penegasan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kembali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2283718"/>
            <a:ext cx="6696744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paragraf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penutup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berolah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raga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ditambah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makanan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mengontrol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darah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komplikasi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akibat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dihindari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29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889</Words>
  <Application>Microsoft Office PowerPoint</Application>
  <PresentationFormat>On-screen Show (16:9)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115</cp:revision>
  <dcterms:created xsi:type="dcterms:W3CDTF">2016-12-01T00:32:25Z</dcterms:created>
  <dcterms:modified xsi:type="dcterms:W3CDTF">2022-04-19T06:36:37Z</dcterms:modified>
</cp:coreProperties>
</file>