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1" r:id="rId2"/>
    <p:sldMasterId id="2147483653" r:id="rId3"/>
  </p:sldMasterIdLst>
  <p:sldIdLst>
    <p:sldId id="305" r:id="rId4"/>
    <p:sldId id="306" r:id="rId5"/>
    <p:sldId id="307" r:id="rId6"/>
    <p:sldId id="308" r:id="rId7"/>
    <p:sldId id="309" r:id="rId8"/>
    <p:sldId id="261" r:id="rId9"/>
    <p:sldId id="310" r:id="rId10"/>
    <p:sldId id="262" r:id="rId11"/>
    <p:sldId id="311" r:id="rId12"/>
    <p:sldId id="312" r:id="rId13"/>
    <p:sldId id="313" r:id="rId14"/>
    <p:sldId id="314" r:id="rId15"/>
    <p:sldId id="271" r:id="rId16"/>
    <p:sldId id="317" r:id="rId17"/>
    <p:sldId id="318" r:id="rId18"/>
    <p:sldId id="319" r:id="rId19"/>
    <p:sldId id="320" r:id="rId20"/>
    <p:sldId id="32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55776" y="3152718"/>
            <a:ext cx="4572000" cy="473576"/>
          </a:xfrm>
        </p:spPr>
        <p:txBody>
          <a:bodyPr/>
          <a:lstStyle/>
          <a:p>
            <a:r>
              <a:rPr lang="id-ID" altLang="ko-KR" dirty="0"/>
              <a:t>Materi</a:t>
            </a:r>
            <a:endParaRPr lang="ko-KR" alt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55776" y="3672315"/>
            <a:ext cx="4572000" cy="288032"/>
          </a:xfrm>
        </p:spPr>
        <p:txBody>
          <a:bodyPr/>
          <a:lstStyle/>
          <a:p>
            <a:pPr lvl="0"/>
            <a:r>
              <a:rPr lang="id-ID" altLang="ko-KR" sz="2400" dirty="0"/>
              <a:t>Kesantunan Berbahasa</a:t>
            </a:r>
            <a:endParaRPr lang="en-US" altLang="ko-KR" sz="2400" dirty="0"/>
          </a:p>
        </p:txBody>
      </p:sp>
      <p:sp>
        <p:nvSpPr>
          <p:cNvPr id="10" name="Rectangle 9"/>
          <p:cNvSpPr/>
          <p:nvPr/>
        </p:nvSpPr>
        <p:spPr>
          <a:xfrm>
            <a:off x="3491880" y="4227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Marya Ulfa, M.Pd.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414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699542"/>
            <a:ext cx="6696744" cy="370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Kesantunan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penutur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mitra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tutur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mengharapkan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adanya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jarak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sosial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wajah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negatif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keinginan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bebas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intervensi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tekanan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gangguan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lain,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termasuk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mitra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tutur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keinginan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wajah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negatif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tercapai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ancamannya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wajah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negatif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Konsekuensi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ancaman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wajah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kehilangan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wajah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(loosing face),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istilah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malu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hilang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harga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diri</a:t>
            </a:r>
            <a:r>
              <a:rPr lang="en-GB" sz="1400" dirty="0">
                <a:solidFill>
                  <a:srgbClr val="707070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kesantunan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negatif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Pak,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apakah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Bapak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keberatan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kalau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menutup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jendela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Bolehkah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mencicipi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sedikit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Mungkin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5984" y="357172"/>
            <a:ext cx="650085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Kegiatan Praktik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7165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mendapatkan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pelayanan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admin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harapan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berbahasa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menegur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agar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pejabat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tersebut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sakit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7165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berpres</a:t>
            </a:r>
            <a:r>
              <a:rPr kumimoji="0" 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keluhan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via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zoom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dilakukan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maksimal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kendala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sinyal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keluhan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forum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resmi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7165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laporan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matakuliah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seharusnya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bersapa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Mengucap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dulu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ataukah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langsung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dilihat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7165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Cermati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dekat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berbicara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dikenal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bank.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Buatlah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transkrip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pembicaraannya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5984" y="357172"/>
            <a:ext cx="650085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00209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</a:pPr>
            <a:r>
              <a:rPr lang="id-ID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Latihan</a:t>
            </a:r>
            <a:endParaRPr lang="id-ID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771650" algn="l"/>
              </a:tabLst>
            </a:pP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santun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kepada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kesalahan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menegurnya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 </a:t>
            </a:r>
            <a:endParaRPr lang="id-ID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771650" algn="l"/>
              </a:tabLst>
            </a:pP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Adakah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trik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khusus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pesan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santun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berwibawa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serta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membingungkan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mitra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bicara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lang="id-ID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771650" algn="l"/>
              </a:tabLst>
            </a:pP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Bolehkah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singkatan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akronim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demi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mencapai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berbahasa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Mengapa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seharusnya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 </a:t>
            </a:r>
            <a:endParaRPr lang="id-ID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id-ID" altLang="ko-KR" dirty="0"/>
              <a:t>erima</a:t>
            </a:r>
            <a:r>
              <a:rPr lang="en-US" altLang="ko-KR"/>
              <a:t> </a:t>
            </a:r>
            <a:r>
              <a:rPr lang="id-ID" altLang="ko-KR"/>
              <a:t>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4233652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Asallamualaikum wr.wb.</a:t>
            </a:r>
          </a:p>
          <a:p>
            <a:pPr algn="just"/>
            <a:r>
              <a:rPr lang="id-ID" sz="2800" dirty="0" smtClean="0">
                <a:solidFill>
                  <a:srgbClr val="FF0000"/>
                </a:solidFill>
              </a:rPr>
              <a:t>Sugeng ndalu ( Selamat Malam) Bapak/Ibu ijin menginformasikan untuk rapat melalui aplikasi </a:t>
            </a:r>
            <a:r>
              <a:rPr lang="id-ID" sz="2800" i="1" dirty="0" smtClean="0">
                <a:solidFill>
                  <a:srgbClr val="FF0000"/>
                </a:solidFill>
              </a:rPr>
              <a:t>zoom </a:t>
            </a:r>
            <a:r>
              <a:rPr lang="id-ID" sz="2800" dirty="0" smtClean="0">
                <a:solidFill>
                  <a:srgbClr val="FF0000"/>
                </a:solidFill>
              </a:rPr>
              <a:t>sinyal nipun kirang kuatkan (sinyalnya kurang kuat). Dalem nyuwun pangapunten (Saya mohon maaf) untuk tidak mengikuti Rapat. Matur nuwun (terima kasih). </a:t>
            </a:r>
          </a:p>
          <a:p>
            <a:pPr algn="just"/>
            <a:r>
              <a:rPr lang="id-ID" sz="2800" dirty="0" smtClean="0">
                <a:solidFill>
                  <a:srgbClr val="FF0000"/>
                </a:solidFill>
              </a:rPr>
              <a:t>Wassalamualaikum wr.wb.</a:t>
            </a:r>
            <a:endParaRPr lang="id-ID" sz="28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42858"/>
            <a:ext cx="8424936" cy="357190"/>
          </a:xfrm>
        </p:spPr>
        <p:txBody>
          <a:bodyPr/>
          <a:lstStyle/>
          <a:p>
            <a:r>
              <a:rPr lang="id-ID" dirty="0" smtClean="0"/>
              <a:t>Edy Santiko (2)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714612" y="714362"/>
            <a:ext cx="64293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Surya Adi Nugraha 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Mahasiswa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!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Admin 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pagi</a:t>
            </a:r>
            <a:r>
              <a:rPr lang="id-ID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bantu 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Mohon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id-ID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Saya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menayakan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tentang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jadwal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..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Apakah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bapak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mengecek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Admin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bantu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pengecekan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jadwal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kelasnya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..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Mohon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tunggu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sebentar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..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terima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kasih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..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892" name="AutoShape 4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71736" y="0"/>
            <a:ext cx="657226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Nama     :CahyoNugroho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NPM       : 201002012220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Kelas       : I (MANAJEMEN)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Matkul  : Bahasa Indonesia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Point ke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Mahasiswa  :Assalamualaikum wr.wb Bapak,  Mohon maaf ijin bertanya?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Dosen 	 :Waalaikumsalam wr. wb mas , iya mas mau</a:t>
            </a:r>
            <a:r>
              <a:rPr kumimoji="0" lang="id-ID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bertanya apa?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Mahasiswa : Mohon maaf Pak, untuk nilai KHS mata kuliah</a:t>
            </a:r>
            <a:r>
              <a:rPr kumimoji="0" lang="id-ID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Bahasa Indonesia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punya</a:t>
            </a:r>
            <a:r>
              <a:rPr kumimoji="0" lang="id-ID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Saya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belum keluar. Bagaimana cara</a:t>
            </a:r>
            <a:r>
              <a:rPr kumimoji="0" lang="id-ID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mengurus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agar  nilai Saya </a:t>
            </a:r>
            <a:r>
              <a:rPr kumimoji="0" lang="id-ID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bisa keluar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Dosen  : Oh iya mas, silakan konfirmasi dengan dosen pengampu terlebih dahulu.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Mahasiswa :Baik Pak, terima kasih atas informasinya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Dosen  : Sama-sama mas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892" name="AutoShape 4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714612" y="0"/>
            <a:ext cx="642938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Tri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Aldianti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NIM  :  201003612012158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Tugas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Bahasa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Indonesia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mengenai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kesantunan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berbahasa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Nom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Mahasiswa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mendapatkan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pelayanan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admin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kampus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kurang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sesuai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harapan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Bagaimana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kesantunan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mahasiswa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menegur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agar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pejabat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kampus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sakit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Mahasiswa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 :  Admin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Kampus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Selamat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ijin</a:t>
            </a:r>
            <a:r>
              <a:rPr kumimoji="0" 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bertanya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bagaimana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Mbak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?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apakah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betul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pengambilan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modul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Rektorat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?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Ambilnya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fakultas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sini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Fakultas</a:t>
            </a:r>
            <a:r>
              <a:rPr kumimoji="0" 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apa Mbak?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id-ID" sz="1600" baseline="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 Fakultas Ekonomika dan Bisnis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B: Silakan ke Gedung</a:t>
            </a:r>
            <a:r>
              <a:rPr kumimoji="0" 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H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 :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terima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kasih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informasinya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Selamat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Ibu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892" name="AutoShape 4" descr="sonia satrio eriaw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286000" y="448092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dirty="0" smtClean="0"/>
              <a:t>Sheila (4)</a:t>
            </a:r>
          </a:p>
          <a:p>
            <a:r>
              <a:rPr lang="id-ID" sz="1400" dirty="0" smtClean="0"/>
              <a:t>A (Teller) : Selamat pagi Bu, saya Sheila. Maaf dengan ibu siapa? </a:t>
            </a:r>
          </a:p>
          <a:p>
            <a:r>
              <a:rPr lang="id-ID" sz="1400" dirty="0" smtClean="0"/>
              <a:t>B (Nasabah): bu Marya</a:t>
            </a:r>
          </a:p>
          <a:p>
            <a:r>
              <a:rPr lang="id-ID" sz="1400" dirty="0" smtClean="0"/>
              <a:t>A : baik bu Marya, ada yang bisa saya bantu bu?</a:t>
            </a:r>
          </a:p>
          <a:p>
            <a:r>
              <a:rPr lang="id-ID" sz="1400" dirty="0" smtClean="0"/>
              <a:t>B : ya mbak sheila, saya mau setor tunai</a:t>
            </a:r>
          </a:p>
          <a:p>
            <a:r>
              <a:rPr lang="id-ID" sz="1400" dirty="0" smtClean="0"/>
              <a:t>A : baik bu, apakah sudah menulis slip setorannya?</a:t>
            </a:r>
          </a:p>
          <a:p>
            <a:r>
              <a:rPr lang="id-ID" sz="1400" dirty="0" smtClean="0"/>
              <a:t>B : sudah mbak Sheilaa</a:t>
            </a:r>
          </a:p>
          <a:p>
            <a:r>
              <a:rPr lang="id-ID" sz="1400" dirty="0" smtClean="0"/>
              <a:t>A : Uang nya bisa di siapkan bu. Sambil saya cek slip setorannya</a:t>
            </a:r>
          </a:p>
          <a:p>
            <a:r>
              <a:rPr lang="id-ID" sz="1400" dirty="0" smtClean="0"/>
              <a:t>B : sudah mbak</a:t>
            </a:r>
          </a:p>
          <a:p>
            <a:r>
              <a:rPr lang="id-ID" sz="1400" dirty="0" smtClean="0"/>
              <a:t>A : saya bantu hitung di sebelah sini ya Bu Marya,</a:t>
            </a:r>
          </a:p>
          <a:p>
            <a:r>
              <a:rPr lang="id-ID" sz="1400" dirty="0" smtClean="0"/>
              <a:t>A: bisa tolong di perhatikan ya Bu.</a:t>
            </a:r>
          </a:p>
          <a:p>
            <a:r>
              <a:rPr lang="id-ID" sz="1400" dirty="0" smtClean="0"/>
              <a:t>A : uang nya sudah sesuai ya Bu </a:t>
            </a:r>
          </a:p>
          <a:p>
            <a:r>
              <a:rPr lang="id-ID" sz="1400" dirty="0" smtClean="0"/>
              <a:t>B: Iya</a:t>
            </a:r>
          </a:p>
          <a:p>
            <a:r>
              <a:rPr lang="id-ID" sz="1400" dirty="0" smtClean="0"/>
              <a:t>A: Uang nya sudah masuk ke rekening bu Marya.</a:t>
            </a:r>
          </a:p>
          <a:p>
            <a:r>
              <a:rPr lang="id-ID" sz="1400" dirty="0" smtClean="0"/>
              <a:t>B : ya Mbak</a:t>
            </a:r>
          </a:p>
          <a:p>
            <a:r>
              <a:rPr lang="id-ID" sz="1400" dirty="0" smtClean="0"/>
              <a:t>A : ada lagi Bu yang bisa saya bantu? </a:t>
            </a:r>
          </a:p>
          <a:p>
            <a:r>
              <a:rPr lang="id-ID" sz="1400" dirty="0" smtClean="0"/>
              <a:t>B : sudah mbak Sheila</a:t>
            </a:r>
          </a:p>
          <a:p>
            <a:r>
              <a:rPr lang="id-ID" sz="1400" dirty="0" smtClean="0"/>
              <a:t>A : baik, terima kasih Bu. Selamat pagi</a:t>
            </a:r>
          </a:p>
          <a:p>
            <a:r>
              <a:rPr lang="id-ID" sz="1400" dirty="0" smtClean="0"/>
              <a:t>B: Selamat pagi!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5454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181417" y="816389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087714" y="1423361"/>
            <a:ext cx="7275996" cy="5724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429830" y="1117873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181415" y="1591887"/>
            <a:ext cx="731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Memiliki</a:t>
            </a:r>
            <a:r>
              <a:rPr lang="en-GB" dirty="0"/>
              <a:t> rasa </a:t>
            </a:r>
            <a:r>
              <a:rPr lang="en-GB" dirty="0" err="1"/>
              <a:t>syukur</a:t>
            </a:r>
            <a:r>
              <a:rPr lang="en-GB" dirty="0"/>
              <a:t> dan </a:t>
            </a:r>
            <a:r>
              <a:rPr lang="en-GB" dirty="0" err="1"/>
              <a:t>bangga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Bahasa Indonesia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perwujudan</a:t>
            </a:r>
            <a:r>
              <a:rPr lang="en-GB" dirty="0"/>
              <a:t> </a:t>
            </a:r>
            <a:r>
              <a:rPr lang="en-GB" dirty="0" err="1"/>
              <a:t>jiwa</a:t>
            </a:r>
            <a:r>
              <a:rPr lang="en-GB" dirty="0"/>
              <a:t> </a:t>
            </a:r>
            <a:r>
              <a:rPr lang="en-GB" dirty="0" err="1"/>
              <a:t>nasionalisme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menjaga</a:t>
            </a:r>
            <a:r>
              <a:rPr lang="en-GB" dirty="0"/>
              <a:t> </a:t>
            </a:r>
            <a:r>
              <a:rPr lang="en-GB" dirty="0" err="1"/>
              <a:t>keutuhan</a:t>
            </a:r>
            <a:r>
              <a:rPr lang="en-GB" dirty="0"/>
              <a:t> NKRI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C72B9C-EC55-40D0-A23F-6CEBDC482720}"/>
              </a:ext>
            </a:extLst>
          </p:cNvPr>
          <p:cNvSpPr txBox="1"/>
          <p:nvPr/>
        </p:nvSpPr>
        <p:spPr>
          <a:xfrm>
            <a:off x="1785383" y="2577223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1691680" y="3184195"/>
            <a:ext cx="6658223" cy="5724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5134BD4-DDCD-4789-9117-C87F2F7B3E89}"/>
              </a:ext>
            </a:extLst>
          </p:cNvPr>
          <p:cNvSpPr/>
          <p:nvPr/>
        </p:nvSpPr>
        <p:spPr>
          <a:xfrm>
            <a:off x="1033796" y="2878707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17A0A3-BF9B-4C15-94DD-2223EACCE8CE}"/>
              </a:ext>
            </a:extLst>
          </p:cNvPr>
          <p:cNvSpPr txBox="1"/>
          <p:nvPr/>
        </p:nvSpPr>
        <p:spPr>
          <a:xfrm>
            <a:off x="1691680" y="3363838"/>
            <a:ext cx="71630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Mampu</a:t>
            </a:r>
            <a:r>
              <a:rPr lang="en-GB" sz="1600" dirty="0"/>
              <a:t> </a:t>
            </a:r>
            <a:r>
              <a:rPr lang="en-GB" sz="1600" dirty="0" err="1"/>
              <a:t>berbahasa</a:t>
            </a:r>
            <a:r>
              <a:rPr lang="en-GB" sz="1600" dirty="0"/>
              <a:t> </a:t>
            </a:r>
            <a:r>
              <a:rPr lang="en-GB" sz="1600" dirty="0" err="1"/>
              <a:t>secara</a:t>
            </a:r>
            <a:r>
              <a:rPr lang="en-GB" sz="1600" dirty="0"/>
              <a:t> </a:t>
            </a:r>
            <a:r>
              <a:rPr lang="en-GB" sz="1600" dirty="0" err="1"/>
              <a:t>santun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menginspirasi</a:t>
            </a:r>
            <a:r>
              <a:rPr lang="en-GB" sz="1600" dirty="0"/>
              <a:t> </a:t>
            </a:r>
            <a:r>
              <a:rPr lang="en-GB" sz="1600" dirty="0" err="1"/>
              <a:t>lingkungan</a:t>
            </a:r>
            <a:r>
              <a:rPr lang="en-GB" sz="1600" dirty="0"/>
              <a:t> </a:t>
            </a:r>
            <a:r>
              <a:rPr lang="en-GB" sz="1600" dirty="0" err="1"/>
              <a:t>sekitar</a:t>
            </a:r>
            <a:endParaRPr lang="id-ID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Mampu</a:t>
            </a:r>
            <a:r>
              <a:rPr lang="en-GB" sz="1600" dirty="0"/>
              <a:t> </a:t>
            </a:r>
            <a:r>
              <a:rPr lang="en-GB" dirty="0" err="1"/>
              <a:t>meng-kreasikan</a:t>
            </a:r>
            <a:r>
              <a:rPr lang="en-GB" dirty="0"/>
              <a:t> </a:t>
            </a:r>
            <a:r>
              <a:rPr lang="en-GB" dirty="0" err="1"/>
              <a:t>tindak</a:t>
            </a:r>
            <a:r>
              <a:rPr lang="en-GB" dirty="0"/>
              <a:t> </a:t>
            </a:r>
            <a:r>
              <a:rPr lang="en-GB" dirty="0" err="1"/>
              <a:t>tutur</a:t>
            </a:r>
            <a:r>
              <a:rPr lang="en-GB" dirty="0"/>
              <a:t> </a:t>
            </a:r>
            <a:r>
              <a:rPr lang="en-GB" dirty="0" err="1"/>
              <a:t>berbahasa</a:t>
            </a:r>
            <a:r>
              <a:rPr lang="en-GB" dirty="0"/>
              <a:t> yang </a:t>
            </a:r>
            <a:r>
              <a:rPr lang="en-GB" dirty="0" err="1"/>
              <a:t>santun</a:t>
            </a:r>
            <a:r>
              <a:rPr lang="en-GB" dirty="0"/>
              <a:t> </a:t>
            </a:r>
            <a:endParaRPr lang="id-ID" dirty="0"/>
          </a:p>
          <a:p>
            <a:pPr lvl="0"/>
            <a:endParaRPr lang="id-ID" dirty="0"/>
          </a:p>
        </p:txBody>
      </p:sp>
      <p:sp>
        <p:nvSpPr>
          <p:cNvPr id="14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656427" y="1276296"/>
            <a:ext cx="271084" cy="2835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1314411" y="3024057"/>
            <a:ext cx="215138" cy="49768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129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619674" y="1726097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525971" y="2337643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868087" y="2025663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619672" y="2499742"/>
            <a:ext cx="728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Kesantunan</a:t>
            </a:r>
            <a:r>
              <a:rPr lang="en-GB" dirty="0"/>
              <a:t> </a:t>
            </a:r>
            <a:r>
              <a:rPr lang="en-GB" dirty="0" err="1"/>
              <a:t>Berbahasa</a:t>
            </a:r>
            <a:endParaRPr lang="id-ID" dirty="0"/>
          </a:p>
          <a:p>
            <a:pPr marL="457200" lvl="0" indent="-457200">
              <a:buFont typeface="+mj-lt"/>
              <a:buAutoNum type="alphaLcPeriod"/>
            </a:pPr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bahasa</a:t>
            </a:r>
            <a:endParaRPr lang="id-ID" dirty="0"/>
          </a:p>
          <a:p>
            <a:pPr marL="457200" lvl="0" indent="-457200">
              <a:buFont typeface="+mj-lt"/>
              <a:buAutoNum type="alphaLcPeriod"/>
            </a:pPr>
            <a:r>
              <a:rPr lang="en-GB" dirty="0" err="1"/>
              <a:t>Cabang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bahasa</a:t>
            </a:r>
            <a:endParaRPr lang="id-ID" dirty="0"/>
          </a:p>
          <a:p>
            <a:pPr marL="457200" lvl="0" indent="-457200">
              <a:buFont typeface="+mj-lt"/>
              <a:buAutoNum type="alphaLcPeriod"/>
            </a:pPr>
            <a:r>
              <a:rPr lang="en-GB" dirty="0" err="1"/>
              <a:t>Kesantunan</a:t>
            </a:r>
            <a:r>
              <a:rPr lang="en-GB" dirty="0"/>
              <a:t> </a:t>
            </a:r>
            <a:r>
              <a:rPr lang="en-GB" dirty="0" err="1"/>
              <a:t>positif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negatif</a:t>
            </a:r>
            <a:endParaRPr lang="id-ID" dirty="0"/>
          </a:p>
        </p:txBody>
      </p:sp>
      <p:sp>
        <p:nvSpPr>
          <p:cNvPr id="8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048657" y="2116030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858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3" y="267494"/>
            <a:ext cx="6683751" cy="434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Pengertian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Ujaran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bervariasi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tanpa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batas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kreasi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(Sapir, 1921:4)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bunyi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lewat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ujaran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pendengaran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simbul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vokal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konvensional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arbitrer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(Pay &amp;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Geynor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1954:119)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Seperangkat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terbatas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panjangnya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terbatas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unsurnya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(Chomsky,1957:13)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Seperangkat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aturan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membedakan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(Green,1972:25)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Simbul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vokal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yg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arbitrer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memungkinkan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kebudayaan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Finocchiaro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1974:3)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sistematis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menyampaikan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perasaan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dg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bunyi,isyarat,ciri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konvensional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(Webster’s News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Collegiate Dictionary 1981:641)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Ekspresi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sosial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akademik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2020)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9" y="771550"/>
            <a:ext cx="6120680" cy="332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definisi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dipahami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berikut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sistematis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seperangkat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simbul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manasuka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Simbul-simbul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vokal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visual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mengonvensionalkan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dirujuk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beroperasi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komunitas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endParaRPr lang="id-ID" sz="1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dikuasai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karakteristik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universal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Cabang Ilmu Bahasa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11760" y="975506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/>
                <a:t>Fonologi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bunyi-bunyi</a:t>
              </a:r>
              <a:r>
                <a:rPr lang="en-GB" sz="1400" b="1" dirty="0"/>
                <a:t> </a:t>
              </a:r>
              <a:r>
                <a:rPr lang="en-GB" sz="1400" b="1" dirty="0" err="1"/>
                <a:t>bahasa</a:t>
              </a:r>
              <a:endParaRPr lang="id-ID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11760" y="1651324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3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/>
                <a:t>Morfologi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tata</a:t>
              </a:r>
              <a:r>
                <a:rPr lang="en-GB" sz="1400" b="1" dirty="0"/>
                <a:t> </a:t>
              </a:r>
              <a:r>
                <a:rPr lang="en-GB" sz="1400" b="1" dirty="0" err="1"/>
                <a:t>bentuk</a:t>
              </a:r>
              <a:r>
                <a:rPr lang="en-GB" sz="1400" b="1" dirty="0"/>
                <a:t> kata</a:t>
              </a:r>
              <a:endParaRPr lang="id-ID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11760" y="2327141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5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/>
                <a:t>Sintaksis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kalimat</a:t>
              </a:r>
              <a:endParaRPr lang="id-ID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11760" y="300295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7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/>
                <a:t>Semantik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makna</a:t>
              </a:r>
              <a:endParaRPr lang="id-ID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43136" y="3696198"/>
            <a:ext cx="5611091" cy="576000"/>
            <a:chOff x="2984973" y="2915275"/>
            <a:chExt cx="5611091" cy="576000"/>
          </a:xfrm>
        </p:grpSpPr>
        <p:sp>
          <p:nvSpPr>
            <p:cNvPr id="35" name="Round Same Side Corner Rectangle 34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</a:t>
              </a:r>
              <a:r>
                <a:rPr lang="id-ID" altLang="ko-KR" sz="2400" b="1" dirty="0">
                  <a:solidFill>
                    <a:schemeClr val="accent3"/>
                  </a:solidFill>
                  <a:cs typeface="Arial" pitchFamily="34" charset="0"/>
                </a:rPr>
                <a:t>5</a:t>
              </a:r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667248" y="3041945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sz="1400" b="1" dirty="0" err="1"/>
                <a:t>Wacana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teks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43136" y="4372014"/>
            <a:ext cx="5611091" cy="576000"/>
            <a:chOff x="2984973" y="3807117"/>
            <a:chExt cx="5611091" cy="576000"/>
          </a:xfrm>
        </p:grpSpPr>
        <p:sp>
          <p:nvSpPr>
            <p:cNvPr id="40" name="Round Same Side Corner Rectangle 39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</a:t>
              </a:r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667248" y="3826066"/>
              <a:ext cx="4721152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/>
                <a:t>Pragmatik</a:t>
              </a:r>
              <a:r>
                <a:rPr lang="en-GB" sz="1400" b="1" dirty="0"/>
                <a:t>, </a:t>
              </a:r>
              <a:r>
                <a:rPr lang="en-GB" sz="1400" b="1" dirty="0" err="1"/>
                <a:t>mempelajari</a:t>
              </a:r>
              <a:r>
                <a:rPr lang="en-GB" sz="1400" b="1" dirty="0"/>
                <a:t> </a:t>
              </a:r>
              <a:r>
                <a:rPr lang="en-GB" sz="1400" b="1" dirty="0" err="1"/>
                <a:t>kajian</a:t>
              </a:r>
              <a:r>
                <a:rPr lang="en-GB" sz="1400" b="1" dirty="0"/>
                <a:t> </a:t>
              </a:r>
              <a:r>
                <a:rPr lang="en-GB" sz="1400" b="1" dirty="0" err="1"/>
                <a:t>dari</a:t>
              </a:r>
              <a:r>
                <a:rPr lang="en-GB" sz="1400" b="1" dirty="0"/>
                <a:t> </a:t>
              </a:r>
              <a:r>
                <a:rPr lang="en-GB" sz="1400" b="1" dirty="0" err="1"/>
                <a:t>hubungan</a:t>
              </a:r>
              <a:r>
                <a:rPr lang="en-GB" sz="1400" b="1" dirty="0"/>
                <a:t> </a:t>
              </a:r>
              <a:r>
                <a:rPr lang="en-GB" sz="1400" b="1" dirty="0" err="1"/>
                <a:t>antara</a:t>
              </a:r>
              <a:r>
                <a:rPr lang="en-GB" sz="1400" b="1" dirty="0"/>
                <a:t> </a:t>
              </a:r>
              <a:r>
                <a:rPr lang="en-GB" sz="1400" b="1" dirty="0" err="1"/>
                <a:t>bahasa</a:t>
              </a:r>
              <a:r>
                <a:rPr lang="en-GB" sz="1400" b="1" dirty="0"/>
                <a:t> </a:t>
              </a:r>
              <a:r>
                <a:rPr lang="en-GB" sz="1400" b="1" dirty="0" err="1"/>
                <a:t>dan</a:t>
              </a:r>
              <a:r>
                <a:rPr lang="en-GB" sz="1400" b="1" dirty="0"/>
                <a:t> </a:t>
              </a:r>
              <a:r>
                <a:rPr lang="en-GB" sz="1400" b="1" dirty="0" err="1"/>
                <a:t>konteks</a:t>
              </a:r>
              <a:r>
                <a:rPr lang="en-GB" sz="1400" dirty="0"/>
                <a:t> </a:t>
              </a:r>
              <a:endParaRPr lang="id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339502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Kesantunan Berbahasa, pengertiannya: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2072575" y="1072524"/>
            <a:ext cx="1116184" cy="112174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2"/>
          <p:cNvSpPr/>
          <p:nvPr/>
        </p:nvSpPr>
        <p:spPr>
          <a:xfrm>
            <a:off x="2967989" y="1072524"/>
            <a:ext cx="5629158" cy="112174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48185" y="136977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7" name="TextBox 10"/>
          <p:cNvSpPr txBox="1"/>
          <p:nvPr/>
        </p:nvSpPr>
        <p:spPr bwMode="auto">
          <a:xfrm>
            <a:off x="3470294" y="1341008"/>
            <a:ext cx="484531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Kehalusan dan baik (budi bahasanya, tingkah lakunya)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2066895" y="2313196"/>
            <a:ext cx="1116184" cy="1219746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Rectangle 2"/>
          <p:cNvSpPr/>
          <p:nvPr/>
        </p:nvSpPr>
        <p:spPr>
          <a:xfrm>
            <a:off x="2962309" y="2313196"/>
            <a:ext cx="5629158" cy="1219746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8568" y="26981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1" name="TextBox 10"/>
          <p:cNvSpPr txBox="1"/>
          <p:nvPr/>
        </p:nvSpPr>
        <p:spPr bwMode="auto">
          <a:xfrm>
            <a:off x="3458928" y="2621195"/>
            <a:ext cx="484531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Cara berbahasa dengan tujuan mendekatkan jarak sosial penutur dengan mitra tutur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2072575" y="3651870"/>
            <a:ext cx="1116184" cy="1224136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Rectangle 2"/>
          <p:cNvSpPr/>
          <p:nvPr/>
        </p:nvSpPr>
        <p:spPr>
          <a:xfrm>
            <a:off x="2967989" y="3651870"/>
            <a:ext cx="5629158" cy="1224136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48185" y="4042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45" name="TextBox 10"/>
          <p:cNvSpPr txBox="1"/>
          <p:nvPr/>
        </p:nvSpPr>
        <p:spPr bwMode="auto">
          <a:xfrm>
            <a:off x="3464245" y="3764123"/>
            <a:ext cx="4845318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Norma/aturan perilaku yang ditetapkan, disepakati bersama oleh masyarakat tertentu yang dipengaruhi tata cara, adat, ataupun kebiasaan yang berlaku dalam masyarakat</a:t>
            </a:r>
            <a:endParaRPr lang="en-US" altLang="ko-KR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4" y="1347614"/>
            <a:ext cx="9073008" cy="576064"/>
          </a:xfrm>
        </p:spPr>
        <p:txBody>
          <a:bodyPr/>
          <a:lstStyle/>
          <a:p>
            <a:r>
              <a:rPr lang="en-GB" sz="1800" b="1" dirty="0" err="1"/>
              <a:t>Kesantunan</a:t>
            </a:r>
            <a:r>
              <a:rPr lang="en-GB" sz="1800" b="1" dirty="0"/>
              <a:t> </a:t>
            </a:r>
            <a:r>
              <a:rPr lang="en-GB" sz="1800" b="1" dirty="0" err="1"/>
              <a:t>Positif</a:t>
            </a:r>
            <a:r>
              <a:rPr lang="en-GB" sz="1800" b="1" dirty="0"/>
              <a:t>, </a:t>
            </a:r>
            <a:r>
              <a:rPr lang="en-GB" sz="1800" dirty="0" err="1"/>
              <a:t>penutur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mitra</a:t>
            </a:r>
            <a:r>
              <a:rPr lang="en-GB" sz="1800" dirty="0"/>
              <a:t> </a:t>
            </a:r>
            <a:r>
              <a:rPr lang="en-GB" sz="1800" dirty="0" err="1"/>
              <a:t>tutur</a:t>
            </a:r>
            <a:r>
              <a:rPr lang="en-GB" sz="1800" dirty="0"/>
              <a:t> </a:t>
            </a:r>
            <a:r>
              <a:rPr lang="en-GB" sz="1800" dirty="0" err="1"/>
              <a:t>mengharapkan</a:t>
            </a:r>
            <a:r>
              <a:rPr lang="en-GB" sz="1800" dirty="0"/>
              <a:t> </a:t>
            </a:r>
            <a:r>
              <a:rPr lang="en-GB" sz="1800" dirty="0" err="1"/>
              <a:t>terjaganya</a:t>
            </a:r>
            <a:r>
              <a:rPr lang="en-GB" sz="1800" dirty="0"/>
              <a:t> </a:t>
            </a:r>
            <a:r>
              <a:rPr lang="en-GB" sz="1800" dirty="0" err="1"/>
              <a:t>nilai-nilai</a:t>
            </a:r>
            <a:r>
              <a:rPr lang="en-GB" sz="1800" dirty="0"/>
              <a:t> </a:t>
            </a:r>
            <a:r>
              <a:rPr lang="id-ID" sz="1800" dirty="0"/>
              <a:t>         </a:t>
            </a:r>
            <a:r>
              <a:rPr lang="en-GB" sz="1800" dirty="0" err="1"/>
              <a:t>keakraban</a:t>
            </a:r>
            <a:r>
              <a:rPr lang="en-GB" sz="1800" dirty="0"/>
              <a:t>, </a:t>
            </a:r>
            <a:r>
              <a:rPr lang="en-GB" sz="1800" dirty="0" err="1"/>
              <a:t>ketakformalan</a:t>
            </a:r>
            <a:r>
              <a:rPr lang="en-GB" sz="1800" dirty="0"/>
              <a:t>, </a:t>
            </a:r>
            <a:r>
              <a:rPr lang="en-GB" sz="1800" dirty="0" err="1"/>
              <a:t>kesekoncoan</a:t>
            </a:r>
            <a:r>
              <a:rPr lang="en-GB" sz="1800" dirty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9502"/>
            <a:ext cx="8136904" cy="324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kesantunan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positif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00430" indent="-900430"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Maaf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tanya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sadiki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maaf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yah,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jauh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?)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430" indent="-900430"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Wadoh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skarang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sampe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Kastela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Memangnya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kong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sekarang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Kastela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Memangnya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mau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mana?)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430" indent="-900430"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tadi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sopir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maaf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tadi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sopir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kalau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mau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maaf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jauh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?)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430" indent="-900430"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Bukannya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tapi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Mangkali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lebe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bae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nae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oto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bawa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Bukannya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jauh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tapi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kelewat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jauh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Mungkin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naik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angkot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lagi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selatan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turun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Sasa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tarima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kasih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e?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waduh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terima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yah?)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Penumpang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B: </a:t>
            </a:r>
            <a:r>
              <a:rPr lang="en-US" sz="1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Sama-sama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terima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mas).</a:t>
            </a:r>
            <a:endParaRPr lang="id-ID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175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950</Words>
  <Application>Microsoft Office PowerPoint</Application>
  <PresentationFormat>On-screen Show (16:9)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140</cp:revision>
  <dcterms:created xsi:type="dcterms:W3CDTF">2016-12-05T23:26:54Z</dcterms:created>
  <dcterms:modified xsi:type="dcterms:W3CDTF">2022-03-29T06:05:32Z</dcterms:modified>
</cp:coreProperties>
</file>