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590721"/>
            <a:ext cx="8825658" cy="809202"/>
          </a:xfrm>
        </p:spPr>
        <p:txBody>
          <a:bodyPr/>
          <a:lstStyle/>
          <a:p>
            <a:pPr algn="ctr"/>
            <a:r>
              <a:rPr lang="en-US" sz="4400" dirty="0" err="1" smtClean="0"/>
              <a:t>Algoritma</a:t>
            </a:r>
            <a:r>
              <a:rPr lang="en-US" sz="4400" dirty="0" smtClean="0"/>
              <a:t> </a:t>
            </a:r>
            <a:r>
              <a:rPr lang="en-US" sz="4400" dirty="0" err="1" smtClean="0"/>
              <a:t>dan</a:t>
            </a:r>
            <a:r>
              <a:rPr lang="en-US" sz="4400" dirty="0" smtClean="0"/>
              <a:t> </a:t>
            </a:r>
            <a:r>
              <a:rPr lang="en-US" sz="4400" dirty="0" err="1" smtClean="0"/>
              <a:t>Struktur</a:t>
            </a:r>
            <a:r>
              <a:rPr lang="en-US" sz="4400" dirty="0" smtClean="0"/>
              <a:t> Data</a:t>
            </a:r>
            <a:endParaRPr lang="en-GB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1958273"/>
            <a:ext cx="8825658" cy="3680527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2800" dirty="0" smtClean="0"/>
              <a:t>pointer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Disusun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:</a:t>
            </a:r>
          </a:p>
          <a:p>
            <a:pPr algn="ctr"/>
            <a:r>
              <a:rPr lang="en-US" dirty="0" err="1" smtClean="0"/>
              <a:t>Arbai</a:t>
            </a:r>
            <a:r>
              <a:rPr lang="en-US" dirty="0" smtClean="0"/>
              <a:t> - 223220066</a:t>
            </a:r>
            <a:endParaRPr lang="en-US" dirty="0"/>
          </a:p>
          <a:p>
            <a:pPr algn="ctr"/>
            <a:r>
              <a:rPr lang="en-GB"/>
              <a:t>ARGIUS </a:t>
            </a:r>
            <a:r>
              <a:rPr lang="en-GB" smtClean="0"/>
              <a:t>DARSANDI - </a:t>
            </a:r>
            <a:r>
              <a:rPr lang="en-GB"/>
              <a:t>223220091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Universitas</a:t>
            </a:r>
            <a:r>
              <a:rPr lang="en-US" dirty="0" smtClean="0"/>
              <a:t> </a:t>
            </a:r>
            <a:r>
              <a:rPr lang="en-US" dirty="0" err="1" smtClean="0"/>
              <a:t>aki</a:t>
            </a:r>
            <a:r>
              <a:rPr lang="en-US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4810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4903"/>
          </a:xfrm>
        </p:spPr>
        <p:txBody>
          <a:bodyPr/>
          <a:lstStyle/>
          <a:p>
            <a:pPr algn="ctr"/>
            <a:r>
              <a:rPr lang="en-GB" b="1" dirty="0" err="1">
                <a:solidFill>
                  <a:srgbClr val="FFFF00"/>
                </a:solidFill>
              </a:rPr>
              <a:t>Operasi</a:t>
            </a:r>
            <a:r>
              <a:rPr lang="en-GB" b="1" dirty="0">
                <a:solidFill>
                  <a:srgbClr val="FFFF00"/>
                </a:solidFill>
              </a:rPr>
              <a:t> </a:t>
            </a:r>
            <a:r>
              <a:rPr lang="en-GB" b="1" dirty="0" err="1">
                <a:solidFill>
                  <a:srgbClr val="FFFF00"/>
                </a:solidFill>
              </a:rPr>
              <a:t>Pada</a:t>
            </a:r>
            <a:r>
              <a:rPr lang="en-GB" b="1" dirty="0">
                <a:solidFill>
                  <a:srgbClr val="FFFF00"/>
                </a:solidFill>
              </a:rPr>
              <a:t> Pointer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704007" y="1521303"/>
            <a:ext cx="104549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Pada</a:t>
            </a:r>
            <a:r>
              <a:rPr lang="en-GB" dirty="0"/>
              <a:t> </a:t>
            </a:r>
            <a:r>
              <a:rPr lang="en-GB" dirty="0" err="1"/>
              <a:t>deklarasi</a:t>
            </a:r>
            <a:r>
              <a:rPr lang="en-GB" dirty="0"/>
              <a:t> di </a:t>
            </a:r>
            <a:r>
              <a:rPr lang="en-GB" dirty="0" err="1"/>
              <a:t>atas</a:t>
            </a:r>
            <a:r>
              <a:rPr lang="en-GB" dirty="0"/>
              <a:t>, pointer T1 </a:t>
            </a:r>
            <a:r>
              <a:rPr lang="en-GB" dirty="0" err="1"/>
              <a:t>dan</a:t>
            </a:r>
            <a:r>
              <a:rPr lang="en-GB" dirty="0"/>
              <a:t> T2 </a:t>
            </a:r>
            <a:r>
              <a:rPr lang="en-GB" dirty="0" err="1"/>
              <a:t>mempunyai</a:t>
            </a:r>
            <a:r>
              <a:rPr lang="en-GB" dirty="0"/>
              <a:t> </a:t>
            </a:r>
            <a:r>
              <a:rPr lang="en-GB" dirty="0" err="1"/>
              <a:t>deklarasi</a:t>
            </a:r>
            <a:r>
              <a:rPr lang="en-GB" dirty="0"/>
              <a:t> </a:t>
            </a:r>
            <a:r>
              <a:rPr lang="en-GB" dirty="0" err="1"/>
              <a:t>simpul</a:t>
            </a:r>
            <a:r>
              <a:rPr lang="en-GB" dirty="0"/>
              <a:t> yang </a:t>
            </a:r>
            <a:r>
              <a:rPr lang="en-GB" dirty="0" err="1"/>
              <a:t>sama</a:t>
            </a:r>
            <a:r>
              <a:rPr lang="en-GB" dirty="0"/>
              <a:t>, </a:t>
            </a:r>
            <a:r>
              <a:rPr lang="en-GB" dirty="0" err="1"/>
              <a:t>sehingga</a:t>
            </a:r>
            <a:r>
              <a:rPr lang="en-GB" dirty="0"/>
              <a:t> </a:t>
            </a:r>
            <a:r>
              <a:rPr lang="en-GB" dirty="0" err="1"/>
              <a:t>memenuhi</a:t>
            </a:r>
            <a:r>
              <a:rPr lang="en-GB" dirty="0"/>
              <a:t> </a:t>
            </a:r>
            <a:r>
              <a:rPr lang="en-GB" dirty="0" err="1"/>
              <a:t>syarat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operasi</a:t>
            </a:r>
            <a:r>
              <a:rPr lang="en-GB" dirty="0"/>
              <a:t> pointer. </a:t>
            </a:r>
            <a:r>
              <a:rPr lang="en-GB" dirty="0" err="1"/>
              <a:t>Sekarang</a:t>
            </a:r>
            <a:r>
              <a:rPr lang="en-GB" dirty="0"/>
              <a:t> </a:t>
            </a:r>
            <a:r>
              <a:rPr lang="en-GB" dirty="0" err="1"/>
              <a:t>kita</a:t>
            </a:r>
            <a:r>
              <a:rPr lang="en-GB" dirty="0"/>
              <a:t> </a:t>
            </a:r>
            <a:r>
              <a:rPr lang="en-GB" dirty="0" err="1"/>
              <a:t>berikan</a:t>
            </a:r>
            <a:r>
              <a:rPr lang="en-GB" dirty="0"/>
              <a:t> statement</a:t>
            </a:r>
          </a:p>
          <a:p>
            <a:endParaRPr lang="en-GB" dirty="0"/>
          </a:p>
          <a:p>
            <a:r>
              <a:rPr lang="en-GB" dirty="0"/>
              <a:t>New (T1</a:t>
            </a:r>
            <a:r>
              <a:rPr lang="en-GB" dirty="0" smtClean="0"/>
              <a:t>);</a:t>
            </a:r>
            <a:endParaRPr lang="en-GB" dirty="0"/>
          </a:p>
          <a:p>
            <a:r>
              <a:rPr lang="en-GB" dirty="0"/>
              <a:t>New (T2</a:t>
            </a:r>
            <a:r>
              <a:rPr lang="en-GB" dirty="0" smtClean="0"/>
              <a:t>);</a:t>
            </a:r>
            <a:endParaRPr lang="en-GB" dirty="0"/>
          </a:p>
          <a:p>
            <a:r>
              <a:rPr lang="en-GB" dirty="0" err="1"/>
              <a:t>Artinya</a:t>
            </a:r>
            <a:r>
              <a:rPr lang="en-GB" dirty="0"/>
              <a:t> </a:t>
            </a:r>
            <a:r>
              <a:rPr lang="en-GB" dirty="0" err="1"/>
              <a:t>kita</a:t>
            </a:r>
            <a:r>
              <a:rPr lang="en-GB" dirty="0"/>
              <a:t> </a:t>
            </a:r>
            <a:r>
              <a:rPr lang="en-GB" dirty="0" err="1"/>
              <a:t>mempunyai</a:t>
            </a:r>
            <a:r>
              <a:rPr lang="en-GB" dirty="0"/>
              <a:t> </a:t>
            </a:r>
            <a:r>
              <a:rPr lang="en-GB" dirty="0" err="1"/>
              <a:t>dua</a:t>
            </a:r>
            <a:r>
              <a:rPr lang="en-GB" dirty="0"/>
              <a:t> </a:t>
            </a:r>
            <a:r>
              <a:rPr lang="en-GB" dirty="0" err="1"/>
              <a:t>simpul</a:t>
            </a:r>
            <a:r>
              <a:rPr lang="en-GB" dirty="0"/>
              <a:t>, </a:t>
            </a:r>
            <a:r>
              <a:rPr lang="en-GB" dirty="0" err="1"/>
              <a:t>yaitu</a:t>
            </a:r>
            <a:r>
              <a:rPr lang="en-GB" dirty="0"/>
              <a:t> : 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863" y="3641640"/>
            <a:ext cx="191452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296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52401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ointer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044" y="1666959"/>
            <a:ext cx="103335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FF00"/>
                </a:solidFill>
              </a:rPr>
              <a:t>Pointer </a:t>
            </a:r>
            <a:r>
              <a:rPr lang="en-GB" dirty="0" err="1">
                <a:solidFill>
                  <a:srgbClr val="FFFF00"/>
                </a:solidFill>
              </a:rPr>
              <a:t>merupakan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tipe</a:t>
            </a:r>
            <a:r>
              <a:rPr lang="en-GB" dirty="0">
                <a:solidFill>
                  <a:srgbClr val="FFFF00"/>
                </a:solidFill>
              </a:rPr>
              <a:t> data yang </a:t>
            </a:r>
            <a:r>
              <a:rPr lang="en-GB" dirty="0" err="1">
                <a:solidFill>
                  <a:srgbClr val="FFFF00"/>
                </a:solidFill>
              </a:rPr>
              <a:t>berisi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alamat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memori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dari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sebuah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variabel</a:t>
            </a:r>
            <a:r>
              <a:rPr lang="en-GB" dirty="0">
                <a:solidFill>
                  <a:srgbClr val="FFFF00"/>
                </a:solidFill>
              </a:rPr>
              <a:t>, </a:t>
            </a:r>
            <a:r>
              <a:rPr lang="en-GB" dirty="0" err="1">
                <a:solidFill>
                  <a:srgbClr val="FFFF00"/>
                </a:solidFill>
              </a:rPr>
              <a:t>untuk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lebih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mudah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memahami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ini</a:t>
            </a:r>
            <a:r>
              <a:rPr lang="en-GB" dirty="0">
                <a:solidFill>
                  <a:srgbClr val="FFFF00"/>
                </a:solidFill>
              </a:rPr>
              <a:t>, Kita </a:t>
            </a:r>
            <a:r>
              <a:rPr lang="en-GB" dirty="0" err="1">
                <a:solidFill>
                  <a:srgbClr val="FFFF00"/>
                </a:solidFill>
              </a:rPr>
              <a:t>akan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coba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membahas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terlebih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dahulu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bagaimana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bahasa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pemrograman</a:t>
            </a:r>
            <a:r>
              <a:rPr lang="en-GB" dirty="0">
                <a:solidFill>
                  <a:srgbClr val="FFFF00"/>
                </a:solidFill>
              </a:rPr>
              <a:t> lain </a:t>
            </a:r>
            <a:r>
              <a:rPr lang="en-GB" dirty="0" err="1">
                <a:solidFill>
                  <a:srgbClr val="FFFF00"/>
                </a:solidFill>
              </a:rPr>
              <a:t>menyimpan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nilai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dari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sebuah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variabel</a:t>
            </a:r>
            <a:r>
              <a:rPr lang="en-GB" dirty="0">
                <a:solidFill>
                  <a:srgbClr val="FFFF00"/>
                </a:solidFill>
              </a:rPr>
              <a:t>. </a:t>
            </a:r>
            <a:r>
              <a:rPr lang="en-GB" dirty="0" err="1">
                <a:solidFill>
                  <a:srgbClr val="FFFF00"/>
                </a:solidFill>
              </a:rPr>
              <a:t>Ketika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kita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akan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mendeklarasikan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sebuah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variabel</a:t>
            </a:r>
            <a:r>
              <a:rPr lang="en-GB" dirty="0">
                <a:solidFill>
                  <a:srgbClr val="FFFF00"/>
                </a:solidFill>
              </a:rPr>
              <a:t> (</a:t>
            </a:r>
            <a:r>
              <a:rPr lang="en-GB" dirty="0" err="1">
                <a:solidFill>
                  <a:srgbClr val="FFFF00"/>
                </a:solidFill>
              </a:rPr>
              <a:t>misalkan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variabel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angka</a:t>
            </a:r>
            <a:r>
              <a:rPr lang="en-GB" dirty="0">
                <a:solidFill>
                  <a:srgbClr val="FFFF00"/>
                </a:solidFill>
              </a:rPr>
              <a:t>’), </a:t>
            </a:r>
            <a:r>
              <a:rPr lang="en-GB" dirty="0" err="1">
                <a:solidFill>
                  <a:srgbClr val="FFFF00"/>
                </a:solidFill>
              </a:rPr>
              <a:t>bahasa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pemrograman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akan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menyiapkan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sebuah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tempat</a:t>
            </a:r>
            <a:r>
              <a:rPr lang="en-GB" dirty="0">
                <a:solidFill>
                  <a:srgbClr val="FFFF00"/>
                </a:solidFill>
              </a:rPr>
              <a:t> di memory </a:t>
            </a:r>
            <a:r>
              <a:rPr lang="en-GB" dirty="0" err="1">
                <a:solidFill>
                  <a:srgbClr val="FFFF00"/>
                </a:solidFill>
              </a:rPr>
              <a:t>komputer</a:t>
            </a:r>
            <a:r>
              <a:rPr lang="en-GB" dirty="0">
                <a:solidFill>
                  <a:srgbClr val="FFFF00"/>
                </a:solidFill>
              </a:rPr>
              <a:t>. </a:t>
            </a:r>
            <a:r>
              <a:rPr lang="en-GB" dirty="0" err="1">
                <a:solidFill>
                  <a:srgbClr val="FFFF00"/>
                </a:solidFill>
              </a:rPr>
              <a:t>Tempat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ini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memiliki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alamat</a:t>
            </a:r>
            <a:r>
              <a:rPr lang="en-GB" dirty="0">
                <a:solidFill>
                  <a:srgbClr val="FFFF00"/>
                </a:solidFill>
              </a:rPr>
              <a:t>, yang </a:t>
            </a:r>
            <a:r>
              <a:rPr lang="en-GB" dirty="0" err="1">
                <a:solidFill>
                  <a:srgbClr val="FFFF00"/>
                </a:solidFill>
              </a:rPr>
              <a:t>berfungsi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untuk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menandai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lokasi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variabel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tersebut</a:t>
            </a:r>
            <a:r>
              <a:rPr lang="en-GB" dirty="0">
                <a:solidFill>
                  <a:srgbClr val="FFFF00"/>
                </a:solidFill>
              </a:rPr>
              <a:t>. </a:t>
            </a:r>
          </a:p>
          <a:p>
            <a:endParaRPr lang="en-GB" dirty="0">
              <a:solidFill>
                <a:srgbClr val="FFFF00"/>
              </a:solidFill>
            </a:endParaRPr>
          </a:p>
          <a:p>
            <a:endParaRPr lang="en-GB" dirty="0">
              <a:solidFill>
                <a:srgbClr val="FFFF00"/>
              </a:solidFill>
            </a:endParaRPr>
          </a:p>
          <a:p>
            <a:endParaRPr lang="en-GB" dirty="0">
              <a:solidFill>
                <a:srgbClr val="FFFF00"/>
              </a:solidFill>
            </a:endParaRPr>
          </a:p>
          <a:p>
            <a:r>
              <a:rPr lang="en-GB" dirty="0" err="1">
                <a:solidFill>
                  <a:srgbClr val="FFFF00"/>
                </a:solidFill>
              </a:rPr>
              <a:t>Contoh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Ilustrasi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tipe</a:t>
            </a:r>
            <a:r>
              <a:rPr lang="en-GB" dirty="0">
                <a:solidFill>
                  <a:srgbClr val="FFFF00"/>
                </a:solidFill>
              </a:rPr>
              <a:t> data pointer, </a:t>
            </a:r>
            <a:r>
              <a:rPr lang="en-GB" dirty="0" err="1">
                <a:solidFill>
                  <a:srgbClr val="FFFF00"/>
                </a:solidFill>
              </a:rPr>
              <a:t>bayangkan</a:t>
            </a:r>
            <a:r>
              <a:rPr lang="en-GB" dirty="0">
                <a:solidFill>
                  <a:srgbClr val="FFFF00"/>
                </a:solidFill>
              </a:rPr>
              <a:t> memory </a:t>
            </a:r>
            <a:r>
              <a:rPr lang="en-GB" dirty="0" err="1">
                <a:solidFill>
                  <a:srgbClr val="FFFF00"/>
                </a:solidFill>
              </a:rPr>
              <a:t>komputer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sebagai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sebuah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lemari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besar</a:t>
            </a:r>
            <a:r>
              <a:rPr lang="en-GB" dirty="0">
                <a:solidFill>
                  <a:srgbClr val="FFFF00"/>
                </a:solidFill>
              </a:rPr>
              <a:t>. </a:t>
            </a:r>
            <a:r>
              <a:rPr lang="en-GB" dirty="0" err="1">
                <a:solidFill>
                  <a:srgbClr val="FFFF00"/>
                </a:solidFill>
              </a:rPr>
              <a:t>Variabel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disimpan</a:t>
            </a:r>
            <a:r>
              <a:rPr lang="en-GB" dirty="0">
                <a:solidFill>
                  <a:srgbClr val="FFFF00"/>
                </a:solidFill>
              </a:rPr>
              <a:t> di </a:t>
            </a:r>
            <a:r>
              <a:rPr lang="en-GB" dirty="0" err="1">
                <a:solidFill>
                  <a:srgbClr val="FFFF00"/>
                </a:solidFill>
              </a:rPr>
              <a:t>dalam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setiap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laci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lemari</a:t>
            </a:r>
            <a:r>
              <a:rPr lang="en-GB" dirty="0">
                <a:solidFill>
                  <a:srgbClr val="FFFF00"/>
                </a:solidFill>
              </a:rPr>
              <a:t>. </a:t>
            </a:r>
            <a:r>
              <a:rPr lang="en-GB" dirty="0" err="1">
                <a:solidFill>
                  <a:srgbClr val="FFFF00"/>
                </a:solidFill>
              </a:rPr>
              <a:t>Setiap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laci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tentunya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memiliki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nomor</a:t>
            </a:r>
            <a:r>
              <a:rPr lang="en-GB" dirty="0">
                <a:solidFill>
                  <a:srgbClr val="FFFF00"/>
                </a:solidFill>
              </a:rPr>
              <a:t> agar </a:t>
            </a:r>
            <a:r>
              <a:rPr lang="en-GB" dirty="0" err="1">
                <a:solidFill>
                  <a:srgbClr val="FFFF00"/>
                </a:solidFill>
              </a:rPr>
              <a:t>mudah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diakses</a:t>
            </a:r>
            <a:r>
              <a:rPr lang="en-GB" dirty="0">
                <a:solidFill>
                  <a:srgbClr val="FFFF00"/>
                </a:solidFill>
              </a:rPr>
              <a:t>. </a:t>
            </a:r>
            <a:r>
              <a:rPr lang="en-GB" dirty="0" err="1">
                <a:solidFill>
                  <a:srgbClr val="FFFF00"/>
                </a:solidFill>
              </a:rPr>
              <a:t>Nomor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laci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inilah</a:t>
            </a:r>
            <a:r>
              <a:rPr lang="en-GB" dirty="0">
                <a:solidFill>
                  <a:srgbClr val="FFFF00"/>
                </a:solidFill>
              </a:rPr>
              <a:t> yang </a:t>
            </a:r>
            <a:r>
              <a:rPr lang="en-GB" dirty="0" err="1">
                <a:solidFill>
                  <a:srgbClr val="FFFF00"/>
                </a:solidFill>
              </a:rPr>
              <a:t>akan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disimpan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sebagai</a:t>
            </a:r>
            <a:r>
              <a:rPr lang="en-GB" dirty="0">
                <a:solidFill>
                  <a:srgbClr val="FFFF00"/>
                </a:solidFill>
              </a:rPr>
              <a:t> pointer.</a:t>
            </a:r>
          </a:p>
        </p:txBody>
      </p:sp>
    </p:spTree>
    <p:extLst>
      <p:ext uri="{BB962C8B-B14F-4D97-AF65-F5344CB8AC3E}">
        <p14:creationId xmlns:p14="http://schemas.microsoft.com/office/powerpoint/2010/main" val="1862492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rgbClr val="FFFF00"/>
                </a:solidFill>
              </a:rPr>
              <a:t>Cara </a:t>
            </a:r>
            <a:r>
              <a:rPr lang="en-GB" dirty="0" err="1">
                <a:solidFill>
                  <a:srgbClr val="FFFF00"/>
                </a:solidFill>
              </a:rPr>
              <a:t>Penggunaan</a:t>
            </a:r>
            <a:r>
              <a:rPr lang="en-GB" dirty="0">
                <a:solidFill>
                  <a:srgbClr val="FFFF00"/>
                </a:solidFill>
              </a:rPr>
              <a:t> Pointer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3283" y="1383739"/>
            <a:ext cx="108688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FFFF00"/>
                </a:solidFill>
              </a:rPr>
              <a:t>Untuk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dapat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membuat</a:t>
            </a:r>
            <a:r>
              <a:rPr lang="en-GB" dirty="0">
                <a:solidFill>
                  <a:srgbClr val="FFFF00"/>
                </a:solidFill>
              </a:rPr>
              <a:t> pointer, </a:t>
            </a:r>
            <a:r>
              <a:rPr lang="en-GB" dirty="0" err="1">
                <a:solidFill>
                  <a:srgbClr val="FFFF00"/>
                </a:solidFill>
              </a:rPr>
              <a:t>kita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harus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menyesuaikan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dengan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variabel</a:t>
            </a:r>
            <a:r>
              <a:rPr lang="en-GB" dirty="0">
                <a:solidFill>
                  <a:srgbClr val="FFFF00"/>
                </a:solidFill>
              </a:rPr>
              <a:t> yang </a:t>
            </a:r>
            <a:r>
              <a:rPr lang="en-GB" dirty="0" err="1">
                <a:solidFill>
                  <a:srgbClr val="FFFF00"/>
                </a:solidFill>
              </a:rPr>
              <a:t>ingin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kita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akses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Maksudnya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seperti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ini</a:t>
            </a:r>
            <a:r>
              <a:rPr lang="en-GB" dirty="0">
                <a:solidFill>
                  <a:srgbClr val="FFFF00"/>
                </a:solidFill>
              </a:rPr>
              <a:t>, </a:t>
            </a:r>
            <a:r>
              <a:rPr lang="en-GB" dirty="0" err="1">
                <a:solidFill>
                  <a:srgbClr val="FFFF00"/>
                </a:solidFill>
              </a:rPr>
              <a:t>Jika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kita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mendeklarasikan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sebuah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variabel</a:t>
            </a:r>
            <a:r>
              <a:rPr lang="en-GB" dirty="0">
                <a:solidFill>
                  <a:srgbClr val="FFFF00"/>
                </a:solidFill>
              </a:rPr>
              <a:t> ‘</a:t>
            </a:r>
            <a:r>
              <a:rPr lang="en-GB" dirty="0" err="1">
                <a:solidFill>
                  <a:srgbClr val="FFFF00"/>
                </a:solidFill>
              </a:rPr>
              <a:t>angka</a:t>
            </a:r>
            <a:r>
              <a:rPr lang="en-GB" dirty="0">
                <a:solidFill>
                  <a:srgbClr val="FFFF00"/>
                </a:solidFill>
              </a:rPr>
              <a:t>’ :</a:t>
            </a:r>
          </a:p>
          <a:p>
            <a:endParaRPr lang="en-GB" dirty="0">
              <a:solidFill>
                <a:srgbClr val="FFFF00"/>
              </a:solidFill>
            </a:endParaRPr>
          </a:p>
          <a:p>
            <a:r>
              <a:rPr lang="en-GB" dirty="0" err="1">
                <a:solidFill>
                  <a:srgbClr val="FFFF00"/>
                </a:solidFill>
              </a:rPr>
              <a:t>Disini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variabel</a:t>
            </a:r>
            <a:r>
              <a:rPr lang="en-GB" dirty="0">
                <a:solidFill>
                  <a:srgbClr val="FFFF00"/>
                </a:solidFill>
              </a:rPr>
              <a:t> ‘</a:t>
            </a:r>
            <a:r>
              <a:rPr lang="en-GB" dirty="0" err="1">
                <a:solidFill>
                  <a:srgbClr val="FFFF00"/>
                </a:solidFill>
              </a:rPr>
              <a:t>angka</a:t>
            </a:r>
            <a:r>
              <a:rPr lang="en-GB" dirty="0">
                <a:solidFill>
                  <a:srgbClr val="FFFF00"/>
                </a:solidFill>
              </a:rPr>
              <a:t>’ </a:t>
            </a:r>
            <a:r>
              <a:rPr lang="en-GB" dirty="0" err="1">
                <a:solidFill>
                  <a:srgbClr val="FFFF00"/>
                </a:solidFill>
              </a:rPr>
              <a:t>disiapkan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untuk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menampung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tipe</a:t>
            </a:r>
            <a:r>
              <a:rPr lang="en-GB" dirty="0">
                <a:solidFill>
                  <a:srgbClr val="FFFF00"/>
                </a:solidFill>
              </a:rPr>
              <a:t> data </a:t>
            </a:r>
            <a:r>
              <a:rPr lang="en-GB" dirty="0" err="1">
                <a:solidFill>
                  <a:srgbClr val="FFFF00"/>
                </a:solidFill>
              </a:rPr>
              <a:t>integer.Disini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variabel</a:t>
            </a:r>
            <a:r>
              <a:rPr lang="en-GB" dirty="0">
                <a:solidFill>
                  <a:srgbClr val="FFFF00"/>
                </a:solidFill>
              </a:rPr>
              <a:t> ‘</a:t>
            </a:r>
            <a:r>
              <a:rPr lang="en-GB" dirty="0" err="1">
                <a:solidFill>
                  <a:srgbClr val="FFFF00"/>
                </a:solidFill>
              </a:rPr>
              <a:t>angka</a:t>
            </a:r>
            <a:r>
              <a:rPr lang="en-GB" dirty="0">
                <a:solidFill>
                  <a:srgbClr val="FFFF00"/>
                </a:solidFill>
              </a:rPr>
              <a:t>’ </a:t>
            </a:r>
          </a:p>
          <a:p>
            <a:endParaRPr lang="en-GB" dirty="0">
              <a:solidFill>
                <a:srgbClr val="FFFF00"/>
              </a:solidFill>
            </a:endParaRPr>
          </a:p>
          <a:p>
            <a:r>
              <a:rPr lang="en-GB" dirty="0" err="1">
                <a:solidFill>
                  <a:srgbClr val="FFFF00"/>
                </a:solidFill>
              </a:rPr>
              <a:t>Angka</a:t>
            </a:r>
            <a:r>
              <a:rPr lang="en-GB" dirty="0">
                <a:solidFill>
                  <a:srgbClr val="FFFF00"/>
                </a:solidFill>
              </a:rPr>
              <a:t> : integer</a:t>
            </a:r>
          </a:p>
          <a:p>
            <a:endParaRPr lang="en-GB" dirty="0">
              <a:solidFill>
                <a:srgbClr val="FFFF00"/>
              </a:solidFill>
            </a:endParaRPr>
          </a:p>
          <a:p>
            <a:r>
              <a:rPr lang="en-GB" dirty="0" err="1">
                <a:solidFill>
                  <a:srgbClr val="FFFF00"/>
                </a:solidFill>
              </a:rPr>
              <a:t>disiapkan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untuk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menampung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tipe</a:t>
            </a:r>
            <a:r>
              <a:rPr lang="en-GB" dirty="0">
                <a:solidFill>
                  <a:srgbClr val="FFFF00"/>
                </a:solidFill>
              </a:rPr>
              <a:t> data </a:t>
            </a:r>
            <a:r>
              <a:rPr lang="en-GB" dirty="0" err="1">
                <a:solidFill>
                  <a:srgbClr val="FFFF00"/>
                </a:solidFill>
              </a:rPr>
              <a:t>integer.Untuk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bisa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menampung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alamat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memori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dari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variabel</a:t>
            </a:r>
            <a:r>
              <a:rPr lang="en-GB" dirty="0">
                <a:solidFill>
                  <a:srgbClr val="FFFF00"/>
                </a:solidFill>
              </a:rPr>
              <a:t> ‘</a:t>
            </a:r>
            <a:r>
              <a:rPr lang="en-GB" dirty="0" err="1">
                <a:solidFill>
                  <a:srgbClr val="FFFF00"/>
                </a:solidFill>
              </a:rPr>
              <a:t>angka</a:t>
            </a:r>
            <a:r>
              <a:rPr lang="en-GB" dirty="0">
                <a:solidFill>
                  <a:srgbClr val="FFFF00"/>
                </a:solidFill>
              </a:rPr>
              <a:t>’ </a:t>
            </a:r>
            <a:r>
              <a:rPr lang="en-GB" dirty="0" err="1">
                <a:solidFill>
                  <a:srgbClr val="FFFF00"/>
                </a:solidFill>
              </a:rPr>
              <a:t>ini</a:t>
            </a:r>
            <a:r>
              <a:rPr lang="en-GB" dirty="0">
                <a:solidFill>
                  <a:srgbClr val="FFFF00"/>
                </a:solidFill>
              </a:rPr>
              <a:t>, </a:t>
            </a:r>
            <a:r>
              <a:rPr lang="en-GB" dirty="0" err="1">
                <a:solidFill>
                  <a:srgbClr val="FFFF00"/>
                </a:solidFill>
              </a:rPr>
              <a:t>kita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harus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membuat</a:t>
            </a:r>
            <a:r>
              <a:rPr lang="en-GB" dirty="0">
                <a:solidFill>
                  <a:srgbClr val="FFFF00"/>
                </a:solidFill>
              </a:rPr>
              <a:t> pointer yang juga di-set </a:t>
            </a:r>
            <a:r>
              <a:rPr lang="en-GB" dirty="0" err="1">
                <a:solidFill>
                  <a:srgbClr val="FFFF00"/>
                </a:solidFill>
              </a:rPr>
              <a:t>untuk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menampung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tipe</a:t>
            </a:r>
            <a:r>
              <a:rPr lang="en-GB" dirty="0">
                <a:solidFill>
                  <a:srgbClr val="FFFF00"/>
                </a:solidFill>
              </a:rPr>
              <a:t> data pointer integer. </a:t>
            </a:r>
            <a:r>
              <a:rPr lang="en-GB" dirty="0" err="1">
                <a:solidFill>
                  <a:srgbClr val="FFFF00"/>
                </a:solidFill>
              </a:rPr>
              <a:t>Berikut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cara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penulisannya</a:t>
            </a:r>
            <a:r>
              <a:rPr lang="en-GB" dirty="0">
                <a:solidFill>
                  <a:srgbClr val="FFFF00"/>
                </a:solidFill>
              </a:rPr>
              <a:t> </a:t>
            </a:r>
          </a:p>
          <a:p>
            <a:endParaRPr lang="en-GB" dirty="0">
              <a:solidFill>
                <a:srgbClr val="FFFF00"/>
              </a:solidFill>
            </a:endParaRPr>
          </a:p>
          <a:p>
            <a:r>
              <a:rPr lang="en-GB" dirty="0" err="1">
                <a:solidFill>
                  <a:srgbClr val="FFFF00"/>
                </a:solidFill>
              </a:rPr>
              <a:t>pointer_angka</a:t>
            </a:r>
            <a:r>
              <a:rPr lang="en-GB" dirty="0">
                <a:solidFill>
                  <a:srgbClr val="FFFF00"/>
                </a:solidFill>
              </a:rPr>
              <a:t> : ^integer</a:t>
            </a:r>
          </a:p>
          <a:p>
            <a:endParaRPr lang="en-GB" dirty="0">
              <a:solidFill>
                <a:srgbClr val="FFFF00"/>
              </a:solidFill>
            </a:endParaRPr>
          </a:p>
          <a:p>
            <a:r>
              <a:rPr lang="en-GB" dirty="0" err="1">
                <a:solidFill>
                  <a:srgbClr val="FFFF00"/>
                </a:solidFill>
              </a:rPr>
              <a:t>Perhatikan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tanda</a:t>
            </a:r>
            <a:r>
              <a:rPr lang="en-GB" dirty="0">
                <a:solidFill>
                  <a:srgbClr val="FFFF00"/>
                </a:solidFill>
              </a:rPr>
              <a:t> ‘</a:t>
            </a:r>
            <a:r>
              <a:rPr lang="en-GB" dirty="0" err="1">
                <a:solidFill>
                  <a:srgbClr val="FFFF00"/>
                </a:solidFill>
              </a:rPr>
              <a:t>topi</a:t>
            </a:r>
            <a:r>
              <a:rPr lang="en-GB" dirty="0">
                <a:solidFill>
                  <a:srgbClr val="FFFF00"/>
                </a:solidFill>
              </a:rPr>
              <a:t>’ </a:t>
            </a:r>
            <a:r>
              <a:rPr lang="en-GB" dirty="0" err="1">
                <a:solidFill>
                  <a:srgbClr val="FFFF00"/>
                </a:solidFill>
              </a:rPr>
              <a:t>atau</a:t>
            </a:r>
            <a:r>
              <a:rPr lang="en-GB" dirty="0">
                <a:solidFill>
                  <a:srgbClr val="FFFF00"/>
                </a:solidFill>
              </a:rPr>
              <a:t> ‘caret’. </a:t>
            </a:r>
            <a:r>
              <a:rPr lang="en-GB" dirty="0" err="1">
                <a:solidFill>
                  <a:srgbClr val="FFFF00"/>
                </a:solidFill>
              </a:rPr>
              <a:t>Inilah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cara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pendeklarasian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tipe</a:t>
            </a:r>
            <a:r>
              <a:rPr lang="en-GB" dirty="0">
                <a:solidFill>
                  <a:srgbClr val="FFFF00"/>
                </a:solidFill>
              </a:rPr>
              <a:t> data pointer di </a:t>
            </a:r>
            <a:r>
              <a:rPr lang="en-GB" dirty="0" err="1">
                <a:solidFill>
                  <a:srgbClr val="FFFF00"/>
                </a:solidFill>
              </a:rPr>
              <a:t>dalam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bahasa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pemrograman</a:t>
            </a:r>
            <a:r>
              <a:rPr lang="en-GB" dirty="0">
                <a:solidFill>
                  <a:srgbClr val="FFFF00"/>
                </a:solidFill>
              </a:rPr>
              <a:t>. ^integer </a:t>
            </a:r>
            <a:r>
              <a:rPr lang="en-GB" dirty="0" err="1">
                <a:solidFill>
                  <a:srgbClr val="FFFF00"/>
                </a:solidFill>
              </a:rPr>
              <a:t>berarti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kita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mempersiapkan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sebuah</a:t>
            </a:r>
            <a:r>
              <a:rPr lang="en-GB" dirty="0">
                <a:solidFill>
                  <a:srgbClr val="FFFF00"/>
                </a:solidFill>
              </a:rPr>
              <a:t> pointer </a:t>
            </a:r>
            <a:r>
              <a:rPr lang="en-GB" dirty="0" err="1">
                <a:solidFill>
                  <a:srgbClr val="FFFF00"/>
                </a:solidFill>
              </a:rPr>
              <a:t>untuk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variabel</a:t>
            </a:r>
            <a:r>
              <a:rPr lang="en-GB" dirty="0">
                <a:solidFill>
                  <a:srgbClr val="FFFF00"/>
                </a:solidFill>
              </a:rPr>
              <a:t> integer.</a:t>
            </a:r>
          </a:p>
        </p:txBody>
      </p:sp>
    </p:spTree>
    <p:extLst>
      <p:ext uri="{BB962C8B-B14F-4D97-AF65-F5344CB8AC3E}">
        <p14:creationId xmlns:p14="http://schemas.microsoft.com/office/powerpoint/2010/main" val="957123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5824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FFFF00"/>
                </a:solidFill>
              </a:rPr>
              <a:t>Cara </a:t>
            </a:r>
            <a:r>
              <a:rPr lang="en-GB" dirty="0" err="1">
                <a:solidFill>
                  <a:srgbClr val="FFFF00"/>
                </a:solidFill>
              </a:rPr>
              <a:t>Penggunaan</a:t>
            </a:r>
            <a:r>
              <a:rPr lang="en-GB" dirty="0">
                <a:solidFill>
                  <a:srgbClr val="FFFF00"/>
                </a:solidFill>
              </a:rPr>
              <a:t> Pointer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6111" y="1408014"/>
            <a:ext cx="1116826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rgbClr val="FFFF00"/>
                </a:solidFill>
              </a:rPr>
              <a:t>Jika</a:t>
            </a:r>
            <a:r>
              <a:rPr lang="en-GB" sz="1600" dirty="0">
                <a:solidFill>
                  <a:srgbClr val="FFFF00"/>
                </a:solidFill>
              </a:rPr>
              <a:t> </a:t>
            </a:r>
            <a:r>
              <a:rPr lang="en-GB" sz="1600" dirty="0" err="1">
                <a:solidFill>
                  <a:srgbClr val="FFFF00"/>
                </a:solidFill>
              </a:rPr>
              <a:t>kita</a:t>
            </a:r>
            <a:r>
              <a:rPr lang="en-GB" sz="1600" dirty="0">
                <a:solidFill>
                  <a:srgbClr val="FFFF00"/>
                </a:solidFill>
              </a:rPr>
              <a:t> </a:t>
            </a:r>
            <a:r>
              <a:rPr lang="en-GB" sz="1600" dirty="0" err="1">
                <a:solidFill>
                  <a:srgbClr val="FFFF00"/>
                </a:solidFill>
              </a:rPr>
              <a:t>butuh</a:t>
            </a:r>
            <a:r>
              <a:rPr lang="en-GB" sz="1600" dirty="0">
                <a:solidFill>
                  <a:srgbClr val="FFFF00"/>
                </a:solidFill>
              </a:rPr>
              <a:t> pointer </a:t>
            </a:r>
            <a:r>
              <a:rPr lang="en-GB" sz="1600" dirty="0" err="1">
                <a:solidFill>
                  <a:srgbClr val="FFFF00"/>
                </a:solidFill>
              </a:rPr>
              <a:t>ke</a:t>
            </a:r>
            <a:r>
              <a:rPr lang="en-GB" sz="1600" dirty="0">
                <a:solidFill>
                  <a:srgbClr val="FFFF00"/>
                </a:solidFill>
              </a:rPr>
              <a:t> </a:t>
            </a:r>
            <a:r>
              <a:rPr lang="en-GB" sz="1600" dirty="0" err="1">
                <a:solidFill>
                  <a:srgbClr val="FFFF00"/>
                </a:solidFill>
              </a:rPr>
              <a:t>tipe</a:t>
            </a:r>
            <a:r>
              <a:rPr lang="en-GB" sz="1600" dirty="0">
                <a:solidFill>
                  <a:srgbClr val="FFFF00"/>
                </a:solidFill>
              </a:rPr>
              <a:t> data lain, </a:t>
            </a:r>
            <a:r>
              <a:rPr lang="en-GB" sz="1600" dirty="0" err="1">
                <a:solidFill>
                  <a:srgbClr val="FFFF00"/>
                </a:solidFill>
              </a:rPr>
              <a:t>penulisannya</a:t>
            </a:r>
            <a:r>
              <a:rPr lang="en-GB" sz="1600" dirty="0">
                <a:solidFill>
                  <a:srgbClr val="FFFF00"/>
                </a:solidFill>
              </a:rPr>
              <a:t> juga </a:t>
            </a:r>
            <a:r>
              <a:rPr lang="en-GB" sz="1600" dirty="0" err="1">
                <a:solidFill>
                  <a:srgbClr val="FFFF00"/>
                </a:solidFill>
              </a:rPr>
              <a:t>akan</a:t>
            </a:r>
            <a:r>
              <a:rPr lang="en-GB" sz="1600" dirty="0">
                <a:solidFill>
                  <a:srgbClr val="FFFF00"/>
                </a:solidFill>
              </a:rPr>
              <a:t> </a:t>
            </a:r>
            <a:r>
              <a:rPr lang="en-GB" sz="1600" dirty="0" err="1">
                <a:solidFill>
                  <a:srgbClr val="FFFF00"/>
                </a:solidFill>
              </a:rPr>
              <a:t>berbeda</a:t>
            </a:r>
            <a:r>
              <a:rPr lang="en-GB" sz="1600" dirty="0">
                <a:solidFill>
                  <a:srgbClr val="FFFF00"/>
                </a:solidFill>
              </a:rPr>
              <a:t>. </a:t>
            </a:r>
            <a:r>
              <a:rPr lang="en-GB" sz="1600" dirty="0" err="1">
                <a:solidFill>
                  <a:srgbClr val="FFFF00"/>
                </a:solidFill>
              </a:rPr>
              <a:t>Misalnya</a:t>
            </a:r>
            <a:r>
              <a:rPr lang="en-GB" sz="1600" dirty="0">
                <a:solidFill>
                  <a:srgbClr val="FFFF00"/>
                </a:solidFill>
              </a:rPr>
              <a:t>, </a:t>
            </a:r>
            <a:r>
              <a:rPr lang="en-GB" sz="1600" dirty="0" err="1">
                <a:solidFill>
                  <a:srgbClr val="FFFF00"/>
                </a:solidFill>
              </a:rPr>
              <a:t>untuk</a:t>
            </a:r>
            <a:r>
              <a:rPr lang="en-GB" sz="1600" dirty="0">
                <a:solidFill>
                  <a:srgbClr val="FFFF00"/>
                </a:solidFill>
              </a:rPr>
              <a:t> </a:t>
            </a:r>
            <a:r>
              <a:rPr lang="en-GB" sz="1600" dirty="0" err="1">
                <a:solidFill>
                  <a:srgbClr val="FFFF00"/>
                </a:solidFill>
              </a:rPr>
              <a:t>membuat</a:t>
            </a:r>
            <a:r>
              <a:rPr lang="en-GB" sz="1600" dirty="0">
                <a:solidFill>
                  <a:srgbClr val="FFFF00"/>
                </a:solidFill>
              </a:rPr>
              <a:t> pointer </a:t>
            </a:r>
            <a:r>
              <a:rPr lang="en-GB" sz="1600" dirty="0" err="1">
                <a:solidFill>
                  <a:srgbClr val="FFFF00"/>
                </a:solidFill>
              </a:rPr>
              <a:t>ke</a:t>
            </a:r>
            <a:r>
              <a:rPr lang="en-GB" sz="1600" dirty="0">
                <a:solidFill>
                  <a:srgbClr val="FFFF00"/>
                </a:solidFill>
              </a:rPr>
              <a:t> </a:t>
            </a:r>
            <a:r>
              <a:rPr lang="en-GB" sz="1600" dirty="0" err="1">
                <a:solidFill>
                  <a:srgbClr val="FFFF00"/>
                </a:solidFill>
              </a:rPr>
              <a:t>alamat</a:t>
            </a:r>
            <a:r>
              <a:rPr lang="en-GB" sz="1600" dirty="0">
                <a:solidFill>
                  <a:srgbClr val="FFFF00"/>
                </a:solidFill>
              </a:rPr>
              <a:t> </a:t>
            </a:r>
            <a:r>
              <a:rPr lang="en-GB" sz="1600" dirty="0" err="1">
                <a:solidFill>
                  <a:srgbClr val="FFFF00"/>
                </a:solidFill>
              </a:rPr>
              <a:t>variabel</a:t>
            </a:r>
            <a:r>
              <a:rPr lang="en-GB" sz="1600" dirty="0">
                <a:solidFill>
                  <a:srgbClr val="FFFF00"/>
                </a:solidFill>
              </a:rPr>
              <a:t> yang </a:t>
            </a:r>
            <a:r>
              <a:rPr lang="en-GB" sz="1600" dirty="0" err="1">
                <a:solidFill>
                  <a:srgbClr val="FFFF00"/>
                </a:solidFill>
              </a:rPr>
              <a:t>bertipe</a:t>
            </a:r>
            <a:r>
              <a:rPr lang="en-GB" sz="1600" dirty="0">
                <a:solidFill>
                  <a:srgbClr val="FFFF00"/>
                </a:solidFill>
              </a:rPr>
              <a:t> data char, </a:t>
            </a:r>
            <a:r>
              <a:rPr lang="en-GB" sz="1600" dirty="0" err="1">
                <a:solidFill>
                  <a:srgbClr val="FFFF00"/>
                </a:solidFill>
              </a:rPr>
              <a:t>bisa</a:t>
            </a:r>
            <a:r>
              <a:rPr lang="en-GB" sz="1600" dirty="0">
                <a:solidFill>
                  <a:srgbClr val="FFFF00"/>
                </a:solidFill>
              </a:rPr>
              <a:t> </a:t>
            </a:r>
            <a:r>
              <a:rPr lang="en-GB" sz="1600" dirty="0" err="1">
                <a:solidFill>
                  <a:srgbClr val="FFFF00"/>
                </a:solidFill>
              </a:rPr>
              <a:t>ditulis</a:t>
            </a:r>
            <a:r>
              <a:rPr lang="en-GB" sz="1600" dirty="0">
                <a:solidFill>
                  <a:srgbClr val="FFFF00"/>
                </a:solidFill>
              </a:rPr>
              <a:t> </a:t>
            </a:r>
            <a:r>
              <a:rPr lang="en-GB" sz="1600" dirty="0" err="1">
                <a:solidFill>
                  <a:srgbClr val="FFFF00"/>
                </a:solidFill>
              </a:rPr>
              <a:t>sebagai</a:t>
            </a:r>
            <a:r>
              <a:rPr lang="en-GB" sz="1600" dirty="0">
                <a:solidFill>
                  <a:srgbClr val="FFFF00"/>
                </a:solidFill>
              </a:rPr>
              <a:t> </a:t>
            </a:r>
            <a:r>
              <a:rPr lang="en-GB" sz="1600" dirty="0" err="1">
                <a:solidFill>
                  <a:srgbClr val="FFFF00"/>
                </a:solidFill>
              </a:rPr>
              <a:t>berikut</a:t>
            </a:r>
            <a:r>
              <a:rPr lang="en-GB" sz="1600" dirty="0">
                <a:solidFill>
                  <a:srgbClr val="FFFF00"/>
                </a:solidFill>
              </a:rPr>
              <a:t>:</a:t>
            </a:r>
          </a:p>
          <a:p>
            <a:endParaRPr lang="en-GB" sz="1600" dirty="0">
              <a:solidFill>
                <a:srgbClr val="FFFF00"/>
              </a:solidFill>
            </a:endParaRPr>
          </a:p>
          <a:p>
            <a:r>
              <a:rPr lang="en-GB" sz="1600" dirty="0" err="1">
                <a:solidFill>
                  <a:srgbClr val="FFFF00"/>
                </a:solidFill>
              </a:rPr>
              <a:t>pointer_kata</a:t>
            </a:r>
            <a:r>
              <a:rPr lang="en-GB" sz="1600" dirty="0">
                <a:solidFill>
                  <a:srgbClr val="FFFF00"/>
                </a:solidFill>
              </a:rPr>
              <a:t> : ^char</a:t>
            </a:r>
          </a:p>
          <a:p>
            <a:endParaRPr lang="en-GB" sz="1600" dirty="0">
              <a:solidFill>
                <a:srgbClr val="FFFF00"/>
              </a:solidFill>
            </a:endParaRPr>
          </a:p>
          <a:p>
            <a:r>
              <a:rPr lang="en-GB" sz="1600" dirty="0">
                <a:solidFill>
                  <a:srgbClr val="FFFF00"/>
                </a:solidFill>
              </a:rPr>
              <a:t>Di </a:t>
            </a:r>
            <a:r>
              <a:rPr lang="en-GB" sz="1600" dirty="0" err="1">
                <a:solidFill>
                  <a:srgbClr val="FFFF00"/>
                </a:solidFill>
              </a:rPr>
              <a:t>dalam</a:t>
            </a:r>
            <a:r>
              <a:rPr lang="en-GB" sz="1600" dirty="0">
                <a:solidFill>
                  <a:srgbClr val="FFFF00"/>
                </a:solidFill>
              </a:rPr>
              <a:t> Bahasa </a:t>
            </a:r>
            <a:r>
              <a:rPr lang="en-GB" sz="1600" dirty="0" err="1">
                <a:solidFill>
                  <a:srgbClr val="FFFF00"/>
                </a:solidFill>
              </a:rPr>
              <a:t>Pemrograman</a:t>
            </a:r>
            <a:r>
              <a:rPr lang="en-GB" sz="1600" dirty="0">
                <a:solidFill>
                  <a:srgbClr val="FFFF00"/>
                </a:solidFill>
              </a:rPr>
              <a:t>, </a:t>
            </a:r>
            <a:r>
              <a:rPr lang="en-GB" sz="1600" dirty="0" err="1">
                <a:solidFill>
                  <a:srgbClr val="FFFF00"/>
                </a:solidFill>
              </a:rPr>
              <a:t>biasanya</a:t>
            </a:r>
            <a:r>
              <a:rPr lang="en-GB" sz="1600" dirty="0">
                <a:solidFill>
                  <a:srgbClr val="FFFF00"/>
                </a:solidFill>
              </a:rPr>
              <a:t> </a:t>
            </a:r>
            <a:r>
              <a:rPr lang="en-GB" sz="1600" dirty="0" err="1">
                <a:solidFill>
                  <a:srgbClr val="FFFF00"/>
                </a:solidFill>
              </a:rPr>
              <a:t>kita</a:t>
            </a:r>
            <a:r>
              <a:rPr lang="en-GB" sz="1600" dirty="0">
                <a:solidFill>
                  <a:srgbClr val="FFFF00"/>
                </a:solidFill>
              </a:rPr>
              <a:t> </a:t>
            </a:r>
            <a:r>
              <a:rPr lang="en-GB" sz="1600" dirty="0" err="1">
                <a:solidFill>
                  <a:srgbClr val="FFFF00"/>
                </a:solidFill>
              </a:rPr>
              <a:t>membutuhkan</a:t>
            </a:r>
            <a:r>
              <a:rPr lang="en-GB" sz="1600" dirty="0">
                <a:solidFill>
                  <a:srgbClr val="FFFF00"/>
                </a:solidFill>
              </a:rPr>
              <a:t> </a:t>
            </a:r>
            <a:r>
              <a:rPr lang="en-GB" sz="1600" dirty="0" err="1">
                <a:solidFill>
                  <a:srgbClr val="FFFF00"/>
                </a:solidFill>
              </a:rPr>
              <a:t>karakter</a:t>
            </a:r>
            <a:r>
              <a:rPr lang="en-GB" sz="1600" dirty="0">
                <a:solidFill>
                  <a:srgbClr val="FFFF00"/>
                </a:solidFill>
              </a:rPr>
              <a:t> </a:t>
            </a:r>
            <a:r>
              <a:rPr lang="en-GB" sz="1600" dirty="0" err="1">
                <a:solidFill>
                  <a:srgbClr val="FFFF00"/>
                </a:solidFill>
              </a:rPr>
              <a:t>untuk</a:t>
            </a:r>
            <a:r>
              <a:rPr lang="en-GB" sz="1600" dirty="0">
                <a:solidFill>
                  <a:srgbClr val="FFFF00"/>
                </a:solidFill>
              </a:rPr>
              <a:t> </a:t>
            </a:r>
            <a:r>
              <a:rPr lang="en-GB" sz="1600" dirty="0" err="1">
                <a:solidFill>
                  <a:srgbClr val="FFFF00"/>
                </a:solidFill>
              </a:rPr>
              <a:t>memanggil</a:t>
            </a:r>
            <a:r>
              <a:rPr lang="en-GB" sz="1600" dirty="0">
                <a:solidFill>
                  <a:srgbClr val="FFFF00"/>
                </a:solidFill>
              </a:rPr>
              <a:t> </a:t>
            </a:r>
            <a:r>
              <a:rPr lang="en-GB" sz="1600" dirty="0" err="1">
                <a:solidFill>
                  <a:srgbClr val="FFFF00"/>
                </a:solidFill>
              </a:rPr>
              <a:t>alamat</a:t>
            </a:r>
            <a:r>
              <a:rPr lang="en-GB" sz="1600" dirty="0">
                <a:solidFill>
                  <a:srgbClr val="FFFF00"/>
                </a:solidFill>
              </a:rPr>
              <a:t> </a:t>
            </a:r>
            <a:r>
              <a:rPr lang="en-GB" sz="1600" dirty="0" err="1">
                <a:solidFill>
                  <a:srgbClr val="FFFF00"/>
                </a:solidFill>
              </a:rPr>
              <a:t>memori</a:t>
            </a:r>
            <a:r>
              <a:rPr lang="en-GB" sz="1600" dirty="0">
                <a:solidFill>
                  <a:srgbClr val="FFFF00"/>
                </a:solidFill>
              </a:rPr>
              <a:t> </a:t>
            </a:r>
            <a:r>
              <a:rPr lang="en-GB" sz="1600" dirty="0" err="1">
                <a:solidFill>
                  <a:srgbClr val="FFFF00"/>
                </a:solidFill>
              </a:rPr>
              <a:t>sebuah</a:t>
            </a:r>
            <a:r>
              <a:rPr lang="en-GB" sz="1600" dirty="0">
                <a:solidFill>
                  <a:srgbClr val="FFFF00"/>
                </a:solidFill>
              </a:rPr>
              <a:t> </a:t>
            </a:r>
            <a:r>
              <a:rPr lang="en-GB" sz="1600" dirty="0" err="1">
                <a:solidFill>
                  <a:srgbClr val="FFFF00"/>
                </a:solidFill>
              </a:rPr>
              <a:t>variabel</a:t>
            </a:r>
            <a:r>
              <a:rPr lang="en-GB" sz="1600" dirty="0">
                <a:solidFill>
                  <a:srgbClr val="FFFF00"/>
                </a:solidFill>
              </a:rPr>
              <a:t>, </a:t>
            </a:r>
            <a:r>
              <a:rPr lang="en-GB" sz="1600" dirty="0" err="1">
                <a:solidFill>
                  <a:srgbClr val="FFFF00"/>
                </a:solidFill>
              </a:rPr>
              <a:t>Pada</a:t>
            </a:r>
            <a:r>
              <a:rPr lang="en-GB" sz="1600" dirty="0">
                <a:solidFill>
                  <a:srgbClr val="FFFF00"/>
                </a:solidFill>
              </a:rPr>
              <a:t> </a:t>
            </a:r>
            <a:r>
              <a:rPr lang="en-GB" sz="1600" dirty="0" err="1">
                <a:solidFill>
                  <a:srgbClr val="FFFF00"/>
                </a:solidFill>
              </a:rPr>
              <a:t>bahasa</a:t>
            </a:r>
            <a:r>
              <a:rPr lang="en-GB" sz="1600" dirty="0">
                <a:solidFill>
                  <a:srgbClr val="FFFF00"/>
                </a:solidFill>
              </a:rPr>
              <a:t> Pascal </a:t>
            </a:r>
            <a:r>
              <a:rPr lang="en-GB" sz="1600" dirty="0" err="1">
                <a:solidFill>
                  <a:srgbClr val="FFFF00"/>
                </a:solidFill>
              </a:rPr>
              <a:t>menggunakan</a:t>
            </a:r>
            <a:r>
              <a:rPr lang="en-GB" sz="1600" dirty="0">
                <a:solidFill>
                  <a:srgbClr val="FFFF00"/>
                </a:solidFill>
              </a:rPr>
              <a:t> </a:t>
            </a:r>
            <a:r>
              <a:rPr lang="en-GB" sz="1600" dirty="0" err="1">
                <a:solidFill>
                  <a:srgbClr val="FFFF00"/>
                </a:solidFill>
              </a:rPr>
              <a:t>karakter</a:t>
            </a:r>
            <a:r>
              <a:rPr lang="en-GB" sz="1600" dirty="0">
                <a:solidFill>
                  <a:srgbClr val="FFFF00"/>
                </a:solidFill>
              </a:rPr>
              <a:t> ‘@’, </a:t>
            </a:r>
            <a:r>
              <a:rPr lang="en-GB" sz="1600" dirty="0" err="1">
                <a:solidFill>
                  <a:srgbClr val="FFFF00"/>
                </a:solidFill>
              </a:rPr>
              <a:t>atau</a:t>
            </a:r>
            <a:r>
              <a:rPr lang="en-GB" sz="1600" dirty="0">
                <a:solidFill>
                  <a:srgbClr val="FFFF00"/>
                </a:solidFill>
              </a:rPr>
              <a:t> </a:t>
            </a:r>
            <a:r>
              <a:rPr lang="en-GB" sz="1600" dirty="0" err="1">
                <a:solidFill>
                  <a:srgbClr val="FFFF00"/>
                </a:solidFill>
              </a:rPr>
              <a:t>pada</a:t>
            </a:r>
            <a:r>
              <a:rPr lang="en-GB" sz="1600" dirty="0">
                <a:solidFill>
                  <a:srgbClr val="FFFF00"/>
                </a:solidFill>
              </a:rPr>
              <a:t> </a:t>
            </a:r>
            <a:r>
              <a:rPr lang="en-GB" sz="1600" dirty="0" err="1">
                <a:solidFill>
                  <a:srgbClr val="FFFF00"/>
                </a:solidFill>
              </a:rPr>
              <a:t>bahasa</a:t>
            </a:r>
            <a:r>
              <a:rPr lang="en-GB" sz="1600" dirty="0">
                <a:solidFill>
                  <a:srgbClr val="FFFF00"/>
                </a:solidFill>
              </a:rPr>
              <a:t> C/C++ </a:t>
            </a:r>
            <a:r>
              <a:rPr lang="en-GB" sz="1600" dirty="0" err="1">
                <a:solidFill>
                  <a:srgbClr val="FFFF00"/>
                </a:solidFill>
              </a:rPr>
              <a:t>menggunakan</a:t>
            </a:r>
            <a:r>
              <a:rPr lang="en-GB" sz="1600" dirty="0">
                <a:solidFill>
                  <a:srgbClr val="FFFF00"/>
                </a:solidFill>
              </a:rPr>
              <a:t> ‘&amp;’.</a:t>
            </a:r>
          </a:p>
          <a:p>
            <a:endParaRPr lang="en-GB" sz="1600" dirty="0">
              <a:solidFill>
                <a:srgbClr val="FFFF00"/>
              </a:solidFill>
            </a:endParaRPr>
          </a:p>
          <a:p>
            <a:r>
              <a:rPr lang="en-GB" sz="1600" dirty="0" err="1">
                <a:solidFill>
                  <a:srgbClr val="FFFF00"/>
                </a:solidFill>
              </a:rPr>
              <a:t>angka</a:t>
            </a:r>
            <a:r>
              <a:rPr lang="en-GB" sz="1600" dirty="0">
                <a:solidFill>
                  <a:srgbClr val="FFFF00"/>
                </a:solidFill>
              </a:rPr>
              <a:t> : integer</a:t>
            </a:r>
          </a:p>
          <a:p>
            <a:endParaRPr lang="en-GB" sz="1600" dirty="0">
              <a:solidFill>
                <a:srgbClr val="FFFF00"/>
              </a:solidFill>
            </a:endParaRPr>
          </a:p>
          <a:p>
            <a:r>
              <a:rPr lang="en-GB" sz="1600" dirty="0" err="1">
                <a:solidFill>
                  <a:srgbClr val="FFFF00"/>
                </a:solidFill>
              </a:rPr>
              <a:t>poiter_angka</a:t>
            </a:r>
            <a:r>
              <a:rPr lang="en-GB" sz="1600" dirty="0">
                <a:solidFill>
                  <a:srgbClr val="FFFF00"/>
                </a:solidFill>
              </a:rPr>
              <a:t> : ^integer</a:t>
            </a:r>
          </a:p>
          <a:p>
            <a:endParaRPr lang="en-GB" sz="1600" dirty="0">
              <a:solidFill>
                <a:srgbClr val="FFFF00"/>
              </a:solidFill>
            </a:endParaRPr>
          </a:p>
          <a:p>
            <a:r>
              <a:rPr lang="en-GB" sz="1600" dirty="0" err="1">
                <a:solidFill>
                  <a:srgbClr val="FFFF00"/>
                </a:solidFill>
              </a:rPr>
              <a:t>pointer_angka</a:t>
            </a:r>
            <a:r>
              <a:rPr lang="en-GB" sz="1600" dirty="0">
                <a:solidFill>
                  <a:srgbClr val="FFFF00"/>
                </a:solidFill>
              </a:rPr>
              <a:t> = @</a:t>
            </a:r>
            <a:r>
              <a:rPr lang="en-GB" sz="1600" dirty="0" err="1">
                <a:solidFill>
                  <a:srgbClr val="FFFF00"/>
                </a:solidFill>
              </a:rPr>
              <a:t>angka</a:t>
            </a:r>
            <a:r>
              <a:rPr lang="en-GB" sz="1600" dirty="0">
                <a:solidFill>
                  <a:srgbClr val="FFFF00"/>
                </a:solidFill>
              </a:rPr>
              <a:t> (</a:t>
            </a:r>
            <a:r>
              <a:rPr lang="en-GB" sz="1600" dirty="0" err="1">
                <a:solidFill>
                  <a:srgbClr val="FFFF00"/>
                </a:solidFill>
              </a:rPr>
              <a:t>pada</a:t>
            </a:r>
            <a:r>
              <a:rPr lang="en-GB" sz="1600" dirty="0">
                <a:solidFill>
                  <a:srgbClr val="FFFF00"/>
                </a:solidFill>
              </a:rPr>
              <a:t> Pascal)</a:t>
            </a:r>
          </a:p>
          <a:p>
            <a:endParaRPr lang="en-GB" sz="1600" dirty="0">
              <a:solidFill>
                <a:srgbClr val="FFFF00"/>
              </a:solidFill>
            </a:endParaRPr>
          </a:p>
          <a:p>
            <a:r>
              <a:rPr lang="en-GB" sz="1600" dirty="0" err="1">
                <a:solidFill>
                  <a:srgbClr val="FFFF00"/>
                </a:solidFill>
              </a:rPr>
              <a:t>pointer_angka</a:t>
            </a:r>
            <a:r>
              <a:rPr lang="en-GB" sz="1600" dirty="0">
                <a:solidFill>
                  <a:srgbClr val="FFFF00"/>
                </a:solidFill>
              </a:rPr>
              <a:t> = &amp;</a:t>
            </a:r>
            <a:r>
              <a:rPr lang="en-GB" sz="1600" dirty="0" err="1">
                <a:solidFill>
                  <a:srgbClr val="FFFF00"/>
                </a:solidFill>
              </a:rPr>
              <a:t>angka</a:t>
            </a:r>
            <a:r>
              <a:rPr lang="en-GB" sz="1600" dirty="0">
                <a:solidFill>
                  <a:srgbClr val="FFFF00"/>
                </a:solidFill>
              </a:rPr>
              <a:t> (</a:t>
            </a:r>
            <a:r>
              <a:rPr lang="en-GB" sz="1600" dirty="0" err="1">
                <a:solidFill>
                  <a:srgbClr val="FFFF00"/>
                </a:solidFill>
              </a:rPr>
              <a:t>pada</a:t>
            </a:r>
            <a:r>
              <a:rPr lang="en-GB" sz="1600" dirty="0">
                <a:solidFill>
                  <a:srgbClr val="FFFF00"/>
                </a:solidFill>
              </a:rPr>
              <a:t> C/C++)</a:t>
            </a:r>
          </a:p>
          <a:p>
            <a:endParaRPr lang="en-GB" sz="1600" dirty="0">
              <a:solidFill>
                <a:srgbClr val="FFFF00"/>
              </a:solidFill>
            </a:endParaRPr>
          </a:p>
          <a:p>
            <a:r>
              <a:rPr lang="en-GB" sz="1600" dirty="0" err="1">
                <a:solidFill>
                  <a:srgbClr val="FFFF00"/>
                </a:solidFill>
              </a:rPr>
              <a:t>Baris</a:t>
            </a:r>
            <a:r>
              <a:rPr lang="en-GB" sz="1600" dirty="0">
                <a:solidFill>
                  <a:srgbClr val="FFFF00"/>
                </a:solidFill>
              </a:rPr>
              <a:t> </a:t>
            </a:r>
            <a:r>
              <a:rPr lang="en-GB" sz="1600" dirty="0" err="1">
                <a:solidFill>
                  <a:srgbClr val="FFFF00"/>
                </a:solidFill>
              </a:rPr>
              <a:t>terakhir</a:t>
            </a:r>
            <a:r>
              <a:rPr lang="en-GB" sz="1600" dirty="0">
                <a:solidFill>
                  <a:srgbClr val="FFFF00"/>
                </a:solidFill>
              </a:rPr>
              <a:t>: </a:t>
            </a:r>
            <a:r>
              <a:rPr lang="en-GB" sz="1600" dirty="0" err="1">
                <a:solidFill>
                  <a:srgbClr val="FFFF00"/>
                </a:solidFill>
              </a:rPr>
              <a:t>pointer_angka</a:t>
            </a:r>
            <a:r>
              <a:rPr lang="en-GB" sz="1600" dirty="0">
                <a:solidFill>
                  <a:srgbClr val="FFFF00"/>
                </a:solidFill>
              </a:rPr>
              <a:t>:= @</a:t>
            </a:r>
            <a:r>
              <a:rPr lang="en-GB" sz="1600" dirty="0" err="1">
                <a:solidFill>
                  <a:srgbClr val="FFFF00"/>
                </a:solidFill>
              </a:rPr>
              <a:t>angka</a:t>
            </a:r>
            <a:r>
              <a:rPr lang="en-GB" sz="1600" dirty="0">
                <a:solidFill>
                  <a:srgbClr val="FFFF00"/>
                </a:solidFill>
              </a:rPr>
              <a:t> </a:t>
            </a:r>
            <a:r>
              <a:rPr lang="en-GB" sz="1600" dirty="0" err="1">
                <a:solidFill>
                  <a:srgbClr val="FFFF00"/>
                </a:solidFill>
              </a:rPr>
              <a:t>adalah</a:t>
            </a:r>
            <a:r>
              <a:rPr lang="en-GB" sz="1600" dirty="0">
                <a:solidFill>
                  <a:srgbClr val="FFFF00"/>
                </a:solidFill>
              </a:rPr>
              <a:t> </a:t>
            </a:r>
            <a:r>
              <a:rPr lang="en-GB" sz="1600" dirty="0" err="1">
                <a:solidFill>
                  <a:srgbClr val="FFFF00"/>
                </a:solidFill>
              </a:rPr>
              <a:t>kode</a:t>
            </a:r>
            <a:r>
              <a:rPr lang="en-GB" sz="1600" dirty="0">
                <a:solidFill>
                  <a:srgbClr val="FFFF00"/>
                </a:solidFill>
              </a:rPr>
              <a:t> yang ‘</a:t>
            </a:r>
            <a:r>
              <a:rPr lang="en-GB" sz="1600" dirty="0" err="1">
                <a:solidFill>
                  <a:srgbClr val="FFFF00"/>
                </a:solidFill>
              </a:rPr>
              <a:t>mengaitkan</a:t>
            </a:r>
            <a:r>
              <a:rPr lang="en-GB" sz="1600" dirty="0">
                <a:solidFill>
                  <a:srgbClr val="FFFF00"/>
                </a:solidFill>
              </a:rPr>
              <a:t>’ </a:t>
            </a:r>
            <a:r>
              <a:rPr lang="en-GB" sz="1600" dirty="0" err="1">
                <a:solidFill>
                  <a:srgbClr val="FFFF00"/>
                </a:solidFill>
              </a:rPr>
              <a:t>kedua</a:t>
            </a:r>
            <a:r>
              <a:rPr lang="en-GB" sz="1600" dirty="0">
                <a:solidFill>
                  <a:srgbClr val="FFFF00"/>
                </a:solidFill>
              </a:rPr>
              <a:t> </a:t>
            </a:r>
            <a:r>
              <a:rPr lang="en-GB" sz="1600" dirty="0" err="1">
                <a:solidFill>
                  <a:srgbClr val="FFFF00"/>
                </a:solidFill>
              </a:rPr>
              <a:t>variabel</a:t>
            </a:r>
            <a:r>
              <a:rPr lang="en-GB" sz="1600" dirty="0">
                <a:solidFill>
                  <a:srgbClr val="FFFF00"/>
                </a:solidFill>
              </a:rPr>
              <a:t> </a:t>
            </a:r>
            <a:r>
              <a:rPr lang="en-GB" sz="1600" dirty="0" err="1">
                <a:solidFill>
                  <a:srgbClr val="FFFF00"/>
                </a:solidFill>
              </a:rPr>
              <a:t>ini</a:t>
            </a:r>
            <a:r>
              <a:rPr lang="en-GB" sz="1600" dirty="0">
                <a:solidFill>
                  <a:srgbClr val="FFFF00"/>
                </a:solidFill>
              </a:rPr>
              <a:t>. </a:t>
            </a:r>
            <a:r>
              <a:rPr lang="en-GB" sz="1600" dirty="0" err="1">
                <a:solidFill>
                  <a:srgbClr val="FFFF00"/>
                </a:solidFill>
              </a:rPr>
              <a:t>Sekarang</a:t>
            </a:r>
            <a:r>
              <a:rPr lang="en-GB" sz="1600" dirty="0">
                <a:solidFill>
                  <a:srgbClr val="FFFF00"/>
                </a:solidFill>
              </a:rPr>
              <a:t>, </a:t>
            </a:r>
            <a:r>
              <a:rPr lang="en-GB" sz="1600" dirty="0" err="1">
                <a:solidFill>
                  <a:srgbClr val="FFFF00"/>
                </a:solidFill>
              </a:rPr>
              <a:t>variabel</a:t>
            </a:r>
            <a:r>
              <a:rPr lang="en-GB" sz="1600" dirty="0">
                <a:solidFill>
                  <a:srgbClr val="FFFF00"/>
                </a:solidFill>
              </a:rPr>
              <a:t> </a:t>
            </a:r>
            <a:r>
              <a:rPr lang="en-GB" sz="1600" dirty="0" err="1">
                <a:solidFill>
                  <a:srgbClr val="FFFF00"/>
                </a:solidFill>
              </a:rPr>
              <a:t>pointer_angka</a:t>
            </a:r>
            <a:r>
              <a:rPr lang="en-GB" sz="1600" dirty="0">
                <a:solidFill>
                  <a:srgbClr val="FFFF00"/>
                </a:solidFill>
              </a:rPr>
              <a:t> </a:t>
            </a:r>
            <a:r>
              <a:rPr lang="en-GB" sz="1600" dirty="0" err="1">
                <a:solidFill>
                  <a:srgbClr val="FFFF00"/>
                </a:solidFill>
              </a:rPr>
              <a:t>akan</a:t>
            </a:r>
            <a:r>
              <a:rPr lang="en-GB" sz="1600" dirty="0">
                <a:solidFill>
                  <a:srgbClr val="FFFF00"/>
                </a:solidFill>
              </a:rPr>
              <a:t> </a:t>
            </a:r>
            <a:r>
              <a:rPr lang="en-GB" sz="1600" dirty="0" err="1">
                <a:solidFill>
                  <a:srgbClr val="FFFF00"/>
                </a:solidFill>
              </a:rPr>
              <a:t>berisi</a:t>
            </a:r>
            <a:r>
              <a:rPr lang="en-GB" sz="1600" dirty="0">
                <a:solidFill>
                  <a:srgbClr val="FFFF00"/>
                </a:solidFill>
              </a:rPr>
              <a:t> </a:t>
            </a:r>
            <a:r>
              <a:rPr lang="en-GB" sz="1600" dirty="0" err="1">
                <a:solidFill>
                  <a:srgbClr val="FFFF00"/>
                </a:solidFill>
              </a:rPr>
              <a:t>alamat</a:t>
            </a:r>
            <a:r>
              <a:rPr lang="en-GB" sz="1600" dirty="0">
                <a:solidFill>
                  <a:srgbClr val="FFFF00"/>
                </a:solidFill>
              </a:rPr>
              <a:t> </a:t>
            </a:r>
            <a:r>
              <a:rPr lang="en-GB" sz="1600" dirty="0" err="1">
                <a:solidFill>
                  <a:srgbClr val="FFFF00"/>
                </a:solidFill>
              </a:rPr>
              <a:t>memori</a:t>
            </a:r>
            <a:r>
              <a:rPr lang="en-GB" sz="1600" dirty="0">
                <a:solidFill>
                  <a:srgbClr val="FFFF00"/>
                </a:solidFill>
              </a:rPr>
              <a:t> </a:t>
            </a:r>
            <a:r>
              <a:rPr lang="en-GB" sz="1600" dirty="0" err="1">
                <a:solidFill>
                  <a:srgbClr val="FFFF00"/>
                </a:solidFill>
              </a:rPr>
              <a:t>dari</a:t>
            </a:r>
            <a:r>
              <a:rPr lang="en-GB" sz="1600" dirty="0">
                <a:solidFill>
                  <a:srgbClr val="FFFF00"/>
                </a:solidFill>
              </a:rPr>
              <a:t> </a:t>
            </a:r>
            <a:r>
              <a:rPr lang="en-GB" sz="1600" dirty="0" err="1">
                <a:solidFill>
                  <a:srgbClr val="FFFF00"/>
                </a:solidFill>
              </a:rPr>
              <a:t>variabel</a:t>
            </a:r>
            <a:r>
              <a:rPr lang="en-GB" sz="1600" dirty="0">
                <a:solidFill>
                  <a:srgbClr val="FFFF00"/>
                </a:solidFill>
              </a:rPr>
              <a:t> ‘</a:t>
            </a:r>
            <a:r>
              <a:rPr lang="en-GB" sz="1600" dirty="0" err="1">
                <a:solidFill>
                  <a:srgbClr val="FFFF00"/>
                </a:solidFill>
              </a:rPr>
              <a:t>angka</a:t>
            </a:r>
            <a:r>
              <a:rPr lang="en-GB" sz="1600" dirty="0">
                <a:solidFill>
                  <a:srgbClr val="FFFF00"/>
                </a:solidFill>
              </a:rPr>
              <a:t>’. </a:t>
            </a:r>
            <a:r>
              <a:rPr lang="en-GB" sz="1600" dirty="0" err="1">
                <a:solidFill>
                  <a:srgbClr val="FFFF00"/>
                </a:solidFill>
              </a:rPr>
              <a:t>Silahkan</a:t>
            </a:r>
            <a:r>
              <a:rPr lang="en-GB" sz="1600" dirty="0">
                <a:solidFill>
                  <a:srgbClr val="FFFF00"/>
                </a:solidFill>
              </a:rPr>
              <a:t> </a:t>
            </a:r>
            <a:r>
              <a:rPr lang="en-GB" sz="1600" dirty="0" err="1">
                <a:solidFill>
                  <a:srgbClr val="FFFF00"/>
                </a:solidFill>
              </a:rPr>
              <a:t>anda</a:t>
            </a:r>
            <a:r>
              <a:rPr lang="en-GB" sz="1600" dirty="0">
                <a:solidFill>
                  <a:srgbClr val="FFFF00"/>
                </a:solidFill>
              </a:rPr>
              <a:t> </a:t>
            </a:r>
            <a:r>
              <a:rPr lang="en-GB" sz="1600" dirty="0" err="1">
                <a:solidFill>
                  <a:srgbClr val="FFFF00"/>
                </a:solidFill>
              </a:rPr>
              <a:t>pahami</a:t>
            </a:r>
            <a:r>
              <a:rPr lang="en-GB" sz="1600" dirty="0">
                <a:solidFill>
                  <a:srgbClr val="FFFF00"/>
                </a:solidFill>
              </a:rPr>
              <a:t> </a:t>
            </a:r>
            <a:r>
              <a:rPr lang="en-GB" sz="1600" dirty="0" err="1">
                <a:solidFill>
                  <a:srgbClr val="FFFF00"/>
                </a:solidFill>
              </a:rPr>
              <a:t>sebentar</a:t>
            </a:r>
            <a:r>
              <a:rPr lang="en-GB" sz="1600" dirty="0">
                <a:solidFill>
                  <a:srgbClr val="FFFF00"/>
                </a:solidFill>
              </a:rPr>
              <a:t> </a:t>
            </a:r>
            <a:r>
              <a:rPr lang="en-GB" sz="1600" dirty="0" err="1">
                <a:solidFill>
                  <a:srgbClr val="FFFF00"/>
                </a:solidFill>
              </a:rPr>
              <a:t>maksud</a:t>
            </a:r>
            <a:r>
              <a:rPr lang="en-GB" sz="1600" dirty="0">
                <a:solidFill>
                  <a:srgbClr val="FFFF00"/>
                </a:solidFill>
              </a:rPr>
              <a:t> </a:t>
            </a:r>
            <a:r>
              <a:rPr lang="en-GB" sz="1600" dirty="0" err="1">
                <a:solidFill>
                  <a:srgbClr val="FFFF00"/>
                </a:solidFill>
              </a:rPr>
              <a:t>kalimat</a:t>
            </a:r>
            <a:r>
              <a:rPr lang="en-GB" sz="1600" dirty="0">
                <a:solidFill>
                  <a:srgbClr val="FFFF00"/>
                </a:solidFill>
              </a:rPr>
              <a:t> </a:t>
            </a:r>
            <a:r>
              <a:rPr lang="en-GB" sz="1600" dirty="0" err="1">
                <a:solidFill>
                  <a:srgbClr val="FFFF00"/>
                </a:solidFill>
              </a:rPr>
              <a:t>ini</a:t>
            </a:r>
            <a:r>
              <a:rPr lang="en-GB" sz="1600" dirty="0">
                <a:solidFill>
                  <a:srgbClr val="FFFF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1129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4836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FFFF00"/>
                </a:solidFill>
              </a:rPr>
              <a:t>Cara </a:t>
            </a:r>
            <a:r>
              <a:rPr lang="en-GB" dirty="0" err="1">
                <a:solidFill>
                  <a:srgbClr val="FFFF00"/>
                </a:solidFill>
              </a:rPr>
              <a:t>Penggunaan</a:t>
            </a:r>
            <a:r>
              <a:rPr lang="en-GB" dirty="0">
                <a:solidFill>
                  <a:srgbClr val="FFFF00"/>
                </a:solidFill>
              </a:rPr>
              <a:t> Pointer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581375" y="1642683"/>
            <a:ext cx="110226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FFFF00"/>
                </a:solidFill>
              </a:rPr>
              <a:t>Apabila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ditampilkan</a:t>
            </a:r>
            <a:r>
              <a:rPr lang="en-GB" dirty="0">
                <a:solidFill>
                  <a:srgbClr val="FFFF00"/>
                </a:solidFill>
              </a:rPr>
              <a:t>, </a:t>
            </a:r>
            <a:r>
              <a:rPr lang="en-GB" dirty="0" err="1">
                <a:solidFill>
                  <a:srgbClr val="FFFF00"/>
                </a:solidFill>
              </a:rPr>
              <a:t>variabel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pointer_angka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akan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berisi</a:t>
            </a:r>
            <a:r>
              <a:rPr lang="en-GB" dirty="0">
                <a:solidFill>
                  <a:srgbClr val="FFFF00"/>
                </a:solidFill>
              </a:rPr>
              <a:t>: 40960. </a:t>
            </a:r>
            <a:r>
              <a:rPr lang="en-GB" dirty="0" err="1">
                <a:solidFill>
                  <a:srgbClr val="FFFF00"/>
                </a:solidFill>
              </a:rPr>
              <a:t>Inilah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alamat</a:t>
            </a:r>
            <a:r>
              <a:rPr lang="en-GB" dirty="0">
                <a:solidFill>
                  <a:srgbClr val="FFFF00"/>
                </a:solidFill>
              </a:rPr>
              <a:t> memory yang </a:t>
            </a:r>
            <a:r>
              <a:rPr lang="en-GB" dirty="0" err="1">
                <a:solidFill>
                  <a:srgbClr val="FFFF00"/>
                </a:solidFill>
              </a:rPr>
              <a:t>dipergunakan</a:t>
            </a:r>
            <a:r>
              <a:rPr lang="en-GB" dirty="0">
                <a:solidFill>
                  <a:srgbClr val="FFFF00"/>
                </a:solidFill>
              </a:rPr>
              <a:t> pascal </a:t>
            </a:r>
            <a:r>
              <a:rPr lang="en-GB" dirty="0" err="1">
                <a:solidFill>
                  <a:srgbClr val="FFFF00"/>
                </a:solidFill>
              </a:rPr>
              <a:t>untuk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menyimpan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variabel</a:t>
            </a:r>
            <a:r>
              <a:rPr lang="en-GB" dirty="0">
                <a:solidFill>
                  <a:srgbClr val="FFFF00"/>
                </a:solidFill>
              </a:rPr>
              <a:t> ‘</a:t>
            </a:r>
            <a:r>
              <a:rPr lang="en-GB" dirty="0" err="1">
                <a:solidFill>
                  <a:srgbClr val="FFFF00"/>
                </a:solidFill>
              </a:rPr>
              <a:t>angka</a:t>
            </a:r>
            <a:r>
              <a:rPr lang="en-GB" dirty="0">
                <a:solidFill>
                  <a:srgbClr val="FFFF00"/>
                </a:solidFill>
              </a:rPr>
              <a:t>’. </a:t>
            </a:r>
            <a:r>
              <a:rPr lang="en-GB" dirty="0" err="1">
                <a:solidFill>
                  <a:srgbClr val="FFFF00"/>
                </a:solidFill>
              </a:rPr>
              <a:t>Alamat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ini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sepenuhnya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ditentukan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oleh</a:t>
            </a:r>
            <a:r>
              <a:rPr lang="en-GB" dirty="0">
                <a:solidFill>
                  <a:srgbClr val="FFFF00"/>
                </a:solidFill>
              </a:rPr>
              <a:t> pascal, </a:t>
            </a:r>
            <a:r>
              <a:rPr lang="en-GB" dirty="0" err="1">
                <a:solidFill>
                  <a:srgbClr val="FFFF00"/>
                </a:solidFill>
              </a:rPr>
              <a:t>terserah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akan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menyimpan</a:t>
            </a:r>
            <a:r>
              <a:rPr lang="en-GB" dirty="0">
                <a:solidFill>
                  <a:srgbClr val="FFFF00"/>
                </a:solidFill>
              </a:rPr>
              <a:t> di </a:t>
            </a:r>
            <a:r>
              <a:rPr lang="en-GB" dirty="0" err="1">
                <a:solidFill>
                  <a:srgbClr val="FFFF00"/>
                </a:solidFill>
              </a:rPr>
              <a:t>alamat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memori</a:t>
            </a:r>
            <a:r>
              <a:rPr lang="en-GB" dirty="0">
                <a:solidFill>
                  <a:srgbClr val="FFFF00"/>
                </a:solidFill>
              </a:rPr>
              <a:t> mana.</a:t>
            </a:r>
          </a:p>
          <a:p>
            <a:endParaRPr lang="en-GB" dirty="0">
              <a:solidFill>
                <a:srgbClr val="FFFF00"/>
              </a:solidFill>
            </a:endParaRPr>
          </a:p>
          <a:p>
            <a:r>
              <a:rPr lang="en-GB" dirty="0" err="1">
                <a:solidFill>
                  <a:srgbClr val="FFFF00"/>
                </a:solidFill>
              </a:rPr>
              <a:t>Tipe</a:t>
            </a:r>
            <a:r>
              <a:rPr lang="en-GB" dirty="0">
                <a:solidFill>
                  <a:srgbClr val="FFFF00"/>
                </a:solidFill>
              </a:rPr>
              <a:t> pointer </a:t>
            </a:r>
            <a:r>
              <a:rPr lang="en-GB" dirty="0" err="1">
                <a:solidFill>
                  <a:srgbClr val="FFFF00"/>
                </a:solidFill>
              </a:rPr>
              <a:t>dideklarasikan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pada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bagian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deklarasi</a:t>
            </a:r>
            <a:r>
              <a:rPr lang="en-GB" dirty="0">
                <a:solidFill>
                  <a:srgbClr val="FFFF00"/>
                </a:solidFill>
              </a:rPr>
              <a:t> type</a:t>
            </a:r>
          </a:p>
          <a:p>
            <a:endParaRPr lang="en-GB" dirty="0">
              <a:solidFill>
                <a:srgbClr val="FFFF00"/>
              </a:solidFill>
            </a:endParaRPr>
          </a:p>
          <a:p>
            <a:r>
              <a:rPr lang="en-GB" dirty="0" err="1">
                <a:solidFill>
                  <a:srgbClr val="FFFF00"/>
                </a:solidFill>
              </a:rPr>
              <a:t>Bentuk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umum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deklarasi</a:t>
            </a:r>
            <a:r>
              <a:rPr lang="en-GB" dirty="0">
                <a:solidFill>
                  <a:srgbClr val="FFFF00"/>
                </a:solidFill>
              </a:rPr>
              <a:t> pointer </a:t>
            </a:r>
            <a:r>
              <a:rPr lang="en-GB" dirty="0" err="1">
                <a:solidFill>
                  <a:srgbClr val="FFFF00"/>
                </a:solidFill>
              </a:rPr>
              <a:t>adalah</a:t>
            </a:r>
            <a:r>
              <a:rPr lang="en-GB" dirty="0">
                <a:solidFill>
                  <a:srgbClr val="FFFF00"/>
                </a:solidFill>
              </a:rPr>
              <a:t> :</a:t>
            </a:r>
          </a:p>
          <a:p>
            <a:endParaRPr lang="en-GB" dirty="0">
              <a:solidFill>
                <a:srgbClr val="FFFF00"/>
              </a:solidFill>
            </a:endParaRPr>
          </a:p>
          <a:p>
            <a:r>
              <a:rPr lang="en-GB" dirty="0">
                <a:solidFill>
                  <a:srgbClr val="FFFF00"/>
                </a:solidFill>
              </a:rPr>
              <a:t>Type</a:t>
            </a:r>
          </a:p>
          <a:p>
            <a:endParaRPr lang="en-GB" dirty="0">
              <a:solidFill>
                <a:srgbClr val="FFFF00"/>
              </a:solidFill>
            </a:endParaRPr>
          </a:p>
          <a:p>
            <a:r>
              <a:rPr lang="en-GB" dirty="0" err="1">
                <a:solidFill>
                  <a:srgbClr val="FFFF00"/>
                </a:solidFill>
              </a:rPr>
              <a:t>Pengenal</a:t>
            </a:r>
            <a:r>
              <a:rPr lang="en-GB" dirty="0">
                <a:solidFill>
                  <a:srgbClr val="FFFF00"/>
                </a:solidFill>
              </a:rPr>
              <a:t> = ^</a:t>
            </a:r>
            <a:r>
              <a:rPr lang="en-GB" dirty="0" err="1">
                <a:solidFill>
                  <a:srgbClr val="FFFF00"/>
                </a:solidFill>
              </a:rPr>
              <a:t>simpul</a:t>
            </a:r>
            <a:r>
              <a:rPr lang="en-GB" dirty="0">
                <a:solidFill>
                  <a:srgbClr val="FFFF00"/>
                </a:solidFill>
              </a:rPr>
              <a:t>;</a:t>
            </a:r>
          </a:p>
          <a:p>
            <a:endParaRPr lang="en-GB" dirty="0">
              <a:solidFill>
                <a:srgbClr val="FFFF00"/>
              </a:solidFill>
            </a:endParaRPr>
          </a:p>
          <a:p>
            <a:r>
              <a:rPr lang="en-GB" dirty="0" err="1">
                <a:solidFill>
                  <a:srgbClr val="FFFF00"/>
                </a:solidFill>
              </a:rPr>
              <a:t>Simpul</a:t>
            </a:r>
            <a:r>
              <a:rPr lang="en-GB" dirty="0">
                <a:solidFill>
                  <a:srgbClr val="FFFF00"/>
                </a:solidFill>
              </a:rPr>
              <a:t> = type;</a:t>
            </a:r>
          </a:p>
          <a:p>
            <a:endParaRPr lang="en-GB" dirty="0">
              <a:solidFill>
                <a:srgbClr val="FFFF00"/>
              </a:solidFill>
            </a:endParaRPr>
          </a:p>
          <a:p>
            <a:r>
              <a:rPr lang="en-GB" dirty="0">
                <a:solidFill>
                  <a:srgbClr val="FFFF00"/>
                </a:solidFill>
              </a:rPr>
              <a:t>(</a:t>
            </a:r>
            <a:r>
              <a:rPr lang="en-GB" dirty="0" err="1">
                <a:solidFill>
                  <a:srgbClr val="FFFF00"/>
                </a:solidFill>
              </a:rPr>
              <a:t>pengenal</a:t>
            </a:r>
            <a:r>
              <a:rPr lang="en-GB" dirty="0">
                <a:solidFill>
                  <a:srgbClr val="FFFF00"/>
                </a:solidFill>
              </a:rPr>
              <a:t> : </a:t>
            </a:r>
            <a:r>
              <a:rPr lang="en-GB" dirty="0" err="1">
                <a:solidFill>
                  <a:srgbClr val="FFFF00"/>
                </a:solidFill>
              </a:rPr>
              <a:t>nama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pengenal</a:t>
            </a:r>
            <a:r>
              <a:rPr lang="en-GB" dirty="0">
                <a:solidFill>
                  <a:srgbClr val="FFFF00"/>
                </a:solidFill>
              </a:rPr>
              <a:t> yang </a:t>
            </a:r>
            <a:r>
              <a:rPr lang="en-GB" dirty="0" err="1">
                <a:solidFill>
                  <a:srgbClr val="FFFF00"/>
                </a:solidFill>
              </a:rPr>
              <a:t>menyatakan</a:t>
            </a:r>
            <a:r>
              <a:rPr lang="en-GB" dirty="0">
                <a:solidFill>
                  <a:srgbClr val="FFFF00"/>
                </a:solidFill>
              </a:rPr>
              <a:t> data </a:t>
            </a:r>
            <a:r>
              <a:rPr lang="en-GB" dirty="0" err="1">
                <a:solidFill>
                  <a:srgbClr val="FFFF00"/>
                </a:solidFill>
              </a:rPr>
              <a:t>bertipe</a:t>
            </a:r>
            <a:r>
              <a:rPr lang="en-GB" dirty="0">
                <a:solidFill>
                  <a:srgbClr val="FFFF00"/>
                </a:solidFill>
              </a:rPr>
              <a:t> pointer; </a:t>
            </a:r>
            <a:r>
              <a:rPr lang="en-GB" dirty="0" err="1">
                <a:solidFill>
                  <a:srgbClr val="FFFF00"/>
                </a:solidFill>
              </a:rPr>
              <a:t>simpul</a:t>
            </a:r>
            <a:r>
              <a:rPr lang="en-GB" dirty="0">
                <a:solidFill>
                  <a:srgbClr val="FFFF00"/>
                </a:solidFill>
              </a:rPr>
              <a:t> : </a:t>
            </a:r>
            <a:r>
              <a:rPr lang="en-GB" dirty="0" err="1">
                <a:solidFill>
                  <a:srgbClr val="FFFF00"/>
                </a:solidFill>
              </a:rPr>
              <a:t>nama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simpul</a:t>
            </a:r>
            <a:r>
              <a:rPr lang="en-GB" dirty="0">
                <a:solidFill>
                  <a:srgbClr val="FFFF00"/>
                </a:solidFill>
              </a:rPr>
              <a:t>; </a:t>
            </a:r>
            <a:r>
              <a:rPr lang="en-GB" dirty="0" err="1">
                <a:solidFill>
                  <a:srgbClr val="FFFF00"/>
                </a:solidFill>
              </a:rPr>
              <a:t>tipe</a:t>
            </a:r>
            <a:r>
              <a:rPr lang="en-GB" dirty="0">
                <a:solidFill>
                  <a:srgbClr val="FFFF00"/>
                </a:solidFill>
              </a:rPr>
              <a:t> : </a:t>
            </a:r>
            <a:r>
              <a:rPr lang="en-GB" dirty="0" err="1">
                <a:solidFill>
                  <a:srgbClr val="FFFF00"/>
                </a:solidFill>
              </a:rPr>
              <a:t>tipe</a:t>
            </a:r>
            <a:r>
              <a:rPr lang="en-GB" dirty="0">
                <a:solidFill>
                  <a:srgbClr val="FFFF00"/>
                </a:solidFill>
              </a:rPr>
              <a:t> data </a:t>
            </a:r>
            <a:r>
              <a:rPr lang="en-GB" dirty="0" err="1">
                <a:solidFill>
                  <a:srgbClr val="FFFF00"/>
                </a:solidFill>
              </a:rPr>
              <a:t>dari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simpul</a:t>
            </a:r>
            <a:r>
              <a:rPr lang="en-GB" dirty="0">
                <a:solidFill>
                  <a:srgbClr val="FFFF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5107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1087"/>
          </a:xfrm>
        </p:spPr>
        <p:txBody>
          <a:bodyPr/>
          <a:lstStyle/>
          <a:p>
            <a:pPr algn="ctr"/>
            <a:r>
              <a:rPr lang="en-GB" dirty="0" err="1">
                <a:solidFill>
                  <a:srgbClr val="FFFF00"/>
                </a:solidFill>
              </a:rPr>
              <a:t>Deklarasi</a:t>
            </a:r>
            <a:r>
              <a:rPr lang="en-GB" dirty="0">
                <a:solidFill>
                  <a:srgbClr val="FFFF00"/>
                </a:solidFill>
              </a:rPr>
              <a:t> Pointer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6111" y="1464658"/>
            <a:ext cx="109416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Tanda</a:t>
            </a:r>
            <a:r>
              <a:rPr lang="en-GB" dirty="0"/>
              <a:t> ^ di </a:t>
            </a:r>
            <a:r>
              <a:rPr lang="en-GB" dirty="0" err="1"/>
              <a:t>depan</a:t>
            </a:r>
            <a:r>
              <a:rPr lang="en-GB" dirty="0"/>
              <a:t> </a:t>
            </a:r>
            <a:r>
              <a:rPr lang="en-GB" dirty="0" err="1"/>
              <a:t>nama</a:t>
            </a:r>
            <a:r>
              <a:rPr lang="en-GB" dirty="0"/>
              <a:t> </a:t>
            </a:r>
            <a:r>
              <a:rPr lang="en-GB" dirty="0" err="1"/>
              <a:t>impul</a:t>
            </a:r>
            <a:r>
              <a:rPr lang="en-GB" dirty="0"/>
              <a:t> </a:t>
            </a:r>
            <a:r>
              <a:rPr lang="en-GB" dirty="0" err="1"/>
              <a:t>harus</a:t>
            </a:r>
            <a:r>
              <a:rPr lang="en-GB" dirty="0"/>
              <a:t> </a:t>
            </a:r>
            <a:r>
              <a:rPr lang="en-GB" dirty="0" err="1"/>
              <a:t>ditulis</a:t>
            </a:r>
            <a:r>
              <a:rPr lang="en-GB" dirty="0"/>
              <a:t> </a:t>
            </a:r>
            <a:r>
              <a:rPr lang="en-GB" dirty="0" err="1"/>
              <a:t>seperti</a:t>
            </a:r>
            <a:r>
              <a:rPr lang="en-GB" dirty="0"/>
              <a:t> </a:t>
            </a:r>
            <a:r>
              <a:rPr lang="en-GB" dirty="0" err="1"/>
              <a:t>apa</a:t>
            </a:r>
            <a:r>
              <a:rPr lang="en-GB" dirty="0"/>
              <a:t> </a:t>
            </a:r>
            <a:r>
              <a:rPr lang="en-GB" dirty="0" err="1"/>
              <a:t>adanya</a:t>
            </a:r>
            <a:r>
              <a:rPr lang="en-GB" dirty="0"/>
              <a:t> </a:t>
            </a:r>
            <a:r>
              <a:rPr lang="en-GB" dirty="0" err="1"/>
              <a:t>menunjukkan</a:t>
            </a:r>
            <a:r>
              <a:rPr lang="en-GB" dirty="0"/>
              <a:t> </a:t>
            </a:r>
            <a:r>
              <a:rPr lang="en-GB" dirty="0" err="1"/>
              <a:t>bahwa</a:t>
            </a:r>
            <a:r>
              <a:rPr lang="en-GB" dirty="0"/>
              <a:t> </a:t>
            </a:r>
            <a:r>
              <a:rPr lang="en-GB" dirty="0" err="1"/>
              <a:t>pengenal</a:t>
            </a:r>
            <a:r>
              <a:rPr lang="en-GB" dirty="0"/>
              <a:t>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suatu</a:t>
            </a:r>
            <a:r>
              <a:rPr lang="en-GB" dirty="0"/>
              <a:t> </a:t>
            </a:r>
            <a:r>
              <a:rPr lang="en-GB" dirty="0" err="1"/>
              <a:t>tipe</a:t>
            </a:r>
            <a:r>
              <a:rPr lang="en-GB" dirty="0"/>
              <a:t> data pointer. </a:t>
            </a:r>
            <a:r>
              <a:rPr lang="en-GB" dirty="0" err="1"/>
              <a:t>Tipe</a:t>
            </a:r>
            <a:r>
              <a:rPr lang="en-GB" dirty="0"/>
              <a:t> data </a:t>
            </a:r>
            <a:r>
              <a:rPr lang="en-GB" dirty="0" err="1"/>
              <a:t>simpul</a:t>
            </a:r>
            <a:r>
              <a:rPr lang="en-GB" dirty="0"/>
              <a:t> yang </a:t>
            </a:r>
            <a:r>
              <a:rPr lang="en-GB" dirty="0" err="1"/>
              <a:t>dinyatakan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tipe</a:t>
            </a:r>
            <a:r>
              <a:rPr lang="en-GB" dirty="0"/>
              <a:t> </a:t>
            </a:r>
            <a:r>
              <a:rPr lang="en-GB" dirty="0" err="1"/>
              <a:t>bia</a:t>
            </a:r>
            <a:r>
              <a:rPr lang="en-GB" dirty="0"/>
              <a:t> </a:t>
            </a:r>
            <a:r>
              <a:rPr lang="en-GB" dirty="0" err="1"/>
              <a:t>berupa</a:t>
            </a:r>
            <a:r>
              <a:rPr lang="en-GB" dirty="0"/>
              <a:t> </a:t>
            </a:r>
            <a:r>
              <a:rPr lang="en-GB" dirty="0" err="1"/>
              <a:t>sembarang</a:t>
            </a:r>
            <a:r>
              <a:rPr lang="en-GB" dirty="0"/>
              <a:t> </a:t>
            </a:r>
            <a:r>
              <a:rPr lang="en-GB" dirty="0" err="1"/>
              <a:t>tipe</a:t>
            </a:r>
            <a:r>
              <a:rPr lang="en-GB" dirty="0"/>
              <a:t> data, </a:t>
            </a:r>
            <a:r>
              <a:rPr lang="en-GB" dirty="0" err="1"/>
              <a:t>misalnya</a:t>
            </a:r>
            <a:r>
              <a:rPr lang="en-GB" dirty="0"/>
              <a:t> char, </a:t>
            </a:r>
            <a:r>
              <a:rPr lang="en-GB" dirty="0" err="1"/>
              <a:t>integr</a:t>
            </a:r>
            <a:r>
              <a:rPr lang="en-GB" dirty="0"/>
              <a:t>, </a:t>
            </a:r>
            <a:r>
              <a:rPr lang="en-GB" dirty="0" err="1"/>
              <a:t>atau</a:t>
            </a:r>
            <a:r>
              <a:rPr lang="en-GB" dirty="0"/>
              <a:t> real.</a:t>
            </a:r>
          </a:p>
          <a:p>
            <a:endParaRPr lang="en-GB" dirty="0"/>
          </a:p>
          <a:p>
            <a:r>
              <a:rPr lang="en-GB" dirty="0" err="1"/>
              <a:t>Contoh</a:t>
            </a:r>
            <a:r>
              <a:rPr lang="en-GB" dirty="0"/>
              <a:t> : </a:t>
            </a:r>
          </a:p>
          <a:p>
            <a:endParaRPr lang="en-GB" dirty="0"/>
          </a:p>
          <a:p>
            <a:r>
              <a:rPr lang="en-GB" dirty="0"/>
              <a:t>Type </a:t>
            </a:r>
            <a:r>
              <a:rPr lang="en-GB" dirty="0" err="1"/>
              <a:t>Bulat</a:t>
            </a:r>
            <a:r>
              <a:rPr lang="en-GB" dirty="0"/>
              <a:t> : ^integer 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contoh</a:t>
            </a:r>
            <a:r>
              <a:rPr lang="en-GB" dirty="0"/>
              <a:t> </a:t>
            </a:r>
            <a:r>
              <a:rPr lang="en-GB" dirty="0" err="1"/>
              <a:t>diatas</a:t>
            </a:r>
            <a:r>
              <a:rPr lang="en-GB" dirty="0"/>
              <a:t> </a:t>
            </a:r>
            <a:r>
              <a:rPr lang="en-GB" dirty="0" err="1"/>
              <a:t>Bulat</a:t>
            </a:r>
            <a:r>
              <a:rPr lang="en-GB" dirty="0"/>
              <a:t> </a:t>
            </a:r>
            <a:r>
              <a:rPr lang="en-GB" dirty="0" err="1"/>
              <a:t>menunjukkan</a:t>
            </a:r>
            <a:r>
              <a:rPr lang="en-GB" dirty="0"/>
              <a:t> </a:t>
            </a:r>
            <a:r>
              <a:rPr lang="en-GB" dirty="0" err="1"/>
              <a:t>tipe</a:t>
            </a:r>
            <a:r>
              <a:rPr lang="en-GB" dirty="0"/>
              <a:t> data </a:t>
            </a:r>
            <a:r>
              <a:rPr lang="en-GB" dirty="0" err="1"/>
              <a:t>baru</a:t>
            </a:r>
            <a:r>
              <a:rPr lang="en-GB" dirty="0"/>
              <a:t>, </a:t>
            </a:r>
            <a:r>
              <a:rPr lang="en-GB" dirty="0" err="1"/>
              <a:t>yaitu</a:t>
            </a:r>
            <a:r>
              <a:rPr lang="en-GB" dirty="0"/>
              <a:t> </a:t>
            </a:r>
            <a:r>
              <a:rPr lang="en-GB" dirty="0" err="1"/>
              <a:t>bertipe</a:t>
            </a:r>
            <a:r>
              <a:rPr lang="en-GB" dirty="0"/>
              <a:t> pointer.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hal</a:t>
            </a:r>
            <a:r>
              <a:rPr lang="en-GB" dirty="0"/>
              <a:t> </a:t>
            </a:r>
            <a:r>
              <a:rPr lang="en-GB" dirty="0" err="1"/>
              <a:t>ini</a:t>
            </a:r>
            <a:r>
              <a:rPr lang="en-GB" dirty="0"/>
              <a:t> pointer </a:t>
            </a:r>
            <a:r>
              <a:rPr lang="en-GB" dirty="0" err="1"/>
              <a:t>tersebut</a:t>
            </a:r>
            <a:r>
              <a:rPr lang="en-GB" dirty="0"/>
              <a:t>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menunjukkan</a:t>
            </a:r>
            <a:r>
              <a:rPr lang="en-GB" dirty="0"/>
              <a:t> </a:t>
            </a:r>
            <a:r>
              <a:rPr lang="en-GB" dirty="0" err="1"/>
              <a:t>ke</a:t>
            </a:r>
            <a:r>
              <a:rPr lang="en-GB" dirty="0"/>
              <a:t> </a:t>
            </a:r>
            <a:r>
              <a:rPr lang="en-GB" dirty="0" err="1"/>
              <a:t>suatu</a:t>
            </a:r>
            <a:r>
              <a:rPr lang="en-GB" dirty="0"/>
              <a:t> data yang </a:t>
            </a:r>
            <a:r>
              <a:rPr lang="en-GB" dirty="0" err="1"/>
              <a:t>bertipe</a:t>
            </a:r>
            <a:r>
              <a:rPr lang="en-GB" dirty="0"/>
              <a:t> integer. </a:t>
            </a:r>
            <a:r>
              <a:rPr lang="en-GB" dirty="0" err="1"/>
              <a:t>Misalnya</a:t>
            </a:r>
            <a:r>
              <a:rPr lang="en-GB" dirty="0"/>
              <a:t>,</a:t>
            </a:r>
          </a:p>
          <a:p>
            <a:endParaRPr lang="en-GB" dirty="0"/>
          </a:p>
          <a:p>
            <a:r>
              <a:rPr lang="en-GB" dirty="0"/>
              <a:t>X, K : </a:t>
            </a:r>
            <a:r>
              <a:rPr lang="en-GB" dirty="0" err="1"/>
              <a:t>Bulat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7957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5363"/>
          </a:xfrm>
        </p:spPr>
        <p:txBody>
          <a:bodyPr/>
          <a:lstStyle/>
          <a:p>
            <a:pPr algn="ctr"/>
            <a:r>
              <a:rPr lang="en-GB" dirty="0" err="1">
                <a:solidFill>
                  <a:srgbClr val="FFFF00"/>
                </a:solidFill>
              </a:rPr>
              <a:t>Implementasi</a:t>
            </a:r>
            <a:r>
              <a:rPr lang="en-GB" dirty="0">
                <a:solidFill>
                  <a:srgbClr val="FFFF00"/>
                </a:solidFill>
              </a:rPr>
              <a:t> Pointer </a:t>
            </a:r>
            <a:r>
              <a:rPr lang="en-GB" dirty="0" err="1">
                <a:solidFill>
                  <a:srgbClr val="FFFF00"/>
                </a:solidFill>
              </a:rPr>
              <a:t>Pada</a:t>
            </a:r>
            <a:r>
              <a:rPr lang="en-GB" dirty="0">
                <a:solidFill>
                  <a:srgbClr val="FFFF00"/>
                </a:solidFill>
              </a:rPr>
              <a:t> Record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1572" y="1351370"/>
            <a:ext cx="10778591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FFFF00"/>
                </a:solidFill>
              </a:rPr>
              <a:t>Pada</a:t>
            </a:r>
            <a:r>
              <a:rPr lang="en-GB" dirty="0">
                <a:solidFill>
                  <a:srgbClr val="FFFF00"/>
                </a:solidFill>
              </a:rPr>
              <a:t> program-program </a:t>
            </a:r>
            <a:r>
              <a:rPr lang="en-GB" dirty="0" err="1">
                <a:solidFill>
                  <a:srgbClr val="FFFF00"/>
                </a:solidFill>
              </a:rPr>
              <a:t>terapan</a:t>
            </a:r>
            <a:r>
              <a:rPr lang="en-GB" dirty="0">
                <a:solidFill>
                  <a:srgbClr val="FFFF00"/>
                </a:solidFill>
              </a:rPr>
              <a:t>, </a:t>
            </a:r>
            <a:r>
              <a:rPr lang="en-GB" dirty="0" err="1">
                <a:solidFill>
                  <a:srgbClr val="FFFF00"/>
                </a:solidFill>
              </a:rPr>
              <a:t>biasanya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terdapat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sekumpulan</a:t>
            </a:r>
            <a:r>
              <a:rPr lang="en-GB" dirty="0">
                <a:solidFill>
                  <a:srgbClr val="FFFF00"/>
                </a:solidFill>
              </a:rPr>
              <a:t> data yang </a:t>
            </a:r>
            <a:r>
              <a:rPr lang="en-GB" dirty="0" err="1">
                <a:solidFill>
                  <a:srgbClr val="FFFF00"/>
                </a:solidFill>
              </a:rPr>
              <a:t>dikumpulkan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dalam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sebuah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rekaman</a:t>
            </a:r>
            <a:r>
              <a:rPr lang="en-GB" dirty="0">
                <a:solidFill>
                  <a:srgbClr val="FFFF00"/>
                </a:solidFill>
              </a:rPr>
              <a:t> (record), </a:t>
            </a:r>
            <a:r>
              <a:rPr lang="en-GB" dirty="0" err="1">
                <a:solidFill>
                  <a:srgbClr val="FFFF00"/>
                </a:solidFill>
              </a:rPr>
              <a:t>maka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akan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banyak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dijumpai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tipe</a:t>
            </a:r>
            <a:r>
              <a:rPr lang="en-GB" dirty="0">
                <a:solidFill>
                  <a:srgbClr val="FFFF00"/>
                </a:solidFill>
              </a:rPr>
              <a:t> data pointer yang </a:t>
            </a:r>
            <a:r>
              <a:rPr lang="en-GB" dirty="0" err="1">
                <a:solidFill>
                  <a:srgbClr val="FFFF00"/>
                </a:solidFill>
              </a:rPr>
              <a:t>elemennya</a:t>
            </a:r>
            <a:r>
              <a:rPr lang="en-GB" dirty="0">
                <a:solidFill>
                  <a:srgbClr val="FFFF00"/>
                </a:solidFill>
              </a:rPr>
              <a:t> (data yang </a:t>
            </a:r>
            <a:r>
              <a:rPr lang="en-GB" dirty="0" err="1">
                <a:solidFill>
                  <a:srgbClr val="FFFF00"/>
                </a:solidFill>
              </a:rPr>
              <a:t>ditunjukkan</a:t>
            </a:r>
            <a:r>
              <a:rPr lang="en-GB" dirty="0">
                <a:solidFill>
                  <a:srgbClr val="FFFF00"/>
                </a:solidFill>
              </a:rPr>
              <a:t>) </a:t>
            </a:r>
            <a:r>
              <a:rPr lang="en-GB" dirty="0" err="1">
                <a:solidFill>
                  <a:srgbClr val="FFFF00"/>
                </a:solidFill>
              </a:rPr>
              <a:t>adalah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sebuah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rekaman</a:t>
            </a:r>
            <a:r>
              <a:rPr lang="en-GB" dirty="0">
                <a:solidFill>
                  <a:srgbClr val="FFFF00"/>
                </a:solidFill>
              </a:rPr>
              <a:t>.</a:t>
            </a:r>
          </a:p>
          <a:p>
            <a:endParaRPr lang="en-GB" dirty="0"/>
          </a:p>
          <a:p>
            <a:r>
              <a:rPr lang="en-GB" dirty="0" err="1"/>
              <a:t>Contoh</a:t>
            </a:r>
            <a:r>
              <a:rPr lang="en-GB" dirty="0"/>
              <a:t> : </a:t>
            </a:r>
          </a:p>
          <a:p>
            <a:endParaRPr lang="en-GB" sz="1200" dirty="0"/>
          </a:p>
          <a:p>
            <a:r>
              <a:rPr lang="en-GB" sz="1200" dirty="0" smtClean="0"/>
              <a:t>type</a:t>
            </a:r>
            <a:endParaRPr lang="en-GB" sz="1200" dirty="0"/>
          </a:p>
          <a:p>
            <a:r>
              <a:rPr lang="en-GB" sz="1200" dirty="0"/>
              <a:t>    text=string[30</a:t>
            </a:r>
            <a:r>
              <a:rPr lang="en-GB" sz="1200" dirty="0" smtClean="0"/>
              <a:t>];</a:t>
            </a:r>
            <a:endParaRPr lang="en-GB" sz="1200" dirty="0"/>
          </a:p>
          <a:p>
            <a:r>
              <a:rPr lang="en-GB" sz="1200" dirty="0"/>
              <a:t>    point=^data</a:t>
            </a:r>
            <a:r>
              <a:rPr lang="en-GB" sz="1200" dirty="0" smtClean="0"/>
              <a:t>;</a:t>
            </a:r>
            <a:endParaRPr lang="en-GB" sz="1200" dirty="0"/>
          </a:p>
          <a:p>
            <a:r>
              <a:rPr lang="en-GB" sz="1200" dirty="0"/>
              <a:t>    </a:t>
            </a:r>
            <a:r>
              <a:rPr lang="en-GB" sz="1200" dirty="0" smtClean="0"/>
              <a:t>data=record</a:t>
            </a:r>
            <a:endParaRPr lang="en-GB" sz="1200" dirty="0"/>
          </a:p>
          <a:p>
            <a:r>
              <a:rPr lang="en-GB" sz="1200" dirty="0"/>
              <a:t>    </a:t>
            </a:r>
            <a:r>
              <a:rPr lang="en-GB" sz="1200" dirty="0" err="1"/>
              <a:t>nama_peg</a:t>
            </a:r>
            <a:r>
              <a:rPr lang="en-GB" sz="1200" dirty="0"/>
              <a:t> : </a:t>
            </a:r>
            <a:r>
              <a:rPr lang="en-GB" sz="1200" dirty="0" err="1"/>
              <a:t>teks</a:t>
            </a:r>
            <a:r>
              <a:rPr lang="en-GB" sz="1200" dirty="0"/>
              <a:t>; </a:t>
            </a:r>
          </a:p>
          <a:p>
            <a:r>
              <a:rPr lang="en-GB" sz="1200" dirty="0" err="1"/>
              <a:t>alamat</a:t>
            </a:r>
            <a:r>
              <a:rPr lang="en-GB" sz="1200" dirty="0"/>
              <a:t> : </a:t>
            </a:r>
            <a:r>
              <a:rPr lang="en-GB" sz="1200" dirty="0" err="1"/>
              <a:t>teks</a:t>
            </a:r>
            <a:r>
              <a:rPr lang="en-GB" sz="1200" dirty="0"/>
              <a:t>; </a:t>
            </a:r>
          </a:p>
          <a:p>
            <a:r>
              <a:rPr lang="en-GB" sz="1200" dirty="0" err="1"/>
              <a:t>pekerjaan</a:t>
            </a:r>
            <a:r>
              <a:rPr lang="en-GB" sz="1200" dirty="0"/>
              <a:t> : </a:t>
            </a:r>
            <a:r>
              <a:rPr lang="en-GB" sz="1200" dirty="0" err="1"/>
              <a:t>teks</a:t>
            </a:r>
            <a:r>
              <a:rPr lang="en-GB" sz="1200" dirty="0"/>
              <a:t>; </a:t>
            </a:r>
          </a:p>
          <a:p>
            <a:r>
              <a:rPr lang="en-GB" sz="1200" dirty="0" err="1"/>
              <a:t>berikut</a:t>
            </a:r>
            <a:r>
              <a:rPr lang="en-GB" sz="1200" dirty="0"/>
              <a:t> : </a:t>
            </a:r>
            <a:r>
              <a:rPr lang="en-GB" sz="1200" dirty="0" smtClean="0"/>
              <a:t>point</a:t>
            </a:r>
            <a:endParaRPr lang="en-GB" sz="1200" dirty="0"/>
          </a:p>
          <a:p>
            <a:r>
              <a:rPr lang="en-GB" sz="1200" dirty="0" smtClean="0"/>
              <a:t>End</a:t>
            </a:r>
            <a:endParaRPr lang="en-GB" sz="1200" dirty="0"/>
          </a:p>
          <a:p>
            <a:r>
              <a:rPr lang="en-GB" sz="1200" dirty="0" err="1" smtClean="0"/>
              <a:t>Var</a:t>
            </a:r>
            <a:endParaRPr lang="en-GB" sz="1200" dirty="0"/>
          </a:p>
          <a:p>
            <a:r>
              <a:rPr lang="en-GB" sz="1200" dirty="0"/>
              <a:t>    P1, P2 : point; </a:t>
            </a:r>
          </a:p>
          <a:p>
            <a:r>
              <a:rPr lang="en-GB" sz="1200" dirty="0"/>
              <a:t>A,B,C : </a:t>
            </a:r>
            <a:r>
              <a:rPr lang="en-GB" sz="1200" dirty="0" err="1"/>
              <a:t>Teks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812146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4903"/>
          </a:xfrm>
        </p:spPr>
        <p:txBody>
          <a:bodyPr/>
          <a:lstStyle/>
          <a:p>
            <a:r>
              <a:rPr lang="en-GB" dirty="0" err="1">
                <a:solidFill>
                  <a:srgbClr val="FFFF00"/>
                </a:solidFill>
              </a:rPr>
              <a:t>Implementasi</a:t>
            </a:r>
            <a:r>
              <a:rPr lang="en-GB" dirty="0">
                <a:solidFill>
                  <a:srgbClr val="FFFF00"/>
                </a:solidFill>
              </a:rPr>
              <a:t> Pointer </a:t>
            </a:r>
            <a:r>
              <a:rPr lang="en-GB" dirty="0" err="1">
                <a:solidFill>
                  <a:srgbClr val="FFFF00"/>
                </a:solidFill>
              </a:rPr>
              <a:t>Pada</a:t>
            </a:r>
            <a:r>
              <a:rPr lang="en-GB" dirty="0">
                <a:solidFill>
                  <a:srgbClr val="FFFF00"/>
                </a:solidFill>
              </a:rPr>
              <a:t> Record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784927" y="1521303"/>
            <a:ext cx="10600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Simpul</a:t>
            </a:r>
            <a:r>
              <a:rPr lang="en-GB" dirty="0"/>
              <a:t> yang </a:t>
            </a:r>
            <a:r>
              <a:rPr lang="en-GB" dirty="0" err="1"/>
              <a:t>berisi</a:t>
            </a:r>
            <a:r>
              <a:rPr lang="en-GB" dirty="0"/>
              <a:t> </a:t>
            </a:r>
            <a:r>
              <a:rPr lang="en-GB" dirty="0" err="1"/>
              <a:t>medan</a:t>
            </a:r>
            <a:r>
              <a:rPr lang="en-GB" dirty="0"/>
              <a:t> </a:t>
            </a:r>
            <a:r>
              <a:rPr lang="en-GB" dirty="0" err="1"/>
              <a:t>bertipe</a:t>
            </a:r>
            <a:r>
              <a:rPr lang="en-GB" dirty="0"/>
              <a:t> pointer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digambarkan</a:t>
            </a:r>
            <a:r>
              <a:rPr lang="en-GB" dirty="0"/>
              <a:t> </a:t>
            </a:r>
            <a:r>
              <a:rPr lang="en-GB" dirty="0" err="1"/>
              <a:t>sbb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01112" y="3358195"/>
            <a:ext cx="105843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(P1 </a:t>
            </a:r>
            <a:r>
              <a:rPr lang="en-GB" dirty="0" err="1"/>
              <a:t>pada</a:t>
            </a:r>
            <a:r>
              <a:rPr lang="en-GB" dirty="0"/>
              <a:t> </a:t>
            </a:r>
            <a:r>
              <a:rPr lang="en-GB" dirty="0" err="1"/>
              <a:t>bagian</a:t>
            </a:r>
            <a:r>
              <a:rPr lang="en-GB" dirty="0"/>
              <a:t> </a:t>
            </a:r>
            <a:r>
              <a:rPr lang="en-GB" dirty="0" err="1"/>
              <a:t>atas</a:t>
            </a:r>
            <a:r>
              <a:rPr lang="en-GB" dirty="0"/>
              <a:t>, </a:t>
            </a:r>
            <a:r>
              <a:rPr lang="en-GB" dirty="0" err="1"/>
              <a:t>dan</a:t>
            </a:r>
            <a:r>
              <a:rPr lang="en-GB" dirty="0"/>
              <a:t> P2 </a:t>
            </a:r>
            <a:r>
              <a:rPr lang="en-GB" dirty="0" err="1"/>
              <a:t>pada</a:t>
            </a:r>
            <a:r>
              <a:rPr lang="en-GB" dirty="0"/>
              <a:t> </a:t>
            </a:r>
            <a:r>
              <a:rPr lang="en-GB" dirty="0" err="1"/>
              <a:t>bagian</a:t>
            </a:r>
            <a:r>
              <a:rPr lang="en-GB" dirty="0"/>
              <a:t> </a:t>
            </a:r>
            <a:r>
              <a:rPr lang="en-GB" dirty="0" err="1"/>
              <a:t>bawah</a:t>
            </a:r>
            <a:r>
              <a:rPr lang="en-GB" dirty="0"/>
              <a:t>.)</a:t>
            </a:r>
          </a:p>
          <a:p>
            <a:r>
              <a:rPr lang="en-GB" dirty="0" err="1"/>
              <a:t>Pada</a:t>
            </a:r>
            <a:r>
              <a:rPr lang="en-GB" dirty="0"/>
              <a:t> </a:t>
            </a:r>
            <a:r>
              <a:rPr lang="en-GB" dirty="0" err="1"/>
              <a:t>contoh</a:t>
            </a:r>
            <a:r>
              <a:rPr lang="en-GB" dirty="0"/>
              <a:t> di slide </a:t>
            </a:r>
            <a:r>
              <a:rPr lang="en-GB" dirty="0" err="1"/>
              <a:t>sebelumnya</a:t>
            </a:r>
            <a:r>
              <a:rPr lang="en-GB" dirty="0"/>
              <a:t>, P1 </a:t>
            </a:r>
            <a:r>
              <a:rPr lang="en-GB" dirty="0" err="1"/>
              <a:t>dan</a:t>
            </a:r>
            <a:r>
              <a:rPr lang="en-GB" dirty="0"/>
              <a:t> P2 </a:t>
            </a:r>
            <a:r>
              <a:rPr lang="en-GB" dirty="0" err="1"/>
              <a:t>adalah</a:t>
            </a:r>
            <a:r>
              <a:rPr lang="en-GB" dirty="0"/>
              <a:t> pointer yang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menempati</a:t>
            </a:r>
            <a:r>
              <a:rPr lang="en-GB" dirty="0"/>
              <a:t> </a:t>
            </a:r>
            <a:r>
              <a:rPr lang="en-GB" dirty="0" err="1"/>
              <a:t>lokasi</a:t>
            </a:r>
            <a:r>
              <a:rPr lang="en-GB" dirty="0"/>
              <a:t> </a:t>
            </a:r>
            <a:r>
              <a:rPr lang="en-GB" dirty="0" err="1"/>
              <a:t>tertentu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pengingat</a:t>
            </a:r>
            <a:r>
              <a:rPr lang="en-GB" dirty="0"/>
              <a:t>. </a:t>
            </a:r>
            <a:r>
              <a:rPr lang="en-GB" dirty="0" err="1"/>
              <a:t>Kedua</a:t>
            </a:r>
            <a:r>
              <a:rPr lang="en-GB" dirty="0"/>
              <a:t> </a:t>
            </a:r>
            <a:r>
              <a:rPr lang="en-GB" dirty="0" err="1"/>
              <a:t>perubah</a:t>
            </a:r>
            <a:r>
              <a:rPr lang="en-GB" dirty="0"/>
              <a:t> </a:t>
            </a:r>
            <a:r>
              <a:rPr lang="en-GB" dirty="0" err="1"/>
              <a:t>ini</a:t>
            </a:r>
            <a:r>
              <a:rPr lang="en-GB" dirty="0"/>
              <a:t> </a:t>
            </a:r>
            <a:r>
              <a:rPr lang="en-GB" dirty="0" err="1"/>
              <a:t>masing-masing</a:t>
            </a:r>
            <a:r>
              <a:rPr lang="en-GB" dirty="0"/>
              <a:t> </a:t>
            </a:r>
            <a:r>
              <a:rPr lang="en-GB" dirty="0" err="1"/>
              <a:t>belum</a:t>
            </a:r>
            <a:r>
              <a:rPr lang="en-GB" dirty="0"/>
              <a:t> </a:t>
            </a:r>
            <a:r>
              <a:rPr lang="en-GB" dirty="0" err="1"/>
              <a:t>menunjuk</a:t>
            </a:r>
            <a:r>
              <a:rPr lang="en-GB" dirty="0"/>
              <a:t> </a:t>
            </a:r>
            <a:r>
              <a:rPr lang="en-GB" dirty="0" err="1"/>
              <a:t>ke</a:t>
            </a:r>
            <a:r>
              <a:rPr lang="en-GB" dirty="0"/>
              <a:t> </a:t>
            </a:r>
            <a:r>
              <a:rPr lang="en-GB" dirty="0" err="1"/>
              <a:t>suatu</a:t>
            </a:r>
            <a:r>
              <a:rPr lang="en-GB" dirty="0"/>
              <a:t> </a:t>
            </a:r>
            <a:r>
              <a:rPr lang="en-GB" dirty="0" err="1"/>
              <a:t>simpul</a:t>
            </a:r>
            <a:r>
              <a:rPr lang="en-GB" dirty="0"/>
              <a:t> </a:t>
            </a:r>
            <a:r>
              <a:rPr lang="en-GB" dirty="0" err="1"/>
              <a:t>nilai</a:t>
            </a:r>
            <a:r>
              <a:rPr lang="en-GB" dirty="0"/>
              <a:t>, </a:t>
            </a:r>
            <a:r>
              <a:rPr lang="en-GB" dirty="0" err="1"/>
              <a:t>dinyatakan</a:t>
            </a:r>
            <a:r>
              <a:rPr lang="en-GB" dirty="0"/>
              <a:t> </a:t>
            </a:r>
            <a:r>
              <a:rPr lang="en-GB" dirty="0" err="1"/>
              <a:t>sebagai</a:t>
            </a:r>
            <a:r>
              <a:rPr lang="en-GB" dirty="0"/>
              <a:t> nil.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mengalokasikan</a:t>
            </a:r>
            <a:r>
              <a:rPr lang="en-GB" dirty="0"/>
              <a:t> </a:t>
            </a:r>
            <a:r>
              <a:rPr lang="en-GB" dirty="0" err="1"/>
              <a:t>simpul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pengingat</a:t>
            </a:r>
            <a:r>
              <a:rPr lang="en-GB" dirty="0"/>
              <a:t>, </a:t>
            </a:r>
            <a:r>
              <a:rPr lang="en-GB" dirty="0" err="1"/>
              <a:t>statemen</a:t>
            </a:r>
            <a:r>
              <a:rPr lang="en-GB" dirty="0"/>
              <a:t> yang </a:t>
            </a:r>
            <a:r>
              <a:rPr lang="en-GB" dirty="0" err="1"/>
              <a:t>digunakan</a:t>
            </a:r>
            <a:r>
              <a:rPr lang="en-GB" dirty="0"/>
              <a:t>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statemen</a:t>
            </a:r>
            <a:r>
              <a:rPr lang="en-GB" dirty="0"/>
              <a:t> new.</a:t>
            </a:r>
          </a:p>
          <a:p>
            <a:r>
              <a:rPr lang="en-GB" dirty="0" err="1"/>
              <a:t>Bentuk</a:t>
            </a:r>
            <a:r>
              <a:rPr lang="en-GB" dirty="0"/>
              <a:t> </a:t>
            </a:r>
            <a:r>
              <a:rPr lang="en-GB" dirty="0" err="1"/>
              <a:t>Umum</a:t>
            </a:r>
            <a:r>
              <a:rPr lang="en-GB" dirty="0"/>
              <a:t> : </a:t>
            </a:r>
            <a:endParaRPr lang="en-GB" dirty="0" smtClean="0"/>
          </a:p>
          <a:p>
            <a:endParaRPr lang="en-GB" dirty="0"/>
          </a:p>
          <a:p>
            <a:r>
              <a:rPr lang="en-GB" dirty="0">
                <a:solidFill>
                  <a:srgbClr val="FF0000"/>
                </a:solidFill>
              </a:rPr>
              <a:t>new(P1</a:t>
            </a:r>
            <a:r>
              <a:rPr lang="en-GB" dirty="0" smtClean="0">
                <a:solidFill>
                  <a:srgbClr val="FF0000"/>
                </a:solidFill>
              </a:rPr>
              <a:t>);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new(P2</a:t>
            </a:r>
            <a:r>
              <a:rPr lang="en-GB" dirty="0" smtClean="0">
                <a:solidFill>
                  <a:srgbClr val="FF0000"/>
                </a:solidFill>
              </a:rPr>
              <a:t>);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103" y="2352952"/>
            <a:ext cx="31242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596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8719"/>
          </a:xfrm>
        </p:spPr>
        <p:txBody>
          <a:bodyPr/>
          <a:lstStyle/>
          <a:p>
            <a:pPr algn="ctr"/>
            <a:r>
              <a:rPr lang="en-GB" b="1" dirty="0" err="1">
                <a:solidFill>
                  <a:srgbClr val="FFFF00"/>
                </a:solidFill>
              </a:rPr>
              <a:t>Operasi</a:t>
            </a:r>
            <a:r>
              <a:rPr lang="en-GB" b="1" dirty="0">
                <a:solidFill>
                  <a:srgbClr val="FFFF00"/>
                </a:solidFill>
              </a:rPr>
              <a:t> </a:t>
            </a:r>
            <a:r>
              <a:rPr lang="en-GB" b="1" dirty="0" err="1">
                <a:solidFill>
                  <a:srgbClr val="FFFF00"/>
                </a:solidFill>
              </a:rPr>
              <a:t>Pada</a:t>
            </a:r>
            <a:r>
              <a:rPr lang="en-GB" b="1" dirty="0">
                <a:solidFill>
                  <a:srgbClr val="FFFF00"/>
                </a:solidFill>
              </a:rPr>
              <a:t> Pointer</a:t>
            </a:r>
            <a:r>
              <a:rPr lang="en-GB" b="1" dirty="0"/>
              <a:t/>
            </a:r>
            <a:br>
              <a:rPr lang="en-GB" b="1" dirty="0"/>
            </a:b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768743" y="1480842"/>
            <a:ext cx="1109418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Secara</a:t>
            </a:r>
            <a:r>
              <a:rPr lang="en-GB" dirty="0"/>
              <a:t> </a:t>
            </a:r>
            <a:r>
              <a:rPr lang="en-GB" dirty="0" err="1"/>
              <a:t>umum</a:t>
            </a:r>
            <a:r>
              <a:rPr lang="en-GB" dirty="0"/>
              <a:t> </a:t>
            </a:r>
            <a:r>
              <a:rPr lang="en-GB" dirty="0" err="1"/>
              <a:t>ada</a:t>
            </a:r>
            <a:r>
              <a:rPr lang="en-GB" dirty="0"/>
              <a:t> </a:t>
            </a:r>
            <a:r>
              <a:rPr lang="en-GB" dirty="0" err="1"/>
              <a:t>dua</a:t>
            </a:r>
            <a:r>
              <a:rPr lang="en-GB" dirty="0"/>
              <a:t> </a:t>
            </a:r>
            <a:r>
              <a:rPr lang="en-GB" dirty="0" err="1"/>
              <a:t>operasi</a:t>
            </a:r>
            <a:r>
              <a:rPr lang="en-GB" dirty="0"/>
              <a:t> </a:t>
            </a:r>
            <a:r>
              <a:rPr lang="en-GB" dirty="0" err="1"/>
              <a:t>pada</a:t>
            </a:r>
            <a:r>
              <a:rPr lang="en-GB" dirty="0"/>
              <a:t> pointer </a:t>
            </a:r>
            <a:r>
              <a:rPr lang="en-GB" dirty="0" err="1"/>
              <a:t>dasar</a:t>
            </a:r>
            <a:r>
              <a:rPr lang="en-GB" dirty="0"/>
              <a:t> :</a:t>
            </a:r>
          </a:p>
          <a:p>
            <a:endParaRPr lang="en-GB" dirty="0"/>
          </a:p>
          <a:p>
            <a:r>
              <a:rPr lang="en-GB" dirty="0" err="1"/>
              <a:t>Mengkopi</a:t>
            </a:r>
            <a:r>
              <a:rPr lang="en-GB" dirty="0"/>
              <a:t> pointer, </a:t>
            </a:r>
            <a:r>
              <a:rPr lang="en-GB" dirty="0" err="1"/>
              <a:t>sehingga</a:t>
            </a:r>
            <a:r>
              <a:rPr lang="en-GB" dirty="0"/>
              <a:t> </a:t>
            </a:r>
            <a:r>
              <a:rPr lang="en-GB" dirty="0" err="1"/>
              <a:t>sebuah</a:t>
            </a:r>
            <a:r>
              <a:rPr lang="en-GB" dirty="0"/>
              <a:t> </a:t>
            </a:r>
            <a:r>
              <a:rPr lang="en-GB" dirty="0" err="1"/>
              <a:t>simpul</a:t>
            </a:r>
            <a:r>
              <a:rPr lang="en-GB" dirty="0"/>
              <a:t>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ditunjuk</a:t>
            </a:r>
            <a:r>
              <a:rPr lang="en-GB" dirty="0"/>
              <a:t> </a:t>
            </a:r>
            <a:r>
              <a:rPr lang="en-GB" dirty="0" err="1"/>
              <a:t>oleh</a:t>
            </a:r>
            <a:r>
              <a:rPr lang="en-GB" dirty="0"/>
              <a:t> </a:t>
            </a:r>
            <a:r>
              <a:rPr lang="en-GB" dirty="0" err="1"/>
              <a:t>lebih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sebuah</a:t>
            </a:r>
            <a:r>
              <a:rPr lang="en-GB" dirty="0"/>
              <a:t> pointer.</a:t>
            </a:r>
          </a:p>
          <a:p>
            <a:r>
              <a:rPr lang="en-GB" dirty="0" err="1"/>
              <a:t>Mengkopi</a:t>
            </a:r>
            <a:r>
              <a:rPr lang="en-GB" dirty="0"/>
              <a:t> </a:t>
            </a:r>
            <a:r>
              <a:rPr lang="en-GB" dirty="0" err="1"/>
              <a:t>isi</a:t>
            </a:r>
            <a:r>
              <a:rPr lang="en-GB" dirty="0"/>
              <a:t> </a:t>
            </a:r>
            <a:r>
              <a:rPr lang="en-GB" dirty="0" err="1"/>
              <a:t>simpul</a:t>
            </a:r>
            <a:r>
              <a:rPr lang="en-GB" dirty="0"/>
              <a:t>, </a:t>
            </a:r>
            <a:r>
              <a:rPr lang="en-GB" dirty="0" err="1"/>
              <a:t>sehingga</a:t>
            </a:r>
            <a:r>
              <a:rPr lang="en-GB" dirty="0"/>
              <a:t> </a:t>
            </a:r>
            <a:r>
              <a:rPr lang="en-GB" dirty="0" err="1"/>
              <a:t>dua</a:t>
            </a:r>
            <a:r>
              <a:rPr lang="en-GB" dirty="0"/>
              <a:t> </a:t>
            </a:r>
            <a:r>
              <a:rPr lang="en-GB" dirty="0" err="1"/>
              <a:t>atau</a:t>
            </a:r>
            <a:r>
              <a:rPr lang="en-GB" dirty="0"/>
              <a:t> </a:t>
            </a:r>
            <a:r>
              <a:rPr lang="en-GB" dirty="0" err="1"/>
              <a:t>lebih</a:t>
            </a:r>
            <a:r>
              <a:rPr lang="en-GB" dirty="0"/>
              <a:t> </a:t>
            </a:r>
            <a:r>
              <a:rPr lang="en-GB" dirty="0" err="1"/>
              <a:t>simpul</a:t>
            </a:r>
            <a:r>
              <a:rPr lang="en-GB" dirty="0"/>
              <a:t> yang </a:t>
            </a:r>
            <a:r>
              <a:rPr lang="en-GB" dirty="0" err="1"/>
              <a:t>ditunjuk</a:t>
            </a:r>
            <a:r>
              <a:rPr lang="en-GB" dirty="0"/>
              <a:t> </a:t>
            </a:r>
            <a:r>
              <a:rPr lang="en-GB" dirty="0" err="1"/>
              <a:t>oleh</a:t>
            </a:r>
            <a:r>
              <a:rPr lang="en-GB" dirty="0"/>
              <a:t> pointer yang </a:t>
            </a:r>
            <a:r>
              <a:rPr lang="en-GB" dirty="0" err="1"/>
              <a:t>berbeda</a:t>
            </a:r>
            <a:r>
              <a:rPr lang="en-GB" dirty="0"/>
              <a:t> </a:t>
            </a:r>
            <a:r>
              <a:rPr lang="en-GB" dirty="0" err="1"/>
              <a:t>mempunyai</a:t>
            </a:r>
            <a:r>
              <a:rPr lang="en-GB" dirty="0"/>
              <a:t> </a:t>
            </a:r>
            <a:r>
              <a:rPr lang="en-GB" dirty="0" err="1"/>
              <a:t>isi</a:t>
            </a:r>
            <a:r>
              <a:rPr lang="en-GB" dirty="0"/>
              <a:t> yang </a:t>
            </a:r>
            <a:r>
              <a:rPr lang="en-GB" dirty="0" err="1"/>
              <a:t>sama</a:t>
            </a:r>
            <a:r>
              <a:rPr lang="en-GB" dirty="0"/>
              <a:t>.</a:t>
            </a:r>
          </a:p>
          <a:p>
            <a:r>
              <a:rPr lang="en-GB" dirty="0" err="1"/>
              <a:t>Syarat-syarat</a:t>
            </a:r>
            <a:r>
              <a:rPr lang="en-GB" dirty="0"/>
              <a:t> </a:t>
            </a:r>
            <a:r>
              <a:rPr lang="en-GB" dirty="0" err="1"/>
              <a:t>operasi</a:t>
            </a:r>
            <a:r>
              <a:rPr lang="en-GB" dirty="0"/>
              <a:t> pointer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kedua</a:t>
            </a:r>
            <a:r>
              <a:rPr lang="en-GB" dirty="0"/>
              <a:t> pointer yang </a:t>
            </a:r>
            <a:r>
              <a:rPr lang="en-GB" dirty="0" err="1"/>
              <a:t>dioperasikan</a:t>
            </a:r>
            <a:r>
              <a:rPr lang="en-GB" dirty="0"/>
              <a:t> </a:t>
            </a:r>
            <a:r>
              <a:rPr lang="en-GB" dirty="0" err="1"/>
              <a:t>harus</a:t>
            </a:r>
            <a:r>
              <a:rPr lang="en-GB" dirty="0"/>
              <a:t> </a:t>
            </a:r>
            <a:r>
              <a:rPr lang="en-GB" dirty="0" err="1"/>
              <a:t>mempunai</a:t>
            </a:r>
            <a:r>
              <a:rPr lang="en-GB" dirty="0"/>
              <a:t> </a:t>
            </a:r>
            <a:r>
              <a:rPr lang="en-GB" dirty="0" err="1"/>
              <a:t>deklarasi</a:t>
            </a:r>
            <a:r>
              <a:rPr lang="en-GB" dirty="0"/>
              <a:t> yang </a:t>
            </a:r>
            <a:r>
              <a:rPr lang="en-GB" dirty="0" err="1"/>
              <a:t>sama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 err="1"/>
              <a:t>Contoh</a:t>
            </a:r>
            <a:r>
              <a:rPr lang="en-GB" dirty="0"/>
              <a:t> </a:t>
            </a:r>
            <a:r>
              <a:rPr lang="en-GB" dirty="0" smtClean="0"/>
              <a:t>:</a:t>
            </a:r>
          </a:p>
          <a:p>
            <a:endParaRPr lang="en-GB" dirty="0"/>
          </a:p>
          <a:p>
            <a:r>
              <a:rPr lang="en-GB" dirty="0">
                <a:solidFill>
                  <a:srgbClr val="FF0000"/>
                </a:solidFill>
              </a:rPr>
              <a:t>Type </a:t>
            </a:r>
            <a:r>
              <a:rPr lang="en-GB" dirty="0" err="1">
                <a:solidFill>
                  <a:srgbClr val="FF0000"/>
                </a:solidFill>
              </a:rPr>
              <a:t>Mahasiswa</a:t>
            </a:r>
            <a:r>
              <a:rPr lang="en-GB" dirty="0">
                <a:solidFill>
                  <a:srgbClr val="FF0000"/>
                </a:solidFill>
              </a:rPr>
              <a:t> = ^Data</a:t>
            </a:r>
            <a:r>
              <a:rPr lang="en-GB" dirty="0" smtClean="0">
                <a:solidFill>
                  <a:srgbClr val="FF0000"/>
                </a:solidFill>
              </a:rPr>
              <a:t>;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^Data = </a:t>
            </a:r>
            <a:r>
              <a:rPr lang="en-GB" dirty="0" smtClean="0">
                <a:solidFill>
                  <a:srgbClr val="FF0000"/>
                </a:solidFill>
              </a:rPr>
              <a:t>record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    </a:t>
            </a:r>
            <a:r>
              <a:rPr lang="en-GB" dirty="0" err="1">
                <a:solidFill>
                  <a:srgbClr val="FF0000"/>
                </a:solidFill>
              </a:rPr>
              <a:t>nama</a:t>
            </a:r>
            <a:r>
              <a:rPr lang="en-GB" dirty="0">
                <a:solidFill>
                  <a:srgbClr val="FF0000"/>
                </a:solidFill>
              </a:rPr>
              <a:t> : string; </a:t>
            </a:r>
          </a:p>
          <a:p>
            <a:r>
              <a:rPr lang="en-GB" dirty="0">
                <a:solidFill>
                  <a:srgbClr val="FF0000"/>
                </a:solidFill>
              </a:rPr>
              <a:t>    </a:t>
            </a:r>
            <a:r>
              <a:rPr lang="en-GB" dirty="0" err="1">
                <a:solidFill>
                  <a:srgbClr val="FF0000"/>
                </a:solidFill>
              </a:rPr>
              <a:t>alamat</a:t>
            </a:r>
            <a:r>
              <a:rPr lang="en-GB" dirty="0">
                <a:solidFill>
                  <a:srgbClr val="FF0000"/>
                </a:solidFill>
              </a:rPr>
              <a:t> : string</a:t>
            </a:r>
            <a:r>
              <a:rPr lang="en-GB" dirty="0" smtClean="0">
                <a:solidFill>
                  <a:srgbClr val="FF0000"/>
                </a:solidFill>
              </a:rPr>
              <a:t>;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    </a:t>
            </a:r>
            <a:r>
              <a:rPr lang="en-GB" dirty="0" err="1">
                <a:solidFill>
                  <a:srgbClr val="FF0000"/>
                </a:solidFill>
              </a:rPr>
              <a:t>Brikut</a:t>
            </a:r>
            <a:r>
              <a:rPr lang="en-GB" dirty="0">
                <a:solidFill>
                  <a:srgbClr val="FF0000"/>
                </a:solidFill>
              </a:rPr>
              <a:t> : </a:t>
            </a:r>
            <a:r>
              <a:rPr lang="en-GB" dirty="0" err="1" smtClean="0">
                <a:solidFill>
                  <a:srgbClr val="FF0000"/>
                </a:solidFill>
              </a:rPr>
              <a:t>Mahasiswa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End</a:t>
            </a:r>
            <a:r>
              <a:rPr lang="en-GB" dirty="0" smtClean="0">
                <a:solidFill>
                  <a:srgbClr val="FF0000"/>
                </a:solidFill>
              </a:rPr>
              <a:t>;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 err="1">
                <a:solidFill>
                  <a:srgbClr val="FF0000"/>
                </a:solidFill>
              </a:rPr>
              <a:t>Var</a:t>
            </a:r>
            <a:r>
              <a:rPr lang="en-GB" dirty="0">
                <a:solidFill>
                  <a:srgbClr val="FF0000"/>
                </a:solidFill>
              </a:rPr>
              <a:t> T1, T2 : </a:t>
            </a:r>
            <a:r>
              <a:rPr lang="en-GB" dirty="0" err="1">
                <a:solidFill>
                  <a:srgbClr val="FF0000"/>
                </a:solidFill>
              </a:rPr>
              <a:t>Mahasiswa</a:t>
            </a:r>
            <a:r>
              <a:rPr lang="en-GB" dirty="0">
                <a:solidFill>
                  <a:srgbClr val="FF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85340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1131</TotalTime>
  <Words>841</Words>
  <Application>Microsoft Office PowerPoint</Application>
  <PresentationFormat>Widescreen</PresentationFormat>
  <Paragraphs>116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Algoritma dan Struktur Data</vt:lpstr>
      <vt:lpstr>Pointer</vt:lpstr>
      <vt:lpstr>Cara Penggunaan Pointer</vt:lpstr>
      <vt:lpstr>Cara Penggunaan Pointer</vt:lpstr>
      <vt:lpstr>Cara Penggunaan Pointer</vt:lpstr>
      <vt:lpstr>Deklarasi Pointer</vt:lpstr>
      <vt:lpstr>Implementasi Pointer Pada Record</vt:lpstr>
      <vt:lpstr>Implementasi Pointer Pada Record</vt:lpstr>
      <vt:lpstr>Operasi Pada Pointer </vt:lpstr>
      <vt:lpstr>Operasi Pada Pointer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dan Struktur Data</dc:title>
  <dc:creator>ITD31</dc:creator>
  <cp:lastModifiedBy>ITD31</cp:lastModifiedBy>
  <cp:revision>6</cp:revision>
  <dcterms:created xsi:type="dcterms:W3CDTF">2023-03-24T08:58:55Z</dcterms:created>
  <dcterms:modified xsi:type="dcterms:W3CDTF">2023-03-28T13:22:47Z</dcterms:modified>
</cp:coreProperties>
</file>