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064" y="975360"/>
            <a:ext cx="8400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Materi</a:t>
            </a:r>
            <a:r>
              <a:rPr lang="en-US" sz="2800" dirty="0" smtClean="0"/>
              <a:t> 5</a:t>
            </a:r>
            <a:br>
              <a:rPr lang="en-US" sz="2800" dirty="0" smtClean="0"/>
            </a:br>
            <a:r>
              <a:rPr lang="en-US" sz="2800" dirty="0" err="1" smtClean="0"/>
              <a:t>Pemodelan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Arbai</a:t>
            </a:r>
            <a:endParaRPr lang="en-US" sz="2800" dirty="0" smtClean="0"/>
          </a:p>
          <a:p>
            <a:pPr algn="ctr"/>
            <a:r>
              <a:rPr lang="en-US" sz="2800" dirty="0" smtClean="0"/>
              <a:t>223220066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err="1" smtClean="0"/>
              <a:t>Universitas</a:t>
            </a:r>
            <a:r>
              <a:rPr lang="en-US" sz="2800" dirty="0" smtClean="0"/>
              <a:t> AKI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698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3840"/>
            <a:ext cx="7766936" cy="743712"/>
          </a:xfrm>
        </p:spPr>
        <p:txBody>
          <a:bodyPr/>
          <a:lstStyle/>
          <a:p>
            <a:pPr algn="l"/>
            <a:r>
              <a:rPr lang="en-GB" dirty="0" err="1" smtClean="0"/>
              <a:t>Pemodelan</a:t>
            </a:r>
            <a:r>
              <a:rPr lang="en-GB" dirty="0" smtClean="0"/>
              <a:t> </a:t>
            </a:r>
            <a:r>
              <a:rPr lang="en-GB" dirty="0" err="1" smtClean="0"/>
              <a:t>analisis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14143"/>
            <a:ext cx="7766936" cy="3233589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/>
              <a:t>Rekayasa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dimulai</a:t>
            </a:r>
            <a:r>
              <a:rPr lang="en-GB" dirty="0"/>
              <a:t> dg </a:t>
            </a:r>
            <a:r>
              <a:rPr lang="en-GB" dirty="0" err="1"/>
              <a:t>serangkaian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tugas</a:t>
            </a:r>
            <a:r>
              <a:rPr lang="en-GB" dirty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membawa</a:t>
            </a:r>
            <a:r>
              <a:rPr lang="en-GB" dirty="0"/>
              <a:t> </a:t>
            </a:r>
            <a:r>
              <a:rPr lang="en-GB" dirty="0" err="1"/>
              <a:t>pd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spesifikasi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lengkap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persyaratan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representasi</a:t>
            </a:r>
            <a:r>
              <a:rPr lang="en-GB" dirty="0"/>
              <a:t> </a:t>
            </a:r>
            <a:r>
              <a:rPr lang="en-GB" dirty="0" err="1"/>
              <a:t>desain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komprehensif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S/W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 smtClean="0"/>
              <a:t>dibangun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: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Terstruktur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Berorientasi</a:t>
            </a:r>
            <a:r>
              <a:rPr lang="en-GB" dirty="0"/>
              <a:t> </a:t>
            </a:r>
            <a:r>
              <a:rPr lang="en-GB" dirty="0" err="1" smtClean="0"/>
              <a:t>Objek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Pemodelan</a:t>
            </a:r>
            <a:r>
              <a:rPr lang="en-GB" dirty="0" smtClean="0"/>
              <a:t>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mencapai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</a:t>
            </a:r>
            <a:r>
              <a:rPr lang="en-GB" dirty="0" err="1"/>
              <a:t>sasaran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utama</a:t>
            </a:r>
            <a:r>
              <a:rPr lang="en-GB" dirty="0"/>
              <a:t> </a:t>
            </a:r>
            <a:r>
              <a:rPr lang="en-GB" dirty="0" smtClean="0"/>
              <a:t>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dibutuhkan</a:t>
            </a:r>
            <a:r>
              <a:rPr lang="en-GB" dirty="0"/>
              <a:t> </a:t>
            </a:r>
            <a:r>
              <a:rPr lang="en-GB" dirty="0" err="1"/>
              <a:t>pelanggan</a:t>
            </a:r>
            <a:endParaRPr lang="en-GB" dirty="0"/>
          </a:p>
          <a:p>
            <a:pPr marL="800100" lvl="1" indent="-342900" algn="l">
              <a:buFont typeface="+mj-lt"/>
              <a:buAutoNum type="arabicPeriod"/>
            </a:pPr>
            <a:r>
              <a:rPr lang="en-GB" dirty="0" err="1"/>
              <a:t>membangun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pembuatan</a:t>
            </a:r>
            <a:r>
              <a:rPr lang="en-GB" dirty="0"/>
              <a:t> </a:t>
            </a:r>
            <a:r>
              <a:rPr lang="en-GB" dirty="0" err="1"/>
              <a:t>desain</a:t>
            </a:r>
            <a:r>
              <a:rPr lang="en-GB" dirty="0"/>
              <a:t> </a:t>
            </a:r>
            <a:r>
              <a:rPr lang="en-GB" dirty="0" smtClean="0"/>
              <a:t>S/W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dirty="0" err="1"/>
              <a:t>membatasi</a:t>
            </a:r>
            <a:r>
              <a:rPr lang="en-GB" dirty="0"/>
              <a:t> </a:t>
            </a:r>
            <a:r>
              <a:rPr lang="en-GB" dirty="0" err="1"/>
              <a:t>persyaratan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divalidasi</a:t>
            </a:r>
            <a:r>
              <a:rPr lang="en-GB" dirty="0"/>
              <a:t> </a:t>
            </a:r>
            <a:r>
              <a:rPr lang="en-GB" dirty="0" err="1"/>
              <a:t>begitu</a:t>
            </a:r>
            <a:r>
              <a:rPr lang="en-GB" dirty="0"/>
              <a:t> S/W</a:t>
            </a:r>
            <a:br>
              <a:rPr lang="en-GB" dirty="0"/>
            </a:br>
            <a:r>
              <a:rPr lang="en-GB" dirty="0" err="1" smtClean="0"/>
              <a:t>dibangun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34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87680"/>
            <a:ext cx="7766936" cy="853440"/>
          </a:xfrm>
        </p:spPr>
        <p:txBody>
          <a:bodyPr/>
          <a:lstStyle/>
          <a:p>
            <a:pPr algn="l"/>
            <a:r>
              <a:rPr lang="en-GB" dirty="0"/>
              <a:t>Model </a:t>
            </a:r>
            <a:r>
              <a:rPr lang="en-GB" dirty="0" err="1"/>
              <a:t>Analisis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84831"/>
            <a:ext cx="7766936" cy="3062901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analisis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merupakan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serangkaian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model,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merupakan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representasi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teknis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pertama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Telah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banyak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diusulkan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pemodelan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analisis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tetapi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saat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dua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mendominasi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landskap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pemodelan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analisis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Yang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pertama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Analisis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Terstruktur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pemodelan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klasik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Analisis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Berorientasi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26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36448"/>
            <a:ext cx="7766936" cy="877823"/>
          </a:xfrm>
        </p:spPr>
        <p:txBody>
          <a:bodyPr/>
          <a:lstStyle/>
          <a:p>
            <a:pPr algn="l"/>
            <a:r>
              <a:rPr lang="en-GB" dirty="0" err="1"/>
              <a:t>Elemen</a:t>
            </a:r>
            <a:r>
              <a:rPr lang="en-GB" dirty="0"/>
              <a:t> model </a:t>
            </a:r>
            <a:r>
              <a:rPr lang="en-GB" dirty="0" err="1"/>
              <a:t>analisis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243328"/>
            <a:ext cx="7766936" cy="2904404"/>
          </a:xfrm>
        </p:spPr>
        <p:txBody>
          <a:bodyPr/>
          <a:lstStyle/>
          <a:p>
            <a:pPr algn="l"/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dikumpulkan</a:t>
            </a:r>
            <a:r>
              <a:rPr lang="en-GB" dirty="0"/>
              <a:t>,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(tools) </a:t>
            </a:r>
            <a:r>
              <a:rPr lang="en-GB" dirty="0" err="1"/>
              <a:t>seperti</a:t>
            </a:r>
            <a:r>
              <a:rPr lang="en-GB" dirty="0"/>
              <a:t> DFD (Data Flow Diagram), ERD (Entity Relationship Diagram), </a:t>
            </a:r>
            <a:r>
              <a:rPr lang="en-GB" dirty="0" err="1"/>
              <a:t>dll</a:t>
            </a:r>
            <a:r>
              <a:rPr lang="en-GB" dirty="0"/>
              <a:t>. Data Dictionary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bekal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menganalisis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. Data Dictionary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gambaran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data yang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software </a:t>
            </a:r>
            <a:r>
              <a:rPr lang="en-GB" dirty="0" err="1"/>
              <a:t>nantinya</a:t>
            </a:r>
            <a:r>
              <a:rPr lang="en-GB" dirty="0"/>
              <a:t>. Diagram-diagram </a:t>
            </a:r>
            <a:r>
              <a:rPr lang="en-GB" dirty="0" err="1"/>
              <a:t>tadi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karakteristik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. DFD </a:t>
            </a:r>
            <a:r>
              <a:rPr lang="en-GB" dirty="0" err="1"/>
              <a:t>memberi</a:t>
            </a:r>
            <a:r>
              <a:rPr lang="en-GB" dirty="0"/>
              <a:t> </a:t>
            </a:r>
            <a:r>
              <a:rPr lang="en-GB" dirty="0" err="1"/>
              <a:t>gambaran</a:t>
            </a:r>
            <a:r>
              <a:rPr lang="en-GB" dirty="0"/>
              <a:t> </a:t>
            </a:r>
            <a:r>
              <a:rPr lang="en-GB" dirty="0" err="1"/>
              <a:t>bagaimana</a:t>
            </a:r>
            <a:r>
              <a:rPr lang="en-GB" dirty="0"/>
              <a:t> data </a:t>
            </a:r>
            <a:r>
              <a:rPr lang="en-GB" dirty="0" err="1"/>
              <a:t>berubah</a:t>
            </a:r>
            <a:r>
              <a:rPr lang="en-GB" dirty="0"/>
              <a:t> </a:t>
            </a:r>
            <a:r>
              <a:rPr lang="en-GB" dirty="0" err="1"/>
              <a:t>sejalan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alirannya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fungsi-fungsi</a:t>
            </a:r>
            <a:r>
              <a:rPr lang="en-GB" dirty="0"/>
              <a:t> yang </a:t>
            </a:r>
            <a:r>
              <a:rPr lang="en-GB" dirty="0" err="1"/>
              <a:t>mengubah</a:t>
            </a:r>
            <a:r>
              <a:rPr lang="en-GB" dirty="0"/>
              <a:t> data-data </a:t>
            </a:r>
            <a:r>
              <a:rPr lang="en-GB" dirty="0" err="1"/>
              <a:t>tadi</a:t>
            </a:r>
            <a:r>
              <a:rPr lang="en-GB" dirty="0"/>
              <a:t>. ERD </a:t>
            </a: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relasi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21900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65760"/>
            <a:ext cx="7766936" cy="2182368"/>
          </a:xfrm>
        </p:spPr>
        <p:txBody>
          <a:bodyPr/>
          <a:lstStyle/>
          <a:p>
            <a:pPr algn="l"/>
            <a:r>
              <a:rPr lang="sv-SE" dirty="0"/>
              <a:t>Model analisis harus dapat mencapai 3 sasaran </a:t>
            </a:r>
            <a:r>
              <a:rPr lang="sv-SE" dirty="0" smtClean="0"/>
              <a:t>utama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48127"/>
            <a:ext cx="7766936" cy="259960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yang </a:t>
            </a:r>
            <a:r>
              <a:rPr lang="en-GB" dirty="0" err="1"/>
              <a:t>dibutuhkan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/>
              <a:t>membangun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pembuat</a:t>
            </a:r>
            <a:r>
              <a:rPr lang="en-GB" dirty="0"/>
              <a:t> </a:t>
            </a:r>
            <a:r>
              <a:rPr lang="en-GB" dirty="0" err="1"/>
              <a:t>desain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/>
              <a:t>membatasi</a:t>
            </a:r>
            <a:r>
              <a:rPr lang="en-GB" dirty="0"/>
              <a:t> </a:t>
            </a:r>
            <a:r>
              <a:rPr lang="en-GB" dirty="0" err="1"/>
              <a:t>serangkaian</a:t>
            </a:r>
            <a:r>
              <a:rPr lang="en-GB" dirty="0"/>
              <a:t> </a:t>
            </a:r>
            <a:r>
              <a:rPr lang="en-GB" dirty="0" err="1"/>
              <a:t>persyaratan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divalidasi</a:t>
            </a:r>
            <a:r>
              <a:rPr lang="en-GB" dirty="0"/>
              <a:t> </a:t>
            </a:r>
            <a:r>
              <a:rPr lang="en-GB" dirty="0" err="1"/>
              <a:t>begitu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dibangun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53814"/>
            <a:ext cx="7766936" cy="1646302"/>
          </a:xfrm>
        </p:spPr>
        <p:txBody>
          <a:bodyPr/>
          <a:lstStyle/>
          <a:p>
            <a:pPr algn="l"/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Analisis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100116"/>
            <a:ext cx="7766936" cy="41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24502"/>
            <a:ext cx="7766936" cy="1646302"/>
          </a:xfrm>
        </p:spPr>
        <p:txBody>
          <a:bodyPr/>
          <a:lstStyle/>
          <a:p>
            <a:pPr algn="l"/>
            <a:r>
              <a:rPr lang="en-GB" b="1" dirty="0" err="1"/>
              <a:t>Pemodelan</a:t>
            </a:r>
            <a:r>
              <a:rPr lang="en-GB" b="1" dirty="0"/>
              <a:t> Data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270805"/>
            <a:ext cx="7766936" cy="287692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ERD </a:t>
            </a:r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en-GB" dirty="0" err="1"/>
              <a:t>perekayasa</a:t>
            </a:r>
            <a:r>
              <a:rPr lang="en-GB" dirty="0"/>
              <a:t> S/W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data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hubungannya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notasi</a:t>
            </a:r>
            <a:r>
              <a:rPr lang="en-GB" dirty="0"/>
              <a:t> </a:t>
            </a:r>
            <a:r>
              <a:rPr lang="en-GB" dirty="0" err="1"/>
              <a:t>grafis</a:t>
            </a:r>
            <a:r>
              <a:rPr lang="en-GB" dirty="0"/>
              <a:t> (data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dimasukkan</a:t>
            </a:r>
            <a:r>
              <a:rPr lang="en-GB" dirty="0"/>
              <a:t>, </a:t>
            </a:r>
            <a:r>
              <a:rPr lang="en-GB" dirty="0" err="1"/>
              <a:t>disimpan</a:t>
            </a:r>
            <a:r>
              <a:rPr lang="en-GB" dirty="0"/>
              <a:t>, </a:t>
            </a:r>
            <a:r>
              <a:rPr lang="en-GB" dirty="0" err="1"/>
              <a:t>ditransformasi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) </a:t>
            </a: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ERD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berfokus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data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independen</a:t>
            </a:r>
            <a:r>
              <a:rPr lang="en-GB" dirty="0"/>
              <a:t> </a:t>
            </a:r>
            <a:r>
              <a:rPr lang="en-GB" dirty="0" err="1"/>
              <a:t>thd</a:t>
            </a:r>
            <a:r>
              <a:rPr lang="en-GB" dirty="0"/>
              <a:t> proses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mentransformasikan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Model data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utama</a:t>
            </a:r>
            <a:r>
              <a:rPr lang="en-GB" dirty="0"/>
              <a:t> : </a:t>
            </a:r>
            <a:endParaRPr lang="en-GB" dirty="0" smtClean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GB" dirty="0" err="1"/>
              <a:t>Objek</a:t>
            </a:r>
            <a:r>
              <a:rPr lang="en-GB" dirty="0"/>
              <a:t> data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dirty="0" err="1"/>
              <a:t>Atribut</a:t>
            </a:r>
            <a:r>
              <a:rPr lang="en-GB" dirty="0"/>
              <a:t>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dirty="0" err="1"/>
              <a:t>Hubungan</a:t>
            </a:r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8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53154"/>
            <a:ext cx="7766936" cy="1663686"/>
          </a:xfrm>
        </p:spPr>
        <p:txBody>
          <a:bodyPr/>
          <a:lstStyle/>
          <a:p>
            <a:pPr algn="l"/>
            <a:r>
              <a:rPr lang="en-US" dirty="0" err="1" smtClean="0"/>
              <a:t>Kardinalitas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16841"/>
            <a:ext cx="7766936" cy="3030892"/>
          </a:xfrm>
        </p:spPr>
        <p:txBody>
          <a:bodyPr>
            <a:normAutofit fontScale="92500" lnSpcReduction="20000"/>
          </a:bodyPr>
          <a:lstStyle/>
          <a:p>
            <a:pPr lvl="0" algn="l" fontAlgn="base"/>
            <a:r>
              <a:rPr lang="en-GB" dirty="0" err="1"/>
              <a:t>Kardinalitas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sejumlah</a:t>
            </a:r>
            <a:r>
              <a:rPr lang="en-GB" dirty="0"/>
              <a:t> </a:t>
            </a:r>
            <a:r>
              <a:rPr lang="en-GB" dirty="0" err="1"/>
              <a:t>peristiwa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yg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sejumlah</a:t>
            </a:r>
            <a:r>
              <a:rPr lang="en-GB" dirty="0"/>
              <a:t> </a:t>
            </a:r>
            <a:r>
              <a:rPr lang="en-GB" dirty="0" err="1"/>
              <a:t>peristiwa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lain </a:t>
            </a:r>
          </a:p>
          <a:p>
            <a:pPr lvl="0" algn="l" fontAlgn="base"/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:   </a:t>
            </a:r>
          </a:p>
          <a:p>
            <a:pPr lvl="0" algn="l" fontAlgn="base"/>
            <a:r>
              <a:rPr lang="en-GB" dirty="0" err="1"/>
              <a:t>Satu-ke-satu</a:t>
            </a:r>
            <a:r>
              <a:rPr lang="en-GB" dirty="0"/>
              <a:t> :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berhubungan</a:t>
            </a:r>
            <a:r>
              <a:rPr lang="en-GB" dirty="0"/>
              <a:t> dg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sebaliknya</a:t>
            </a:r>
            <a:r>
              <a:rPr lang="en-GB" dirty="0"/>
              <a:t> </a:t>
            </a:r>
          </a:p>
          <a:p>
            <a:pPr lvl="0" algn="l" fontAlgn="base"/>
            <a:r>
              <a:rPr lang="en-GB" dirty="0" err="1"/>
              <a:t>Satu-ke-banyak</a:t>
            </a:r>
            <a:r>
              <a:rPr lang="en-GB" dirty="0"/>
              <a:t> :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berhubungan</a:t>
            </a:r>
            <a:r>
              <a:rPr lang="en-GB" dirty="0"/>
              <a:t> dg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B,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berhubungan</a:t>
            </a:r>
            <a:r>
              <a:rPr lang="en-GB" dirty="0"/>
              <a:t> dg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  </a:t>
            </a:r>
          </a:p>
          <a:p>
            <a:pPr lvl="0" algn="l" fontAlgn="base"/>
            <a:r>
              <a:rPr lang="en-GB" dirty="0" err="1"/>
              <a:t>Banyak-ke-banyak</a:t>
            </a:r>
            <a:r>
              <a:rPr lang="en-GB" dirty="0"/>
              <a:t> :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berhubungan</a:t>
            </a:r>
            <a:r>
              <a:rPr lang="en-GB" dirty="0"/>
              <a:t> dg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B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berhubungan</a:t>
            </a:r>
            <a:r>
              <a:rPr lang="en-GB" dirty="0"/>
              <a:t> dg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kejadian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A 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6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94814"/>
            <a:ext cx="7766936" cy="1646302"/>
          </a:xfrm>
        </p:spPr>
        <p:txBody>
          <a:bodyPr/>
          <a:lstStyle/>
          <a:p>
            <a:r>
              <a:rPr lang="es-ES" dirty="0" err="1"/>
              <a:t>Pemodelan</a:t>
            </a:r>
            <a:r>
              <a:rPr lang="es-ES" dirty="0"/>
              <a:t> </a:t>
            </a:r>
            <a:r>
              <a:rPr lang="es-ES" dirty="0" err="1"/>
              <a:t>Fungsional</a:t>
            </a:r>
            <a:r>
              <a:rPr lang="es-ES" dirty="0"/>
              <a:t> dan </a:t>
            </a:r>
            <a:r>
              <a:rPr lang="es-ES" dirty="0" err="1"/>
              <a:t>Aliran</a:t>
            </a:r>
            <a:r>
              <a:rPr lang="es-ES" dirty="0"/>
              <a:t> </a:t>
            </a:r>
            <a:r>
              <a:rPr lang="es-ES" dirty="0" err="1"/>
              <a:t>Informasi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41117"/>
            <a:ext cx="7766936" cy="30066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DFD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grafis</a:t>
            </a:r>
            <a:r>
              <a:rPr lang="en-GB" dirty="0"/>
              <a:t> yang </a:t>
            </a:r>
            <a:r>
              <a:rPr lang="en-GB" dirty="0" err="1"/>
              <a:t>menggambarkan</a:t>
            </a:r>
            <a:r>
              <a:rPr lang="en-GB" dirty="0"/>
              <a:t> </a:t>
            </a:r>
            <a:r>
              <a:rPr lang="en-GB" dirty="0" err="1"/>
              <a:t>aliran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transformasi</a:t>
            </a:r>
            <a:r>
              <a:rPr lang="en-GB" dirty="0"/>
              <a:t> yang </a:t>
            </a:r>
            <a:r>
              <a:rPr lang="en-GB" dirty="0" err="1"/>
              <a:t>diaplikasikan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data </a:t>
            </a:r>
            <a:r>
              <a:rPr lang="en-GB" dirty="0" err="1"/>
              <a:t>bergerak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input </a:t>
            </a:r>
            <a:r>
              <a:rPr lang="en-GB" dirty="0" err="1"/>
              <a:t>menjadi</a:t>
            </a:r>
            <a:r>
              <a:rPr lang="en-GB" dirty="0"/>
              <a:t> output.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DFD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mekanisme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fungsional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aliran</a:t>
            </a:r>
            <a:r>
              <a:rPr lang="en-GB" dirty="0"/>
              <a:t>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DFD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menyajikan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abstraksi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DFD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dipartisi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tingkat-tingkat</a:t>
            </a:r>
            <a:r>
              <a:rPr lang="en-GB" dirty="0"/>
              <a:t> yang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aliran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bertambah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ideal. 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142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413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Pemodelan analisis</vt:lpstr>
      <vt:lpstr>Model Analisis</vt:lpstr>
      <vt:lpstr>Elemen model analisis</vt:lpstr>
      <vt:lpstr>Model analisis harus dapat mencapai 3 sasaran utama</vt:lpstr>
      <vt:lpstr>Struktur Pemodelan Analisis</vt:lpstr>
      <vt:lpstr>Pemodelan Data  </vt:lpstr>
      <vt:lpstr>Kardinalitas</vt:lpstr>
      <vt:lpstr>Pemodelan Fungsional dan Aliran Informasi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5</cp:revision>
  <dcterms:created xsi:type="dcterms:W3CDTF">2023-03-21T04:27:09Z</dcterms:created>
  <dcterms:modified xsi:type="dcterms:W3CDTF">2023-03-21T06:14:31Z</dcterms:modified>
</cp:coreProperties>
</file>