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779" r:id="rId4"/>
  </p:sldMasterIdLst>
  <p:notesMasterIdLst>
    <p:notesMasterId r:id="rId11"/>
  </p:notesMasterIdLst>
  <p:handoutMasterIdLst>
    <p:handoutMasterId r:id="rId12"/>
  </p:handoutMasterIdLst>
  <p:sldIdLst>
    <p:sldId id="257" r:id="rId5"/>
    <p:sldId id="343" r:id="rId6"/>
    <p:sldId id="287" r:id="rId7"/>
    <p:sldId id="342" r:id="rId8"/>
    <p:sldId id="286" r:id="rId9"/>
    <p:sldId id="30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FF"/>
    <a:srgbClr val="66FFFF"/>
    <a:srgbClr val="00FF99"/>
    <a:srgbClr val="EC4E4E"/>
    <a:srgbClr val="0C4360"/>
    <a:srgbClr val="103350"/>
    <a:srgbClr val="1B6872"/>
    <a:srgbClr val="63B7C6"/>
    <a:srgbClr val="002136"/>
    <a:srgbClr val="0C75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01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CD784F2-097A-4060-8FF3-6FB91EC3D7DB}" type="datetime1">
              <a:rPr lang="fr-FR" smtClean="0"/>
              <a:t>10/04/2022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831430A-4AA4-45C8-AC23-CD6B61C41A4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BF86344-02EE-4788-B238-DABD819F9A49}" type="datetime1">
              <a:rPr lang="fr-FR" noProof="0" smtClean="0"/>
              <a:t>10/04/2022</a:t>
            </a:fld>
            <a:endParaRPr lang="fr-FR" noProof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734D747-9380-41EE-9946-EC9EC0CA5D1E}" type="slidenum">
              <a:rPr lang="fr-FR" noProof="0" smtClean="0"/>
              <a:t>‹#›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H"/>
              <a:t>31/01/2022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P3 - Paraglider Landing Training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263D6C4-4840-40CC-AC84-17E24B3B7BDE}" type="slidenum">
              <a:rPr lang="fr-FR" noProof="0" smtClean="0"/>
              <a:t>‹#›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240855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H"/>
              <a:t>31/01/2022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P3 - Paraglider Landing Training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263D6C4-4840-40CC-AC84-17E24B3B7BDE}" type="slidenum">
              <a:rPr lang="fr-FR" noProof="0" smtClean="0"/>
              <a:t>‹#›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420395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H"/>
              <a:t>31/01/2022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P3 - Paraglider Landing Training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263D6C4-4840-40CC-AC84-17E24B3B7BDE}" type="slidenum">
              <a:rPr lang="fr-FR" noProof="0" smtClean="0"/>
              <a:t>‹#›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5725207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H"/>
              <a:t>31/01/2022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P3 - Paraglider Landing Training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263D6C4-4840-40CC-AC84-17E24B3B7BDE}" type="slidenum">
              <a:rPr lang="fr-FR" noProof="0" smtClean="0"/>
              <a:t>‹#›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3028267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H"/>
              <a:t>31/01/2022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P3 - Paraglider Landing Training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263D6C4-4840-40CC-AC84-17E24B3B7BDE}" type="slidenum">
              <a:rPr lang="fr-FR" noProof="0" smtClean="0"/>
              <a:t>‹#›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5822515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H"/>
              <a:t>31/01/2022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P3 - Paraglider Landing Training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263D6C4-4840-40CC-AC84-17E24B3B7BDE}" type="slidenum">
              <a:rPr lang="fr-FR" noProof="0" smtClean="0"/>
              <a:t>‹#›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5096248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H"/>
              <a:t>31/01/2022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P3 - Paraglider Landing Training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263D6C4-4840-40CC-AC84-17E24B3B7BDE}" type="slidenum">
              <a:rPr lang="fr-FR" noProof="0" smtClean="0"/>
              <a:t>‹#›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8743649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H"/>
              <a:t>31/01/2022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P3 - Paraglider Landing Training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263D6C4-4840-40CC-AC84-17E24B3B7BDE}" type="slidenum">
              <a:rPr lang="fr-FR" noProof="0" smtClean="0"/>
              <a:t>‹#›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2534217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H"/>
              <a:t>31/01/2022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P3 - Paraglider Landing Training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263D6C4-4840-40CC-AC84-17E24B3B7BDE}" type="slidenum">
              <a:rPr lang="fr-FR" noProof="0" smtClean="0"/>
              <a:t>‹#›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7886332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8" name="Forme libre : Form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9" name="Forme libre : Form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0" name="Triangle droit 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1" name="Forme libre : Forme 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13" name="Forme libre : Form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14" name="Forme libre : Form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15" name="Forme libre : Form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orme libre : Form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18" name="Forme libre : Form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</p:grp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orme libre : Form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21" name="Forme libre : Form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</p:grp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 rtl="0"/>
            <a:r>
              <a:rPr lang="fr-FR" noProof="0"/>
              <a:t>Modifiez les styles du texte du masque</a:t>
            </a:r>
          </a:p>
        </p:txBody>
      </p:sp>
      <p:sp>
        <p:nvSpPr>
          <p:cNvPr id="22" name="Espace réservé du numéro de diapositive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fr-FR" noProof="0" smtClean="0"/>
              <a:pPr rtl="0"/>
              <a:t>‹#›</a:t>
            </a:fld>
            <a:endParaRPr lang="fr-FR" noProof="0"/>
          </a:p>
        </p:txBody>
      </p:sp>
      <p:sp>
        <p:nvSpPr>
          <p:cNvPr id="23" name="Titr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Titre de section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34" name="Forme libre : Form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24" name="Forme libre : Form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5" name="Forme libre : Form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4" name="Ovale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8" name="Titr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 rtl="0"/>
            <a:r>
              <a:rPr lang="fr-FR" sz="18400" noProof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Guillemet</a:t>
            </a:r>
          </a:p>
        </p:txBody>
      </p:sp>
      <p:sp>
        <p:nvSpPr>
          <p:cNvPr id="19" name="Espace réservé du numéro de diapositive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fr-FR" noProof="0" smtClean="0"/>
              <a:pPr rtl="0"/>
              <a:t>‹#›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H"/>
              <a:t>31/01/2022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P3 - Paraglider Landing Training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263D6C4-4840-40CC-AC84-17E24B3B7BDE}" type="slidenum">
              <a:rPr lang="fr-FR" noProof="0" smtClean="0"/>
              <a:t>‹#›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20261299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Zone+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 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0" name="Forme libre : Form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8" name="Forme libre : Forme 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Modifiez le style du titre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fr-FR" noProof="0" smtClean="0"/>
              <a:pPr rtl="0"/>
              <a:t>‹#›</a:t>
            </a:fld>
            <a:endParaRPr lang="fr-FR" noProof="0"/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orme libre : Form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17" name="Forme libre : Forme 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</p:grpSp>
      <p:sp>
        <p:nvSpPr>
          <p:cNvPr id="23" name="Espace réservé du texte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4500" y="1625385"/>
            <a:ext cx="6718300" cy="4093243"/>
          </a:xfrm>
        </p:spPr>
        <p:txBody>
          <a:bodyPr rtlCol="0"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 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0" name="Forme libre : Form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18" name="Forme libre : Form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8" name="Forme libre : Form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Modifiez le style du titre</a:t>
            </a:r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orme libre : Form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17" name="Forme libre : Forme 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</p:grpSp>
      <p:grpSp>
        <p:nvGrpSpPr>
          <p:cNvPr id="6" name="Groupe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 : Coin rogné 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fr-FR" noProof="0"/>
            </a:p>
          </p:txBody>
        </p:sp>
        <p:sp>
          <p:nvSpPr>
            <p:cNvPr id="3" name="Rectangle : Coin rogné 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</p:grpSp>
      <p:sp>
        <p:nvSpPr>
          <p:cNvPr id="24" name="Forme libre : Form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fr-FR" noProof="0" smtClean="0"/>
              <a:pPr rtl="0"/>
              <a:t>‹#›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 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0" name="Forme libre : Form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18" name="Forme libre : Form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8" name="Forme libre : Form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Modifiez le style du titre</a:t>
            </a:r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orme libre : Form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17" name="Forme libre : Forme 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</p:grpSp>
      <p:grpSp>
        <p:nvGrpSpPr>
          <p:cNvPr id="6" name="Groupe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 : Coin rogné 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fr-FR" noProof="0"/>
            </a:p>
          </p:txBody>
        </p:sp>
        <p:sp>
          <p:nvSpPr>
            <p:cNvPr id="3" name="Rectangle : Coin rogné 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</p:grpSp>
      <p:sp>
        <p:nvSpPr>
          <p:cNvPr id="24" name="Forme libre : Form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fr-FR" noProof="0" smtClean="0"/>
              <a:pPr rtl="0"/>
              <a:t>‹#›</a:t>
            </a:fld>
            <a:endParaRPr lang="fr-FR" noProof="0"/>
          </a:p>
        </p:txBody>
      </p:sp>
      <p:sp>
        <p:nvSpPr>
          <p:cNvPr id="20" name="Espace réservé du contenu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43365" y="1825625"/>
            <a:ext cx="11215235" cy="4351338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 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0" name="Forme libre : Form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18" name="Forme libre : Form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8" name="Forme libre : Form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Modifiez le style du titre</a:t>
            </a:r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orme libre : Form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17" name="Forme libre : Forme 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</p:grpSp>
      <p:grpSp>
        <p:nvGrpSpPr>
          <p:cNvPr id="6" name="Groupe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 : Coin rogné 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fr-FR" noProof="0"/>
            </a:p>
          </p:txBody>
        </p:sp>
        <p:sp>
          <p:nvSpPr>
            <p:cNvPr id="3" name="Rectangle : Coin rogné 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</p:grpSp>
      <p:sp>
        <p:nvSpPr>
          <p:cNvPr id="24" name="Forme libre : Form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fr-FR" noProof="0" smtClean="0"/>
              <a:pPr rtl="0"/>
              <a:t>‹#›</a:t>
            </a:fld>
            <a:endParaRPr lang="fr-FR" noProof="0"/>
          </a:p>
        </p:txBody>
      </p:sp>
      <p:sp>
        <p:nvSpPr>
          <p:cNvPr id="25" name="Espace réservé du texte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44500" y="1681163"/>
            <a:ext cx="5157787" cy="823912"/>
          </a:xfrm>
        </p:spPr>
        <p:txBody>
          <a:bodyPr rtlCol="0"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26" name="Espace réservé du texte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500812" y="1681163"/>
            <a:ext cx="5157788" cy="823912"/>
          </a:xfrm>
        </p:spPr>
        <p:txBody>
          <a:bodyPr rtlCol="0"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27" name="Espace réservé du contenu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44500" y="2505075"/>
            <a:ext cx="5157787" cy="3684588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28" name="Espace réservé du contenu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475412" y="2505075"/>
            <a:ext cx="5183188" cy="3684588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 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0" name="Forme libre : Form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18" name="Forme libre : Form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8" name="Forme libre : Form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Modifiez le style du titre</a:t>
            </a:r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orme libre : Form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17" name="Forme libre : Forme 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</p:grpSp>
      <p:grpSp>
        <p:nvGrpSpPr>
          <p:cNvPr id="6" name="Groupe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 : Coin rogné 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fr-FR" noProof="0"/>
            </a:p>
          </p:txBody>
        </p:sp>
        <p:sp>
          <p:nvSpPr>
            <p:cNvPr id="3" name="Rectangle : Coin rogné 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</p:grpSp>
      <p:sp>
        <p:nvSpPr>
          <p:cNvPr id="24" name="Forme libre : Form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fr-FR" noProof="0" smtClean="0"/>
              <a:pPr rtl="0"/>
              <a:t>‹#›</a:t>
            </a:fld>
            <a:endParaRPr lang="fr-FR" noProof="0"/>
          </a:p>
        </p:txBody>
      </p:sp>
      <p:sp>
        <p:nvSpPr>
          <p:cNvPr id="20" name="Espace réservé du contenu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43365" y="1517715"/>
            <a:ext cx="5184437" cy="4659248"/>
          </a:xfrm>
        </p:spPr>
        <p:txBody>
          <a:bodyPr rtlCol="0"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21" name="Espace réservé du contenu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474163" y="1517715"/>
            <a:ext cx="5184437" cy="4659248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atégori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 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0" name="Forme libre : Form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18" name="Forme libre : Form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8" name="Forme libre : Form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Modifiez le style du titre</a:t>
            </a:r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orme libre : Form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17" name="Forme libre : Forme 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</p:grpSp>
      <p:grpSp>
        <p:nvGrpSpPr>
          <p:cNvPr id="6" name="Groupe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 : Coin rogné 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3" name="Rectangle : Coin rogné 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</p:grpSp>
      <p:sp>
        <p:nvSpPr>
          <p:cNvPr id="20" name="Espace réservé d’image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21" name="Espace réservé d’image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22" name="Espace réservé d’image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23" name="Espace réservé d’image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24" name="Espace réservé d’image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26" name="Espace réservé du texte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27" name="Espace réservé du texte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28" name="Espace réservé du texte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29" name="Espace réservé du texte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30" name="Espace réservé du texte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orme libre : Form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fr-FR" noProof="0" smtClean="0"/>
              <a:pPr rtl="0"/>
              <a:t>‹#›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hoto + Sec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 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0" name="Forme libre : Form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18" name="Forme libre : Form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8" name="Forme libre : Form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Modifiez le style du titre</a:t>
            </a:r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orme libre : Form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17" name="Forme libre : Forme 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</p:grpSp>
      <p:grpSp>
        <p:nvGrpSpPr>
          <p:cNvPr id="6" name="Groupe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 : Coin rogné 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3" name="Rectangle : Coin rogné 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</p:grpSp>
      <p:sp>
        <p:nvSpPr>
          <p:cNvPr id="26" name="Espace réservé du texte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35" name="Forme libre : Form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fr-FR" noProof="0" smtClean="0"/>
              <a:pPr rtl="0"/>
              <a:t>‹#›</a:t>
            </a:fld>
            <a:endParaRPr lang="fr-FR" noProof="0"/>
          </a:p>
        </p:txBody>
      </p:sp>
      <p:sp>
        <p:nvSpPr>
          <p:cNvPr id="13" name="Espace réservé d’image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r>
              <a:rPr lang="fr-FR" noProof="0"/>
              <a:t>Insérer une image</a:t>
            </a:r>
          </a:p>
        </p:txBody>
      </p:sp>
      <p:sp>
        <p:nvSpPr>
          <p:cNvPr id="36" name="Espace réservé du texte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37" name="Espace réservé du texte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hoto +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 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0" name="Forme libre : Form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18" name="Forme libre : Form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8" name="Forme libre : Form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Modifiez le style du titre</a:t>
            </a:r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orme libre : Form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17" name="Forme libre : Forme 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</p:grpSp>
      <p:grpSp>
        <p:nvGrpSpPr>
          <p:cNvPr id="6" name="Groupe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 : Coin rogné 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3" name="Rectangle : Coin rogné 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</p:grpSp>
      <p:sp>
        <p:nvSpPr>
          <p:cNvPr id="26" name="Espace réservé du texte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35" name="Forme libre : Form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fr-FR" noProof="0" smtClean="0"/>
              <a:pPr rtl="0"/>
              <a:t>‹#›</a:t>
            </a:fld>
            <a:endParaRPr lang="fr-FR" noProof="0"/>
          </a:p>
        </p:txBody>
      </p:sp>
      <p:sp>
        <p:nvSpPr>
          <p:cNvPr id="13" name="Espace réservé d’image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r>
              <a:rPr lang="fr-FR" noProof="0"/>
              <a:t>Insérer une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 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0" name="Forme libre : Form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18" name="Forme libre : Form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8" name="Forme libre : Form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Modifiez le style du titre</a:t>
            </a:r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orme libre : Form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17" name="Forme libre : Forme 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</p:grpSp>
      <p:grpSp>
        <p:nvGrpSpPr>
          <p:cNvPr id="6" name="Groupe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 : Coin rogné 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3" name="Rectangle : Coin rogné 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</p:grpSp>
      <p:sp>
        <p:nvSpPr>
          <p:cNvPr id="35" name="Forme libre : Form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fr-FR" noProof="0" smtClean="0"/>
              <a:pPr rtl="0"/>
              <a:t>‹#›</a:t>
            </a:fld>
            <a:endParaRPr lang="fr-FR" noProof="0"/>
          </a:p>
        </p:txBody>
      </p:sp>
      <p:sp>
        <p:nvSpPr>
          <p:cNvPr id="20" name="Espace réservé d’image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 rtlCol="0"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21" name="Espace réservé du texte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443366" y="1444649"/>
            <a:ext cx="3365063" cy="4579079"/>
          </a:xfrm>
        </p:spPr>
        <p:txBody>
          <a:bodyPr rtlCol="0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 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0" name="Forme libre : Form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18" name="Forme libre : Form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8" name="Forme libre : Form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Modifiez le style du titre</a:t>
            </a:r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orme libre : Form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17" name="Forme libre : Forme 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</p:grpSp>
      <p:grpSp>
        <p:nvGrpSpPr>
          <p:cNvPr id="6" name="Groupe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 : Coin rogné 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3" name="Rectangle : Coin rogné 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</p:grpSp>
      <p:sp>
        <p:nvSpPr>
          <p:cNvPr id="35" name="Forme libre : Form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fr-FR" noProof="0" smtClean="0"/>
              <a:pPr rtl="0"/>
              <a:t>‹#›</a:t>
            </a:fld>
            <a:endParaRPr lang="fr-FR" noProof="0"/>
          </a:p>
        </p:txBody>
      </p:sp>
      <p:sp>
        <p:nvSpPr>
          <p:cNvPr id="21" name="Espace réservé du texte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443366" y="1444649"/>
            <a:ext cx="3365063" cy="4579079"/>
          </a:xfrm>
        </p:spPr>
        <p:txBody>
          <a:bodyPr rtlCol="0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22" name="Espace réservé du contenu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964290" y="1444649"/>
            <a:ext cx="7694310" cy="4579079"/>
          </a:xfrm>
        </p:spPr>
        <p:txBody>
          <a:bodyPr rtlCol="0"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H"/>
              <a:t>31/01/2022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P3 - Paraglider Landing Training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263D6C4-4840-40CC-AC84-17E24B3B7BDE}" type="slidenum">
              <a:rPr lang="fr-FR" noProof="0" smtClean="0"/>
              <a:t>‹#›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68246970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9" name="Forme libre : Form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20" name="Forme libre : Form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21" name="Forme libre : Form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2" name="Forme libre : Form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orme libre : Form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26" name="Forme libre : Forme 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</p:grpSp>
      <p:sp>
        <p:nvSpPr>
          <p:cNvPr id="30" name="Forme libre : Form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31" name="Espace réservé du numéro de diapositive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fr-FR" noProof="0" smtClean="0"/>
              <a:pPr rtl="0"/>
              <a:t>‹#›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erci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 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5" name="Forme libre : Form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6" name="Forme libre : Form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0" name="Forme libre : Form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Triangle rectangle 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18" name="Triangle droit 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19" name="Triangle droit 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 rtl="0"/>
            <a:r>
              <a:rPr lang="fr-FR" noProof="0"/>
              <a:t>Merci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erci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 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5" name="Forme libre : Form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6" name="Forme libre : Form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0" name="Forme libre : Form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 rtl="0"/>
            <a:r>
              <a:rPr lang="fr-FR" noProof="0"/>
              <a:t>Merci</a:t>
            </a:r>
          </a:p>
        </p:txBody>
      </p:sp>
      <p:sp>
        <p:nvSpPr>
          <p:cNvPr id="35" name="Forme libre : Form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32" name="Forme libre : Form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30" name="Forme libre : Form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H"/>
              <a:t>31/01/2022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P3 - Paraglider Landing Training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263D6C4-4840-40CC-AC84-17E24B3B7BDE}" type="slidenum">
              <a:rPr lang="fr-FR" noProof="0" smtClean="0"/>
              <a:t>‹#›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796692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H"/>
              <a:t>31/01/2022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P3 - Paraglider Landing Training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263D6C4-4840-40CC-AC84-17E24B3B7BDE}" type="slidenum">
              <a:rPr lang="fr-FR" noProof="0" smtClean="0"/>
              <a:t>‹#›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576982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H"/>
              <a:t>31/01/2022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P3 - Paraglider Landing Training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263D6C4-4840-40CC-AC84-17E24B3B7BDE}" type="slidenum">
              <a:rPr lang="fr-FR" noProof="0" smtClean="0"/>
              <a:t>‹#›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59467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H"/>
              <a:t>31/01/2022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P3 - Paraglider Landing Training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263D6C4-4840-40CC-AC84-17E24B3B7BDE}" type="slidenum">
              <a:rPr lang="fr-FR" noProof="0" smtClean="0"/>
              <a:t>‹#›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680840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H"/>
              <a:t>31/01/2022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P3 - Paraglider Landing Training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263D6C4-4840-40CC-AC84-17E24B3B7BDE}" type="slidenum">
              <a:rPr lang="fr-FR" noProof="0" smtClean="0"/>
              <a:t>‹#›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137445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r>
              <a:rPr lang="en-CH"/>
              <a:t>31/01/2022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r>
              <a:rPr lang="en-US"/>
              <a:t>P3 - Paraglider Landing Training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pPr rtl="0"/>
            <a:fld id="{C263D6C4-4840-40CC-AC84-17E24B3B7BDE}" type="slidenum">
              <a:rPr lang="fr-FR" noProof="0" smtClean="0"/>
              <a:t>‹#›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967226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r>
              <a:rPr lang="en-CH"/>
              <a:t>31/01/2022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r>
              <a:rPr lang="en-US"/>
              <a:t>P3 - Paraglider Landing Training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pPr rtl="0"/>
            <a:fld id="{C263D6C4-4840-40CC-AC84-17E24B3B7BDE}" type="slidenum">
              <a:rPr lang="fr-FR" noProof="0" smtClean="0"/>
              <a:t>‹#›</a:t>
            </a:fld>
            <a:endParaRPr lang="fr-FR" noProof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D56EB7-C49C-4D8C-AE23-CC87384095BB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8" name="Forme libre : Forme 9">
            <a:extLst>
              <a:ext uri="{FF2B5EF4-FFF2-40B4-BE49-F238E27FC236}">
                <a16:creationId xmlns:a16="http://schemas.microsoft.com/office/drawing/2014/main" id="{8A4FCB56-5233-4DCF-8464-4FD0C1E38F80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9" name="Forme libre : Forme 17">
            <a:extLst>
              <a:ext uri="{FF2B5EF4-FFF2-40B4-BE49-F238E27FC236}">
                <a16:creationId xmlns:a16="http://schemas.microsoft.com/office/drawing/2014/main" id="{83906689-8A1B-4E75-8871-E43B8CFC3B39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10" name="Forme libre : Forme 11">
            <a:extLst>
              <a:ext uri="{FF2B5EF4-FFF2-40B4-BE49-F238E27FC236}">
                <a16:creationId xmlns:a16="http://schemas.microsoft.com/office/drawing/2014/main" id="{95A50EF9-6DE8-4AF9-9F3D-E89C6FE5C12C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1" name="Forme libre : Forme 7">
            <a:extLst>
              <a:ext uri="{FF2B5EF4-FFF2-40B4-BE49-F238E27FC236}">
                <a16:creationId xmlns:a16="http://schemas.microsoft.com/office/drawing/2014/main" id="{A64A4A04-6BBF-45AC-BFEC-33F4FD2D3B0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F9C08661-A522-4754-A1C4-7B3F5A0ED4EB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fr-FR" noProof="0">
                <a:latin typeface="+mj-lt"/>
              </a:rPr>
              <a:t>Modifiez le style du titre</a:t>
            </a:r>
          </a:p>
        </p:txBody>
      </p:sp>
      <p:grpSp>
        <p:nvGrpSpPr>
          <p:cNvPr id="13" name="Groupe 17">
            <a:extLst>
              <a:ext uri="{FF2B5EF4-FFF2-40B4-BE49-F238E27FC236}">
                <a16:creationId xmlns:a16="http://schemas.microsoft.com/office/drawing/2014/main" id="{2D6776E1-BD94-4D9A-9526-57CBA2EDC468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4" name="Forme libre : Forme 15">
              <a:extLst>
                <a:ext uri="{FF2B5EF4-FFF2-40B4-BE49-F238E27FC236}">
                  <a16:creationId xmlns:a16="http://schemas.microsoft.com/office/drawing/2014/main" id="{B7A4FC13-A619-474F-9175-CBED8A84907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15" name="Forme libre : Forme 16">
              <a:extLst>
                <a:ext uri="{FF2B5EF4-FFF2-40B4-BE49-F238E27FC236}">
                  <a16:creationId xmlns:a16="http://schemas.microsoft.com/office/drawing/2014/main" id="{DD870B78-1EBF-4BDA-8458-EA07ACD8C311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</p:grpSp>
      <p:grpSp>
        <p:nvGrpSpPr>
          <p:cNvPr id="16" name="Groupe 20">
            <a:extLst>
              <a:ext uri="{FF2B5EF4-FFF2-40B4-BE49-F238E27FC236}">
                <a16:creationId xmlns:a16="http://schemas.microsoft.com/office/drawing/2014/main" id="{5AD6E666-EB75-4390-BED7-AC0D1B9D031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7" name="Rectangle : Coin rogné 18">
              <a:extLst>
                <a:ext uri="{FF2B5EF4-FFF2-40B4-BE49-F238E27FC236}">
                  <a16:creationId xmlns:a16="http://schemas.microsoft.com/office/drawing/2014/main" id="{FBB31CAC-CB5B-4187-A0AF-DDBCB89D3A59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fr-FR" noProof="0"/>
            </a:p>
          </p:txBody>
        </p:sp>
        <p:sp>
          <p:nvSpPr>
            <p:cNvPr id="18" name="Rectangle : Coin rogné 2">
              <a:extLst>
                <a:ext uri="{FF2B5EF4-FFF2-40B4-BE49-F238E27FC236}">
                  <a16:creationId xmlns:a16="http://schemas.microsoft.com/office/drawing/2014/main" id="{3304451D-B1A1-4DB8-9173-91885E9BD060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</p:grpSp>
      <p:sp>
        <p:nvSpPr>
          <p:cNvPr id="19" name="Forme libre : Forme 23">
            <a:extLst>
              <a:ext uri="{FF2B5EF4-FFF2-40B4-BE49-F238E27FC236}">
                <a16:creationId xmlns:a16="http://schemas.microsoft.com/office/drawing/2014/main" id="{D5D1EDF4-F96F-4C03-A98B-B6F4ADB90C3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0" name="Espace réservé du numéro de diapositive 4">
            <a:extLst>
              <a:ext uri="{FF2B5EF4-FFF2-40B4-BE49-F238E27FC236}">
                <a16:creationId xmlns:a16="http://schemas.microsoft.com/office/drawing/2014/main" id="{4D3352BE-829B-4D32-AF95-4215B43F38FF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 rtlCol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fld id="{C263D6C4-4840-40CC-AC84-17E24B3B7BDE}" type="slidenum">
              <a:rPr lang="fr-FR" noProof="0" smtClean="0"/>
              <a:pPr rtl="0"/>
              <a:t>‹#›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8627206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1" r:id="rId12"/>
    <p:sldLayoutId id="2147483792" r:id="rId13"/>
    <p:sldLayoutId id="2147483793" r:id="rId14"/>
    <p:sldLayoutId id="2147483794" r:id="rId15"/>
    <p:sldLayoutId id="2147483795" r:id="rId16"/>
    <p:sldLayoutId id="2147483796" r:id="rId17"/>
    <p:sldLayoutId id="2147483651" r:id="rId18"/>
    <p:sldLayoutId id="2147483666" r:id="rId19"/>
    <p:sldLayoutId id="2147483654" r:id="rId20"/>
    <p:sldLayoutId id="2147483661" r:id="rId21"/>
    <p:sldLayoutId id="2147483674" r:id="rId22"/>
    <p:sldLayoutId id="2147483665" r:id="rId23"/>
    <p:sldLayoutId id="2147483673" r:id="rId24"/>
    <p:sldLayoutId id="2147483662" r:id="rId25"/>
    <p:sldLayoutId id="2147483663" r:id="rId26"/>
    <p:sldLayoutId id="2147483664" r:id="rId27"/>
    <p:sldLayoutId id="2147483675" r:id="rId28"/>
    <p:sldLayoutId id="2147483676" r:id="rId29"/>
    <p:sldLayoutId id="2147483672" r:id="rId30"/>
    <p:sldLayoutId id="2147483667" r:id="rId31"/>
    <p:sldLayoutId id="2147483668" r:id="rId32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49F8BB6-B352-46A3-BB0E-BCBA3BB0C8E8}"/>
              </a:ext>
            </a:extLst>
          </p:cNvPr>
          <p:cNvSpPr txBox="1">
            <a:spLocks/>
          </p:cNvSpPr>
          <p:nvPr/>
        </p:nvSpPr>
        <p:spPr>
          <a:xfrm>
            <a:off x="-1" y="3011648"/>
            <a:ext cx="12192000" cy="3846352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endParaRPr lang="en-GB" sz="2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6" name="Titre 5">
            <a:extLst>
              <a:ext uri="{FF2B5EF4-FFF2-40B4-BE49-F238E27FC236}">
                <a16:creationId xmlns:a16="http://schemas.microsoft.com/office/drawing/2014/main" id="{552561DF-200D-412E-BBA3-55937248A9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1745" y="1091412"/>
            <a:ext cx="11194473" cy="2133084"/>
          </a:xfrm>
        </p:spPr>
        <p:txBody>
          <a:bodyPr anchor="ctr">
            <a:normAutofit/>
          </a:bodyPr>
          <a:lstStyle/>
          <a:p>
            <a:pPr algn="ctr"/>
            <a:r>
              <a:rPr lang="fr-FR" sz="6000" cap="small" dirty="0">
                <a:solidFill>
                  <a:schemeClr val="tx1">
                    <a:lumMod val="95000"/>
                  </a:schemeClr>
                </a:soli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 panose="020B0604020202020204" pitchFamily="34" charset="0"/>
              </a:rPr>
              <a:t>Linux embarqué</a:t>
            </a:r>
            <a:endParaRPr lang="fr-CH" sz="6000" dirty="0">
              <a:solidFill>
                <a:schemeClr val="tx1">
                  <a:lumMod val="95000"/>
                </a:schemeClr>
              </a:solidFill>
              <a:effectLst>
                <a:glow rad="38100">
                  <a:schemeClr val="bg1">
                    <a:lumMod val="65000"/>
                    <a:lumOff val="35000"/>
                    <a:alpha val="5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Arial" panose="020B0604020202020204" pitchFamily="34" charset="0"/>
            </a:endParaRPr>
          </a:p>
        </p:txBody>
      </p:sp>
      <p:sp>
        <p:nvSpPr>
          <p:cNvPr id="7" name="Sous-titre 6">
            <a:extLst>
              <a:ext uri="{FF2B5EF4-FFF2-40B4-BE49-F238E27FC236}">
                <a16:creationId xmlns:a16="http://schemas.microsoft.com/office/drawing/2014/main" id="{81A069CE-3FAD-4907-BDAA-16D96C7A94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7418" y="5226486"/>
            <a:ext cx="2279515" cy="966258"/>
          </a:xfrm>
        </p:spPr>
        <p:txBody>
          <a:bodyPr>
            <a:normAutofit/>
          </a:bodyPr>
          <a:lstStyle/>
          <a:p>
            <a:pPr algn="l"/>
            <a:r>
              <a:rPr lang="fr-CH" sz="2000" dirty="0">
                <a:solidFill>
                  <a:schemeClr val="bg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Code Light" panose="020B0809050000020004" pitchFamily="49" charset="0"/>
                <a:ea typeface="Fira Code Light" panose="020B0809050000020004" pitchFamily="49" charset="0"/>
                <a:cs typeface="Arial" panose="020B0604020202020204" pitchFamily="34" charset="0"/>
              </a:rPr>
              <a:t>S</a:t>
            </a:r>
            <a:r>
              <a:rPr lang="fr-CH" sz="2000" cap="none" dirty="0">
                <a:solidFill>
                  <a:schemeClr val="bg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Code Light" panose="020B0809050000020004" pitchFamily="49" charset="0"/>
                <a:ea typeface="Fira Code Light" panose="020B0809050000020004" pitchFamily="49" charset="0"/>
                <a:cs typeface="Arial" panose="020B0604020202020204" pitchFamily="34" charset="0"/>
              </a:rPr>
              <a:t>imon Meier</a:t>
            </a:r>
          </a:p>
          <a:p>
            <a:pPr algn="l"/>
            <a:r>
              <a:rPr lang="fr-CH" sz="2000" cap="none" dirty="0">
                <a:solidFill>
                  <a:schemeClr val="bg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Code Light" panose="020B0809050000020004" pitchFamily="49" charset="0"/>
                <a:ea typeface="Fira Code Light" panose="020B0809050000020004" pitchFamily="49" charset="0"/>
                <a:cs typeface="Arial" panose="020B0604020202020204" pitchFamily="34" charset="0"/>
              </a:rPr>
              <a:t>INF 3 DLM-a</a:t>
            </a:r>
            <a:endParaRPr lang="fr-CH" sz="2000" dirty="0">
              <a:solidFill>
                <a:schemeClr val="bg1"/>
              </a:soli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ira Code Light" panose="020B0809050000020004" pitchFamily="49" charset="0"/>
              <a:ea typeface="Fira Code Light" panose="020B0809050000020004" pitchFamily="49" charset="0"/>
              <a:cs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427C8D0-D33F-4AB7-A18C-C0D3990368F9}"/>
              </a:ext>
            </a:extLst>
          </p:cNvPr>
          <p:cNvSpPr/>
          <p:nvPr/>
        </p:nvSpPr>
        <p:spPr>
          <a:xfrm>
            <a:off x="0" y="1377"/>
            <a:ext cx="12192000" cy="1096185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pic>
        <p:nvPicPr>
          <p:cNvPr id="13" name="Image 7">
            <a:extLst>
              <a:ext uri="{FF2B5EF4-FFF2-40B4-BE49-F238E27FC236}">
                <a16:creationId xmlns:a16="http://schemas.microsoft.com/office/drawing/2014/main" id="{DD233445-0B1E-4E6B-BDAB-59F1587725B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7889" y="175659"/>
            <a:ext cx="3466816" cy="741471"/>
          </a:xfrm>
          <a:prstGeom prst="rect">
            <a:avLst/>
          </a:prstGeom>
        </p:spPr>
      </p:pic>
      <p:pic>
        <p:nvPicPr>
          <p:cNvPr id="1026" name="Picture 2" descr="linux-embedded">
            <a:extLst>
              <a:ext uri="{FF2B5EF4-FFF2-40B4-BE49-F238E27FC236}">
                <a16:creationId xmlns:a16="http://schemas.microsoft.com/office/drawing/2014/main" id="{5623D7A0-BE36-4299-AC5F-2B1F44CF3E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3443" y="3398778"/>
            <a:ext cx="4791075" cy="221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06337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49F8BB6-B352-46A3-BB0E-BCBA3BB0C8E8}"/>
              </a:ext>
            </a:extLst>
          </p:cNvPr>
          <p:cNvSpPr txBox="1">
            <a:spLocks/>
          </p:cNvSpPr>
          <p:nvPr/>
        </p:nvSpPr>
        <p:spPr>
          <a:xfrm>
            <a:off x="-1" y="2007165"/>
            <a:ext cx="12192000" cy="4850835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endParaRPr lang="en-GB" sz="2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6" name="Titre 5">
            <a:extLst>
              <a:ext uri="{FF2B5EF4-FFF2-40B4-BE49-F238E27FC236}">
                <a16:creationId xmlns:a16="http://schemas.microsoft.com/office/drawing/2014/main" id="{552561DF-200D-412E-BBA3-55937248A9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1746" y="1091412"/>
            <a:ext cx="7509164" cy="959061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fr-FR" sz="6000" cap="small" dirty="0">
                <a:solidFill>
                  <a:schemeClr val="tx1">
                    <a:lumMod val="95000"/>
                  </a:schemeClr>
                </a:soli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 panose="020B0604020202020204" pitchFamily="34" charset="0"/>
              </a:rPr>
              <a:t>Table des matières</a:t>
            </a:r>
            <a:endParaRPr lang="fr-CH" sz="6000" dirty="0">
              <a:solidFill>
                <a:schemeClr val="tx1">
                  <a:lumMod val="95000"/>
                </a:schemeClr>
              </a:solidFill>
              <a:effectLst>
                <a:glow rad="38100">
                  <a:schemeClr val="bg1">
                    <a:lumMod val="65000"/>
                    <a:lumOff val="35000"/>
                    <a:alpha val="5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427C8D0-D33F-4AB7-A18C-C0D3990368F9}"/>
              </a:ext>
            </a:extLst>
          </p:cNvPr>
          <p:cNvSpPr/>
          <p:nvPr/>
        </p:nvSpPr>
        <p:spPr>
          <a:xfrm>
            <a:off x="0" y="1377"/>
            <a:ext cx="12192000" cy="1096185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pic>
        <p:nvPicPr>
          <p:cNvPr id="13" name="Image 7">
            <a:extLst>
              <a:ext uri="{FF2B5EF4-FFF2-40B4-BE49-F238E27FC236}">
                <a16:creationId xmlns:a16="http://schemas.microsoft.com/office/drawing/2014/main" id="{DD233445-0B1E-4E6B-BDAB-59F1587725B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7889" y="175659"/>
            <a:ext cx="3466816" cy="74147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9E4BB0D-B4AE-4F91-B7DA-1E2A56E2B708}"/>
              </a:ext>
            </a:extLst>
          </p:cNvPr>
          <p:cNvSpPr txBox="1"/>
          <p:nvPr/>
        </p:nvSpPr>
        <p:spPr>
          <a:xfrm>
            <a:off x="1202311" y="2187598"/>
            <a:ext cx="976125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fr-FR" sz="2400" b="1" dirty="0">
                <a:solidFill>
                  <a:schemeClr val="bg2">
                    <a:lumMod val="50000"/>
                  </a:schemeClr>
                </a:solidFill>
              </a:rPr>
              <a:t>Android – Introduction</a:t>
            </a:r>
          </a:p>
          <a:p>
            <a:pPr marL="514350" indent="-514350">
              <a:buAutoNum type="arabicPeriod"/>
            </a:pPr>
            <a:r>
              <a:rPr lang="fr-FR" sz="2400" b="1" dirty="0">
                <a:solidFill>
                  <a:schemeClr val="bg2">
                    <a:lumMod val="50000"/>
                  </a:schemeClr>
                </a:solidFill>
              </a:rPr>
              <a:t>Couches logicielles</a:t>
            </a:r>
          </a:p>
          <a:p>
            <a:pPr marL="514350" indent="-514350">
              <a:buAutoNum type="arabicPeriod"/>
            </a:pPr>
            <a:r>
              <a:rPr lang="fr-FR" sz="2400" b="1" dirty="0">
                <a:solidFill>
                  <a:schemeClr val="bg2">
                    <a:lumMod val="50000"/>
                  </a:schemeClr>
                </a:solidFill>
              </a:rPr>
              <a:t>Modèle de sécurité</a:t>
            </a:r>
          </a:p>
          <a:p>
            <a:pPr lvl="1"/>
            <a:r>
              <a:rPr lang="fr-FR" sz="2400" dirty="0">
                <a:solidFill>
                  <a:schemeClr val="bg2">
                    <a:lumMod val="50000"/>
                  </a:schemeClr>
                </a:solidFill>
              </a:rPr>
              <a:t>3.1 Sécurité de l’OS</a:t>
            </a:r>
          </a:p>
          <a:p>
            <a:pPr lvl="2"/>
            <a:r>
              <a:rPr lang="fr-FR" sz="2000" dirty="0">
                <a:solidFill>
                  <a:schemeClr val="bg2">
                    <a:lumMod val="50000"/>
                  </a:schemeClr>
                </a:solidFill>
              </a:rPr>
              <a:t>3.1.1 Isolation de processus</a:t>
            </a:r>
          </a:p>
          <a:p>
            <a:pPr lvl="2"/>
            <a:r>
              <a:rPr lang="fr-FR" sz="2000" dirty="0">
                <a:solidFill>
                  <a:schemeClr val="bg2">
                    <a:lumMod val="50000"/>
                  </a:schemeClr>
                </a:solidFill>
              </a:rPr>
              <a:t>3.1.2 Android </a:t>
            </a:r>
            <a:r>
              <a:rPr lang="fr-FR" sz="2000" dirty="0" err="1">
                <a:solidFill>
                  <a:schemeClr val="bg2">
                    <a:lumMod val="50000"/>
                  </a:schemeClr>
                </a:solidFill>
              </a:rPr>
              <a:t>verified</a:t>
            </a:r>
            <a:r>
              <a:rPr lang="fr-FR" sz="2000" dirty="0">
                <a:solidFill>
                  <a:schemeClr val="bg2">
                    <a:lumMod val="50000"/>
                  </a:schemeClr>
                </a:solidFill>
              </a:rPr>
              <a:t> boot</a:t>
            </a:r>
          </a:p>
          <a:p>
            <a:pPr lvl="1"/>
            <a:r>
              <a:rPr lang="fr-FR" sz="2400" dirty="0">
                <a:solidFill>
                  <a:schemeClr val="bg2">
                    <a:lumMod val="50000"/>
                  </a:schemeClr>
                </a:solidFill>
              </a:rPr>
              <a:t>3.2 Sécurité des applications</a:t>
            </a:r>
          </a:p>
          <a:p>
            <a:pPr lvl="2"/>
            <a:r>
              <a:rPr lang="fr-FR" sz="2000" dirty="0">
                <a:solidFill>
                  <a:schemeClr val="bg2">
                    <a:lumMod val="50000"/>
                  </a:schemeClr>
                </a:solidFill>
              </a:rPr>
              <a:t>3.2.1 Système de permissions</a:t>
            </a:r>
          </a:p>
          <a:p>
            <a:pPr lvl="2"/>
            <a:r>
              <a:rPr lang="fr-FR" sz="2000" dirty="0">
                <a:solidFill>
                  <a:schemeClr val="bg2">
                    <a:lumMod val="50000"/>
                  </a:schemeClr>
                </a:solidFill>
              </a:rPr>
              <a:t>3.2.2 Stockage</a:t>
            </a:r>
          </a:p>
          <a:p>
            <a:pPr lvl="2"/>
            <a:r>
              <a:rPr lang="fr-FR" sz="2000" dirty="0">
                <a:solidFill>
                  <a:schemeClr val="bg2">
                    <a:lumMod val="50000"/>
                  </a:schemeClr>
                </a:solidFill>
              </a:rPr>
              <a:t>3.2.3 IPC</a:t>
            </a:r>
          </a:p>
          <a:p>
            <a:pPr lvl="2"/>
            <a:r>
              <a:rPr lang="fr-FR" sz="2000" dirty="0">
                <a:solidFill>
                  <a:schemeClr val="bg2">
                    <a:lumMod val="50000"/>
                  </a:schemeClr>
                </a:solidFill>
              </a:rPr>
              <a:t>3.2.4 Signature</a:t>
            </a:r>
            <a:endParaRPr lang="fr-FR" sz="2400" b="1" dirty="0">
              <a:solidFill>
                <a:schemeClr val="bg2">
                  <a:lumMod val="50000"/>
                </a:schemeClr>
              </a:solidFill>
            </a:endParaRPr>
          </a:p>
          <a:p>
            <a:pPr marL="514350" indent="-514350">
              <a:buAutoNum type="arabicPeriod"/>
            </a:pPr>
            <a:r>
              <a:rPr lang="fr-FR" sz="2400" b="1" dirty="0">
                <a:solidFill>
                  <a:schemeClr val="bg2">
                    <a:lumMod val="50000"/>
                  </a:schemeClr>
                </a:solidFill>
              </a:rPr>
              <a:t>Exemple </a:t>
            </a:r>
            <a:r>
              <a:rPr lang="fr-FR" sz="2400" b="1" dirty="0" err="1">
                <a:solidFill>
                  <a:schemeClr val="bg2">
                    <a:lumMod val="50000"/>
                  </a:schemeClr>
                </a:solidFill>
              </a:rPr>
              <a:t>HummingBad</a:t>
            </a:r>
            <a:endParaRPr lang="fr-FR" sz="2400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04213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86A3E37C-F5B6-4A1A-8705-3083FA4FCBC2}"/>
              </a:ext>
            </a:extLst>
          </p:cNvPr>
          <p:cNvSpPr txBox="1">
            <a:spLocks/>
          </p:cNvSpPr>
          <p:nvPr/>
        </p:nvSpPr>
        <p:spPr>
          <a:xfrm>
            <a:off x="-1" y="1807609"/>
            <a:ext cx="12192000" cy="4187743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endParaRPr lang="en-GB" sz="2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8293EF-2AD6-4139-A2C2-BAA9267C3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999" y="969092"/>
            <a:ext cx="9905998" cy="792480"/>
          </a:xfrm>
        </p:spPr>
        <p:txBody>
          <a:bodyPr>
            <a:normAutofit/>
          </a:bodyPr>
          <a:lstStyle/>
          <a:p>
            <a:r>
              <a:rPr lang="en-GB" sz="4000" spc="300" dirty="0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</a:rPr>
              <a:t>Android</a:t>
            </a:r>
            <a:endParaRPr lang="en-CH" sz="4000" spc="300" dirty="0"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</a:effectLst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4F214-1BA6-43A9-A12D-84FD985A75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39199" y="6288805"/>
            <a:ext cx="1600200" cy="365125"/>
          </a:xfrm>
        </p:spPr>
        <p:txBody>
          <a:bodyPr/>
          <a:lstStyle/>
          <a:p>
            <a:r>
              <a:rPr lang="en-GB" dirty="0"/>
              <a:t>07</a:t>
            </a:r>
            <a:r>
              <a:rPr lang="en-CH" dirty="0"/>
              <a:t>/0</a:t>
            </a:r>
            <a:r>
              <a:rPr lang="en-GB" dirty="0"/>
              <a:t>3</a:t>
            </a:r>
            <a:r>
              <a:rPr lang="en-CH" dirty="0"/>
              <a:t>/2022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2E535-CF20-48E9-BB8B-5220717FB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2999" y="6192311"/>
            <a:ext cx="7543800" cy="365125"/>
          </a:xfrm>
        </p:spPr>
        <p:txBody>
          <a:bodyPr/>
          <a:lstStyle/>
          <a:p>
            <a:r>
              <a:rPr lang="fr-FR" dirty="0"/>
              <a:t>Sujet : Modèle de sécurité technique d'Android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7E426-3713-4A58-9D45-16A724AE0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599" y="6288805"/>
            <a:ext cx="551167" cy="365125"/>
          </a:xfrm>
        </p:spPr>
        <p:txBody>
          <a:bodyPr/>
          <a:lstStyle/>
          <a:p>
            <a:pPr rtl="0"/>
            <a:fld id="{C263D6C4-4840-40CC-AC84-17E24B3B7BDE}" type="slidenum">
              <a:rPr lang="fr-FR" noProof="0" smtClean="0"/>
              <a:t>3</a:t>
            </a:fld>
            <a:endParaRPr lang="fr-FR" noProof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B36749-3D90-4D5F-BFA7-93012A049979}"/>
              </a:ext>
            </a:extLst>
          </p:cNvPr>
          <p:cNvSpPr/>
          <p:nvPr/>
        </p:nvSpPr>
        <p:spPr>
          <a:xfrm>
            <a:off x="0" y="15471"/>
            <a:ext cx="12191999" cy="776266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pic>
        <p:nvPicPr>
          <p:cNvPr id="15" name="Image 7">
            <a:extLst>
              <a:ext uri="{FF2B5EF4-FFF2-40B4-BE49-F238E27FC236}">
                <a16:creationId xmlns:a16="http://schemas.microsoft.com/office/drawing/2014/main" id="{3EF21F57-168D-40E8-BDC8-6D338139CE8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6041" y="192826"/>
            <a:ext cx="1948663" cy="41677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2AAA57C-DCE6-4A82-9F62-C922F8AF7ACF}"/>
              </a:ext>
            </a:extLst>
          </p:cNvPr>
          <p:cNvSpPr txBox="1"/>
          <p:nvPr/>
        </p:nvSpPr>
        <p:spPr>
          <a:xfrm>
            <a:off x="1142999" y="6477396"/>
            <a:ext cx="610437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CH" sz="1200" dirty="0">
                <a:solidFill>
                  <a:schemeClr val="tx1">
                    <a:lumMod val="9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Code Light" panose="020B0809050000020004" pitchFamily="49" charset="0"/>
                <a:ea typeface="Fira Code Light" panose="020B0809050000020004" pitchFamily="49" charset="0"/>
                <a:cs typeface="Arial" panose="020B0604020202020204" pitchFamily="34" charset="0"/>
              </a:rPr>
              <a:t>S</a:t>
            </a:r>
            <a:r>
              <a:rPr lang="fr-CH" sz="1200" cap="none" dirty="0">
                <a:solidFill>
                  <a:schemeClr val="tx1">
                    <a:lumMod val="9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Code Light" panose="020B0809050000020004" pitchFamily="49" charset="0"/>
                <a:ea typeface="Fira Code Light" panose="020B0809050000020004" pitchFamily="49" charset="0"/>
                <a:cs typeface="Arial" panose="020B0604020202020204" pitchFamily="34" charset="0"/>
              </a:rPr>
              <a:t>imon Meier</a:t>
            </a:r>
          </a:p>
        </p:txBody>
      </p:sp>
      <p:pic>
        <p:nvPicPr>
          <p:cNvPr id="2050" name="Picture 2" descr="Logo">
            <a:extLst>
              <a:ext uri="{FF2B5EF4-FFF2-40B4-BE49-F238E27FC236}">
                <a16:creationId xmlns:a16="http://schemas.microsoft.com/office/drawing/2014/main" id="{189C3AA8-74AB-46AA-9C02-F7C6B34C0B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970" y="2454379"/>
            <a:ext cx="3048395" cy="2661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AA6A0F6-46FF-4907-B463-2BFC3DF522D2}"/>
              </a:ext>
            </a:extLst>
          </p:cNvPr>
          <p:cNvSpPr txBox="1"/>
          <p:nvPr/>
        </p:nvSpPr>
        <p:spPr>
          <a:xfrm>
            <a:off x="4196479" y="1938927"/>
            <a:ext cx="623960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sz="2800" dirty="0">
                <a:solidFill>
                  <a:schemeClr val="bg2">
                    <a:lumMod val="50000"/>
                  </a:schemeClr>
                </a:solidFill>
              </a:rPr>
              <a:t>Système open-source basé sur un noyau linux</a:t>
            </a:r>
          </a:p>
          <a:p>
            <a:endParaRPr lang="fr-FR" sz="28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2054" name="Picture 6" descr="linux, os, logo Icon">
            <a:extLst>
              <a:ext uri="{FF2B5EF4-FFF2-40B4-BE49-F238E27FC236}">
                <a16:creationId xmlns:a16="http://schemas.microsoft.com/office/drawing/2014/main" id="{773EF41C-6067-43B4-A101-0C5431B0ED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8" y="2150249"/>
            <a:ext cx="1373696" cy="1373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43197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4F214-1BA6-43A9-A12D-84FD985A75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39199" y="6288805"/>
            <a:ext cx="1600200" cy="365125"/>
          </a:xfrm>
        </p:spPr>
        <p:txBody>
          <a:bodyPr/>
          <a:lstStyle/>
          <a:p>
            <a:r>
              <a:rPr lang="en-GB" dirty="0"/>
              <a:t>07</a:t>
            </a:r>
            <a:r>
              <a:rPr lang="en-CH" dirty="0"/>
              <a:t>/0</a:t>
            </a:r>
            <a:r>
              <a:rPr lang="en-GB" dirty="0"/>
              <a:t>3</a:t>
            </a:r>
            <a:r>
              <a:rPr lang="en-CH" dirty="0"/>
              <a:t>/2022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2E535-CF20-48E9-BB8B-5220717FB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2999" y="6192311"/>
            <a:ext cx="7543800" cy="365125"/>
          </a:xfrm>
        </p:spPr>
        <p:txBody>
          <a:bodyPr/>
          <a:lstStyle/>
          <a:p>
            <a:r>
              <a:rPr lang="fr-FR" dirty="0"/>
              <a:t>Sujet : Modèle de sécurité technique d'Android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7E426-3713-4A58-9D45-16A724AE0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599" y="6288805"/>
            <a:ext cx="551167" cy="365125"/>
          </a:xfrm>
        </p:spPr>
        <p:txBody>
          <a:bodyPr/>
          <a:lstStyle/>
          <a:p>
            <a:pPr rtl="0"/>
            <a:fld id="{C263D6C4-4840-40CC-AC84-17E24B3B7BDE}" type="slidenum">
              <a:rPr lang="fr-FR" noProof="0" smtClean="0"/>
              <a:t>4</a:t>
            </a:fld>
            <a:endParaRPr lang="fr-FR" noProof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B36749-3D90-4D5F-BFA7-93012A049979}"/>
              </a:ext>
            </a:extLst>
          </p:cNvPr>
          <p:cNvSpPr/>
          <p:nvPr/>
        </p:nvSpPr>
        <p:spPr>
          <a:xfrm>
            <a:off x="0" y="15471"/>
            <a:ext cx="12191999" cy="776266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pic>
        <p:nvPicPr>
          <p:cNvPr id="15" name="Image 7">
            <a:extLst>
              <a:ext uri="{FF2B5EF4-FFF2-40B4-BE49-F238E27FC236}">
                <a16:creationId xmlns:a16="http://schemas.microsoft.com/office/drawing/2014/main" id="{3EF21F57-168D-40E8-BDC8-6D338139CE8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6041" y="192826"/>
            <a:ext cx="1948663" cy="41677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2AAA57C-DCE6-4A82-9F62-C922F8AF7ACF}"/>
              </a:ext>
            </a:extLst>
          </p:cNvPr>
          <p:cNvSpPr txBox="1"/>
          <p:nvPr/>
        </p:nvSpPr>
        <p:spPr>
          <a:xfrm>
            <a:off x="1142999" y="6477396"/>
            <a:ext cx="610437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CH" sz="1200" dirty="0">
                <a:solidFill>
                  <a:schemeClr val="tx1">
                    <a:lumMod val="9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Code Light" panose="020B0809050000020004" pitchFamily="49" charset="0"/>
                <a:ea typeface="Fira Code Light" panose="020B0809050000020004" pitchFamily="49" charset="0"/>
                <a:cs typeface="Arial" panose="020B0604020202020204" pitchFamily="34" charset="0"/>
              </a:rPr>
              <a:t>S</a:t>
            </a:r>
            <a:r>
              <a:rPr lang="fr-CH" sz="1200" cap="none" dirty="0">
                <a:solidFill>
                  <a:schemeClr val="tx1">
                    <a:lumMod val="9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Code Light" panose="020B0809050000020004" pitchFamily="49" charset="0"/>
                <a:ea typeface="Fira Code Light" panose="020B0809050000020004" pitchFamily="49" charset="0"/>
                <a:cs typeface="Arial" panose="020B0604020202020204" pitchFamily="34" charset="0"/>
              </a:rPr>
              <a:t>imon Meier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B71B02D-F075-43A3-944C-6576AD754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998" y="903053"/>
            <a:ext cx="9923767" cy="792480"/>
          </a:xfrm>
        </p:spPr>
        <p:txBody>
          <a:bodyPr>
            <a:normAutofit/>
          </a:bodyPr>
          <a:lstStyle/>
          <a:p>
            <a:r>
              <a:rPr lang="en-GB" sz="4000" spc="300" dirty="0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</a:rPr>
              <a:t>Conclusion</a:t>
            </a:r>
            <a:endParaRPr lang="en-CH" sz="4000" spc="300" dirty="0"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</a:effectLst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F80CFBC0-4506-4331-BC63-1896F8895EE9}"/>
              </a:ext>
            </a:extLst>
          </p:cNvPr>
          <p:cNvSpPr txBox="1"/>
          <p:nvPr/>
        </p:nvSpPr>
        <p:spPr>
          <a:xfrm>
            <a:off x="1142998" y="1980618"/>
            <a:ext cx="9989193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fr-CH" sz="2800" b="1" dirty="0">
                <a:solidFill>
                  <a:srgbClr val="CCFFFF"/>
                </a:solidFill>
                <a:effectLst/>
                <a:latin typeface="Fira Code" panose="020B0809050000020004" pitchFamily="49" charset="0"/>
              </a:rPr>
              <a:t>Avantage</a:t>
            </a:r>
          </a:p>
          <a:p>
            <a:pPr marL="800100" lvl="1" indent="-342900">
              <a:buFontTx/>
              <a:buChar char="-"/>
            </a:pPr>
            <a:r>
              <a:rPr lang="fr-CH" sz="2800" b="0" dirty="0">
                <a:solidFill>
                  <a:srgbClr val="CCFFFF"/>
                </a:solidFill>
                <a:effectLst/>
                <a:latin typeface="Fira Code" panose="020B0809050000020004" pitchFamily="49" charset="0"/>
              </a:rPr>
              <a:t>Ouverture, qualité, </a:t>
            </a:r>
            <a:r>
              <a:rPr lang="fr-CH" sz="2800" b="0" dirty="0" err="1">
                <a:solidFill>
                  <a:srgbClr val="CCFFFF"/>
                </a:solidFill>
                <a:effectLst/>
                <a:latin typeface="Fira Code" panose="020B0809050000020004" pitchFamily="49" charset="0"/>
              </a:rPr>
              <a:t>SELinux</a:t>
            </a:r>
            <a:r>
              <a:rPr lang="fr-CH" sz="2800" b="0" dirty="0">
                <a:solidFill>
                  <a:srgbClr val="CCFFFF"/>
                </a:solidFill>
                <a:effectLst/>
                <a:latin typeface="Fira Code" panose="020B0809050000020004" pitchFamily="49" charset="0"/>
              </a:rPr>
              <a:t>, moderne.</a:t>
            </a:r>
          </a:p>
          <a:p>
            <a:br>
              <a:rPr lang="fr-CH" sz="2800" b="0" dirty="0">
                <a:solidFill>
                  <a:srgbClr val="CCFFFF"/>
                </a:solidFill>
                <a:effectLst/>
                <a:latin typeface="Fira Code" panose="020B0809050000020004" pitchFamily="49" charset="0"/>
              </a:rPr>
            </a:br>
            <a:r>
              <a:rPr lang="fr-CH" sz="2800" b="0" dirty="0">
                <a:solidFill>
                  <a:srgbClr val="CCFFFF"/>
                </a:solidFill>
                <a:effectLst/>
                <a:latin typeface="Fira Code" panose="020B0809050000020004" pitchFamily="49" charset="0"/>
              </a:rPr>
              <a:t>- </a:t>
            </a:r>
            <a:r>
              <a:rPr lang="fr-CH" sz="2800" b="1" dirty="0">
                <a:solidFill>
                  <a:srgbClr val="CCFFFF"/>
                </a:solidFill>
                <a:effectLst/>
                <a:latin typeface="Fira Code" panose="020B0809050000020004" pitchFamily="49" charset="0"/>
              </a:rPr>
              <a:t>Défauts</a:t>
            </a:r>
          </a:p>
          <a:p>
            <a:r>
              <a:rPr lang="fr-CH" sz="2800" b="1" dirty="0">
                <a:solidFill>
                  <a:srgbClr val="CCFFFF"/>
                </a:solidFill>
                <a:effectLst/>
                <a:latin typeface="Fira Code" panose="020B0809050000020004" pitchFamily="49" charset="0"/>
              </a:rPr>
              <a:t>	</a:t>
            </a:r>
            <a:r>
              <a:rPr lang="fr-CH" sz="2800" dirty="0">
                <a:solidFill>
                  <a:srgbClr val="CCFFFF"/>
                </a:solidFill>
                <a:effectLst/>
                <a:latin typeface="Fira Code" panose="020B0809050000020004" pitchFamily="49" charset="0"/>
              </a:rPr>
              <a:t>- OEM, ~permissivité (</a:t>
            </a:r>
            <a:r>
              <a:rPr lang="fr-CH" sz="2800" dirty="0" err="1">
                <a:solidFill>
                  <a:srgbClr val="CCFFFF"/>
                </a:solidFill>
                <a:effectLst/>
                <a:latin typeface="Fira Code" panose="020B0809050000020004" pitchFamily="49" charset="0"/>
              </a:rPr>
              <a:t>ROMs</a:t>
            </a:r>
            <a:r>
              <a:rPr lang="fr-CH" sz="2800" dirty="0">
                <a:solidFill>
                  <a:srgbClr val="CCFFFF"/>
                </a:solidFill>
                <a:latin typeface="Fira Code" panose="020B0809050000020004" pitchFamily="49" charset="0"/>
              </a:rPr>
              <a:t> custom, </a:t>
            </a:r>
            <a:r>
              <a:rPr lang="fr-CH" sz="2800" dirty="0" err="1">
                <a:solidFill>
                  <a:srgbClr val="CCFFFF"/>
                </a:solidFill>
                <a:latin typeface="Fira Code" panose="020B0809050000020004" pitchFamily="49" charset="0"/>
              </a:rPr>
              <a:t>rooting</a:t>
            </a:r>
            <a:r>
              <a:rPr lang="fr-CH" sz="2800" dirty="0">
                <a:solidFill>
                  <a:srgbClr val="CCFFFF"/>
                </a:solidFill>
                <a:latin typeface="Fira Code" panose="020B0809050000020004" pitchFamily="49" charset="0"/>
              </a:rPr>
              <a:t>), </a:t>
            </a:r>
            <a:r>
              <a:rPr lang="fr-CH" sz="2800">
                <a:solidFill>
                  <a:srgbClr val="CCFFFF"/>
                </a:solidFill>
                <a:latin typeface="Fira Code" panose="020B0809050000020004" pitchFamily="49" charset="0"/>
              </a:rPr>
              <a:t>grande distribution</a:t>
            </a:r>
            <a:endParaRPr lang="fr-CH" sz="2800" dirty="0">
              <a:solidFill>
                <a:srgbClr val="CCFFFF"/>
              </a:solidFill>
              <a:effectLst/>
              <a:latin typeface="Fira Code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14396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86A3E37C-F5B6-4A1A-8705-3083FA4FCBC2}"/>
              </a:ext>
            </a:extLst>
          </p:cNvPr>
          <p:cNvSpPr txBox="1">
            <a:spLocks/>
          </p:cNvSpPr>
          <p:nvPr/>
        </p:nvSpPr>
        <p:spPr>
          <a:xfrm>
            <a:off x="-1" y="1807609"/>
            <a:ext cx="12192000" cy="4187743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endParaRPr lang="en-GB" sz="2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8293EF-2AD6-4139-A2C2-BAA9267C3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999" y="969092"/>
            <a:ext cx="9905998" cy="792480"/>
          </a:xfrm>
        </p:spPr>
        <p:txBody>
          <a:bodyPr>
            <a:normAutofit/>
          </a:bodyPr>
          <a:lstStyle/>
          <a:p>
            <a:r>
              <a:rPr lang="en-GB" sz="4000" spc="300" dirty="0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</a:rPr>
              <a:t>Questions</a:t>
            </a:r>
            <a:endParaRPr lang="en-CH" sz="4000" spc="300" dirty="0"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</a:effectLst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4F214-1BA6-43A9-A12D-84FD985A75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39199" y="6288805"/>
            <a:ext cx="1600200" cy="365125"/>
          </a:xfrm>
        </p:spPr>
        <p:txBody>
          <a:bodyPr/>
          <a:lstStyle/>
          <a:p>
            <a:r>
              <a:rPr lang="en-GB" dirty="0"/>
              <a:t>07</a:t>
            </a:r>
            <a:r>
              <a:rPr lang="en-CH" dirty="0"/>
              <a:t>/0</a:t>
            </a:r>
            <a:r>
              <a:rPr lang="en-GB" dirty="0"/>
              <a:t>3</a:t>
            </a:r>
            <a:r>
              <a:rPr lang="en-CH" dirty="0"/>
              <a:t>/2022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2E535-CF20-48E9-BB8B-5220717FB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2999" y="6192311"/>
            <a:ext cx="7543800" cy="365125"/>
          </a:xfrm>
        </p:spPr>
        <p:txBody>
          <a:bodyPr/>
          <a:lstStyle/>
          <a:p>
            <a:r>
              <a:rPr lang="fr-FR" dirty="0"/>
              <a:t>Sujet : Modèle de sécurité technique d'Android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7E426-3713-4A58-9D45-16A724AE0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599" y="6288805"/>
            <a:ext cx="551167" cy="365125"/>
          </a:xfrm>
        </p:spPr>
        <p:txBody>
          <a:bodyPr/>
          <a:lstStyle/>
          <a:p>
            <a:pPr rtl="0"/>
            <a:fld id="{C263D6C4-4840-40CC-AC84-17E24B3B7BDE}" type="slidenum">
              <a:rPr lang="fr-FR" noProof="0" smtClean="0"/>
              <a:t>5</a:t>
            </a:fld>
            <a:endParaRPr lang="fr-FR" noProof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B36749-3D90-4D5F-BFA7-93012A049979}"/>
              </a:ext>
            </a:extLst>
          </p:cNvPr>
          <p:cNvSpPr/>
          <p:nvPr/>
        </p:nvSpPr>
        <p:spPr>
          <a:xfrm>
            <a:off x="0" y="15471"/>
            <a:ext cx="12191999" cy="776266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pic>
        <p:nvPicPr>
          <p:cNvPr id="15" name="Image 7">
            <a:extLst>
              <a:ext uri="{FF2B5EF4-FFF2-40B4-BE49-F238E27FC236}">
                <a16:creationId xmlns:a16="http://schemas.microsoft.com/office/drawing/2014/main" id="{3EF21F57-168D-40E8-BDC8-6D338139CE8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6041" y="192826"/>
            <a:ext cx="1948663" cy="41677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2AAA57C-DCE6-4A82-9F62-C922F8AF7ACF}"/>
              </a:ext>
            </a:extLst>
          </p:cNvPr>
          <p:cNvSpPr txBox="1"/>
          <p:nvPr/>
        </p:nvSpPr>
        <p:spPr>
          <a:xfrm>
            <a:off x="1142999" y="6477396"/>
            <a:ext cx="610437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CH" sz="1200" dirty="0">
                <a:solidFill>
                  <a:schemeClr val="tx1">
                    <a:lumMod val="9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Code Light" panose="020B0809050000020004" pitchFamily="49" charset="0"/>
                <a:ea typeface="Fira Code Light" panose="020B0809050000020004" pitchFamily="49" charset="0"/>
                <a:cs typeface="Arial" panose="020B0604020202020204" pitchFamily="34" charset="0"/>
              </a:rPr>
              <a:t>S</a:t>
            </a:r>
            <a:r>
              <a:rPr lang="fr-CH" sz="1200" cap="none" dirty="0">
                <a:solidFill>
                  <a:schemeClr val="tx1">
                    <a:lumMod val="9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Code Light" panose="020B0809050000020004" pitchFamily="49" charset="0"/>
                <a:ea typeface="Fira Code Light" panose="020B0809050000020004" pitchFamily="49" charset="0"/>
                <a:cs typeface="Arial" panose="020B0604020202020204" pitchFamily="34" charset="0"/>
              </a:rPr>
              <a:t>imon Meier</a:t>
            </a:r>
          </a:p>
        </p:txBody>
      </p:sp>
      <p:sp>
        <p:nvSpPr>
          <p:cNvPr id="17" name="Content Placeholder 9">
            <a:extLst>
              <a:ext uri="{FF2B5EF4-FFF2-40B4-BE49-F238E27FC236}">
                <a16:creationId xmlns:a16="http://schemas.microsoft.com/office/drawing/2014/main" id="{48236DD6-84CD-419C-8B87-73C1852E3AA7}"/>
              </a:ext>
            </a:extLst>
          </p:cNvPr>
          <p:cNvSpPr txBox="1">
            <a:spLocks/>
          </p:cNvSpPr>
          <p:nvPr/>
        </p:nvSpPr>
        <p:spPr>
          <a:xfrm>
            <a:off x="429037" y="3108568"/>
            <a:ext cx="7793011" cy="1585823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 anchor="ctr">
            <a:normAutofit fontScale="925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60000"/>
              </a:lnSpc>
              <a:buNone/>
            </a:pPr>
            <a:r>
              <a:rPr lang="en-GB" sz="4000" b="1" cap="none" dirty="0">
                <a:solidFill>
                  <a:schemeClr val="bg1">
                    <a:lumMod val="85000"/>
                    <a:lumOff val="15000"/>
                  </a:schemeClr>
                </a:solidFill>
              </a:rPr>
              <a:t>Merci pour votre attention</a:t>
            </a:r>
          </a:p>
          <a:p>
            <a:pPr>
              <a:lnSpc>
                <a:spcPct val="160000"/>
              </a:lnSpc>
              <a:buFontTx/>
              <a:buChar char="-"/>
            </a:pPr>
            <a:endParaRPr lang="en-GB" sz="8000" b="1" cap="none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4FA2F2-6F90-49A9-8F32-6E60D0C221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1086" y="2167491"/>
            <a:ext cx="3034064" cy="313452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2D5893C-5451-4B4A-B480-D6AE63BB302F}"/>
              </a:ext>
            </a:extLst>
          </p:cNvPr>
          <p:cNvSpPr txBox="1"/>
          <p:nvPr/>
        </p:nvSpPr>
        <p:spPr>
          <a:xfrm>
            <a:off x="8613364" y="5516020"/>
            <a:ext cx="310950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b="1" dirty="0">
                <a:solidFill>
                  <a:schemeClr val="tx2">
                    <a:lumMod val="10000"/>
                  </a:schemeClr>
                </a:solidFill>
              </a:rPr>
              <a:t>Source : </a:t>
            </a:r>
            <a:r>
              <a:rPr lang="en-GB" sz="900" dirty="0">
                <a:solidFill>
                  <a:schemeClr val="tx2">
                    <a:lumMod val="10000"/>
                  </a:schemeClr>
                </a:solidFill>
              </a:rPr>
              <a:t>Fallout picture</a:t>
            </a:r>
            <a:br>
              <a:rPr lang="en-GB" sz="900" dirty="0">
                <a:solidFill>
                  <a:schemeClr val="tx2">
                    <a:lumMod val="10000"/>
                  </a:schemeClr>
                </a:solidFill>
              </a:rPr>
            </a:br>
            <a:r>
              <a:rPr lang="en-GB" sz="900" dirty="0">
                <a:solidFill>
                  <a:schemeClr val="tx2">
                    <a:lumMod val="10000"/>
                  </a:schemeClr>
                </a:solidFill>
              </a:rPr>
              <a:t>https://bethesda.net/fr/store/product/FA4SP1PCDG01</a:t>
            </a:r>
            <a:endParaRPr lang="en-CH" sz="900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104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86A3E37C-F5B6-4A1A-8705-3083FA4FCBC2}"/>
              </a:ext>
            </a:extLst>
          </p:cNvPr>
          <p:cNvSpPr txBox="1">
            <a:spLocks/>
          </p:cNvSpPr>
          <p:nvPr/>
        </p:nvSpPr>
        <p:spPr>
          <a:xfrm>
            <a:off x="-1" y="1807609"/>
            <a:ext cx="12192000" cy="4187743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endParaRPr lang="en-GB" sz="2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8293EF-2AD6-4139-A2C2-BAA9267C3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998" y="903053"/>
            <a:ext cx="9923767" cy="792480"/>
          </a:xfrm>
        </p:spPr>
        <p:txBody>
          <a:bodyPr>
            <a:normAutofit/>
          </a:bodyPr>
          <a:lstStyle/>
          <a:p>
            <a:r>
              <a:rPr lang="en-GB" sz="4000" spc="300" dirty="0" err="1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</a:rPr>
              <a:t>Bibliographie</a:t>
            </a:r>
            <a:endParaRPr lang="en-CH" sz="4000" spc="300" dirty="0"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</a:effectLst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4F214-1BA6-43A9-A12D-84FD985A75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39199" y="6288805"/>
            <a:ext cx="1600200" cy="365125"/>
          </a:xfrm>
        </p:spPr>
        <p:txBody>
          <a:bodyPr/>
          <a:lstStyle/>
          <a:p>
            <a:r>
              <a:rPr lang="en-GB" dirty="0"/>
              <a:t>07</a:t>
            </a:r>
            <a:r>
              <a:rPr lang="en-CH" dirty="0"/>
              <a:t>/0</a:t>
            </a:r>
            <a:r>
              <a:rPr lang="en-GB" dirty="0"/>
              <a:t>3</a:t>
            </a:r>
            <a:r>
              <a:rPr lang="en-CH" dirty="0"/>
              <a:t>/2022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2E535-CF20-48E9-BB8B-5220717FB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2999" y="6192311"/>
            <a:ext cx="7543800" cy="365125"/>
          </a:xfrm>
        </p:spPr>
        <p:txBody>
          <a:bodyPr/>
          <a:lstStyle/>
          <a:p>
            <a:r>
              <a:rPr lang="fr-FR" dirty="0"/>
              <a:t>Sujet : Modèle de sécurité technique d'Android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7E426-3713-4A58-9D45-16A724AE0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599" y="6288805"/>
            <a:ext cx="551167" cy="365125"/>
          </a:xfrm>
        </p:spPr>
        <p:txBody>
          <a:bodyPr/>
          <a:lstStyle/>
          <a:p>
            <a:pPr rtl="0"/>
            <a:fld id="{C263D6C4-4840-40CC-AC84-17E24B3B7BDE}" type="slidenum">
              <a:rPr lang="fr-FR" noProof="0" smtClean="0"/>
              <a:t>6</a:t>
            </a:fld>
            <a:endParaRPr lang="fr-FR" noProof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B36749-3D90-4D5F-BFA7-93012A049979}"/>
              </a:ext>
            </a:extLst>
          </p:cNvPr>
          <p:cNvSpPr/>
          <p:nvPr/>
        </p:nvSpPr>
        <p:spPr>
          <a:xfrm>
            <a:off x="0" y="15471"/>
            <a:ext cx="12191999" cy="776266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pic>
        <p:nvPicPr>
          <p:cNvPr id="15" name="Image 7">
            <a:extLst>
              <a:ext uri="{FF2B5EF4-FFF2-40B4-BE49-F238E27FC236}">
                <a16:creationId xmlns:a16="http://schemas.microsoft.com/office/drawing/2014/main" id="{3EF21F57-168D-40E8-BDC8-6D338139CE8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6041" y="192826"/>
            <a:ext cx="1948663" cy="41677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2AAA57C-DCE6-4A82-9F62-C922F8AF7ACF}"/>
              </a:ext>
            </a:extLst>
          </p:cNvPr>
          <p:cNvSpPr txBox="1"/>
          <p:nvPr/>
        </p:nvSpPr>
        <p:spPr>
          <a:xfrm>
            <a:off x="1142999" y="6477396"/>
            <a:ext cx="610437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CH" sz="1200" dirty="0">
                <a:solidFill>
                  <a:schemeClr val="tx1">
                    <a:lumMod val="9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Code Light" panose="020B0809050000020004" pitchFamily="49" charset="0"/>
                <a:ea typeface="Fira Code Light" panose="020B0809050000020004" pitchFamily="49" charset="0"/>
                <a:cs typeface="Arial" panose="020B0604020202020204" pitchFamily="34" charset="0"/>
              </a:rPr>
              <a:t>S</a:t>
            </a:r>
            <a:r>
              <a:rPr lang="fr-CH" sz="1200" cap="none" dirty="0">
                <a:solidFill>
                  <a:schemeClr val="tx1">
                    <a:lumMod val="9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Code Light" panose="020B0809050000020004" pitchFamily="49" charset="0"/>
                <a:ea typeface="Fira Code Light" panose="020B0809050000020004" pitchFamily="49" charset="0"/>
                <a:cs typeface="Arial" panose="020B0604020202020204" pitchFamily="34" charset="0"/>
              </a:rPr>
              <a:t>imon Meier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F9B4DC8-DF9A-41CE-8562-009D278530DC}"/>
              </a:ext>
            </a:extLst>
          </p:cNvPr>
          <p:cNvSpPr txBox="1"/>
          <p:nvPr/>
        </p:nvSpPr>
        <p:spPr>
          <a:xfrm>
            <a:off x="484489" y="1980618"/>
            <a:ext cx="54019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chemeClr val="bg2">
                    <a:lumMod val="50000"/>
                  </a:schemeClr>
                </a:solidFill>
              </a:rPr>
              <a:t>https://www.playhooky.fr/technologie/stockage-donnees/</a:t>
            </a:r>
          </a:p>
        </p:txBody>
      </p:sp>
      <p:sp>
        <p:nvSpPr>
          <p:cNvPr id="13" name="TextBox 11">
            <a:extLst>
              <a:ext uri="{FF2B5EF4-FFF2-40B4-BE49-F238E27FC236}">
                <a16:creationId xmlns:a16="http://schemas.microsoft.com/office/drawing/2014/main" id="{0BDA749E-74B7-4CDC-893A-76EC1534F328}"/>
              </a:ext>
            </a:extLst>
          </p:cNvPr>
          <p:cNvSpPr txBox="1"/>
          <p:nvPr/>
        </p:nvSpPr>
        <p:spPr>
          <a:xfrm>
            <a:off x="484489" y="2762352"/>
            <a:ext cx="540196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chemeClr val="bg2">
                    <a:lumMod val="50000"/>
                  </a:schemeClr>
                </a:solidFill>
              </a:rPr>
              <a:t>https://www.frandroid.com/culture-tech/securite-applications/367259_hummingbad-surement-lun-malwares-android-plus-vicieux-plus-intelligents-moment</a:t>
            </a:r>
          </a:p>
        </p:txBody>
      </p:sp>
      <p:sp>
        <p:nvSpPr>
          <p:cNvPr id="17" name="TextBox 11">
            <a:extLst>
              <a:ext uri="{FF2B5EF4-FFF2-40B4-BE49-F238E27FC236}">
                <a16:creationId xmlns:a16="http://schemas.microsoft.com/office/drawing/2014/main" id="{50A9B096-4EBB-4C69-B207-2793195C23A0}"/>
              </a:ext>
            </a:extLst>
          </p:cNvPr>
          <p:cNvSpPr txBox="1"/>
          <p:nvPr/>
        </p:nvSpPr>
        <p:spPr>
          <a:xfrm>
            <a:off x="484489" y="4282750"/>
            <a:ext cx="54019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chemeClr val="bg2">
                    <a:lumMod val="50000"/>
                  </a:schemeClr>
                </a:solidFill>
              </a:rPr>
              <a:t>https://wonderfall.space/modele-securite-mobile/</a:t>
            </a:r>
          </a:p>
        </p:txBody>
      </p:sp>
      <p:sp>
        <p:nvSpPr>
          <p:cNvPr id="19" name="TextBox 11">
            <a:extLst>
              <a:ext uri="{FF2B5EF4-FFF2-40B4-BE49-F238E27FC236}">
                <a16:creationId xmlns:a16="http://schemas.microsoft.com/office/drawing/2014/main" id="{FCBBE7C1-0906-4574-AC5B-9159DFED77F0}"/>
              </a:ext>
            </a:extLst>
          </p:cNvPr>
          <p:cNvSpPr txBox="1"/>
          <p:nvPr/>
        </p:nvSpPr>
        <p:spPr>
          <a:xfrm>
            <a:off x="484489" y="5064484"/>
            <a:ext cx="54019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600" dirty="0">
                <a:solidFill>
                  <a:schemeClr val="bg1"/>
                </a:solidFill>
              </a:rPr>
              <a:t>https://arxiv.org/pdf/1904.05572.pdf</a:t>
            </a:r>
          </a:p>
        </p:txBody>
      </p:sp>
      <p:sp>
        <p:nvSpPr>
          <p:cNvPr id="20" name="TextBox 11">
            <a:extLst>
              <a:ext uri="{FF2B5EF4-FFF2-40B4-BE49-F238E27FC236}">
                <a16:creationId xmlns:a16="http://schemas.microsoft.com/office/drawing/2014/main" id="{D4CC8DC8-B24C-4D93-88C9-B7244A353DE5}"/>
              </a:ext>
            </a:extLst>
          </p:cNvPr>
          <p:cNvSpPr txBox="1"/>
          <p:nvPr/>
        </p:nvSpPr>
        <p:spPr>
          <a:xfrm>
            <a:off x="6370941" y="1988986"/>
            <a:ext cx="54019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600" dirty="0">
                <a:solidFill>
                  <a:schemeClr val="bg1"/>
                </a:solidFill>
              </a:rPr>
              <a:t>https://networkencyclopedia.com/interprocess-communication-ipc/</a:t>
            </a:r>
          </a:p>
        </p:txBody>
      </p:sp>
      <p:sp>
        <p:nvSpPr>
          <p:cNvPr id="21" name="TextBox 11">
            <a:extLst>
              <a:ext uri="{FF2B5EF4-FFF2-40B4-BE49-F238E27FC236}">
                <a16:creationId xmlns:a16="http://schemas.microsoft.com/office/drawing/2014/main" id="{573D5279-644F-4D20-B6E6-594BE0DAE086}"/>
              </a:ext>
            </a:extLst>
          </p:cNvPr>
          <p:cNvSpPr txBox="1"/>
          <p:nvPr/>
        </p:nvSpPr>
        <p:spPr>
          <a:xfrm>
            <a:off x="6370941" y="2711405"/>
            <a:ext cx="54019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600" dirty="0">
                <a:solidFill>
                  <a:schemeClr val="bg1"/>
                </a:solidFill>
              </a:rPr>
              <a:t>https://developer.android.com/guide/components/intents-filters</a:t>
            </a:r>
          </a:p>
        </p:txBody>
      </p:sp>
      <p:sp>
        <p:nvSpPr>
          <p:cNvPr id="22" name="TextBox 11">
            <a:extLst>
              <a:ext uri="{FF2B5EF4-FFF2-40B4-BE49-F238E27FC236}">
                <a16:creationId xmlns:a16="http://schemas.microsoft.com/office/drawing/2014/main" id="{391B8769-9924-4272-B6CB-38ABB9DCCA26}"/>
              </a:ext>
            </a:extLst>
          </p:cNvPr>
          <p:cNvSpPr txBox="1"/>
          <p:nvPr/>
        </p:nvSpPr>
        <p:spPr>
          <a:xfrm>
            <a:off x="6370941" y="3433824"/>
            <a:ext cx="54019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600" dirty="0">
                <a:solidFill>
                  <a:schemeClr val="bg1"/>
                </a:solidFill>
              </a:rPr>
              <a:t>https://i.ytimg.com/vi/c4e-jOFTPhA/maxresdefault.jpg</a:t>
            </a:r>
          </a:p>
        </p:txBody>
      </p:sp>
    </p:spTree>
    <p:extLst>
      <p:ext uri="{BB962C8B-B14F-4D97-AF65-F5344CB8AC3E}">
        <p14:creationId xmlns:p14="http://schemas.microsoft.com/office/powerpoint/2010/main" val="38399105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Custom 1">
      <a:majorFont>
        <a:latin typeface="Fira Code Medium"/>
        <a:ea typeface=""/>
        <a:cs typeface=""/>
      </a:majorFont>
      <a:minorFont>
        <a:latin typeface="Fira Code Light"/>
        <a:ea typeface=""/>
        <a:cs typeface="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8992231-163D-4428-A2B8-DA1FE0274129}">
  <ds:schemaRefs>
    <ds:schemaRef ds:uri="http://schemas.microsoft.com/office/2006/metadata/properties"/>
    <ds:schemaRef ds:uri="http://purl.org/dc/dcmitype/"/>
    <ds:schemaRef ds:uri="http://schemas.microsoft.com/sharepoint/v3"/>
    <ds:schemaRef ds:uri="http://purl.org/dc/elements/1.1/"/>
    <ds:schemaRef ds:uri="http://schemas.openxmlformats.org/package/2006/metadata/core-properties"/>
    <ds:schemaRef ds:uri="6dc4bcd6-49db-4c07-9060-8acfc67cef9f"/>
    <ds:schemaRef ds:uri="http://schemas.microsoft.com/office/2006/documentManagement/types"/>
    <ds:schemaRef ds:uri="http://schemas.microsoft.com/office/infopath/2007/PartnerControls"/>
    <ds:schemaRef ds:uri="http://purl.org/dc/terms/"/>
    <ds:schemaRef ds:uri="fb0879af-3eba-417a-a55a-ffe6dcd6ca77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6B67ACAB-C3DC-429D-A23C-0723C084FEE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A95DE24-D6C3-4A00-9085-D9594C193AE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0</TotalTime>
  <Words>243</Words>
  <Application>Microsoft Office PowerPoint</Application>
  <PresentationFormat>Widescreen</PresentationFormat>
  <Paragraphs>50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Fira Code</vt:lpstr>
      <vt:lpstr>Fira Code Light</vt:lpstr>
      <vt:lpstr>Fira Code Medium</vt:lpstr>
      <vt:lpstr>Trade Gothic LT Pro</vt:lpstr>
      <vt:lpstr>Mesh</vt:lpstr>
      <vt:lpstr>Linux embarqué</vt:lpstr>
      <vt:lpstr>Table des matières</vt:lpstr>
      <vt:lpstr>Android</vt:lpstr>
      <vt:lpstr>Conclusion</vt:lpstr>
      <vt:lpstr>Questions</vt:lpstr>
      <vt:lpstr>Bibliographie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2022-01-17T20:44:07Z</dcterms:created>
  <dcterms:modified xsi:type="dcterms:W3CDTF">2022-04-10T20:29:27Z</dcterms:modified>
</cp:coreProperties>
</file>