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30"/>
  </p:notesMasterIdLst>
  <p:handoutMasterIdLst>
    <p:handoutMasterId r:id="rId31"/>
  </p:handoutMasterIdLst>
  <p:sldIdLst>
    <p:sldId id="256" r:id="rId2"/>
    <p:sldId id="295" r:id="rId3"/>
    <p:sldId id="314" r:id="rId4"/>
    <p:sldId id="315" r:id="rId5"/>
    <p:sldId id="316" r:id="rId6"/>
    <p:sldId id="317" r:id="rId7"/>
    <p:sldId id="318" r:id="rId8"/>
    <p:sldId id="319" r:id="rId9"/>
    <p:sldId id="267" r:id="rId10"/>
    <p:sldId id="268" r:id="rId11"/>
    <p:sldId id="297" r:id="rId12"/>
    <p:sldId id="298" r:id="rId13"/>
    <p:sldId id="257" r:id="rId14"/>
    <p:sldId id="296" r:id="rId15"/>
    <p:sldId id="258" r:id="rId16"/>
    <p:sldId id="299" r:id="rId17"/>
    <p:sldId id="303" r:id="rId18"/>
    <p:sldId id="304" r:id="rId19"/>
    <p:sldId id="305" r:id="rId20"/>
    <p:sldId id="300" r:id="rId21"/>
    <p:sldId id="306" r:id="rId22"/>
    <p:sldId id="307" r:id="rId23"/>
    <p:sldId id="308" r:id="rId24"/>
    <p:sldId id="309" r:id="rId25"/>
    <p:sldId id="301" r:id="rId26"/>
    <p:sldId id="310" r:id="rId27"/>
    <p:sldId id="311" r:id="rId28"/>
    <p:sldId id="312" r:id="rId2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10/2/2018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36282390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10/2/2018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172723013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r>
              <a:rPr lang="en-US" dirty="0" smtClean="0"/>
              <a:t>Gross national product (GNP) is the market value of all the products and services produced in one year by labor and property supplied by the residents of a country. Unlike Gross Domestic Product (GDP), which defines production based on the geographical location of production, GNP allocates production based on ownership.</a:t>
            </a:r>
            <a:endParaRPr lang="en-US" dirty="0"/>
          </a:p>
        </p:txBody>
      </p:sp>
      <p:sp>
        <p:nvSpPr>
          <p:cNvPr id="65539" name="Rectangle 3"/>
          <p:cNvSpPr>
            <a:spLocks noGrp="1" noRot="1" noChangeAspect="1" noChangeArrowheads="1" noTextEdit="1"/>
          </p:cNvSpPr>
          <p:nvPr>
            <p:ph type="sldImg"/>
          </p:nvPr>
        </p:nvSpPr>
        <p:spPr>
          <a:xfrm>
            <a:off x="1295400" y="798513"/>
            <a:ext cx="4267200" cy="3200400"/>
          </a:xfrm>
          <a:ln cap="flat"/>
        </p:spPr>
      </p:sp>
    </p:spTree>
    <p:extLst>
      <p:ext uri="{BB962C8B-B14F-4D97-AF65-F5344CB8AC3E}">
        <p14:creationId xmlns:p14="http://schemas.microsoft.com/office/powerpoint/2010/main" val="2653105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extLst>
      <p:ext uri="{BB962C8B-B14F-4D97-AF65-F5344CB8AC3E}">
        <p14:creationId xmlns:p14="http://schemas.microsoft.com/office/powerpoint/2010/main" val="1914132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0A7055C-8A82-1E43-AADF-396B26E07F2B}" type="datetime1">
              <a:rPr lang="en-US" smtClean="0"/>
              <a:pPr>
                <a:defRPr/>
              </a:pPr>
              <a:t>10/2/2018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8A6632A1-E96B-D240-A8CB-6EE7FCFAC9F9}"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2F71CA6-DDE3-BD41-A149-F9C0D24AC3A1}" type="datetime1">
              <a:rPr lang="en-US" smtClean="0"/>
              <a:pPr>
                <a:defRPr/>
              </a:pPr>
              <a:t>10/2/2018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3463E0A2-0798-9745-87DA-7E77F2F38D9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F23FA63-2FD4-ED40-AA09-0FF67DD9B210}" type="datetime1">
              <a:rPr lang="en-US" smtClean="0"/>
              <a:pPr>
                <a:defRPr/>
              </a:pPr>
              <a:t>10/2/2018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5B7A154E-9DB1-494A-8AF2-8A9764AB271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6587C51-A7E8-E041-9BD1-9BCA697A5811}" type="datetime1">
              <a:rPr lang="en-US" smtClean="0"/>
              <a:pPr>
                <a:defRPr/>
              </a:pPr>
              <a:t>10/2/2018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6A4D3DC4-9E7F-1C47-B729-896D53019E3D}"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BDDE94-1FC3-7840-BAE2-EB57978533F4}" type="datetime1">
              <a:rPr lang="en-US" smtClean="0"/>
              <a:pPr>
                <a:defRPr/>
              </a:pPr>
              <a:t>10/2/2018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D7DFF1E1-6940-BA49-963A-85FADE0EAFB2}"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4A5A006-5C58-2B4C-917D-DC522223A38A}" type="datetime1">
              <a:rPr lang="en-US" smtClean="0"/>
              <a:pPr>
                <a:defRPr/>
              </a:pPr>
              <a:t>10/2/2018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C2FAEA27-515E-094A-842B-7E18C3B58789}"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254EF3D-88D6-7744-A172-8368A7C6913D}" type="datetime1">
              <a:rPr lang="en-US" smtClean="0"/>
              <a:pPr>
                <a:defRPr/>
              </a:pPr>
              <a:t>10/2/2018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9" name="Slide Number Placeholder 5"/>
          <p:cNvSpPr>
            <a:spLocks noGrp="1"/>
          </p:cNvSpPr>
          <p:nvPr>
            <p:ph type="sldNum" sz="quarter" idx="12"/>
          </p:nvPr>
        </p:nvSpPr>
        <p:spPr/>
        <p:txBody>
          <a:bodyPr/>
          <a:lstStyle>
            <a:lvl1pPr>
              <a:defRPr/>
            </a:lvl1pPr>
          </a:lstStyle>
          <a:p>
            <a:pPr>
              <a:defRPr/>
            </a:pPr>
            <a:fld id="{1CB38100-995D-D845-AEB2-0A3B47AC4C3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2C67EE4-B3D2-0E43-92EA-AF9BDEBF847C}" type="datetime1">
              <a:rPr lang="en-US" smtClean="0"/>
              <a:pPr>
                <a:defRPr/>
              </a:pPr>
              <a:t>10/2/2018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5" name="Slide Number Placeholder 5"/>
          <p:cNvSpPr>
            <a:spLocks noGrp="1"/>
          </p:cNvSpPr>
          <p:nvPr>
            <p:ph type="sldNum" sz="quarter" idx="12"/>
          </p:nvPr>
        </p:nvSpPr>
        <p:spPr/>
        <p:txBody>
          <a:bodyPr/>
          <a:lstStyle>
            <a:lvl1pPr>
              <a:defRPr/>
            </a:lvl1pPr>
          </a:lstStyle>
          <a:p>
            <a:pPr>
              <a:defRPr/>
            </a:pPr>
            <a:fld id="{5323AA34-E435-CB43-B1EC-D16A672B404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BE8FE08-9159-5F4F-AA60-5E481B75A42B}" type="datetime1">
              <a:rPr lang="en-US" smtClean="0"/>
              <a:pPr>
                <a:defRPr/>
              </a:pPr>
              <a:t>10/2/2018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4" name="Slide Number Placeholder 5"/>
          <p:cNvSpPr>
            <a:spLocks noGrp="1"/>
          </p:cNvSpPr>
          <p:nvPr>
            <p:ph type="sldNum" sz="quarter" idx="12"/>
          </p:nvPr>
        </p:nvSpPr>
        <p:spPr/>
        <p:txBody>
          <a:bodyPr/>
          <a:lstStyle>
            <a:lvl1pPr>
              <a:defRPr/>
            </a:lvl1pPr>
          </a:lstStyle>
          <a:p>
            <a:pPr>
              <a:defRPr/>
            </a:pPr>
            <a:fld id="{483CC7AD-8559-7E43-A1EB-295EC20609A1}"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6182ED7-CE03-0249-AD06-B17D70FBB114}" type="datetime1">
              <a:rPr lang="en-US" smtClean="0"/>
              <a:pPr>
                <a:defRPr/>
              </a:pPr>
              <a:t>10/2/2018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9CCF4E67-007C-EC49-A171-0CCACA5728A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DD2171E-7F5B-1645-A3F1-E3F76AA76B1C}" type="datetime1">
              <a:rPr lang="en-US" smtClean="0"/>
              <a:pPr>
                <a:defRPr/>
              </a:pPr>
              <a:t>10/2/2018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6F498F28-1EFD-694F-A2AA-842B8894902D}"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1272B022-BC72-0B43-A9D0-138C93EE97D0}" type="datetime1">
              <a:rPr lang="en-US" smtClean="0"/>
              <a:pPr>
                <a:defRPr/>
              </a:pPr>
              <a:t>10/2/2018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1  Introduction</a:t>
            </a:r>
            <a:endParaRPr lang="en-US" dirty="0" smtClean="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FC0CE10A-1ABB-4B47-8A20-2A1E99C99C63}" type="slidenum">
              <a:rPr lang="en-US" smtClean="0"/>
              <a:pPr>
                <a:defRPr/>
              </a:pPr>
              <a:t>‹#›</a:t>
            </a:fld>
            <a:endParaRPr lang="en-US" dirty="0"/>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8" name="Picture 7" descr="Cover.jpg"/>
          <p:cNvPicPr>
            <a:picLocks noChangeAspect="1"/>
          </p:cNvPicPr>
          <p:nvPr userDrawn="1"/>
        </p:nvPicPr>
        <p:blipFill>
          <a:blip r:embed="rId13"/>
          <a:stretch>
            <a:fillRect/>
          </a:stretch>
        </p:blipFill>
        <p:spPr>
          <a:xfrm>
            <a:off x="7750432" y="287213"/>
            <a:ext cx="923795" cy="1143000"/>
          </a:xfrm>
          <a:prstGeom prst="rect">
            <a:avLst/>
          </a:prstGeom>
        </p:spPr>
      </p:pic>
      <p:cxnSp>
        <p:nvCxnSpPr>
          <p:cNvPr id="10" name="Straight Connector 9"/>
          <p:cNvCxnSpPr/>
          <p:nvPr userDrawn="1"/>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1- Software Engineering – An Introduction</a:t>
            </a:r>
          </a:p>
        </p:txBody>
      </p:sp>
      <p:sp>
        <p:nvSpPr>
          <p:cNvPr id="3" name="Subtitle 2"/>
          <p:cNvSpPr>
            <a:spLocks noGrp="1"/>
          </p:cNvSpPr>
          <p:nvPr>
            <p:ph type="subTitle" idx="1"/>
          </p:nvPr>
        </p:nvSpPr>
        <p:spPr>
          <a:xfrm>
            <a:off x="1120878" y="3600450"/>
            <a:ext cx="6400800" cy="1752600"/>
          </a:xfrm>
        </p:spPr>
        <p:txBody>
          <a:bodyPr/>
          <a:lstStyle/>
          <a:p>
            <a:pPr eaLnBrk="1" fontAlgn="auto" hangingPunct="1">
              <a:spcAft>
                <a:spcPts val="0"/>
              </a:spcAft>
              <a:buFont typeface="Arial"/>
              <a:buNone/>
              <a:defRPr/>
            </a:pPr>
            <a:r>
              <a:rPr lang="en-US" b="1" dirty="0" smtClean="0">
                <a:solidFill>
                  <a:srgbClr val="46424D"/>
                </a:solidFill>
                <a:ea typeface="+mn-ea"/>
                <a:cs typeface="+mn-cs"/>
              </a:rPr>
              <a:t>Lecture 1</a:t>
            </a:r>
          </a:p>
          <a:p>
            <a:pPr eaLnBrk="1" fontAlgn="auto" hangingPunct="1">
              <a:spcAft>
                <a:spcPts val="0"/>
              </a:spcAft>
              <a:buFont typeface="Arial"/>
              <a:buNone/>
              <a:defRPr/>
            </a:pPr>
            <a:endParaRPr lang="en-US" b="1" dirty="0" smtClean="0">
              <a:solidFill>
                <a:srgbClr val="46424D"/>
              </a:solidFill>
              <a:ea typeface="+mn-ea"/>
              <a:cs typeface="+mn-cs"/>
            </a:endParaRPr>
          </a:p>
          <a:p>
            <a:pPr eaLnBrk="1" fontAlgn="auto" hangingPunct="1">
              <a:spcAft>
                <a:spcPts val="0"/>
              </a:spcAft>
              <a:buFont typeface="Arial"/>
              <a:buNone/>
              <a:defRPr/>
            </a:pPr>
            <a:r>
              <a:rPr lang="en-US" sz="2800" dirty="0" smtClean="0">
                <a:solidFill>
                  <a:srgbClr val="46424D"/>
                </a:solidFill>
                <a:ea typeface="+mn-ea"/>
                <a:cs typeface="+mn-cs"/>
              </a:rPr>
              <a:t>Dr. A.H.M. Saifullah Sadi </a:t>
            </a:r>
          </a:p>
          <a:p>
            <a:pPr eaLnBrk="1" fontAlgn="auto" hangingPunct="1">
              <a:spcAft>
                <a:spcPts val="0"/>
              </a:spcAft>
              <a:buFont typeface="Arial"/>
              <a:buNone/>
              <a:defRPr/>
            </a:pPr>
            <a:r>
              <a:rPr lang="en-US" sz="2800" dirty="0" smtClean="0">
                <a:solidFill>
                  <a:srgbClr val="46424D"/>
                </a:solidFill>
                <a:ea typeface="+mn-ea"/>
                <a:cs typeface="+mn-cs"/>
              </a:rPr>
              <a:t>Assistant Professor &amp; Coordinator, CSE</a:t>
            </a:r>
          </a:p>
          <a:p>
            <a:pPr eaLnBrk="1" fontAlgn="auto" hangingPunct="1">
              <a:spcAft>
                <a:spcPts val="0"/>
              </a:spcAft>
              <a:buFont typeface="Arial"/>
              <a:buNone/>
              <a:defRPr/>
            </a:pPr>
            <a:r>
              <a:rPr lang="en-US" sz="2800" dirty="0" smtClean="0">
                <a:solidFill>
                  <a:srgbClr val="46424D"/>
                </a:solidFill>
                <a:ea typeface="+mn-ea"/>
                <a:cs typeface="+mn-cs"/>
              </a:rPr>
              <a:t>Uttara University </a:t>
            </a:r>
            <a:endParaRPr lang="en-US" sz="2800" dirty="0">
              <a:solidFill>
                <a:srgbClr val="46424D"/>
              </a:solidFill>
              <a:ea typeface="+mn-ea"/>
              <a:cs typeface="+mn-cs"/>
            </a:endParaRPr>
          </a:p>
        </p:txBody>
      </p:sp>
      <p:sp>
        <p:nvSpPr>
          <p:cNvPr id="2" name="Rectangle 1"/>
          <p:cNvSpPr/>
          <p:nvPr/>
        </p:nvSpPr>
        <p:spPr>
          <a:xfrm>
            <a:off x="1696065" y="876962"/>
            <a:ext cx="6076335" cy="369332"/>
          </a:xfrm>
          <a:prstGeom prst="rect">
            <a:avLst/>
          </a:prstGeom>
        </p:spPr>
        <p:txBody>
          <a:bodyPr wrap="square">
            <a:spAutoFit/>
          </a:bodyPr>
          <a:lstStyle/>
          <a:p>
            <a:r>
              <a:rPr lang="en-US" b="1" dirty="0" smtClean="0"/>
              <a:t>CSEC 430 Software Engineering </a:t>
            </a:r>
            <a:endParaRPr lang="en-US" b="1" dirty="0"/>
          </a:p>
        </p:txBody>
      </p:sp>
    </p:spTree>
  </p:cSld>
  <p:clrMapOvr>
    <a:masterClrMapping/>
  </p:clrMapOvr>
  <mc:AlternateContent xmlns:mc="http://schemas.openxmlformats.org/markup-compatibility/2006" xmlns:p14="http://schemas.microsoft.com/office/powerpoint/2010/main">
    <mc:Choice Requires="p14">
      <p:transition spd="slow" p14:dur="2000" advTm="42490"/>
    </mc:Choice>
    <mc:Fallback xmlns="">
      <p:transition spd="slow" advTm="4249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dirty="0"/>
              <a:t>Software costs often dominate computer system costs. The costs of software on a PC are often greater than the hardware cost.</a:t>
            </a:r>
          </a:p>
          <a:p>
            <a:r>
              <a:rPr lang="en-GB" dirty="0"/>
              <a:t>Software costs more to maintain than it does to develop. For systems with a long life, maintenance costs may be several times development costs.</a:t>
            </a:r>
          </a:p>
          <a:p>
            <a:r>
              <a:rPr lang="en-GB" dirty="0"/>
              <a:t>Software engineering is concerned with cost-effective software development.</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products</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Stand-alone systems that are marketed and sold to any customer who wishes to buy them.</a:t>
            </a:r>
          </a:p>
          <a:p>
            <a:pPr lvl="1"/>
            <a:r>
              <a:rPr lang="en-US" dirty="0" smtClean="0"/>
              <a:t>Examples – PC software such as graphics programs, project management tools; CAD software; software for specific markets such as appointments systems for dentists.</a:t>
            </a:r>
          </a:p>
          <a:p>
            <a:r>
              <a:rPr lang="en-US" dirty="0" smtClean="0"/>
              <a:t>Customized products</a:t>
            </a:r>
          </a:p>
          <a:p>
            <a:pPr lvl="1"/>
            <a:r>
              <a:rPr lang="en-US" dirty="0" smtClean="0"/>
              <a:t>Software that is commissioned by a specific customer to meet their own needs. </a:t>
            </a:r>
          </a:p>
          <a:p>
            <a:pPr lvl="1"/>
            <a:r>
              <a:rPr lang="en-US" dirty="0" smtClean="0"/>
              <a:t>Examples – embedded control systems, air traffic control software, traffic monitoring systems.</a:t>
            </a:r>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specification</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The specification of what the software should do is owned by the software developer and decisions on software change are made by the developer.</a:t>
            </a:r>
          </a:p>
          <a:p>
            <a:r>
              <a:rPr lang="en-US" dirty="0" smtClean="0"/>
              <a:t>Customized products</a:t>
            </a:r>
          </a:p>
          <a:p>
            <a:pPr lvl="1"/>
            <a:r>
              <a:rPr lang="en-US" dirty="0" smtClean="0"/>
              <a:t>The specification of what the software should do is owned by the customer for the software and they make decisions on software changes that are required.</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smtClean="0"/>
              <a:t>Frequently asked questions about software engineering</a:t>
            </a:r>
            <a:br>
              <a:rPr lang="en-GB" dirty="0" smtClean="0"/>
            </a:b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13</a:t>
            </a:fld>
            <a:endParaRPr lang="en-US"/>
          </a:p>
        </p:txBody>
      </p:sp>
      <p:graphicFrame>
        <p:nvGraphicFramePr>
          <p:cNvPr id="5" name="Table 4"/>
          <p:cNvGraphicFramePr>
            <a:graphicFrameLocks noGrp="1"/>
          </p:cNvGraphicFramePr>
          <p:nvPr/>
        </p:nvGraphicFramePr>
        <p:xfrm>
          <a:off x="457199" y="1636194"/>
          <a:ext cx="8089977" cy="4512450"/>
        </p:xfrm>
        <a:graphic>
          <a:graphicData uri="http://schemas.openxmlformats.org/drawingml/2006/table">
            <a:tbl>
              <a:tblPr firstRow="1" bandRow="1">
                <a:tableStyleId>{B301B821-A1FF-4177-AEE7-76D212191A09}</a:tableStyleId>
              </a:tblPr>
              <a:tblGrid>
                <a:gridCol w="3464288"/>
                <a:gridCol w="4625689"/>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457200" y="1735300"/>
          <a:ext cx="8229600" cy="4485640"/>
        </p:xfrm>
        <a:graphic>
          <a:graphicData uri="http://schemas.openxmlformats.org/drawingml/2006/table">
            <a:tbl>
              <a:tblPr firstRow="1" bandRow="1">
                <a:tableStyleId>{5C22544A-7EE6-4342-B048-85BDC9FD1C3A}</a:tableStyleId>
              </a:tblPr>
              <a:tblGrid>
                <a:gridCol w="3488198"/>
                <a:gridCol w="4741402"/>
              </a:tblGrid>
              <a:tr h="370840">
                <a:tc>
                  <a:txBody>
                    <a:bodyPr/>
                    <a:lstStyle/>
                    <a:p>
                      <a:r>
                        <a:rPr lang="en-US" sz="1400" dirty="0" smtClean="0">
                          <a:latin typeface="Arial"/>
                          <a:cs typeface="Arial"/>
                        </a:rPr>
                        <a:t>Question</a:t>
                      </a:r>
                      <a:endParaRPr lang="en-US" sz="1400" dirty="0">
                        <a:latin typeface="Arial"/>
                        <a:cs typeface="Arial"/>
                      </a:endParaRPr>
                    </a:p>
                  </a:txBody>
                  <a:tcPr/>
                </a:tc>
                <a:tc>
                  <a:txBody>
                    <a:bodyPr/>
                    <a:lstStyle/>
                    <a:p>
                      <a:r>
                        <a:rPr lang="en-US" sz="1400" dirty="0" smtClean="0">
                          <a:latin typeface="Arial"/>
                          <a:cs typeface="Arial"/>
                        </a:rPr>
                        <a:t>Answer</a:t>
                      </a:r>
                      <a:endParaRPr lang="en-US" sz="1400" dirty="0">
                        <a:latin typeface="Arial"/>
                        <a:cs typeface="Arial"/>
                      </a:endParaRPr>
                    </a:p>
                  </a:txBody>
                  <a:tcPr/>
                </a:tc>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tr>
            </a:tbl>
          </a:graphicData>
        </a:graphic>
      </p:graphicFrame>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smtClean="0"/>
              <a:t>Essential attributes of good software</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15</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077091702"/>
              </p:ext>
            </p:extLst>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gridCol w="5352935"/>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dirty="0">
                        <a:solidFill>
                          <a:srgbClr val="000000"/>
                        </a:solidFill>
                        <a:latin typeface="Arial"/>
                        <a:ea typeface="Times New Roman"/>
                        <a:cs typeface="Arial"/>
                      </a:endParaRPr>
                    </a:p>
                  </a:txBody>
                  <a:tcPr marL="54610" marR="54610" marT="0" marB="91440"/>
                </a:tc>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dependability includes a range of characteristics including </a:t>
                      </a:r>
                      <a:r>
                        <a:rPr lang="en-GB" sz="1400" b="1" dirty="0">
                          <a:latin typeface="Arial"/>
                          <a:cs typeface="Arial"/>
                        </a:rPr>
                        <a:t>reliability, security and safety</a:t>
                      </a:r>
                      <a:r>
                        <a:rPr lang="en-GB" sz="1400" dirty="0">
                          <a:latin typeface="Arial"/>
                          <a:cs typeface="Arial"/>
                        </a:rPr>
                        <a:t>. Dependable software should not cause physical or economic damage in the event of system failure. Malicious users should not be  able to access or damage the system.</a:t>
                      </a:r>
                      <a:endParaRPr lang="en-GB" sz="1400" dirty="0">
                        <a:solidFill>
                          <a:srgbClr val="000000"/>
                        </a:solidFill>
                        <a:latin typeface="Arial"/>
                        <a:ea typeface="Times New Roman"/>
                        <a:cs typeface="Arial"/>
                      </a:endParaRPr>
                    </a:p>
                  </a:txBody>
                  <a:tcPr marL="54610" marR="54610" marT="0" marB="91440"/>
                </a:tc>
              </a:tr>
              <a:tr h="858504">
                <a:tc>
                  <a:txBody>
                    <a:bodyPr/>
                    <a:lstStyle/>
                    <a:p>
                      <a:pPr algn="just">
                        <a:spcAft>
                          <a:spcPts val="0"/>
                        </a:spcAft>
                      </a:pPr>
                      <a:r>
                        <a:rPr lang="en-GB" sz="1400" dirty="0">
                          <a:latin typeface="Arial"/>
                          <a:cs typeface="Arial"/>
                        </a:rPr>
                        <a:t>Efficiency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tr>
              <a:tr h="674539">
                <a:tc>
                  <a:txBody>
                    <a:bodyPr/>
                    <a:lstStyle/>
                    <a:p>
                      <a:pPr algn="just">
                        <a:spcAft>
                          <a:spcPts val="0"/>
                        </a:spcAft>
                      </a:pPr>
                      <a:r>
                        <a:rPr lang="en-GB" sz="1400" dirty="0">
                          <a:latin typeface="Arial"/>
                          <a:cs typeface="Arial"/>
                        </a:rPr>
                        <a:t>Acceptability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Content Placeholder 2"/>
          <p:cNvSpPr>
            <a:spLocks noGrp="1"/>
          </p:cNvSpPr>
          <p:nvPr>
            <p:ph idx="1"/>
          </p:nvPr>
        </p:nvSpPr>
        <p:spPr/>
        <p:txBody>
          <a:bodyPr/>
          <a:lstStyle/>
          <a:p>
            <a:r>
              <a:rPr lang="en-US" dirty="0" smtClean="0"/>
              <a:t>Software engineering is an engineering discipline that is concerned with all aspects of software production from the early stages of system specification through to maintaining the system after it has gone into use.</a:t>
            </a:r>
          </a:p>
          <a:p>
            <a:r>
              <a:rPr lang="en-US" dirty="0" smtClean="0"/>
              <a:t>Engineering discipline</a:t>
            </a:r>
          </a:p>
          <a:p>
            <a:pPr lvl="1"/>
            <a:r>
              <a:rPr lang="en-US" dirty="0" smtClean="0"/>
              <a:t>Using appropriate theories and methods to solve problems bearing in mind organizational and financial constraints.</a:t>
            </a:r>
          </a:p>
          <a:p>
            <a:r>
              <a:rPr lang="en-US" dirty="0" smtClean="0"/>
              <a:t>All aspects of software production</a:t>
            </a:r>
          </a:p>
          <a:p>
            <a:pPr lvl="1"/>
            <a:r>
              <a:rPr lang="en-US" dirty="0" smtClean="0"/>
              <a:t>Not just technical process of development. Also project management and the development of tools, methods etc. to support software production.</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software engineering</a:t>
            </a:r>
            <a:endParaRPr lang="en-US" dirty="0"/>
          </a:p>
        </p:txBody>
      </p:sp>
      <p:sp>
        <p:nvSpPr>
          <p:cNvPr id="3" name="Content Placeholder 2"/>
          <p:cNvSpPr>
            <a:spLocks noGrp="1"/>
          </p:cNvSpPr>
          <p:nvPr>
            <p:ph idx="1"/>
          </p:nvPr>
        </p:nvSpPr>
        <p:spPr/>
        <p:txBody>
          <a:bodyPr/>
          <a:lstStyle/>
          <a:p>
            <a:r>
              <a:rPr lang="en-GB" dirty="0" smtClean="0"/>
              <a:t>More and more, individuals and society rely on advanced software systems. We need to be able to produce </a:t>
            </a:r>
            <a:r>
              <a:rPr lang="en-GB" b="1" dirty="0" smtClean="0"/>
              <a:t>reliable and trustworthy systems economically and quickly.</a:t>
            </a:r>
          </a:p>
          <a:p>
            <a:r>
              <a:rPr lang="en-GB" dirty="0" smtClean="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process activities</a:t>
            </a:r>
            <a:endParaRPr lang="en-US" dirty="0"/>
          </a:p>
        </p:txBody>
      </p:sp>
      <p:sp>
        <p:nvSpPr>
          <p:cNvPr id="3" name="Content Placeholder 2"/>
          <p:cNvSpPr>
            <a:spLocks noGrp="1"/>
          </p:cNvSpPr>
          <p:nvPr>
            <p:ph idx="1"/>
          </p:nvPr>
        </p:nvSpPr>
        <p:spPr/>
        <p:txBody>
          <a:bodyPr/>
          <a:lstStyle/>
          <a:p>
            <a:r>
              <a:rPr lang="en-GB" b="1" dirty="0" smtClean="0"/>
              <a:t>Software specification</a:t>
            </a:r>
            <a:r>
              <a:rPr lang="en-GB" dirty="0" smtClean="0"/>
              <a:t>, where customers and engineers define the software that is to be produced and the constraints on its operation.</a:t>
            </a:r>
          </a:p>
          <a:p>
            <a:r>
              <a:rPr lang="en-GB" b="1" dirty="0" smtClean="0"/>
              <a:t>Software development</a:t>
            </a:r>
            <a:r>
              <a:rPr lang="en-GB" dirty="0" smtClean="0"/>
              <a:t>, where the software is designed and programmed.</a:t>
            </a:r>
          </a:p>
          <a:p>
            <a:r>
              <a:rPr lang="en-GB" b="1" dirty="0" smtClean="0"/>
              <a:t>Software validation</a:t>
            </a:r>
            <a:r>
              <a:rPr lang="en-GB" dirty="0" smtClean="0"/>
              <a:t>, where the software is </a:t>
            </a:r>
            <a:r>
              <a:rPr lang="en-GB" dirty="0" err="1" smtClean="0"/>
              <a:t>ch</a:t>
            </a:r>
            <a:r>
              <a:rPr lang="en-GB" dirty="0" smtClean="0"/>
              <a:t> 4d to ensure that it is what the customer requires.</a:t>
            </a:r>
          </a:p>
          <a:p>
            <a:r>
              <a:rPr lang="en-GB" b="1" dirty="0" smtClean="0"/>
              <a:t>Software evolution</a:t>
            </a:r>
            <a:r>
              <a:rPr lang="en-GB" dirty="0" smtClean="0"/>
              <a:t>, where the software is modified to reflect changing customer and market requirements.</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most software</a:t>
            </a:r>
            <a:endParaRPr lang="en-US" dirty="0"/>
          </a:p>
        </p:txBody>
      </p:sp>
      <p:sp>
        <p:nvSpPr>
          <p:cNvPr id="3" name="Content Placeholder 2"/>
          <p:cNvSpPr>
            <a:spLocks noGrp="1"/>
          </p:cNvSpPr>
          <p:nvPr>
            <p:ph idx="1"/>
          </p:nvPr>
        </p:nvSpPr>
        <p:spPr/>
        <p:txBody>
          <a:bodyPr/>
          <a:lstStyle/>
          <a:p>
            <a:r>
              <a:rPr lang="en-GB" dirty="0" smtClean="0"/>
              <a:t>Heterogeneity  </a:t>
            </a:r>
          </a:p>
          <a:p>
            <a:pPr lvl="1"/>
            <a:r>
              <a:rPr lang="en-GB" dirty="0" smtClean="0"/>
              <a:t>Increasingly, systems are required to operate as distributed systems across networks that include different types of computer and mobile devices. </a:t>
            </a:r>
          </a:p>
          <a:p>
            <a:r>
              <a:rPr lang="en-GB" dirty="0" smtClean="0"/>
              <a:t>Business and social change </a:t>
            </a:r>
          </a:p>
          <a:p>
            <a:pPr lvl="1"/>
            <a:r>
              <a:rPr lang="en-GB" dirty="0" smtClean="0"/>
              <a:t>Business and society are changing incredibly quickly as emerging economies develop and new technologies become available. They need to be able to change their existing software and to rapidly develop new software. </a:t>
            </a:r>
          </a:p>
          <a:p>
            <a:r>
              <a:rPr lang="en-GB" dirty="0" smtClean="0"/>
              <a:t>Security and trust </a:t>
            </a:r>
          </a:p>
          <a:p>
            <a:pPr lvl="1"/>
            <a:r>
              <a:rPr lang="en-GB" dirty="0" smtClean="0"/>
              <a:t>As software is intertwined with all aspects of our lives, it is essential that we can trust that software.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Professional software development</a:t>
            </a:r>
          </a:p>
          <a:p>
            <a:pPr lvl="1"/>
            <a:r>
              <a:rPr lang="en-US" dirty="0" smtClean="0"/>
              <a:t>What is meant by software engineering.</a:t>
            </a:r>
          </a:p>
          <a:p>
            <a:r>
              <a:rPr lang="en-US" dirty="0" smtClean="0"/>
              <a:t>Software engineering ethics</a:t>
            </a:r>
          </a:p>
          <a:p>
            <a:pPr lvl="1"/>
            <a:r>
              <a:rPr lang="en-US" dirty="0" smtClean="0"/>
              <a:t>A brief introduction to ethical issues that affect software engineering.</a:t>
            </a:r>
          </a:p>
          <a:p>
            <a:r>
              <a:rPr lang="en-US" dirty="0" smtClean="0"/>
              <a:t>Case studies</a:t>
            </a:r>
          </a:p>
          <a:p>
            <a:pPr lvl="1"/>
            <a:r>
              <a:rPr lang="en-US" dirty="0" smtClean="0"/>
              <a:t>An introduction to three examples that are used in later chapters in the book.</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97164"/>
    </mc:Choice>
    <mc:Fallback xmlns="">
      <p:transition spd="slow" advTm="197164"/>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diversity</a:t>
            </a:r>
            <a:endParaRPr lang="en-US" dirty="0"/>
          </a:p>
        </p:txBody>
      </p:sp>
      <p:sp>
        <p:nvSpPr>
          <p:cNvPr id="3" name="Content Placeholder 2"/>
          <p:cNvSpPr>
            <a:spLocks noGrp="1"/>
          </p:cNvSpPr>
          <p:nvPr>
            <p:ph idx="1"/>
          </p:nvPr>
        </p:nvSpPr>
        <p:spPr/>
        <p:txBody>
          <a:bodyPr/>
          <a:lstStyle/>
          <a:p>
            <a:r>
              <a:rPr lang="en-US" dirty="0" smtClean="0"/>
              <a:t>There are many different types of software system and there is no universal set of software techniques that is applicable to all of these.</a:t>
            </a:r>
          </a:p>
          <a:p>
            <a:r>
              <a:rPr lang="en-US" dirty="0" smtClean="0"/>
              <a:t>The software engineering methods and tools used depend on the type of application being developed, the requirements of the customer and the background of the development team.</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Stand-alone applications </a:t>
            </a:r>
          </a:p>
          <a:p>
            <a:pPr lvl="1"/>
            <a:r>
              <a:rPr lang="en-GB" dirty="0" smtClean="0"/>
              <a:t>These are application systems that </a:t>
            </a:r>
            <a:r>
              <a:rPr lang="en-GB" u="sng" dirty="0" smtClean="0"/>
              <a:t>run on a local computer</a:t>
            </a:r>
            <a:r>
              <a:rPr lang="en-GB" dirty="0" smtClean="0"/>
              <a:t>, such as a PC. They include all necessary functionality and do not need to be connected to a network. </a:t>
            </a:r>
          </a:p>
          <a:p>
            <a:r>
              <a:rPr lang="en-GB" dirty="0" smtClean="0"/>
              <a:t>Interactive transaction-based applications</a:t>
            </a:r>
            <a:r>
              <a:rPr lang="en-GB" i="1" dirty="0" smtClean="0"/>
              <a:t> </a:t>
            </a:r>
          </a:p>
          <a:p>
            <a:pPr lvl="1"/>
            <a:r>
              <a:rPr lang="en-GB" dirty="0" smtClean="0"/>
              <a:t>Applications that </a:t>
            </a:r>
            <a:r>
              <a:rPr lang="en-GB" u="sng" dirty="0" smtClean="0"/>
              <a:t>execute on a remote computer </a:t>
            </a:r>
            <a:r>
              <a:rPr lang="en-GB" dirty="0" smtClean="0"/>
              <a:t>and are accessed by users from their own PCs or terminals. These include web applications such as e-commerce applications. </a:t>
            </a:r>
          </a:p>
          <a:p>
            <a:r>
              <a:rPr lang="en-GB" dirty="0" smtClean="0"/>
              <a:t>Embedded control systems </a:t>
            </a:r>
          </a:p>
          <a:p>
            <a:pPr lvl="1"/>
            <a:r>
              <a:rPr lang="en-GB" dirty="0" smtClean="0"/>
              <a:t>These are software control systems that </a:t>
            </a:r>
            <a:r>
              <a:rPr lang="en-GB" u="sng" dirty="0" smtClean="0"/>
              <a:t>control and manage hardware devices</a:t>
            </a:r>
            <a:r>
              <a:rPr lang="en-GB" dirty="0" smtClean="0"/>
              <a:t>. Numerically, there are probably more embedded systems than any other type of system.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Batch processing systems </a:t>
            </a:r>
          </a:p>
          <a:p>
            <a:pPr lvl="1"/>
            <a:r>
              <a:rPr lang="en-GB" dirty="0" smtClean="0"/>
              <a:t>These are business systems that are </a:t>
            </a:r>
            <a:r>
              <a:rPr lang="en-GB" u="sng" dirty="0" smtClean="0"/>
              <a:t>designed to process data in large batches</a:t>
            </a:r>
            <a:r>
              <a:rPr lang="en-GB" dirty="0" smtClean="0"/>
              <a:t>. They process large numbers of individual inputs to create corresponding outputs. </a:t>
            </a:r>
          </a:p>
          <a:p>
            <a:r>
              <a:rPr lang="en-GB" dirty="0" smtClean="0"/>
              <a:t>Entertainment systems </a:t>
            </a:r>
          </a:p>
          <a:p>
            <a:pPr lvl="1"/>
            <a:r>
              <a:rPr lang="en-GB" dirty="0" smtClean="0"/>
              <a:t>These are systems that are primarily for personal use and which are </a:t>
            </a:r>
            <a:r>
              <a:rPr lang="en-GB" u="sng" dirty="0" smtClean="0"/>
              <a:t>intended to entertain the user</a:t>
            </a:r>
            <a:r>
              <a:rPr lang="en-GB" dirty="0" smtClean="0"/>
              <a:t>. </a:t>
            </a:r>
          </a:p>
          <a:p>
            <a:r>
              <a:rPr lang="en-GB" dirty="0" smtClean="0"/>
              <a:t>Systems for </a:t>
            </a:r>
            <a:r>
              <a:rPr lang="en-GB" dirty="0" err="1" smtClean="0"/>
              <a:t>modeling</a:t>
            </a:r>
            <a:r>
              <a:rPr lang="en-GB" dirty="0" smtClean="0"/>
              <a:t> and simulation </a:t>
            </a:r>
          </a:p>
          <a:p>
            <a:pPr lvl="1"/>
            <a:r>
              <a:rPr lang="en-GB" dirty="0" smtClean="0"/>
              <a:t>These are systems that are developed by scientists and engineers </a:t>
            </a:r>
            <a:r>
              <a:rPr lang="en-GB" u="sng" dirty="0" smtClean="0"/>
              <a:t>to model physical processes or situations</a:t>
            </a:r>
            <a:r>
              <a:rPr lang="en-GB" dirty="0" smtClean="0"/>
              <a:t>, which include many, separate, interacting objects.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Data collection systems </a:t>
            </a:r>
            <a:r>
              <a:rPr lang="en-GB" i="1" dirty="0" smtClean="0"/>
              <a:t>	</a:t>
            </a:r>
          </a:p>
          <a:p>
            <a:pPr lvl="1"/>
            <a:r>
              <a:rPr lang="en-GB" dirty="0" smtClean="0"/>
              <a:t>These are systems that </a:t>
            </a:r>
            <a:r>
              <a:rPr lang="en-GB" u="sng" dirty="0" smtClean="0"/>
              <a:t>collect data from their environment </a:t>
            </a:r>
            <a:r>
              <a:rPr lang="en-GB" dirty="0" smtClean="0"/>
              <a:t>using a set of sensors and send that data to other systems for processing. </a:t>
            </a:r>
          </a:p>
          <a:p>
            <a:r>
              <a:rPr lang="en-GB" dirty="0" smtClean="0"/>
              <a:t>Systems of systems </a:t>
            </a:r>
          </a:p>
          <a:p>
            <a:pPr lvl="1"/>
            <a:r>
              <a:rPr lang="en-GB" dirty="0" smtClean="0"/>
              <a:t>These are systems that are </a:t>
            </a:r>
            <a:r>
              <a:rPr lang="en-GB" u="sng" dirty="0" smtClean="0"/>
              <a:t>composed of a number of other software systems</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fundamentals</a:t>
            </a:r>
            <a:endParaRPr lang="en-US" dirty="0"/>
          </a:p>
        </p:txBody>
      </p:sp>
      <p:sp>
        <p:nvSpPr>
          <p:cNvPr id="3" name="Content Placeholder 2"/>
          <p:cNvSpPr>
            <a:spLocks noGrp="1"/>
          </p:cNvSpPr>
          <p:nvPr>
            <p:ph idx="1"/>
          </p:nvPr>
        </p:nvSpPr>
        <p:spPr/>
        <p:txBody>
          <a:bodyPr/>
          <a:lstStyle/>
          <a:p>
            <a:r>
              <a:rPr lang="en-US" dirty="0" smtClean="0"/>
              <a:t>Some fundamental principles apply to all types of software system, irrespective of the development techniques used:</a:t>
            </a:r>
          </a:p>
          <a:p>
            <a:pPr lvl="1"/>
            <a:r>
              <a:rPr lang="en-GB" dirty="0" smtClean="0"/>
              <a:t>Systems should be developed using a </a:t>
            </a:r>
            <a:r>
              <a:rPr lang="en-GB" b="1" dirty="0" smtClean="0"/>
              <a:t>managed and understood development process</a:t>
            </a:r>
            <a:r>
              <a:rPr lang="en-GB" dirty="0" smtClean="0"/>
              <a:t>. Of course, different processes are used for different types of software.</a:t>
            </a:r>
          </a:p>
          <a:p>
            <a:pPr lvl="1"/>
            <a:r>
              <a:rPr lang="en-GB" b="1" dirty="0" smtClean="0"/>
              <a:t>Dependability and performance </a:t>
            </a:r>
            <a:r>
              <a:rPr lang="en-GB" dirty="0" smtClean="0"/>
              <a:t>are important for all types of system. </a:t>
            </a:r>
          </a:p>
          <a:p>
            <a:pPr lvl="1"/>
            <a:r>
              <a:rPr lang="en-GB" dirty="0" smtClean="0"/>
              <a:t>Understanding and </a:t>
            </a:r>
            <a:r>
              <a:rPr lang="en-GB" b="1" dirty="0" smtClean="0"/>
              <a:t>managing the software specification and requirements</a:t>
            </a:r>
            <a:r>
              <a:rPr lang="en-GB" dirty="0" smtClean="0"/>
              <a:t> (what the software should do) are important. </a:t>
            </a:r>
          </a:p>
          <a:p>
            <a:pPr lvl="1"/>
            <a:r>
              <a:rPr lang="en-GB" dirty="0" smtClean="0"/>
              <a:t>Where appropriate, you should </a:t>
            </a:r>
            <a:r>
              <a:rPr lang="en-GB" b="1" dirty="0" smtClean="0"/>
              <a:t>reuse software </a:t>
            </a:r>
            <a:r>
              <a:rPr lang="en-GB" dirty="0" smtClean="0"/>
              <a:t>that has already been developed rather than write new software.</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and the web</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Web is now a platform </a:t>
            </a:r>
            <a:r>
              <a:rPr lang="en-US" dirty="0" smtClean="0"/>
              <a:t>for running application and organizations are increasingly developing web-based systems rather than local systems.</a:t>
            </a:r>
          </a:p>
          <a:p>
            <a:r>
              <a:rPr lang="en-US" b="1" dirty="0" smtClean="0"/>
              <a:t>Web services </a:t>
            </a:r>
            <a:r>
              <a:rPr lang="en-US" dirty="0" smtClean="0"/>
              <a:t>(discussed in Chapter 19) allow application functionality to be accessed over the web.</a:t>
            </a:r>
          </a:p>
          <a:p>
            <a:r>
              <a:rPr lang="en-US" b="1" dirty="0" smtClean="0"/>
              <a:t>Cloud computing </a:t>
            </a:r>
            <a:r>
              <a:rPr lang="en-US" dirty="0" smtClean="0"/>
              <a:t>is an approach to the provision of computer services where applications run remotely on the ‘cloud’. </a:t>
            </a:r>
          </a:p>
          <a:p>
            <a:pPr lvl="1"/>
            <a:r>
              <a:rPr lang="en-US" dirty="0" smtClean="0"/>
              <a:t>Users do not buy software buy pay according to use.</a:t>
            </a:r>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software engineering</a:t>
            </a:r>
            <a:endParaRPr lang="en-US" dirty="0"/>
          </a:p>
        </p:txBody>
      </p:sp>
      <p:sp>
        <p:nvSpPr>
          <p:cNvPr id="3" name="Content Placeholder 2"/>
          <p:cNvSpPr>
            <a:spLocks noGrp="1"/>
          </p:cNvSpPr>
          <p:nvPr>
            <p:ph idx="1"/>
          </p:nvPr>
        </p:nvSpPr>
        <p:spPr>
          <a:xfrm>
            <a:off x="256721" y="1559670"/>
            <a:ext cx="8660959" cy="4525963"/>
          </a:xfrm>
        </p:spPr>
        <p:txBody>
          <a:bodyPr/>
          <a:lstStyle/>
          <a:p>
            <a:r>
              <a:rPr lang="en-GB" dirty="0" smtClean="0"/>
              <a:t>Software reuse is the dominant approach for constructing web-based systems. 	</a:t>
            </a:r>
          </a:p>
          <a:p>
            <a:pPr lvl="1"/>
            <a:r>
              <a:rPr lang="en-GB" dirty="0" smtClean="0"/>
              <a:t>When building these systems, you think about how you can assemble them from pre-existing software components and systems.</a:t>
            </a:r>
          </a:p>
          <a:p>
            <a:r>
              <a:rPr lang="en-GB" dirty="0" smtClean="0"/>
              <a:t>Web-based systems should be developed and delivered incrementally.</a:t>
            </a:r>
          </a:p>
          <a:p>
            <a:pPr lvl="1"/>
            <a:r>
              <a:rPr lang="en-GB" dirty="0" smtClean="0"/>
              <a:t>It is now generally recognized that it is impractical to specify all the requirements for such systems in advance. </a:t>
            </a:r>
          </a:p>
          <a:p>
            <a:r>
              <a:rPr lang="en-GB" dirty="0" smtClean="0"/>
              <a:t>User interfaces are constrained by the capabilities of web browsers. </a:t>
            </a:r>
          </a:p>
          <a:p>
            <a:pPr lvl="1"/>
            <a:r>
              <a:rPr lang="en-GB" dirty="0" smtClean="0"/>
              <a:t>Technologies such as AJAX allow rich interfaces to be created within a web browser but are still difficult to use. Web forms with local scripting are more commonly used. </a:t>
            </a:r>
          </a:p>
          <a:p>
            <a:endParaRPr lang="en-US" dirty="0"/>
          </a:p>
        </p:txBody>
      </p:sp>
      <p:sp>
        <p:nvSpPr>
          <p:cNvPr id="4" name="Footer Placeholder 3"/>
          <p:cNvSpPr>
            <a:spLocks noGrp="1"/>
          </p:cNvSpPr>
          <p:nvPr>
            <p:ph type="ftr" sz="quarter" idx="11"/>
          </p:nvPr>
        </p:nvSpPr>
        <p:spPr/>
        <p:txBody>
          <a:bodyPr/>
          <a:lstStyle/>
          <a:p>
            <a:pPr>
              <a:defRPr/>
            </a:pPr>
            <a:r>
              <a:rPr lang="en-US" dirty="0" smtClean="0"/>
              <a:t>Chapter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software engineering</a:t>
            </a:r>
            <a:endParaRPr lang="en-US" dirty="0"/>
          </a:p>
        </p:txBody>
      </p:sp>
      <p:sp>
        <p:nvSpPr>
          <p:cNvPr id="3" name="Content Placeholder 2"/>
          <p:cNvSpPr>
            <a:spLocks noGrp="1"/>
          </p:cNvSpPr>
          <p:nvPr>
            <p:ph idx="1"/>
          </p:nvPr>
        </p:nvSpPr>
        <p:spPr/>
        <p:txBody>
          <a:bodyPr/>
          <a:lstStyle/>
          <a:p>
            <a:r>
              <a:rPr lang="en-US" dirty="0" smtClean="0"/>
              <a:t>Web-based systems are complex distributed systems but the fundamental principles of software engineering discussed previously are as applicable to them as they are to any other types of system.</a:t>
            </a:r>
          </a:p>
          <a:p>
            <a:r>
              <a:rPr lang="en-GB" dirty="0" smtClean="0"/>
              <a:t>The fundamental ideas of software engineering, discussed in the previous section, apply to web-based software in the same way that they apply to other types of software system.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Software engineering is an engineering discipline that is concerned with all aspects of software production.</a:t>
            </a:r>
          </a:p>
          <a:p>
            <a:r>
              <a:rPr lang="en-GB" sz="2000" dirty="0" smtClean="0"/>
              <a:t>Essential software product attributes are maintainability, dependability and security, efficiency and acceptability.</a:t>
            </a:r>
          </a:p>
          <a:p>
            <a:r>
              <a:rPr lang="en-GB" sz="2000" dirty="0" smtClean="0"/>
              <a:t>The high-level activities of specification, development, validation and evolution are part of all software processes.</a:t>
            </a:r>
          </a:p>
          <a:p>
            <a:r>
              <a:rPr lang="en-GB" sz="2000" dirty="0" smtClean="0"/>
              <a:t>The fundamental notions of software engineering are universally applicable to all types of system development.  </a:t>
            </a:r>
            <a:endParaRPr lang="en-GB" sz="2000" dirty="0" smtClean="0"/>
          </a:p>
          <a:p>
            <a:r>
              <a:rPr lang="en-GB" sz="2000" dirty="0"/>
              <a:t>There are many different types of system and each requires appropriate software engineering tools and techniques for their development. </a:t>
            </a:r>
          </a:p>
          <a:p>
            <a:r>
              <a:rPr lang="en-GB" sz="2000" dirty="0"/>
              <a:t>The fundamental ideas of software engineering are applicable to all types of software system. </a:t>
            </a:r>
            <a:endParaRPr lang="en-US" sz="2000" dirty="0"/>
          </a:p>
          <a:p>
            <a:endParaRPr lang="en-GB" sz="1800" dirty="0" smtClean="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010" y="1600200"/>
            <a:ext cx="8296790" cy="453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9641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Role </a:t>
            </a:r>
            <a:r>
              <a:rPr lang="en-US" dirty="0"/>
              <a:t>for </a:t>
            </a:r>
            <a:r>
              <a:rPr lang="en-US" dirty="0" smtClean="0"/>
              <a:t>Software </a:t>
            </a:r>
            <a:r>
              <a:rPr lang="en-US" dirty="0"/>
              <a:t>E</a:t>
            </a:r>
            <a:r>
              <a:rPr lang="en-US" dirty="0" smtClean="0"/>
              <a:t>ngineering</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487" y="1141003"/>
            <a:ext cx="8673791" cy="558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7485166" y="6352143"/>
            <a:ext cx="1518364" cy="369332"/>
          </a:xfrm>
          <a:prstGeom prst="rect">
            <a:avLst/>
          </a:prstGeom>
        </p:spPr>
        <p:txBody>
          <a:bodyPr wrap="none">
            <a:spAutoFit/>
          </a:bodyPr>
          <a:lstStyle/>
          <a:p>
            <a:r>
              <a:rPr lang="en-US" dirty="0"/>
              <a:t>(Figure 1-1). </a:t>
            </a:r>
          </a:p>
        </p:txBody>
      </p:sp>
    </p:spTree>
    <p:extLst>
      <p:ext uri="{BB962C8B-B14F-4D97-AF65-F5344CB8AC3E}">
        <p14:creationId xmlns:p14="http://schemas.microsoft.com/office/powerpoint/2010/main" val="40221363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purpose of software engineering </a:t>
            </a:r>
          </a:p>
        </p:txBody>
      </p:sp>
      <p:sp>
        <p:nvSpPr>
          <p:cNvPr id="3" name="Content Placeholder 2"/>
          <p:cNvSpPr>
            <a:spLocks noGrp="1"/>
          </p:cNvSpPr>
          <p:nvPr>
            <p:ph idx="1"/>
          </p:nvPr>
        </p:nvSpPr>
        <p:spPr/>
        <p:txBody>
          <a:bodyPr/>
          <a:lstStyle/>
          <a:p>
            <a:r>
              <a:rPr lang="en-US" dirty="0"/>
              <a:t>The purpose of software engineering is to develop software-based systems that let </a:t>
            </a:r>
            <a:r>
              <a:rPr lang="en-US" dirty="0" smtClean="0"/>
              <a:t>customers achieve </a:t>
            </a:r>
            <a:r>
              <a:rPr lang="en-US" dirty="0"/>
              <a:t>business goals. </a:t>
            </a:r>
            <a:endParaRPr lang="en-US" dirty="0" smtClean="0"/>
          </a:p>
          <a:p>
            <a:r>
              <a:rPr lang="en-US" dirty="0" smtClean="0"/>
              <a:t>The </a:t>
            </a:r>
            <a:r>
              <a:rPr lang="en-US" dirty="0"/>
              <a:t>customer may be a hospital manager who needs </a:t>
            </a:r>
            <a:r>
              <a:rPr lang="en-US" dirty="0" smtClean="0"/>
              <a:t>patient-record software </a:t>
            </a:r>
            <a:r>
              <a:rPr lang="en-US" dirty="0"/>
              <a:t>to be used by secretaries in doctors’ offices; </a:t>
            </a:r>
            <a:endParaRPr lang="en-US" dirty="0" smtClean="0"/>
          </a:p>
          <a:p>
            <a:r>
              <a:rPr lang="en-US" dirty="0" smtClean="0"/>
              <a:t>or</a:t>
            </a:r>
            <a:r>
              <a:rPr lang="en-US" dirty="0"/>
              <a:t>, a manufacturing manager who </a:t>
            </a:r>
            <a:r>
              <a:rPr lang="en-US" dirty="0" smtClean="0"/>
              <a:t>needs software </a:t>
            </a:r>
            <a:r>
              <a:rPr lang="en-US" dirty="0"/>
              <a:t>to coordinate multiple parallel production activities that feed into a final assembly </a:t>
            </a:r>
            <a:r>
              <a:rPr lang="en-US" dirty="0" smtClean="0"/>
              <a:t>stage. </a:t>
            </a:r>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5</a:t>
            </a:fld>
            <a:endParaRPr lang="en-US"/>
          </a:p>
        </p:txBody>
      </p:sp>
    </p:spTree>
    <p:extLst>
      <p:ext uri="{BB962C8B-B14F-4D97-AF65-F5344CB8AC3E}">
        <p14:creationId xmlns:p14="http://schemas.microsoft.com/office/powerpoint/2010/main" val="38063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purpose of software engineering </a:t>
            </a:r>
          </a:p>
        </p:txBody>
      </p:sp>
      <p:sp>
        <p:nvSpPr>
          <p:cNvPr id="3" name="Content Placeholder 2"/>
          <p:cNvSpPr>
            <a:spLocks noGrp="1"/>
          </p:cNvSpPr>
          <p:nvPr>
            <p:ph idx="1"/>
          </p:nvPr>
        </p:nvSpPr>
        <p:spPr>
          <a:xfrm>
            <a:off x="457200" y="1395515"/>
            <a:ext cx="8229600" cy="4525963"/>
          </a:xfrm>
        </p:spPr>
        <p:txBody>
          <a:bodyPr/>
          <a:lstStyle/>
          <a:p>
            <a:r>
              <a:rPr lang="en-US" dirty="0"/>
              <a:t>Software engineer must understand the customer’s business needs and design software to help meet them. </a:t>
            </a:r>
            <a:r>
              <a:rPr lang="en-US" b="1" dirty="0"/>
              <a:t>This task requires</a:t>
            </a:r>
          </a:p>
          <a:p>
            <a:pPr marL="0" indent="0">
              <a:buNone/>
            </a:pPr>
            <a:r>
              <a:rPr lang="en-US" dirty="0" smtClean="0"/>
              <a:t>1.The </a:t>
            </a:r>
            <a:r>
              <a:rPr lang="en-US" dirty="0"/>
              <a:t>ability to quickly learn new and diverse disciplines and business processes</a:t>
            </a:r>
          </a:p>
          <a:p>
            <a:pPr marL="0" indent="0">
              <a:buNone/>
            </a:pPr>
            <a:r>
              <a:rPr lang="en-US" dirty="0" smtClean="0"/>
              <a:t>2. The </a:t>
            </a:r>
            <a:r>
              <a:rPr lang="en-US" dirty="0"/>
              <a:t>ability to communicate with domain experts, extract an abstract model of </a:t>
            </a:r>
            <a:r>
              <a:rPr lang="en-US" dirty="0" smtClean="0"/>
              <a:t>the problem </a:t>
            </a:r>
            <a:r>
              <a:rPr lang="en-US" dirty="0"/>
              <a:t>from a stream of information provided in discipline-specific jargon, </a:t>
            </a:r>
            <a:r>
              <a:rPr lang="en-US" dirty="0" smtClean="0"/>
              <a:t>and formulate </a:t>
            </a:r>
            <a:r>
              <a:rPr lang="en-US" dirty="0"/>
              <a:t>a solution that makes sense in the context of customer’s business</a:t>
            </a:r>
          </a:p>
          <a:p>
            <a:pPr marL="0" indent="0">
              <a:buNone/>
            </a:pPr>
            <a:r>
              <a:rPr lang="en-US" dirty="0" smtClean="0"/>
              <a:t>3. The </a:t>
            </a:r>
            <a:r>
              <a:rPr lang="en-US" dirty="0"/>
              <a:t>ability to design a software system that will realize the proposed solution </a:t>
            </a:r>
            <a:r>
              <a:rPr lang="en-US" dirty="0" smtClean="0"/>
              <a:t>and gracefully </a:t>
            </a:r>
            <a:r>
              <a:rPr lang="en-US" dirty="0"/>
              <a:t>evolve with the evolving business needs for many years in the future.</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6</a:t>
            </a:fld>
            <a:endParaRPr lang="en-US"/>
          </a:p>
        </p:txBody>
      </p:sp>
    </p:spTree>
    <p:extLst>
      <p:ext uri="{BB962C8B-B14F-4D97-AF65-F5344CB8AC3E}">
        <p14:creationId xmlns:p14="http://schemas.microsoft.com/office/powerpoint/2010/main" val="34315947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Software engineering is often confused with programming. Software engineering is the </a:t>
            </a:r>
            <a:r>
              <a:rPr lang="en-US" dirty="0" smtClean="0"/>
              <a:t>creative activity </a:t>
            </a:r>
            <a:r>
              <a:rPr lang="en-US" dirty="0"/>
              <a:t>of understanding the business problem, coming up with an idea for solution, </a:t>
            </a:r>
            <a:r>
              <a:rPr lang="en-US" dirty="0" smtClean="0"/>
              <a:t>and designing </a:t>
            </a:r>
            <a:r>
              <a:rPr lang="en-US" dirty="0"/>
              <a:t>the “blueprints” of the solution. Programming is the craft of implementing the </a:t>
            </a:r>
            <a:r>
              <a:rPr lang="en-US" dirty="0" smtClean="0"/>
              <a:t>given blueprints </a:t>
            </a:r>
            <a:r>
              <a:rPr lang="en-US" dirty="0"/>
              <a:t>(Figure 1-1). </a:t>
            </a:r>
            <a:endParaRPr lang="en-US" dirty="0" smtClean="0"/>
          </a:p>
          <a:p>
            <a:r>
              <a:rPr lang="en-US" dirty="0" smtClean="0"/>
              <a:t>Software </a:t>
            </a:r>
            <a:r>
              <a:rPr lang="en-US" dirty="0"/>
              <a:t>engineer’s focus is on understanding the interaction </a:t>
            </a:r>
            <a:r>
              <a:rPr lang="en-US" dirty="0" smtClean="0"/>
              <a:t>between the </a:t>
            </a:r>
            <a:r>
              <a:rPr lang="en-US" dirty="0"/>
              <a:t>system-to-be and its users and the environment, and designing the software-to-be based </a:t>
            </a:r>
            <a:r>
              <a:rPr lang="en-US" dirty="0" smtClean="0"/>
              <a:t>on this </a:t>
            </a:r>
            <a:r>
              <a:rPr lang="en-US" dirty="0"/>
              <a:t>understanding. Unlike this, programmer’s focus is on the program code and ensuring that </a:t>
            </a:r>
            <a:r>
              <a:rPr lang="en-US" dirty="0" smtClean="0"/>
              <a:t>the code </a:t>
            </a:r>
            <a:r>
              <a:rPr lang="en-US" dirty="0"/>
              <a:t>faithfully implements the given design.</a:t>
            </a:r>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7</a:t>
            </a:fld>
            <a:endParaRPr lang="en-US"/>
          </a:p>
        </p:txBody>
      </p:sp>
    </p:spTree>
    <p:extLst>
      <p:ext uri="{BB962C8B-B14F-4D97-AF65-F5344CB8AC3E}">
        <p14:creationId xmlns:p14="http://schemas.microsoft.com/office/powerpoint/2010/main" val="27268511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17638"/>
            <a:ext cx="8229600" cy="4525963"/>
          </a:xfrm>
        </p:spPr>
        <p:txBody>
          <a:bodyPr/>
          <a:lstStyle/>
          <a:p>
            <a:r>
              <a:rPr lang="en-US" dirty="0"/>
              <a:t>Some people say software engineering is about writing loads of documentation. Other people </a:t>
            </a:r>
            <a:r>
              <a:rPr lang="en-US" dirty="0" smtClean="0"/>
              <a:t>say software </a:t>
            </a:r>
            <a:r>
              <a:rPr lang="en-US" dirty="0"/>
              <a:t>engineering is about writing a running code. It is neither one. </a:t>
            </a:r>
            <a:endParaRPr lang="en-US" dirty="0" smtClean="0"/>
          </a:p>
          <a:p>
            <a:r>
              <a:rPr lang="en-US" b="1" dirty="0" smtClean="0"/>
              <a:t>Software </a:t>
            </a:r>
            <a:r>
              <a:rPr lang="en-US" b="1" dirty="0"/>
              <a:t>engineering </a:t>
            </a:r>
            <a:r>
              <a:rPr lang="en-US" dirty="0" smtClean="0"/>
              <a:t>is about </a:t>
            </a:r>
            <a:r>
              <a:rPr lang="en-US" dirty="0"/>
              <a:t>understanding business problems, inventing solutions, evaluating alternatives, and </a:t>
            </a:r>
            <a:r>
              <a:rPr lang="en-US" dirty="0" smtClean="0"/>
              <a:t>making design </a:t>
            </a:r>
            <a:r>
              <a:rPr lang="en-US" dirty="0"/>
              <a:t>tradeoffs and choices. It is helpful to document the process (not only the final solution) </a:t>
            </a:r>
            <a:r>
              <a:rPr lang="en-US" dirty="0" smtClean="0"/>
              <a:t>to know </a:t>
            </a:r>
            <a:r>
              <a:rPr lang="en-US" dirty="0"/>
              <a:t>what alternatives were considered and why particular choices were made. </a:t>
            </a:r>
            <a:endParaRPr lang="en-US" dirty="0" smtClean="0"/>
          </a:p>
          <a:p>
            <a:r>
              <a:rPr lang="en-US" dirty="0" smtClean="0"/>
              <a:t>But software engineering </a:t>
            </a:r>
            <a:r>
              <a:rPr lang="en-US" dirty="0"/>
              <a:t>is not about writing documentation. Software engineering is about delivering </a:t>
            </a:r>
            <a:r>
              <a:rPr lang="en-US" dirty="0" smtClean="0"/>
              <a:t>value for </a:t>
            </a:r>
            <a:r>
              <a:rPr lang="en-US" dirty="0"/>
              <a:t>the customer, and both code and documentation are valuable.</a:t>
            </a:r>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8</a:t>
            </a:fld>
            <a:endParaRPr lang="en-US"/>
          </a:p>
        </p:txBody>
      </p:sp>
    </p:spTree>
    <p:extLst>
      <p:ext uri="{BB962C8B-B14F-4D97-AF65-F5344CB8AC3E}">
        <p14:creationId xmlns:p14="http://schemas.microsoft.com/office/powerpoint/2010/main" val="42215021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smtClean="0"/>
              <a:t>Software engineering</a:t>
            </a:r>
            <a:endParaRPr lang="en-GB" dirty="0"/>
          </a:p>
        </p:txBody>
      </p:sp>
      <p:sp>
        <p:nvSpPr>
          <p:cNvPr id="64517" name="Rectangle 5"/>
          <p:cNvSpPr>
            <a:spLocks noGrp="1" noChangeArrowheads="1"/>
          </p:cNvSpPr>
          <p:nvPr>
            <p:ph idx="1"/>
          </p:nvPr>
        </p:nvSpPr>
        <p:spPr/>
        <p:txBody>
          <a:bodyPr/>
          <a:lstStyle/>
          <a:p>
            <a:r>
              <a:rPr lang="en-GB" dirty="0" smtClean="0"/>
              <a:t>The economies of ALL developed nations are </a:t>
            </a:r>
            <a:br>
              <a:rPr lang="en-GB" dirty="0" smtClean="0"/>
            </a:br>
            <a:r>
              <a:rPr lang="en-GB" dirty="0" smtClean="0"/>
              <a:t>dependent on software.</a:t>
            </a:r>
          </a:p>
          <a:p>
            <a:r>
              <a:rPr lang="en-GB" dirty="0" smtClean="0"/>
              <a:t>More and more systems are software controlled</a:t>
            </a:r>
          </a:p>
          <a:p>
            <a:r>
              <a:rPr lang="en-GB" dirty="0" smtClean="0"/>
              <a:t>Software engineering is concerned with theories, methods and tools for professional software development.</a:t>
            </a:r>
          </a:p>
          <a:p>
            <a:r>
              <a:rPr lang="en-GB" dirty="0" smtClean="0"/>
              <a:t>Expenditure on software represents a </a:t>
            </a:r>
            <a:br>
              <a:rPr lang="en-GB" dirty="0" smtClean="0"/>
            </a:br>
            <a:r>
              <a:rPr lang="en-GB" dirty="0" smtClean="0"/>
              <a:t>significant fraction of Gross </a:t>
            </a:r>
            <a:r>
              <a:rPr lang="en-GB" dirty="0"/>
              <a:t>national product (GNP) </a:t>
            </a:r>
            <a:r>
              <a:rPr lang="en-GB" dirty="0" smtClean="0"/>
              <a:t>in all developed countries.</a:t>
            </a:r>
            <a:endParaRPr lang="en-GB"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2380</TotalTime>
  <Words>2266</Words>
  <Application>Microsoft Office PowerPoint</Application>
  <PresentationFormat>On-screen Show (4:3)</PresentationFormat>
  <Paragraphs>211</Paragraphs>
  <Slides>28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ＭＳ Ｐゴシック</vt:lpstr>
      <vt:lpstr>Arial</vt:lpstr>
      <vt:lpstr>Calibri</vt:lpstr>
      <vt:lpstr>Times New Roman</vt:lpstr>
      <vt:lpstr>Wingdings</vt:lpstr>
      <vt:lpstr>SE9</vt:lpstr>
      <vt:lpstr>Chapter 1- Software Engineering – An Introduction</vt:lpstr>
      <vt:lpstr>Topics covered</vt:lpstr>
      <vt:lpstr>Software Engineering </vt:lpstr>
      <vt:lpstr>The Role for Software Engineering</vt:lpstr>
      <vt:lpstr>The purpose of software engineering </vt:lpstr>
      <vt:lpstr>The purpose of software engineering </vt:lpstr>
      <vt:lpstr>PowerPoint Presentation</vt:lpstr>
      <vt:lpstr>PowerPoint Presentation</vt:lpstr>
      <vt:lpstr>Software engineering</vt:lpstr>
      <vt:lpstr>Software costs</vt:lpstr>
      <vt:lpstr>Software products</vt:lpstr>
      <vt:lpstr>Product specification</vt:lpstr>
      <vt:lpstr>Frequently asked questions about software engineering </vt:lpstr>
      <vt:lpstr>Frequently asked questions about software engineering</vt:lpstr>
      <vt:lpstr>Essential attributes of good software</vt:lpstr>
      <vt:lpstr>Software engineering</vt:lpstr>
      <vt:lpstr>Importance of software engineering</vt:lpstr>
      <vt:lpstr>Software process activities</vt:lpstr>
      <vt:lpstr>General issues that affect most software</vt:lpstr>
      <vt:lpstr>Software engineering diversity</vt:lpstr>
      <vt:lpstr>Application types</vt:lpstr>
      <vt:lpstr>Application types</vt:lpstr>
      <vt:lpstr>Application types</vt:lpstr>
      <vt:lpstr>Software engineering fundamentals</vt:lpstr>
      <vt:lpstr>Software engineering and the web</vt:lpstr>
      <vt:lpstr>Web software engineering</vt:lpstr>
      <vt:lpstr>Web-based software engineering</vt:lpstr>
      <vt:lpstr>Key points</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Dr. Saifullah Sadi</cp:lastModifiedBy>
  <cp:revision>40</cp:revision>
  <dcterms:created xsi:type="dcterms:W3CDTF">2009-12-29T10:39:27Z</dcterms:created>
  <dcterms:modified xsi:type="dcterms:W3CDTF">2018-10-02T06:51:05Z</dcterms:modified>
</cp:coreProperties>
</file>