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58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4D09-122A-4D6F-8D38-097EB394136A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E7C9-0DA2-41E6-8740-2B06C1AE0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20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4D09-122A-4D6F-8D38-097EB394136A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E7C9-0DA2-41E6-8740-2B06C1AE0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23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4D09-122A-4D6F-8D38-097EB394136A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E7C9-0DA2-41E6-8740-2B06C1AE0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517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89CAB4-03D8-4412-A9E0-632D9A51C80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54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96C7EA-447F-426D-83D4-5CE79608CAB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3317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F6C5F-82D5-4D5E-8EFF-F959D5669C8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3284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F50672-E59D-4381-AD64-86F555A2918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76513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2B85AF-7E5F-4E5C-94DF-93BF9A6B86E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60342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42761B-A66D-4836-ACA3-9164CAE3554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68138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7E6C85-2A3B-41FA-B926-8516E376FF3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7247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32AC6-511E-4385-B511-BFC6D5C3778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9532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4D09-122A-4D6F-8D38-097EB394136A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E7C9-0DA2-41E6-8740-2B06C1AE0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2483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A2EEED-D1D0-4073-825E-7827162DD8D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85058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5B3248-5BED-4610-BC76-3A0FE03970C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14071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BEA48-4F80-44DA-937A-46AE6784CA6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9852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4D09-122A-4D6F-8D38-097EB394136A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E7C9-0DA2-41E6-8740-2B06C1AE0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09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4D09-122A-4D6F-8D38-097EB394136A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E7C9-0DA2-41E6-8740-2B06C1AE0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52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4D09-122A-4D6F-8D38-097EB394136A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E7C9-0DA2-41E6-8740-2B06C1AE0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42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4D09-122A-4D6F-8D38-097EB394136A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E7C9-0DA2-41E6-8740-2B06C1AE0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78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4D09-122A-4D6F-8D38-097EB394136A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E7C9-0DA2-41E6-8740-2B06C1AE0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61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4D09-122A-4D6F-8D38-097EB394136A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E7C9-0DA2-41E6-8740-2B06C1AE0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25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4D09-122A-4D6F-8D38-097EB394136A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E7C9-0DA2-41E6-8740-2B06C1AE0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45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A4D09-122A-4D6F-8D38-097EB394136A}" type="datetimeFigureOut">
              <a:rPr lang="ru-RU" smtClean="0"/>
              <a:t>30.06.2018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0E7C9-0DA2-41E6-8740-2B06C1AE0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50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EC690D8-5DAE-492A-B443-EA3C645CB30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5633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304" y="27406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«ВОРОНЕЖСКИЙ ГОСУДАРСТВЕННЫЙ УНИВЕРСИТЕТ»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2304" y="2562512"/>
            <a:ext cx="9144000" cy="2075589"/>
          </a:xfrm>
        </p:spPr>
        <p:txBody>
          <a:bodyPr>
            <a:normAutofit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прикладной математики, информатики и механики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ERP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-систем и бизнес процессов</a:t>
            </a:r>
          </a:p>
          <a:p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по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теме:</a:t>
            </a:r>
          </a:p>
          <a:p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основных модулей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548906"/>
              </p:ext>
            </p:extLst>
          </p:nvPr>
        </p:nvGraphicFramePr>
        <p:xfrm>
          <a:off x="1804930" y="5212080"/>
          <a:ext cx="8978747" cy="490030"/>
        </p:xfrm>
        <a:graphic>
          <a:graphicData uri="http://schemas.openxmlformats.org/drawingml/2006/table">
            <a:tbl>
              <a:tblPr firstRow="1" firstCol="1" bandRow="1"/>
              <a:tblGrid>
                <a:gridCol w="2027198">
                  <a:extLst>
                    <a:ext uri="{9D8B030D-6E8A-4147-A177-3AD203B41FA5}">
                      <a16:colId xmlns:a16="http://schemas.microsoft.com/office/drawing/2014/main" val="3259641496"/>
                    </a:ext>
                  </a:extLst>
                </a:gridCol>
                <a:gridCol w="1938318">
                  <a:extLst>
                    <a:ext uri="{9D8B030D-6E8A-4147-A177-3AD203B41FA5}">
                      <a16:colId xmlns:a16="http://schemas.microsoft.com/office/drawing/2014/main" val="33528654"/>
                    </a:ext>
                  </a:extLst>
                </a:gridCol>
                <a:gridCol w="2173537">
                  <a:extLst>
                    <a:ext uri="{9D8B030D-6E8A-4147-A177-3AD203B41FA5}">
                      <a16:colId xmlns:a16="http://schemas.microsoft.com/office/drawing/2014/main" val="3973711450"/>
                    </a:ext>
                  </a:extLst>
                </a:gridCol>
                <a:gridCol w="2839694">
                  <a:extLst>
                    <a:ext uri="{9D8B030D-6E8A-4147-A177-3AD203B41FA5}">
                      <a16:colId xmlns:a16="http://schemas.microsoft.com/office/drawing/2014/main" val="1351027891"/>
                    </a:ext>
                  </a:extLst>
                </a:gridCol>
              </a:tblGrid>
              <a:tr h="2851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Студент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М.С.Поляков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707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793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LO (Модуль общей логистики)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9595"/>
            <a:ext cx="11014276" cy="5567423"/>
          </a:xfrm>
        </p:spPr>
        <p:txBody>
          <a:bodyPr>
            <a:normAutofit lnSpcReduction="10000"/>
          </a:bodyPr>
          <a:lstStyle/>
          <a:p>
            <a:pPr marL="0" indent="358775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SAP LO включает в себя информационную систему логистики, которая поддерживает процессы принятия решений на основе анализа соотношений между планируемыми и реальными данными.</a:t>
            </a:r>
          </a:p>
          <a:p>
            <a:pPr marL="0" indent="358775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Имеются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следующие информационные системы:</a:t>
            </a:r>
          </a:p>
          <a:p>
            <a:pPr marL="0" indent="358775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закупки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358775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358775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материальными запасами;</a:t>
            </a:r>
          </a:p>
          <a:p>
            <a:pPr marL="0" indent="358775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358775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техобслуживание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358775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качеством.</a:t>
            </a:r>
          </a:p>
          <a:p>
            <a:pPr marL="0" indent="358775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Кроме того, модуль LO включает основную запись материалов, которая связана практически со всеми модулями.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2056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сбыта)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58775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SAP SD обеспечивает выполнение функций поддержки сбыта, отгрузки и транспортировки товаров, а также фактурирования, то есть весь бизнес-процесс. Соответствующая статистическая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обновляется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каждой операции фактурирования. Модуль SD взаимодействует с модулем ММ для проверки наличия материальных запасов и отпуска товаров и с модулем FI в части кредитного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менеджмента 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учета доходов.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50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РР (Модуль регулирования и планирования производства)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504709"/>
            <a:ext cx="10898529" cy="5127585"/>
          </a:xfrm>
        </p:spPr>
        <p:txBody>
          <a:bodyPr>
            <a:normAutofit fontScale="92500" lnSpcReduction="10000"/>
          </a:bodyPr>
          <a:lstStyle/>
          <a:p>
            <a:pPr marL="0" indent="358775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 РР обеспечивает управление дискретным производством, а также управление производством с непрерывным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циклом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Типичными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объектами в этой области промышленности являются рецептуры, данные для управления технологическими и координации производственных процессов, а также технологические заказы.</a:t>
            </a:r>
          </a:p>
          <a:p>
            <a:pPr marL="0" indent="358775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целом модуль РР включает следующие элементы, взаимодействующие с большинством остальных модулей:</a:t>
            </a:r>
          </a:p>
          <a:p>
            <a:pPr marL="0" indent="358775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укрупненное планирование сбыта и производства;</a:t>
            </a:r>
          </a:p>
          <a:p>
            <a:pPr marL="0" indent="358775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долгосрочное планирование;</a:t>
            </a:r>
          </a:p>
          <a:p>
            <a:pPr marL="0" indent="358775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производственной программы;</a:t>
            </a:r>
          </a:p>
          <a:p>
            <a:pPr marL="0" indent="358775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потребности в материалах;</a:t>
            </a:r>
          </a:p>
          <a:p>
            <a:pPr marL="0" indent="358775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производственных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мощностей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1705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257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ММ (Модуль управления материальными потоками)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0348"/>
            <a:ext cx="10515600" cy="4609899"/>
          </a:xfrm>
        </p:spPr>
        <p:txBody>
          <a:bodyPr>
            <a:normAutofit/>
          </a:bodyPr>
          <a:lstStyle/>
          <a:p>
            <a:pPr marL="0" indent="358775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SAP ММ отвечает за управление материальными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потоками.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важными элементами этого модуля являются:</a:t>
            </a:r>
          </a:p>
          <a:p>
            <a:pPr marL="0" indent="358775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закупки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приобретение основных материалов;</a:t>
            </a:r>
          </a:p>
          <a:p>
            <a:pPr marL="0" indent="358775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обслуживание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поставщиков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раз­мещение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заказов, приемка предоставленных услуг;</a:t>
            </a:r>
          </a:p>
          <a:p>
            <a:pPr marL="0" indent="358775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запасами и инвентаризация;</a:t>
            </a:r>
          </a:p>
          <a:p>
            <a:pPr marL="0" indent="358775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счетов и оценка материала;</a:t>
            </a:r>
          </a:p>
          <a:p>
            <a:pPr marL="0" indent="358775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складами;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119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РМ (Модуль техобслуживания и ремонта оборудования)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1560"/>
            <a:ext cx="10515600" cy="4988688"/>
          </a:xfrm>
        </p:spPr>
        <p:txBody>
          <a:bodyPr>
            <a:normAutofit fontScale="92500"/>
          </a:bodyPr>
          <a:lstStyle/>
          <a:p>
            <a:pPr marL="0" indent="358775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помощи модуля РМ можно автоматизировать процессы технического обслуживания и ремонта оборудования (ТОРО) в компании. Объектами тех­обслуживания может быть как оборудование, принадлежащее компании, так и оборудование заказчиков, которым оказываются услуги по техобслуживанию.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58775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 этих задач задаются технические рабочие места, единицы оборудования, спецификации ТОРО, технологические карты ТОРО и т.д. Более того, имеется возможность реализовать плановое предупредительное техобслуживание и ремонт оборудования. Можно также создавать сообщения ТОРО и заказы ТОРО автоматически по измерениям и показаниям счетчиков. Наконец, система позволяет хранить историю ТОРО для анализа мероприятий по техобслуживанию и сбора полной информации по расходу запасных частей.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5738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QM (Модуль управления качеством)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22744"/>
            <a:ext cx="10515600" cy="5312780"/>
          </a:xfrm>
        </p:spPr>
        <p:txBody>
          <a:bodyPr>
            <a:normAutofit/>
          </a:bodyPr>
          <a:lstStyle/>
          <a:p>
            <a:pPr marL="0" indent="358775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QM поддерживает базовые операции по управлению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степень интегрированное системы SAPR/3, в особенности в части логистики (модули ММ, РР и SD), является в этом случае важным преимуществом.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58775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основе специфичных для модуля QM основных данных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 тестирования, контрольных признаков, контрольных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каталогов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эту систему можно заносить различные сообщения результатов контроля качества. По умолчанию имеются три типа сообщений контроля качества:</a:t>
            </a:r>
          </a:p>
          <a:p>
            <a:pPr marL="0" indent="358775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рекламация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клиента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58775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рекламация поставщику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58775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внутренняя ошибка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29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PD (Модуль планирования персонала)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02476"/>
            <a:ext cx="10515600" cy="4351338"/>
          </a:xfrm>
        </p:spPr>
        <p:txBody>
          <a:bodyPr/>
          <a:lstStyle/>
          <a:p>
            <a:pPr marL="0" indent="358775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 PD отвечает за стратегию подбора и расстановки персонала. Для решения этой задачи система позволяет смоделировать внутреннюю структуру компании, включающую подразделения и связи между ними.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58775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рамках системы также имеется возможность моделировать дальнейшее развитие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компании.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планирования затрат на содержание персонала, кадровое регулирование, управление мероприятиями по повышению квалификации также входят в состав модуля PD.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415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1414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РА (Модуль администрирования персонала)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58775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 РА отвечает за выполнение следующих функций:</a:t>
            </a:r>
          </a:p>
          <a:p>
            <a:pPr marL="0" indent="358775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сотрудниках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58775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персонала (управление данными о кандидатах и т.д.);</a:t>
            </a:r>
          </a:p>
          <a:p>
            <a:pPr marL="0" indent="358775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рабочего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58775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сдельная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заработная плата (время, сдельная и премиальная оплата);</a:t>
            </a:r>
          </a:p>
          <a:p>
            <a:pPr marL="0" indent="358775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командировочные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расходы;</a:t>
            </a:r>
          </a:p>
          <a:p>
            <a:pPr marL="0" indent="358775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оплаты труда.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968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СА (Компоненты, общие для всех приложений)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58775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 отвечает за выполнение следующих функций, общих для нескольких приложений:</a:t>
            </a:r>
          </a:p>
          <a:p>
            <a:pPr marL="0" indent="358775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систематизация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классов для группирования независимых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58775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документами (графическими, текстовыми и т.д.);</a:t>
            </a:r>
          </a:p>
          <a:p>
            <a:pPr marL="0" indent="358775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ведение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календаря сроков;</a:t>
            </a:r>
          </a:p>
          <a:p>
            <a:pPr marL="0" indent="358775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резервирование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помещений;</a:t>
            </a:r>
          </a:p>
          <a:p>
            <a:pPr marL="0" indent="358775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внешними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системами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3764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304" y="27406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«ВОРОНЕЖСКИЙ ГОСУДАРСТВЕННЫЙ УНИВЕРСИТЕТ»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2304" y="2562512"/>
            <a:ext cx="9144000" cy="2075589"/>
          </a:xfrm>
        </p:spPr>
        <p:txBody>
          <a:bodyPr>
            <a:normAutofit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прикладной математики, информатики и механики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ERP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-систем и бизнес процессов</a:t>
            </a:r>
          </a:p>
          <a:p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по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теме:</a:t>
            </a:r>
          </a:p>
          <a:p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основных модулей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548906"/>
              </p:ext>
            </p:extLst>
          </p:nvPr>
        </p:nvGraphicFramePr>
        <p:xfrm>
          <a:off x="1804930" y="5212080"/>
          <a:ext cx="8978747" cy="548640"/>
        </p:xfrm>
        <a:graphic>
          <a:graphicData uri="http://schemas.openxmlformats.org/drawingml/2006/table">
            <a:tbl>
              <a:tblPr firstRow="1" firstCol="1" bandRow="1"/>
              <a:tblGrid>
                <a:gridCol w="2027198">
                  <a:extLst>
                    <a:ext uri="{9D8B030D-6E8A-4147-A177-3AD203B41FA5}">
                      <a16:colId xmlns:a16="http://schemas.microsoft.com/office/drawing/2014/main" val="3259641496"/>
                    </a:ext>
                  </a:extLst>
                </a:gridCol>
                <a:gridCol w="1938318">
                  <a:extLst>
                    <a:ext uri="{9D8B030D-6E8A-4147-A177-3AD203B41FA5}">
                      <a16:colId xmlns:a16="http://schemas.microsoft.com/office/drawing/2014/main" val="33528654"/>
                    </a:ext>
                  </a:extLst>
                </a:gridCol>
                <a:gridCol w="2173537">
                  <a:extLst>
                    <a:ext uri="{9D8B030D-6E8A-4147-A177-3AD203B41FA5}">
                      <a16:colId xmlns:a16="http://schemas.microsoft.com/office/drawing/2014/main" val="3973711450"/>
                    </a:ext>
                  </a:extLst>
                </a:gridCol>
                <a:gridCol w="2839694">
                  <a:extLst>
                    <a:ext uri="{9D8B030D-6E8A-4147-A177-3AD203B41FA5}">
                      <a16:colId xmlns:a16="http://schemas.microsoft.com/office/drawing/2014/main" val="1351027891"/>
                    </a:ext>
                  </a:extLst>
                </a:gridCol>
              </a:tblGrid>
              <a:tr h="2851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Студент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М.С.Поляков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707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45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9894" y="580719"/>
            <a:ext cx="11137135" cy="4351338"/>
          </a:xfrm>
        </p:spPr>
        <p:txBody>
          <a:bodyPr/>
          <a:lstStyle/>
          <a:p>
            <a:pPr marL="0" indent="45085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 SE — немецкая компания, производитель программного обеспечения для организаций.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85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R/3 (SAP ERP) самый известный продукт компании -- ERP- система SAP R/3, ориентированная на крупные и средние предприятия, разрабатываемая и продаваемая компанией с начала 1990-х годов. R/3 создана в продолжение линеек RF (позднее идентифицированной как R/1) и R/2.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68628" y="3048000"/>
            <a:ext cx="6465179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655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149850" y="4722814"/>
            <a:ext cx="1828800" cy="244475"/>
          </a:xfrm>
          <a:prstGeom prst="rect">
            <a:avLst/>
          </a:prstGeom>
          <a:solidFill>
            <a:srgbClr val="5596EA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3289301" y="1000126"/>
            <a:ext cx="5534025" cy="4810125"/>
            <a:chOff x="1112" y="630"/>
            <a:chExt cx="3486" cy="3030"/>
          </a:xfrm>
        </p:grpSpPr>
        <p:grpSp>
          <p:nvGrpSpPr>
            <p:cNvPr id="8251" name="Group 4"/>
            <p:cNvGrpSpPr>
              <a:grpSpLocks/>
            </p:cNvGrpSpPr>
            <p:nvPr/>
          </p:nvGrpSpPr>
          <p:grpSpPr bwMode="auto">
            <a:xfrm>
              <a:off x="3431" y="630"/>
              <a:ext cx="586" cy="699"/>
              <a:chOff x="3431" y="630"/>
              <a:chExt cx="586" cy="699"/>
            </a:xfrm>
          </p:grpSpPr>
          <p:sp>
            <p:nvSpPr>
              <p:cNvPr id="8352" name="AutoShape 5"/>
              <p:cNvSpPr>
                <a:spLocks noChangeArrowheads="1"/>
              </p:cNvSpPr>
              <p:nvPr/>
            </p:nvSpPr>
            <p:spPr bwMode="auto">
              <a:xfrm>
                <a:off x="3431" y="632"/>
                <a:ext cx="586" cy="583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8353" name="Freeform 6"/>
              <p:cNvSpPr>
                <a:spLocks/>
              </p:cNvSpPr>
              <p:nvPr/>
            </p:nvSpPr>
            <p:spPr bwMode="auto">
              <a:xfrm>
                <a:off x="3724" y="630"/>
                <a:ext cx="290" cy="399"/>
              </a:xfrm>
              <a:custGeom>
                <a:avLst/>
                <a:gdLst>
                  <a:gd name="T0" fmla="*/ 289 w 290"/>
                  <a:gd name="T1" fmla="*/ 398 h 399"/>
                  <a:gd name="T2" fmla="*/ 289 w 290"/>
                  <a:gd name="T3" fmla="*/ 287 h 399"/>
                  <a:gd name="T4" fmla="*/ 0 w 290"/>
                  <a:gd name="T5" fmla="*/ 0 h 399"/>
                  <a:gd name="T6" fmla="*/ 0 w 290"/>
                  <a:gd name="T7" fmla="*/ 111 h 399"/>
                  <a:gd name="T8" fmla="*/ 289 w 290"/>
                  <a:gd name="T9" fmla="*/ 398 h 3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0"/>
                  <a:gd name="T16" fmla="*/ 0 h 399"/>
                  <a:gd name="T17" fmla="*/ 290 w 290"/>
                  <a:gd name="T18" fmla="*/ 399 h 3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0" h="399">
                    <a:moveTo>
                      <a:pt x="289" y="398"/>
                    </a:moveTo>
                    <a:lnTo>
                      <a:pt x="289" y="287"/>
                    </a:lnTo>
                    <a:lnTo>
                      <a:pt x="0" y="0"/>
                    </a:lnTo>
                    <a:lnTo>
                      <a:pt x="0" y="111"/>
                    </a:lnTo>
                    <a:lnTo>
                      <a:pt x="289" y="39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54" name="Freeform 7"/>
              <p:cNvSpPr>
                <a:spLocks/>
              </p:cNvSpPr>
              <p:nvPr/>
            </p:nvSpPr>
            <p:spPr bwMode="auto">
              <a:xfrm>
                <a:off x="3432" y="632"/>
                <a:ext cx="290" cy="400"/>
              </a:xfrm>
              <a:custGeom>
                <a:avLst/>
                <a:gdLst>
                  <a:gd name="T0" fmla="*/ 0 w 290"/>
                  <a:gd name="T1" fmla="*/ 399 h 400"/>
                  <a:gd name="T2" fmla="*/ 0 w 290"/>
                  <a:gd name="T3" fmla="*/ 288 h 400"/>
                  <a:gd name="T4" fmla="*/ 289 w 290"/>
                  <a:gd name="T5" fmla="*/ 0 h 400"/>
                  <a:gd name="T6" fmla="*/ 289 w 290"/>
                  <a:gd name="T7" fmla="*/ 111 h 400"/>
                  <a:gd name="T8" fmla="*/ 0 w 290"/>
                  <a:gd name="T9" fmla="*/ 399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0"/>
                  <a:gd name="T16" fmla="*/ 0 h 400"/>
                  <a:gd name="T17" fmla="*/ 290 w 290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0" h="400">
                    <a:moveTo>
                      <a:pt x="0" y="399"/>
                    </a:moveTo>
                    <a:lnTo>
                      <a:pt x="0" y="288"/>
                    </a:lnTo>
                    <a:lnTo>
                      <a:pt x="289" y="0"/>
                    </a:lnTo>
                    <a:lnTo>
                      <a:pt x="289" y="111"/>
                    </a:lnTo>
                    <a:lnTo>
                      <a:pt x="0" y="399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55" name="Freeform 8"/>
              <p:cNvSpPr>
                <a:spLocks/>
              </p:cNvSpPr>
              <p:nvPr/>
            </p:nvSpPr>
            <p:spPr bwMode="auto">
              <a:xfrm>
                <a:off x="3724" y="928"/>
                <a:ext cx="290" cy="400"/>
              </a:xfrm>
              <a:custGeom>
                <a:avLst/>
                <a:gdLst>
                  <a:gd name="T0" fmla="*/ 289 w 290"/>
                  <a:gd name="T1" fmla="*/ 0 h 400"/>
                  <a:gd name="T2" fmla="*/ 289 w 290"/>
                  <a:gd name="T3" fmla="*/ 111 h 400"/>
                  <a:gd name="T4" fmla="*/ 0 w 290"/>
                  <a:gd name="T5" fmla="*/ 399 h 400"/>
                  <a:gd name="T6" fmla="*/ 0 w 290"/>
                  <a:gd name="T7" fmla="*/ 288 h 400"/>
                  <a:gd name="T8" fmla="*/ 289 w 290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0"/>
                  <a:gd name="T16" fmla="*/ 0 h 400"/>
                  <a:gd name="T17" fmla="*/ 290 w 290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0" h="400">
                    <a:moveTo>
                      <a:pt x="289" y="0"/>
                    </a:moveTo>
                    <a:lnTo>
                      <a:pt x="289" y="111"/>
                    </a:lnTo>
                    <a:lnTo>
                      <a:pt x="0" y="399"/>
                    </a:lnTo>
                    <a:lnTo>
                      <a:pt x="0" y="288"/>
                    </a:lnTo>
                    <a:lnTo>
                      <a:pt x="2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56" name="Freeform 9"/>
              <p:cNvSpPr>
                <a:spLocks/>
              </p:cNvSpPr>
              <p:nvPr/>
            </p:nvSpPr>
            <p:spPr bwMode="auto">
              <a:xfrm>
                <a:off x="3432" y="929"/>
                <a:ext cx="290" cy="400"/>
              </a:xfrm>
              <a:custGeom>
                <a:avLst/>
                <a:gdLst>
                  <a:gd name="T0" fmla="*/ 0 w 290"/>
                  <a:gd name="T1" fmla="*/ 0 h 400"/>
                  <a:gd name="T2" fmla="*/ 0 w 290"/>
                  <a:gd name="T3" fmla="*/ 111 h 400"/>
                  <a:gd name="T4" fmla="*/ 289 w 290"/>
                  <a:gd name="T5" fmla="*/ 399 h 400"/>
                  <a:gd name="T6" fmla="*/ 289 w 290"/>
                  <a:gd name="T7" fmla="*/ 288 h 400"/>
                  <a:gd name="T8" fmla="*/ 0 w 290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0"/>
                  <a:gd name="T16" fmla="*/ 0 h 400"/>
                  <a:gd name="T17" fmla="*/ 290 w 290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0" h="400">
                    <a:moveTo>
                      <a:pt x="0" y="0"/>
                    </a:moveTo>
                    <a:lnTo>
                      <a:pt x="0" y="111"/>
                    </a:lnTo>
                    <a:lnTo>
                      <a:pt x="289" y="399"/>
                    </a:lnTo>
                    <a:lnTo>
                      <a:pt x="289" y="28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52" name="Group 10"/>
            <p:cNvGrpSpPr>
              <a:grpSpLocks/>
            </p:cNvGrpSpPr>
            <p:nvPr/>
          </p:nvGrpSpPr>
          <p:grpSpPr bwMode="auto">
            <a:xfrm>
              <a:off x="3721" y="922"/>
              <a:ext cx="584" cy="698"/>
              <a:chOff x="3721" y="922"/>
              <a:chExt cx="584" cy="698"/>
            </a:xfrm>
          </p:grpSpPr>
          <p:sp>
            <p:nvSpPr>
              <p:cNvPr id="8347" name="AutoShape 11"/>
              <p:cNvSpPr>
                <a:spLocks noChangeArrowheads="1"/>
              </p:cNvSpPr>
              <p:nvPr/>
            </p:nvSpPr>
            <p:spPr bwMode="auto">
              <a:xfrm>
                <a:off x="3722" y="924"/>
                <a:ext cx="583" cy="582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8348" name="Freeform 12"/>
              <p:cNvSpPr>
                <a:spLocks/>
              </p:cNvSpPr>
              <p:nvPr/>
            </p:nvSpPr>
            <p:spPr bwMode="auto">
              <a:xfrm>
                <a:off x="4013" y="922"/>
                <a:ext cx="291" cy="399"/>
              </a:xfrm>
              <a:custGeom>
                <a:avLst/>
                <a:gdLst>
                  <a:gd name="T0" fmla="*/ 290 w 291"/>
                  <a:gd name="T1" fmla="*/ 398 h 399"/>
                  <a:gd name="T2" fmla="*/ 290 w 291"/>
                  <a:gd name="T3" fmla="*/ 287 h 399"/>
                  <a:gd name="T4" fmla="*/ 0 w 291"/>
                  <a:gd name="T5" fmla="*/ 0 h 399"/>
                  <a:gd name="T6" fmla="*/ 0 w 291"/>
                  <a:gd name="T7" fmla="*/ 111 h 399"/>
                  <a:gd name="T8" fmla="*/ 290 w 291"/>
                  <a:gd name="T9" fmla="*/ 398 h 3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399"/>
                  <a:gd name="T17" fmla="*/ 291 w 291"/>
                  <a:gd name="T18" fmla="*/ 399 h 3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399">
                    <a:moveTo>
                      <a:pt x="290" y="398"/>
                    </a:moveTo>
                    <a:lnTo>
                      <a:pt x="290" y="287"/>
                    </a:lnTo>
                    <a:lnTo>
                      <a:pt x="0" y="0"/>
                    </a:lnTo>
                    <a:lnTo>
                      <a:pt x="0" y="111"/>
                    </a:lnTo>
                    <a:lnTo>
                      <a:pt x="290" y="39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49" name="Freeform 13"/>
              <p:cNvSpPr>
                <a:spLocks/>
              </p:cNvSpPr>
              <p:nvPr/>
            </p:nvSpPr>
            <p:spPr bwMode="auto">
              <a:xfrm>
                <a:off x="3721" y="924"/>
                <a:ext cx="293" cy="398"/>
              </a:xfrm>
              <a:custGeom>
                <a:avLst/>
                <a:gdLst>
                  <a:gd name="T0" fmla="*/ 0 w 293"/>
                  <a:gd name="T1" fmla="*/ 397 h 398"/>
                  <a:gd name="T2" fmla="*/ 0 w 293"/>
                  <a:gd name="T3" fmla="*/ 287 h 398"/>
                  <a:gd name="T4" fmla="*/ 292 w 293"/>
                  <a:gd name="T5" fmla="*/ 0 h 398"/>
                  <a:gd name="T6" fmla="*/ 292 w 293"/>
                  <a:gd name="T7" fmla="*/ 110 h 398"/>
                  <a:gd name="T8" fmla="*/ 0 w 293"/>
                  <a:gd name="T9" fmla="*/ 397 h 3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3"/>
                  <a:gd name="T16" fmla="*/ 0 h 398"/>
                  <a:gd name="T17" fmla="*/ 293 w 293"/>
                  <a:gd name="T18" fmla="*/ 398 h 3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3" h="398">
                    <a:moveTo>
                      <a:pt x="0" y="397"/>
                    </a:moveTo>
                    <a:lnTo>
                      <a:pt x="0" y="287"/>
                    </a:lnTo>
                    <a:lnTo>
                      <a:pt x="292" y="0"/>
                    </a:lnTo>
                    <a:lnTo>
                      <a:pt x="292" y="110"/>
                    </a:lnTo>
                    <a:lnTo>
                      <a:pt x="0" y="397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50" name="Freeform 14"/>
              <p:cNvSpPr>
                <a:spLocks/>
              </p:cNvSpPr>
              <p:nvPr/>
            </p:nvSpPr>
            <p:spPr bwMode="auto">
              <a:xfrm>
                <a:off x="4013" y="1219"/>
                <a:ext cx="291" cy="401"/>
              </a:xfrm>
              <a:custGeom>
                <a:avLst/>
                <a:gdLst>
                  <a:gd name="T0" fmla="*/ 290 w 291"/>
                  <a:gd name="T1" fmla="*/ 0 h 401"/>
                  <a:gd name="T2" fmla="*/ 290 w 291"/>
                  <a:gd name="T3" fmla="*/ 111 h 401"/>
                  <a:gd name="T4" fmla="*/ 0 w 291"/>
                  <a:gd name="T5" fmla="*/ 400 h 401"/>
                  <a:gd name="T6" fmla="*/ 0 w 291"/>
                  <a:gd name="T7" fmla="*/ 289 h 401"/>
                  <a:gd name="T8" fmla="*/ 290 w 291"/>
                  <a:gd name="T9" fmla="*/ 0 h 4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401"/>
                  <a:gd name="T17" fmla="*/ 291 w 291"/>
                  <a:gd name="T18" fmla="*/ 401 h 4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401">
                    <a:moveTo>
                      <a:pt x="290" y="0"/>
                    </a:moveTo>
                    <a:lnTo>
                      <a:pt x="290" y="111"/>
                    </a:lnTo>
                    <a:lnTo>
                      <a:pt x="0" y="400"/>
                    </a:lnTo>
                    <a:lnTo>
                      <a:pt x="0" y="289"/>
                    </a:lnTo>
                    <a:lnTo>
                      <a:pt x="290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51" name="Freeform 15"/>
              <p:cNvSpPr>
                <a:spLocks/>
              </p:cNvSpPr>
              <p:nvPr/>
            </p:nvSpPr>
            <p:spPr bwMode="auto">
              <a:xfrm>
                <a:off x="3721" y="1221"/>
                <a:ext cx="293" cy="399"/>
              </a:xfrm>
              <a:custGeom>
                <a:avLst/>
                <a:gdLst>
                  <a:gd name="T0" fmla="*/ 0 w 293"/>
                  <a:gd name="T1" fmla="*/ 0 h 399"/>
                  <a:gd name="T2" fmla="*/ 0 w 293"/>
                  <a:gd name="T3" fmla="*/ 111 h 399"/>
                  <a:gd name="T4" fmla="*/ 292 w 293"/>
                  <a:gd name="T5" fmla="*/ 398 h 399"/>
                  <a:gd name="T6" fmla="*/ 292 w 293"/>
                  <a:gd name="T7" fmla="*/ 287 h 399"/>
                  <a:gd name="T8" fmla="*/ 0 w 293"/>
                  <a:gd name="T9" fmla="*/ 0 h 3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3"/>
                  <a:gd name="T16" fmla="*/ 0 h 399"/>
                  <a:gd name="T17" fmla="*/ 293 w 293"/>
                  <a:gd name="T18" fmla="*/ 399 h 3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3" h="399">
                    <a:moveTo>
                      <a:pt x="0" y="0"/>
                    </a:moveTo>
                    <a:lnTo>
                      <a:pt x="0" y="111"/>
                    </a:lnTo>
                    <a:lnTo>
                      <a:pt x="292" y="398"/>
                    </a:lnTo>
                    <a:lnTo>
                      <a:pt x="292" y="28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53" name="Group 16"/>
            <p:cNvGrpSpPr>
              <a:grpSpLocks/>
            </p:cNvGrpSpPr>
            <p:nvPr/>
          </p:nvGrpSpPr>
          <p:grpSpPr bwMode="auto">
            <a:xfrm>
              <a:off x="4012" y="1211"/>
              <a:ext cx="583" cy="700"/>
              <a:chOff x="4012" y="1211"/>
              <a:chExt cx="583" cy="700"/>
            </a:xfrm>
          </p:grpSpPr>
          <p:sp>
            <p:nvSpPr>
              <p:cNvPr id="8342" name="AutoShape 17"/>
              <p:cNvSpPr>
                <a:spLocks noChangeArrowheads="1"/>
              </p:cNvSpPr>
              <p:nvPr/>
            </p:nvSpPr>
            <p:spPr bwMode="auto">
              <a:xfrm>
                <a:off x="4012" y="1213"/>
                <a:ext cx="583" cy="582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8343" name="Freeform 18"/>
              <p:cNvSpPr>
                <a:spLocks/>
              </p:cNvSpPr>
              <p:nvPr/>
            </p:nvSpPr>
            <p:spPr bwMode="auto">
              <a:xfrm>
                <a:off x="4303" y="1211"/>
                <a:ext cx="292" cy="400"/>
              </a:xfrm>
              <a:custGeom>
                <a:avLst/>
                <a:gdLst>
                  <a:gd name="T0" fmla="*/ 291 w 292"/>
                  <a:gd name="T1" fmla="*/ 399 h 400"/>
                  <a:gd name="T2" fmla="*/ 291 w 292"/>
                  <a:gd name="T3" fmla="*/ 288 h 400"/>
                  <a:gd name="T4" fmla="*/ 0 w 292"/>
                  <a:gd name="T5" fmla="*/ 0 h 400"/>
                  <a:gd name="T6" fmla="*/ 0 w 292"/>
                  <a:gd name="T7" fmla="*/ 111 h 400"/>
                  <a:gd name="T8" fmla="*/ 291 w 292"/>
                  <a:gd name="T9" fmla="*/ 399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2"/>
                  <a:gd name="T16" fmla="*/ 0 h 400"/>
                  <a:gd name="T17" fmla="*/ 292 w 292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2" h="400">
                    <a:moveTo>
                      <a:pt x="291" y="399"/>
                    </a:moveTo>
                    <a:lnTo>
                      <a:pt x="291" y="288"/>
                    </a:lnTo>
                    <a:lnTo>
                      <a:pt x="0" y="0"/>
                    </a:lnTo>
                    <a:lnTo>
                      <a:pt x="0" y="111"/>
                    </a:lnTo>
                    <a:lnTo>
                      <a:pt x="291" y="399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44" name="Freeform 19"/>
              <p:cNvSpPr>
                <a:spLocks/>
              </p:cNvSpPr>
              <p:nvPr/>
            </p:nvSpPr>
            <p:spPr bwMode="auto">
              <a:xfrm>
                <a:off x="4013" y="1214"/>
                <a:ext cx="289" cy="400"/>
              </a:xfrm>
              <a:custGeom>
                <a:avLst/>
                <a:gdLst>
                  <a:gd name="T0" fmla="*/ 0 w 289"/>
                  <a:gd name="T1" fmla="*/ 399 h 400"/>
                  <a:gd name="T2" fmla="*/ 0 w 289"/>
                  <a:gd name="T3" fmla="*/ 288 h 400"/>
                  <a:gd name="T4" fmla="*/ 288 w 289"/>
                  <a:gd name="T5" fmla="*/ 0 h 400"/>
                  <a:gd name="T6" fmla="*/ 288 w 289"/>
                  <a:gd name="T7" fmla="*/ 111 h 400"/>
                  <a:gd name="T8" fmla="*/ 0 w 289"/>
                  <a:gd name="T9" fmla="*/ 399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"/>
                  <a:gd name="T16" fmla="*/ 0 h 400"/>
                  <a:gd name="T17" fmla="*/ 289 w 289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" h="400">
                    <a:moveTo>
                      <a:pt x="0" y="399"/>
                    </a:moveTo>
                    <a:lnTo>
                      <a:pt x="0" y="288"/>
                    </a:lnTo>
                    <a:lnTo>
                      <a:pt x="288" y="0"/>
                    </a:lnTo>
                    <a:lnTo>
                      <a:pt x="288" y="111"/>
                    </a:lnTo>
                    <a:lnTo>
                      <a:pt x="0" y="399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45" name="Freeform 20"/>
              <p:cNvSpPr>
                <a:spLocks/>
              </p:cNvSpPr>
              <p:nvPr/>
            </p:nvSpPr>
            <p:spPr bwMode="auto">
              <a:xfrm>
                <a:off x="4303" y="1508"/>
                <a:ext cx="292" cy="401"/>
              </a:xfrm>
              <a:custGeom>
                <a:avLst/>
                <a:gdLst>
                  <a:gd name="T0" fmla="*/ 291 w 292"/>
                  <a:gd name="T1" fmla="*/ 0 h 401"/>
                  <a:gd name="T2" fmla="*/ 291 w 292"/>
                  <a:gd name="T3" fmla="*/ 111 h 401"/>
                  <a:gd name="T4" fmla="*/ 0 w 292"/>
                  <a:gd name="T5" fmla="*/ 400 h 401"/>
                  <a:gd name="T6" fmla="*/ 0 w 292"/>
                  <a:gd name="T7" fmla="*/ 289 h 401"/>
                  <a:gd name="T8" fmla="*/ 291 w 292"/>
                  <a:gd name="T9" fmla="*/ 0 h 4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2"/>
                  <a:gd name="T16" fmla="*/ 0 h 401"/>
                  <a:gd name="T17" fmla="*/ 292 w 292"/>
                  <a:gd name="T18" fmla="*/ 401 h 4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2" h="401">
                    <a:moveTo>
                      <a:pt x="291" y="0"/>
                    </a:moveTo>
                    <a:lnTo>
                      <a:pt x="291" y="111"/>
                    </a:lnTo>
                    <a:lnTo>
                      <a:pt x="0" y="400"/>
                    </a:lnTo>
                    <a:lnTo>
                      <a:pt x="0" y="289"/>
                    </a:lnTo>
                    <a:lnTo>
                      <a:pt x="291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46" name="Freeform 21"/>
              <p:cNvSpPr>
                <a:spLocks/>
              </p:cNvSpPr>
              <p:nvPr/>
            </p:nvSpPr>
            <p:spPr bwMode="auto">
              <a:xfrm>
                <a:off x="4013" y="1510"/>
                <a:ext cx="289" cy="401"/>
              </a:xfrm>
              <a:custGeom>
                <a:avLst/>
                <a:gdLst>
                  <a:gd name="T0" fmla="*/ 0 w 289"/>
                  <a:gd name="T1" fmla="*/ 0 h 401"/>
                  <a:gd name="T2" fmla="*/ 0 w 289"/>
                  <a:gd name="T3" fmla="*/ 111 h 401"/>
                  <a:gd name="T4" fmla="*/ 288 w 289"/>
                  <a:gd name="T5" fmla="*/ 400 h 401"/>
                  <a:gd name="T6" fmla="*/ 288 w 289"/>
                  <a:gd name="T7" fmla="*/ 289 h 401"/>
                  <a:gd name="T8" fmla="*/ 0 w 289"/>
                  <a:gd name="T9" fmla="*/ 0 h 4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"/>
                  <a:gd name="T16" fmla="*/ 0 h 401"/>
                  <a:gd name="T17" fmla="*/ 289 w 289"/>
                  <a:gd name="T18" fmla="*/ 401 h 4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" h="401">
                    <a:moveTo>
                      <a:pt x="0" y="0"/>
                    </a:moveTo>
                    <a:lnTo>
                      <a:pt x="0" y="111"/>
                    </a:lnTo>
                    <a:lnTo>
                      <a:pt x="288" y="400"/>
                    </a:lnTo>
                    <a:lnTo>
                      <a:pt x="288" y="289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54" name="Group 22"/>
            <p:cNvGrpSpPr>
              <a:grpSpLocks/>
            </p:cNvGrpSpPr>
            <p:nvPr/>
          </p:nvGrpSpPr>
          <p:grpSpPr bwMode="auto">
            <a:xfrm>
              <a:off x="4012" y="1797"/>
              <a:ext cx="583" cy="699"/>
              <a:chOff x="4012" y="1797"/>
              <a:chExt cx="583" cy="699"/>
            </a:xfrm>
          </p:grpSpPr>
          <p:sp>
            <p:nvSpPr>
              <p:cNvPr id="8337" name="AutoShape 23"/>
              <p:cNvSpPr>
                <a:spLocks noChangeArrowheads="1"/>
              </p:cNvSpPr>
              <p:nvPr/>
            </p:nvSpPr>
            <p:spPr bwMode="auto">
              <a:xfrm>
                <a:off x="4012" y="1799"/>
                <a:ext cx="583" cy="582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8338" name="Freeform 24"/>
              <p:cNvSpPr>
                <a:spLocks/>
              </p:cNvSpPr>
              <p:nvPr/>
            </p:nvSpPr>
            <p:spPr bwMode="auto">
              <a:xfrm>
                <a:off x="4303" y="1797"/>
                <a:ext cx="292" cy="400"/>
              </a:xfrm>
              <a:custGeom>
                <a:avLst/>
                <a:gdLst>
                  <a:gd name="T0" fmla="*/ 291 w 292"/>
                  <a:gd name="T1" fmla="*/ 399 h 400"/>
                  <a:gd name="T2" fmla="*/ 291 w 292"/>
                  <a:gd name="T3" fmla="*/ 288 h 400"/>
                  <a:gd name="T4" fmla="*/ 0 w 292"/>
                  <a:gd name="T5" fmla="*/ 0 h 400"/>
                  <a:gd name="T6" fmla="*/ 0 w 292"/>
                  <a:gd name="T7" fmla="*/ 111 h 400"/>
                  <a:gd name="T8" fmla="*/ 291 w 292"/>
                  <a:gd name="T9" fmla="*/ 399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2"/>
                  <a:gd name="T16" fmla="*/ 0 h 400"/>
                  <a:gd name="T17" fmla="*/ 292 w 292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2" h="400">
                    <a:moveTo>
                      <a:pt x="291" y="399"/>
                    </a:moveTo>
                    <a:lnTo>
                      <a:pt x="291" y="288"/>
                    </a:lnTo>
                    <a:lnTo>
                      <a:pt x="0" y="0"/>
                    </a:lnTo>
                    <a:lnTo>
                      <a:pt x="0" y="111"/>
                    </a:lnTo>
                    <a:lnTo>
                      <a:pt x="291" y="399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39" name="Freeform 25"/>
              <p:cNvSpPr>
                <a:spLocks/>
              </p:cNvSpPr>
              <p:nvPr/>
            </p:nvSpPr>
            <p:spPr bwMode="auto">
              <a:xfrm>
                <a:off x="4013" y="1798"/>
                <a:ext cx="289" cy="400"/>
              </a:xfrm>
              <a:custGeom>
                <a:avLst/>
                <a:gdLst>
                  <a:gd name="T0" fmla="*/ 0 w 289"/>
                  <a:gd name="T1" fmla="*/ 399 h 400"/>
                  <a:gd name="T2" fmla="*/ 0 w 289"/>
                  <a:gd name="T3" fmla="*/ 288 h 400"/>
                  <a:gd name="T4" fmla="*/ 288 w 289"/>
                  <a:gd name="T5" fmla="*/ 0 h 400"/>
                  <a:gd name="T6" fmla="*/ 288 w 289"/>
                  <a:gd name="T7" fmla="*/ 111 h 400"/>
                  <a:gd name="T8" fmla="*/ 0 w 289"/>
                  <a:gd name="T9" fmla="*/ 399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"/>
                  <a:gd name="T16" fmla="*/ 0 h 400"/>
                  <a:gd name="T17" fmla="*/ 289 w 289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" h="400">
                    <a:moveTo>
                      <a:pt x="0" y="399"/>
                    </a:moveTo>
                    <a:lnTo>
                      <a:pt x="0" y="288"/>
                    </a:lnTo>
                    <a:lnTo>
                      <a:pt x="288" y="0"/>
                    </a:lnTo>
                    <a:lnTo>
                      <a:pt x="288" y="111"/>
                    </a:lnTo>
                    <a:lnTo>
                      <a:pt x="0" y="399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40" name="Freeform 26"/>
              <p:cNvSpPr>
                <a:spLocks/>
              </p:cNvSpPr>
              <p:nvPr/>
            </p:nvSpPr>
            <p:spPr bwMode="auto">
              <a:xfrm>
                <a:off x="4303" y="2093"/>
                <a:ext cx="292" cy="400"/>
              </a:xfrm>
              <a:custGeom>
                <a:avLst/>
                <a:gdLst>
                  <a:gd name="T0" fmla="*/ 291 w 292"/>
                  <a:gd name="T1" fmla="*/ 0 h 400"/>
                  <a:gd name="T2" fmla="*/ 291 w 292"/>
                  <a:gd name="T3" fmla="*/ 111 h 400"/>
                  <a:gd name="T4" fmla="*/ 0 w 292"/>
                  <a:gd name="T5" fmla="*/ 399 h 400"/>
                  <a:gd name="T6" fmla="*/ 0 w 292"/>
                  <a:gd name="T7" fmla="*/ 288 h 400"/>
                  <a:gd name="T8" fmla="*/ 291 w 292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2"/>
                  <a:gd name="T16" fmla="*/ 0 h 400"/>
                  <a:gd name="T17" fmla="*/ 292 w 292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2" h="400">
                    <a:moveTo>
                      <a:pt x="291" y="0"/>
                    </a:moveTo>
                    <a:lnTo>
                      <a:pt x="291" y="111"/>
                    </a:lnTo>
                    <a:lnTo>
                      <a:pt x="0" y="399"/>
                    </a:lnTo>
                    <a:lnTo>
                      <a:pt x="0" y="288"/>
                    </a:lnTo>
                    <a:lnTo>
                      <a:pt x="291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41" name="Freeform 27"/>
              <p:cNvSpPr>
                <a:spLocks/>
              </p:cNvSpPr>
              <p:nvPr/>
            </p:nvSpPr>
            <p:spPr bwMode="auto">
              <a:xfrm>
                <a:off x="4013" y="2096"/>
                <a:ext cx="289" cy="400"/>
              </a:xfrm>
              <a:custGeom>
                <a:avLst/>
                <a:gdLst>
                  <a:gd name="T0" fmla="*/ 0 w 289"/>
                  <a:gd name="T1" fmla="*/ 0 h 400"/>
                  <a:gd name="T2" fmla="*/ 0 w 289"/>
                  <a:gd name="T3" fmla="*/ 111 h 400"/>
                  <a:gd name="T4" fmla="*/ 288 w 289"/>
                  <a:gd name="T5" fmla="*/ 399 h 400"/>
                  <a:gd name="T6" fmla="*/ 288 w 289"/>
                  <a:gd name="T7" fmla="*/ 288 h 400"/>
                  <a:gd name="T8" fmla="*/ 0 w 289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"/>
                  <a:gd name="T16" fmla="*/ 0 h 400"/>
                  <a:gd name="T17" fmla="*/ 289 w 289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" h="400">
                    <a:moveTo>
                      <a:pt x="0" y="0"/>
                    </a:moveTo>
                    <a:lnTo>
                      <a:pt x="0" y="111"/>
                    </a:lnTo>
                    <a:lnTo>
                      <a:pt x="288" y="399"/>
                    </a:lnTo>
                    <a:lnTo>
                      <a:pt x="288" y="28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55" name="Group 28"/>
            <p:cNvGrpSpPr>
              <a:grpSpLocks/>
            </p:cNvGrpSpPr>
            <p:nvPr/>
          </p:nvGrpSpPr>
          <p:grpSpPr bwMode="auto">
            <a:xfrm>
              <a:off x="4013" y="2382"/>
              <a:ext cx="585" cy="698"/>
              <a:chOff x="4013" y="2382"/>
              <a:chExt cx="585" cy="698"/>
            </a:xfrm>
          </p:grpSpPr>
          <p:sp>
            <p:nvSpPr>
              <p:cNvPr id="8332" name="AutoShape 29"/>
              <p:cNvSpPr>
                <a:spLocks noChangeArrowheads="1"/>
              </p:cNvSpPr>
              <p:nvPr/>
            </p:nvSpPr>
            <p:spPr bwMode="auto">
              <a:xfrm>
                <a:off x="4013" y="2383"/>
                <a:ext cx="585" cy="584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8333" name="Freeform 30"/>
              <p:cNvSpPr>
                <a:spLocks/>
              </p:cNvSpPr>
              <p:nvPr/>
            </p:nvSpPr>
            <p:spPr bwMode="auto">
              <a:xfrm>
                <a:off x="4306" y="2382"/>
                <a:ext cx="290" cy="398"/>
              </a:xfrm>
              <a:custGeom>
                <a:avLst/>
                <a:gdLst>
                  <a:gd name="T0" fmla="*/ 289 w 290"/>
                  <a:gd name="T1" fmla="*/ 397 h 398"/>
                  <a:gd name="T2" fmla="*/ 289 w 290"/>
                  <a:gd name="T3" fmla="*/ 287 h 398"/>
                  <a:gd name="T4" fmla="*/ 0 w 290"/>
                  <a:gd name="T5" fmla="*/ 0 h 398"/>
                  <a:gd name="T6" fmla="*/ 0 w 290"/>
                  <a:gd name="T7" fmla="*/ 110 h 398"/>
                  <a:gd name="T8" fmla="*/ 289 w 290"/>
                  <a:gd name="T9" fmla="*/ 397 h 3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0"/>
                  <a:gd name="T16" fmla="*/ 0 h 398"/>
                  <a:gd name="T17" fmla="*/ 290 w 290"/>
                  <a:gd name="T18" fmla="*/ 398 h 3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0" h="398">
                    <a:moveTo>
                      <a:pt x="289" y="397"/>
                    </a:moveTo>
                    <a:lnTo>
                      <a:pt x="289" y="287"/>
                    </a:lnTo>
                    <a:lnTo>
                      <a:pt x="0" y="0"/>
                    </a:lnTo>
                    <a:lnTo>
                      <a:pt x="0" y="110"/>
                    </a:lnTo>
                    <a:lnTo>
                      <a:pt x="289" y="397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34" name="Freeform 31"/>
              <p:cNvSpPr>
                <a:spLocks/>
              </p:cNvSpPr>
              <p:nvPr/>
            </p:nvSpPr>
            <p:spPr bwMode="auto">
              <a:xfrm>
                <a:off x="4013" y="2384"/>
                <a:ext cx="291" cy="399"/>
              </a:xfrm>
              <a:custGeom>
                <a:avLst/>
                <a:gdLst>
                  <a:gd name="T0" fmla="*/ 0 w 291"/>
                  <a:gd name="T1" fmla="*/ 398 h 399"/>
                  <a:gd name="T2" fmla="*/ 0 w 291"/>
                  <a:gd name="T3" fmla="*/ 287 h 399"/>
                  <a:gd name="T4" fmla="*/ 290 w 291"/>
                  <a:gd name="T5" fmla="*/ 0 h 399"/>
                  <a:gd name="T6" fmla="*/ 290 w 291"/>
                  <a:gd name="T7" fmla="*/ 111 h 399"/>
                  <a:gd name="T8" fmla="*/ 0 w 291"/>
                  <a:gd name="T9" fmla="*/ 398 h 3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399"/>
                  <a:gd name="T17" fmla="*/ 291 w 291"/>
                  <a:gd name="T18" fmla="*/ 399 h 3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399">
                    <a:moveTo>
                      <a:pt x="0" y="398"/>
                    </a:moveTo>
                    <a:lnTo>
                      <a:pt x="0" y="287"/>
                    </a:lnTo>
                    <a:lnTo>
                      <a:pt x="290" y="0"/>
                    </a:lnTo>
                    <a:lnTo>
                      <a:pt x="290" y="111"/>
                    </a:lnTo>
                    <a:lnTo>
                      <a:pt x="0" y="39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35" name="Freeform 32"/>
              <p:cNvSpPr>
                <a:spLocks/>
              </p:cNvSpPr>
              <p:nvPr/>
            </p:nvSpPr>
            <p:spPr bwMode="auto">
              <a:xfrm>
                <a:off x="4306" y="2679"/>
                <a:ext cx="290" cy="400"/>
              </a:xfrm>
              <a:custGeom>
                <a:avLst/>
                <a:gdLst>
                  <a:gd name="T0" fmla="*/ 289 w 290"/>
                  <a:gd name="T1" fmla="*/ 0 h 400"/>
                  <a:gd name="T2" fmla="*/ 289 w 290"/>
                  <a:gd name="T3" fmla="*/ 111 h 400"/>
                  <a:gd name="T4" fmla="*/ 0 w 290"/>
                  <a:gd name="T5" fmla="*/ 399 h 400"/>
                  <a:gd name="T6" fmla="*/ 0 w 290"/>
                  <a:gd name="T7" fmla="*/ 288 h 400"/>
                  <a:gd name="T8" fmla="*/ 289 w 290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0"/>
                  <a:gd name="T16" fmla="*/ 0 h 400"/>
                  <a:gd name="T17" fmla="*/ 290 w 290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0" h="400">
                    <a:moveTo>
                      <a:pt x="289" y="0"/>
                    </a:moveTo>
                    <a:lnTo>
                      <a:pt x="289" y="111"/>
                    </a:lnTo>
                    <a:lnTo>
                      <a:pt x="0" y="399"/>
                    </a:lnTo>
                    <a:lnTo>
                      <a:pt x="0" y="288"/>
                    </a:lnTo>
                    <a:lnTo>
                      <a:pt x="2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36" name="Freeform 33"/>
              <p:cNvSpPr>
                <a:spLocks/>
              </p:cNvSpPr>
              <p:nvPr/>
            </p:nvSpPr>
            <p:spPr bwMode="auto">
              <a:xfrm>
                <a:off x="4013" y="2682"/>
                <a:ext cx="291" cy="398"/>
              </a:xfrm>
              <a:custGeom>
                <a:avLst/>
                <a:gdLst>
                  <a:gd name="T0" fmla="*/ 0 w 291"/>
                  <a:gd name="T1" fmla="*/ 0 h 398"/>
                  <a:gd name="T2" fmla="*/ 0 w 291"/>
                  <a:gd name="T3" fmla="*/ 110 h 398"/>
                  <a:gd name="T4" fmla="*/ 290 w 291"/>
                  <a:gd name="T5" fmla="*/ 397 h 398"/>
                  <a:gd name="T6" fmla="*/ 290 w 291"/>
                  <a:gd name="T7" fmla="*/ 287 h 398"/>
                  <a:gd name="T8" fmla="*/ 0 w 291"/>
                  <a:gd name="T9" fmla="*/ 0 h 3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398"/>
                  <a:gd name="T17" fmla="*/ 291 w 291"/>
                  <a:gd name="T18" fmla="*/ 398 h 3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398">
                    <a:moveTo>
                      <a:pt x="0" y="0"/>
                    </a:moveTo>
                    <a:lnTo>
                      <a:pt x="0" y="110"/>
                    </a:lnTo>
                    <a:lnTo>
                      <a:pt x="290" y="397"/>
                    </a:lnTo>
                    <a:lnTo>
                      <a:pt x="290" y="28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56" name="Group 34"/>
            <p:cNvGrpSpPr>
              <a:grpSpLocks/>
            </p:cNvGrpSpPr>
            <p:nvPr/>
          </p:nvGrpSpPr>
          <p:grpSpPr bwMode="auto">
            <a:xfrm>
              <a:off x="3718" y="2674"/>
              <a:ext cx="584" cy="700"/>
              <a:chOff x="3718" y="2674"/>
              <a:chExt cx="584" cy="700"/>
            </a:xfrm>
          </p:grpSpPr>
          <p:sp>
            <p:nvSpPr>
              <p:cNvPr id="8327" name="AutoShape 35"/>
              <p:cNvSpPr>
                <a:spLocks noChangeArrowheads="1"/>
              </p:cNvSpPr>
              <p:nvPr/>
            </p:nvSpPr>
            <p:spPr bwMode="auto">
              <a:xfrm>
                <a:off x="3720" y="2677"/>
                <a:ext cx="582" cy="585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8328" name="Freeform 36"/>
              <p:cNvSpPr>
                <a:spLocks/>
              </p:cNvSpPr>
              <p:nvPr/>
            </p:nvSpPr>
            <p:spPr bwMode="auto">
              <a:xfrm>
                <a:off x="4009" y="2674"/>
                <a:ext cx="291" cy="400"/>
              </a:xfrm>
              <a:custGeom>
                <a:avLst/>
                <a:gdLst>
                  <a:gd name="T0" fmla="*/ 290 w 291"/>
                  <a:gd name="T1" fmla="*/ 399 h 400"/>
                  <a:gd name="T2" fmla="*/ 290 w 291"/>
                  <a:gd name="T3" fmla="*/ 288 h 400"/>
                  <a:gd name="T4" fmla="*/ 0 w 291"/>
                  <a:gd name="T5" fmla="*/ 0 h 400"/>
                  <a:gd name="T6" fmla="*/ 0 w 291"/>
                  <a:gd name="T7" fmla="*/ 111 h 400"/>
                  <a:gd name="T8" fmla="*/ 290 w 291"/>
                  <a:gd name="T9" fmla="*/ 399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400"/>
                  <a:gd name="T17" fmla="*/ 291 w 291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400">
                    <a:moveTo>
                      <a:pt x="290" y="399"/>
                    </a:moveTo>
                    <a:lnTo>
                      <a:pt x="290" y="288"/>
                    </a:lnTo>
                    <a:lnTo>
                      <a:pt x="0" y="0"/>
                    </a:lnTo>
                    <a:lnTo>
                      <a:pt x="0" y="111"/>
                    </a:lnTo>
                    <a:lnTo>
                      <a:pt x="290" y="399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29" name="Freeform 37"/>
              <p:cNvSpPr>
                <a:spLocks/>
              </p:cNvSpPr>
              <p:nvPr/>
            </p:nvSpPr>
            <p:spPr bwMode="auto">
              <a:xfrm>
                <a:off x="3718" y="2677"/>
                <a:ext cx="291" cy="400"/>
              </a:xfrm>
              <a:custGeom>
                <a:avLst/>
                <a:gdLst>
                  <a:gd name="T0" fmla="*/ 0 w 291"/>
                  <a:gd name="T1" fmla="*/ 399 h 400"/>
                  <a:gd name="T2" fmla="*/ 0 w 291"/>
                  <a:gd name="T3" fmla="*/ 288 h 400"/>
                  <a:gd name="T4" fmla="*/ 290 w 291"/>
                  <a:gd name="T5" fmla="*/ 0 h 400"/>
                  <a:gd name="T6" fmla="*/ 290 w 291"/>
                  <a:gd name="T7" fmla="*/ 111 h 400"/>
                  <a:gd name="T8" fmla="*/ 0 w 291"/>
                  <a:gd name="T9" fmla="*/ 399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400"/>
                  <a:gd name="T17" fmla="*/ 291 w 291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400">
                    <a:moveTo>
                      <a:pt x="0" y="399"/>
                    </a:moveTo>
                    <a:lnTo>
                      <a:pt x="0" y="288"/>
                    </a:lnTo>
                    <a:lnTo>
                      <a:pt x="290" y="0"/>
                    </a:lnTo>
                    <a:lnTo>
                      <a:pt x="290" y="111"/>
                    </a:lnTo>
                    <a:lnTo>
                      <a:pt x="0" y="399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30" name="Freeform 38"/>
              <p:cNvSpPr>
                <a:spLocks/>
              </p:cNvSpPr>
              <p:nvPr/>
            </p:nvSpPr>
            <p:spPr bwMode="auto">
              <a:xfrm>
                <a:off x="4009" y="2973"/>
                <a:ext cx="291" cy="399"/>
              </a:xfrm>
              <a:custGeom>
                <a:avLst/>
                <a:gdLst>
                  <a:gd name="T0" fmla="*/ 290 w 291"/>
                  <a:gd name="T1" fmla="*/ 0 h 399"/>
                  <a:gd name="T2" fmla="*/ 290 w 291"/>
                  <a:gd name="T3" fmla="*/ 111 h 399"/>
                  <a:gd name="T4" fmla="*/ 0 w 291"/>
                  <a:gd name="T5" fmla="*/ 398 h 399"/>
                  <a:gd name="T6" fmla="*/ 0 w 291"/>
                  <a:gd name="T7" fmla="*/ 287 h 399"/>
                  <a:gd name="T8" fmla="*/ 290 w 291"/>
                  <a:gd name="T9" fmla="*/ 0 h 3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399"/>
                  <a:gd name="T17" fmla="*/ 291 w 291"/>
                  <a:gd name="T18" fmla="*/ 399 h 3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399">
                    <a:moveTo>
                      <a:pt x="290" y="0"/>
                    </a:moveTo>
                    <a:lnTo>
                      <a:pt x="290" y="111"/>
                    </a:lnTo>
                    <a:lnTo>
                      <a:pt x="0" y="398"/>
                    </a:lnTo>
                    <a:lnTo>
                      <a:pt x="0" y="287"/>
                    </a:lnTo>
                    <a:lnTo>
                      <a:pt x="290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31" name="Freeform 39"/>
              <p:cNvSpPr>
                <a:spLocks/>
              </p:cNvSpPr>
              <p:nvPr/>
            </p:nvSpPr>
            <p:spPr bwMode="auto">
              <a:xfrm>
                <a:off x="3718" y="2974"/>
                <a:ext cx="291" cy="400"/>
              </a:xfrm>
              <a:custGeom>
                <a:avLst/>
                <a:gdLst>
                  <a:gd name="T0" fmla="*/ 0 w 291"/>
                  <a:gd name="T1" fmla="*/ 0 h 400"/>
                  <a:gd name="T2" fmla="*/ 0 w 291"/>
                  <a:gd name="T3" fmla="*/ 111 h 400"/>
                  <a:gd name="T4" fmla="*/ 290 w 291"/>
                  <a:gd name="T5" fmla="*/ 399 h 400"/>
                  <a:gd name="T6" fmla="*/ 290 w 291"/>
                  <a:gd name="T7" fmla="*/ 288 h 400"/>
                  <a:gd name="T8" fmla="*/ 0 w 291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400"/>
                  <a:gd name="T17" fmla="*/ 291 w 291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400">
                    <a:moveTo>
                      <a:pt x="0" y="0"/>
                    </a:moveTo>
                    <a:lnTo>
                      <a:pt x="0" y="111"/>
                    </a:lnTo>
                    <a:lnTo>
                      <a:pt x="290" y="399"/>
                    </a:lnTo>
                    <a:lnTo>
                      <a:pt x="290" y="28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57" name="Group 40"/>
            <p:cNvGrpSpPr>
              <a:grpSpLocks/>
            </p:cNvGrpSpPr>
            <p:nvPr/>
          </p:nvGrpSpPr>
          <p:grpSpPr bwMode="auto">
            <a:xfrm>
              <a:off x="3438" y="2955"/>
              <a:ext cx="584" cy="699"/>
              <a:chOff x="3438" y="2955"/>
              <a:chExt cx="584" cy="699"/>
            </a:xfrm>
          </p:grpSpPr>
          <p:sp>
            <p:nvSpPr>
              <p:cNvPr id="8322" name="AutoShape 41"/>
              <p:cNvSpPr>
                <a:spLocks noChangeArrowheads="1"/>
              </p:cNvSpPr>
              <p:nvPr/>
            </p:nvSpPr>
            <p:spPr bwMode="auto">
              <a:xfrm>
                <a:off x="3438" y="2957"/>
                <a:ext cx="584" cy="582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8323" name="Freeform 42"/>
              <p:cNvSpPr>
                <a:spLocks/>
              </p:cNvSpPr>
              <p:nvPr/>
            </p:nvSpPr>
            <p:spPr bwMode="auto">
              <a:xfrm>
                <a:off x="3730" y="2955"/>
                <a:ext cx="292" cy="400"/>
              </a:xfrm>
              <a:custGeom>
                <a:avLst/>
                <a:gdLst>
                  <a:gd name="T0" fmla="*/ 291 w 292"/>
                  <a:gd name="T1" fmla="*/ 399 h 400"/>
                  <a:gd name="T2" fmla="*/ 291 w 292"/>
                  <a:gd name="T3" fmla="*/ 288 h 400"/>
                  <a:gd name="T4" fmla="*/ 0 w 292"/>
                  <a:gd name="T5" fmla="*/ 0 h 400"/>
                  <a:gd name="T6" fmla="*/ 0 w 292"/>
                  <a:gd name="T7" fmla="*/ 111 h 400"/>
                  <a:gd name="T8" fmla="*/ 291 w 292"/>
                  <a:gd name="T9" fmla="*/ 399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2"/>
                  <a:gd name="T16" fmla="*/ 0 h 400"/>
                  <a:gd name="T17" fmla="*/ 292 w 292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2" h="400">
                    <a:moveTo>
                      <a:pt x="291" y="399"/>
                    </a:moveTo>
                    <a:lnTo>
                      <a:pt x="291" y="288"/>
                    </a:lnTo>
                    <a:lnTo>
                      <a:pt x="0" y="0"/>
                    </a:lnTo>
                    <a:lnTo>
                      <a:pt x="0" y="111"/>
                    </a:lnTo>
                    <a:lnTo>
                      <a:pt x="291" y="399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24" name="Freeform 43"/>
              <p:cNvSpPr>
                <a:spLocks/>
              </p:cNvSpPr>
              <p:nvPr/>
            </p:nvSpPr>
            <p:spPr bwMode="auto">
              <a:xfrm>
                <a:off x="3438" y="2957"/>
                <a:ext cx="292" cy="401"/>
              </a:xfrm>
              <a:custGeom>
                <a:avLst/>
                <a:gdLst>
                  <a:gd name="T0" fmla="*/ 0 w 292"/>
                  <a:gd name="T1" fmla="*/ 400 h 401"/>
                  <a:gd name="T2" fmla="*/ 0 w 292"/>
                  <a:gd name="T3" fmla="*/ 289 h 401"/>
                  <a:gd name="T4" fmla="*/ 291 w 292"/>
                  <a:gd name="T5" fmla="*/ 0 h 401"/>
                  <a:gd name="T6" fmla="*/ 291 w 292"/>
                  <a:gd name="T7" fmla="*/ 111 h 401"/>
                  <a:gd name="T8" fmla="*/ 0 w 292"/>
                  <a:gd name="T9" fmla="*/ 400 h 4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2"/>
                  <a:gd name="T16" fmla="*/ 0 h 401"/>
                  <a:gd name="T17" fmla="*/ 292 w 292"/>
                  <a:gd name="T18" fmla="*/ 401 h 4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2" h="401">
                    <a:moveTo>
                      <a:pt x="0" y="400"/>
                    </a:moveTo>
                    <a:lnTo>
                      <a:pt x="0" y="289"/>
                    </a:lnTo>
                    <a:lnTo>
                      <a:pt x="291" y="0"/>
                    </a:lnTo>
                    <a:lnTo>
                      <a:pt x="291" y="111"/>
                    </a:lnTo>
                    <a:lnTo>
                      <a:pt x="0" y="40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25" name="Freeform 44"/>
              <p:cNvSpPr>
                <a:spLocks/>
              </p:cNvSpPr>
              <p:nvPr/>
            </p:nvSpPr>
            <p:spPr bwMode="auto">
              <a:xfrm>
                <a:off x="3730" y="3252"/>
                <a:ext cx="292" cy="400"/>
              </a:xfrm>
              <a:custGeom>
                <a:avLst/>
                <a:gdLst>
                  <a:gd name="T0" fmla="*/ 291 w 292"/>
                  <a:gd name="T1" fmla="*/ 0 h 400"/>
                  <a:gd name="T2" fmla="*/ 291 w 292"/>
                  <a:gd name="T3" fmla="*/ 111 h 400"/>
                  <a:gd name="T4" fmla="*/ 0 w 292"/>
                  <a:gd name="T5" fmla="*/ 399 h 400"/>
                  <a:gd name="T6" fmla="*/ 0 w 292"/>
                  <a:gd name="T7" fmla="*/ 288 h 400"/>
                  <a:gd name="T8" fmla="*/ 291 w 292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2"/>
                  <a:gd name="T16" fmla="*/ 0 h 400"/>
                  <a:gd name="T17" fmla="*/ 292 w 292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2" h="400">
                    <a:moveTo>
                      <a:pt x="291" y="0"/>
                    </a:moveTo>
                    <a:lnTo>
                      <a:pt x="291" y="111"/>
                    </a:lnTo>
                    <a:lnTo>
                      <a:pt x="0" y="399"/>
                    </a:lnTo>
                    <a:lnTo>
                      <a:pt x="0" y="288"/>
                    </a:lnTo>
                    <a:lnTo>
                      <a:pt x="291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26" name="Freeform 45"/>
              <p:cNvSpPr>
                <a:spLocks/>
              </p:cNvSpPr>
              <p:nvPr/>
            </p:nvSpPr>
            <p:spPr bwMode="auto">
              <a:xfrm>
                <a:off x="3438" y="3254"/>
                <a:ext cx="292" cy="400"/>
              </a:xfrm>
              <a:custGeom>
                <a:avLst/>
                <a:gdLst>
                  <a:gd name="T0" fmla="*/ 0 w 292"/>
                  <a:gd name="T1" fmla="*/ 0 h 400"/>
                  <a:gd name="T2" fmla="*/ 0 w 292"/>
                  <a:gd name="T3" fmla="*/ 111 h 400"/>
                  <a:gd name="T4" fmla="*/ 291 w 292"/>
                  <a:gd name="T5" fmla="*/ 399 h 400"/>
                  <a:gd name="T6" fmla="*/ 291 w 292"/>
                  <a:gd name="T7" fmla="*/ 288 h 400"/>
                  <a:gd name="T8" fmla="*/ 0 w 292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2"/>
                  <a:gd name="T16" fmla="*/ 0 h 400"/>
                  <a:gd name="T17" fmla="*/ 292 w 292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2" h="400">
                    <a:moveTo>
                      <a:pt x="0" y="0"/>
                    </a:moveTo>
                    <a:lnTo>
                      <a:pt x="0" y="111"/>
                    </a:lnTo>
                    <a:lnTo>
                      <a:pt x="291" y="399"/>
                    </a:lnTo>
                    <a:lnTo>
                      <a:pt x="291" y="28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58" name="Group 46"/>
            <p:cNvGrpSpPr>
              <a:grpSpLocks/>
            </p:cNvGrpSpPr>
            <p:nvPr/>
          </p:nvGrpSpPr>
          <p:grpSpPr bwMode="auto">
            <a:xfrm>
              <a:off x="1693" y="630"/>
              <a:ext cx="584" cy="699"/>
              <a:chOff x="1693" y="630"/>
              <a:chExt cx="584" cy="699"/>
            </a:xfrm>
          </p:grpSpPr>
          <p:sp>
            <p:nvSpPr>
              <p:cNvPr id="8317" name="AutoShape 47"/>
              <p:cNvSpPr>
                <a:spLocks noChangeArrowheads="1"/>
              </p:cNvSpPr>
              <p:nvPr/>
            </p:nvSpPr>
            <p:spPr bwMode="auto">
              <a:xfrm>
                <a:off x="1693" y="632"/>
                <a:ext cx="583" cy="583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8318" name="Freeform 48"/>
              <p:cNvSpPr>
                <a:spLocks/>
              </p:cNvSpPr>
              <p:nvPr/>
            </p:nvSpPr>
            <p:spPr bwMode="auto">
              <a:xfrm>
                <a:off x="1695" y="630"/>
                <a:ext cx="290" cy="399"/>
              </a:xfrm>
              <a:custGeom>
                <a:avLst/>
                <a:gdLst>
                  <a:gd name="T0" fmla="*/ 0 w 290"/>
                  <a:gd name="T1" fmla="*/ 398 h 399"/>
                  <a:gd name="T2" fmla="*/ 0 w 290"/>
                  <a:gd name="T3" fmla="*/ 287 h 399"/>
                  <a:gd name="T4" fmla="*/ 289 w 290"/>
                  <a:gd name="T5" fmla="*/ 0 h 399"/>
                  <a:gd name="T6" fmla="*/ 289 w 290"/>
                  <a:gd name="T7" fmla="*/ 111 h 399"/>
                  <a:gd name="T8" fmla="*/ 0 w 290"/>
                  <a:gd name="T9" fmla="*/ 398 h 3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0"/>
                  <a:gd name="T16" fmla="*/ 0 h 399"/>
                  <a:gd name="T17" fmla="*/ 290 w 290"/>
                  <a:gd name="T18" fmla="*/ 399 h 3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0" h="399">
                    <a:moveTo>
                      <a:pt x="0" y="398"/>
                    </a:moveTo>
                    <a:lnTo>
                      <a:pt x="0" y="287"/>
                    </a:lnTo>
                    <a:lnTo>
                      <a:pt x="289" y="0"/>
                    </a:lnTo>
                    <a:lnTo>
                      <a:pt x="289" y="111"/>
                    </a:lnTo>
                    <a:lnTo>
                      <a:pt x="0" y="39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19" name="Freeform 49"/>
              <p:cNvSpPr>
                <a:spLocks/>
              </p:cNvSpPr>
              <p:nvPr/>
            </p:nvSpPr>
            <p:spPr bwMode="auto">
              <a:xfrm>
                <a:off x="1987" y="632"/>
                <a:ext cx="290" cy="400"/>
              </a:xfrm>
              <a:custGeom>
                <a:avLst/>
                <a:gdLst>
                  <a:gd name="T0" fmla="*/ 289 w 290"/>
                  <a:gd name="T1" fmla="*/ 399 h 400"/>
                  <a:gd name="T2" fmla="*/ 289 w 290"/>
                  <a:gd name="T3" fmla="*/ 288 h 400"/>
                  <a:gd name="T4" fmla="*/ 0 w 290"/>
                  <a:gd name="T5" fmla="*/ 0 h 400"/>
                  <a:gd name="T6" fmla="*/ 0 w 290"/>
                  <a:gd name="T7" fmla="*/ 111 h 400"/>
                  <a:gd name="T8" fmla="*/ 289 w 290"/>
                  <a:gd name="T9" fmla="*/ 399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0"/>
                  <a:gd name="T16" fmla="*/ 0 h 400"/>
                  <a:gd name="T17" fmla="*/ 290 w 290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0" h="400">
                    <a:moveTo>
                      <a:pt x="289" y="399"/>
                    </a:moveTo>
                    <a:lnTo>
                      <a:pt x="289" y="288"/>
                    </a:lnTo>
                    <a:lnTo>
                      <a:pt x="0" y="0"/>
                    </a:lnTo>
                    <a:lnTo>
                      <a:pt x="0" y="111"/>
                    </a:lnTo>
                    <a:lnTo>
                      <a:pt x="289" y="399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20" name="Freeform 50"/>
              <p:cNvSpPr>
                <a:spLocks/>
              </p:cNvSpPr>
              <p:nvPr/>
            </p:nvSpPr>
            <p:spPr bwMode="auto">
              <a:xfrm>
                <a:off x="1695" y="928"/>
                <a:ext cx="290" cy="400"/>
              </a:xfrm>
              <a:custGeom>
                <a:avLst/>
                <a:gdLst>
                  <a:gd name="T0" fmla="*/ 0 w 290"/>
                  <a:gd name="T1" fmla="*/ 0 h 400"/>
                  <a:gd name="T2" fmla="*/ 0 w 290"/>
                  <a:gd name="T3" fmla="*/ 111 h 400"/>
                  <a:gd name="T4" fmla="*/ 289 w 290"/>
                  <a:gd name="T5" fmla="*/ 399 h 400"/>
                  <a:gd name="T6" fmla="*/ 289 w 290"/>
                  <a:gd name="T7" fmla="*/ 288 h 400"/>
                  <a:gd name="T8" fmla="*/ 0 w 290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0"/>
                  <a:gd name="T16" fmla="*/ 0 h 400"/>
                  <a:gd name="T17" fmla="*/ 290 w 290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0" h="400">
                    <a:moveTo>
                      <a:pt x="0" y="0"/>
                    </a:moveTo>
                    <a:lnTo>
                      <a:pt x="0" y="111"/>
                    </a:lnTo>
                    <a:lnTo>
                      <a:pt x="289" y="399"/>
                    </a:lnTo>
                    <a:lnTo>
                      <a:pt x="289" y="28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21" name="Freeform 51"/>
              <p:cNvSpPr>
                <a:spLocks/>
              </p:cNvSpPr>
              <p:nvPr/>
            </p:nvSpPr>
            <p:spPr bwMode="auto">
              <a:xfrm>
                <a:off x="1987" y="929"/>
                <a:ext cx="290" cy="400"/>
              </a:xfrm>
              <a:custGeom>
                <a:avLst/>
                <a:gdLst>
                  <a:gd name="T0" fmla="*/ 289 w 290"/>
                  <a:gd name="T1" fmla="*/ 0 h 400"/>
                  <a:gd name="T2" fmla="*/ 289 w 290"/>
                  <a:gd name="T3" fmla="*/ 111 h 400"/>
                  <a:gd name="T4" fmla="*/ 0 w 290"/>
                  <a:gd name="T5" fmla="*/ 399 h 400"/>
                  <a:gd name="T6" fmla="*/ 0 w 290"/>
                  <a:gd name="T7" fmla="*/ 288 h 400"/>
                  <a:gd name="T8" fmla="*/ 289 w 290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0"/>
                  <a:gd name="T16" fmla="*/ 0 h 400"/>
                  <a:gd name="T17" fmla="*/ 290 w 290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0" h="400">
                    <a:moveTo>
                      <a:pt x="289" y="0"/>
                    </a:moveTo>
                    <a:lnTo>
                      <a:pt x="289" y="111"/>
                    </a:lnTo>
                    <a:lnTo>
                      <a:pt x="0" y="399"/>
                    </a:lnTo>
                    <a:lnTo>
                      <a:pt x="0" y="288"/>
                    </a:lnTo>
                    <a:lnTo>
                      <a:pt x="2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59" name="Group 52"/>
            <p:cNvGrpSpPr>
              <a:grpSpLocks/>
            </p:cNvGrpSpPr>
            <p:nvPr/>
          </p:nvGrpSpPr>
          <p:grpSpPr bwMode="auto">
            <a:xfrm>
              <a:off x="1402" y="922"/>
              <a:ext cx="586" cy="698"/>
              <a:chOff x="1402" y="922"/>
              <a:chExt cx="586" cy="698"/>
            </a:xfrm>
          </p:grpSpPr>
          <p:sp>
            <p:nvSpPr>
              <p:cNvPr id="8312" name="AutoShape 53"/>
              <p:cNvSpPr>
                <a:spLocks noChangeArrowheads="1"/>
              </p:cNvSpPr>
              <p:nvPr/>
            </p:nvSpPr>
            <p:spPr bwMode="auto">
              <a:xfrm>
                <a:off x="1402" y="924"/>
                <a:ext cx="584" cy="582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8313" name="Freeform 54"/>
              <p:cNvSpPr>
                <a:spLocks/>
              </p:cNvSpPr>
              <p:nvPr/>
            </p:nvSpPr>
            <p:spPr bwMode="auto">
              <a:xfrm>
                <a:off x="1405" y="922"/>
                <a:ext cx="291" cy="399"/>
              </a:xfrm>
              <a:custGeom>
                <a:avLst/>
                <a:gdLst>
                  <a:gd name="T0" fmla="*/ 0 w 291"/>
                  <a:gd name="T1" fmla="*/ 398 h 399"/>
                  <a:gd name="T2" fmla="*/ 0 w 291"/>
                  <a:gd name="T3" fmla="*/ 287 h 399"/>
                  <a:gd name="T4" fmla="*/ 290 w 291"/>
                  <a:gd name="T5" fmla="*/ 0 h 399"/>
                  <a:gd name="T6" fmla="*/ 290 w 291"/>
                  <a:gd name="T7" fmla="*/ 111 h 399"/>
                  <a:gd name="T8" fmla="*/ 0 w 291"/>
                  <a:gd name="T9" fmla="*/ 398 h 3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399"/>
                  <a:gd name="T17" fmla="*/ 291 w 291"/>
                  <a:gd name="T18" fmla="*/ 399 h 3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399">
                    <a:moveTo>
                      <a:pt x="0" y="398"/>
                    </a:moveTo>
                    <a:lnTo>
                      <a:pt x="0" y="287"/>
                    </a:lnTo>
                    <a:lnTo>
                      <a:pt x="290" y="0"/>
                    </a:lnTo>
                    <a:lnTo>
                      <a:pt x="290" y="111"/>
                    </a:lnTo>
                    <a:lnTo>
                      <a:pt x="0" y="39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14" name="Freeform 55"/>
              <p:cNvSpPr>
                <a:spLocks/>
              </p:cNvSpPr>
              <p:nvPr/>
            </p:nvSpPr>
            <p:spPr bwMode="auto">
              <a:xfrm>
                <a:off x="1697" y="924"/>
                <a:ext cx="291" cy="398"/>
              </a:xfrm>
              <a:custGeom>
                <a:avLst/>
                <a:gdLst>
                  <a:gd name="T0" fmla="*/ 290 w 291"/>
                  <a:gd name="T1" fmla="*/ 397 h 398"/>
                  <a:gd name="T2" fmla="*/ 290 w 291"/>
                  <a:gd name="T3" fmla="*/ 287 h 398"/>
                  <a:gd name="T4" fmla="*/ 0 w 291"/>
                  <a:gd name="T5" fmla="*/ 0 h 398"/>
                  <a:gd name="T6" fmla="*/ 0 w 291"/>
                  <a:gd name="T7" fmla="*/ 110 h 398"/>
                  <a:gd name="T8" fmla="*/ 290 w 291"/>
                  <a:gd name="T9" fmla="*/ 397 h 3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398"/>
                  <a:gd name="T17" fmla="*/ 291 w 291"/>
                  <a:gd name="T18" fmla="*/ 398 h 3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398">
                    <a:moveTo>
                      <a:pt x="290" y="397"/>
                    </a:moveTo>
                    <a:lnTo>
                      <a:pt x="290" y="287"/>
                    </a:lnTo>
                    <a:lnTo>
                      <a:pt x="0" y="0"/>
                    </a:lnTo>
                    <a:lnTo>
                      <a:pt x="0" y="110"/>
                    </a:lnTo>
                    <a:lnTo>
                      <a:pt x="290" y="397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15" name="Freeform 56"/>
              <p:cNvSpPr>
                <a:spLocks/>
              </p:cNvSpPr>
              <p:nvPr/>
            </p:nvSpPr>
            <p:spPr bwMode="auto">
              <a:xfrm>
                <a:off x="1405" y="1219"/>
                <a:ext cx="291" cy="401"/>
              </a:xfrm>
              <a:custGeom>
                <a:avLst/>
                <a:gdLst>
                  <a:gd name="T0" fmla="*/ 0 w 291"/>
                  <a:gd name="T1" fmla="*/ 0 h 401"/>
                  <a:gd name="T2" fmla="*/ 0 w 291"/>
                  <a:gd name="T3" fmla="*/ 111 h 401"/>
                  <a:gd name="T4" fmla="*/ 290 w 291"/>
                  <a:gd name="T5" fmla="*/ 400 h 401"/>
                  <a:gd name="T6" fmla="*/ 290 w 291"/>
                  <a:gd name="T7" fmla="*/ 289 h 401"/>
                  <a:gd name="T8" fmla="*/ 0 w 291"/>
                  <a:gd name="T9" fmla="*/ 0 h 4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401"/>
                  <a:gd name="T17" fmla="*/ 291 w 291"/>
                  <a:gd name="T18" fmla="*/ 401 h 4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401">
                    <a:moveTo>
                      <a:pt x="0" y="0"/>
                    </a:moveTo>
                    <a:lnTo>
                      <a:pt x="0" y="111"/>
                    </a:lnTo>
                    <a:lnTo>
                      <a:pt x="290" y="400"/>
                    </a:lnTo>
                    <a:lnTo>
                      <a:pt x="290" y="289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16" name="Freeform 57"/>
              <p:cNvSpPr>
                <a:spLocks/>
              </p:cNvSpPr>
              <p:nvPr/>
            </p:nvSpPr>
            <p:spPr bwMode="auto">
              <a:xfrm>
                <a:off x="1697" y="1221"/>
                <a:ext cx="291" cy="399"/>
              </a:xfrm>
              <a:custGeom>
                <a:avLst/>
                <a:gdLst>
                  <a:gd name="T0" fmla="*/ 290 w 291"/>
                  <a:gd name="T1" fmla="*/ 0 h 399"/>
                  <a:gd name="T2" fmla="*/ 290 w 291"/>
                  <a:gd name="T3" fmla="*/ 111 h 399"/>
                  <a:gd name="T4" fmla="*/ 0 w 291"/>
                  <a:gd name="T5" fmla="*/ 398 h 399"/>
                  <a:gd name="T6" fmla="*/ 0 w 291"/>
                  <a:gd name="T7" fmla="*/ 287 h 399"/>
                  <a:gd name="T8" fmla="*/ 290 w 291"/>
                  <a:gd name="T9" fmla="*/ 0 h 3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399"/>
                  <a:gd name="T17" fmla="*/ 291 w 291"/>
                  <a:gd name="T18" fmla="*/ 399 h 3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399">
                    <a:moveTo>
                      <a:pt x="290" y="0"/>
                    </a:moveTo>
                    <a:lnTo>
                      <a:pt x="290" y="111"/>
                    </a:lnTo>
                    <a:lnTo>
                      <a:pt x="0" y="398"/>
                    </a:lnTo>
                    <a:lnTo>
                      <a:pt x="0" y="287"/>
                    </a:lnTo>
                    <a:lnTo>
                      <a:pt x="290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60" name="Group 58"/>
            <p:cNvGrpSpPr>
              <a:grpSpLocks/>
            </p:cNvGrpSpPr>
            <p:nvPr/>
          </p:nvGrpSpPr>
          <p:grpSpPr bwMode="auto">
            <a:xfrm>
              <a:off x="1113" y="1211"/>
              <a:ext cx="585" cy="700"/>
              <a:chOff x="1113" y="1211"/>
              <a:chExt cx="585" cy="700"/>
            </a:xfrm>
          </p:grpSpPr>
          <p:sp>
            <p:nvSpPr>
              <p:cNvPr id="8307" name="AutoShape 59"/>
              <p:cNvSpPr>
                <a:spLocks noChangeArrowheads="1"/>
              </p:cNvSpPr>
              <p:nvPr/>
            </p:nvSpPr>
            <p:spPr bwMode="auto">
              <a:xfrm>
                <a:off x="1113" y="1213"/>
                <a:ext cx="585" cy="582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8308" name="Freeform 60"/>
              <p:cNvSpPr>
                <a:spLocks/>
              </p:cNvSpPr>
              <p:nvPr/>
            </p:nvSpPr>
            <p:spPr bwMode="auto">
              <a:xfrm>
                <a:off x="1116" y="1211"/>
                <a:ext cx="290" cy="400"/>
              </a:xfrm>
              <a:custGeom>
                <a:avLst/>
                <a:gdLst>
                  <a:gd name="T0" fmla="*/ 0 w 290"/>
                  <a:gd name="T1" fmla="*/ 399 h 400"/>
                  <a:gd name="T2" fmla="*/ 0 w 290"/>
                  <a:gd name="T3" fmla="*/ 288 h 400"/>
                  <a:gd name="T4" fmla="*/ 289 w 290"/>
                  <a:gd name="T5" fmla="*/ 0 h 400"/>
                  <a:gd name="T6" fmla="*/ 289 w 290"/>
                  <a:gd name="T7" fmla="*/ 111 h 400"/>
                  <a:gd name="T8" fmla="*/ 0 w 290"/>
                  <a:gd name="T9" fmla="*/ 399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0"/>
                  <a:gd name="T16" fmla="*/ 0 h 400"/>
                  <a:gd name="T17" fmla="*/ 290 w 290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0" h="400">
                    <a:moveTo>
                      <a:pt x="0" y="399"/>
                    </a:moveTo>
                    <a:lnTo>
                      <a:pt x="0" y="288"/>
                    </a:lnTo>
                    <a:lnTo>
                      <a:pt x="289" y="0"/>
                    </a:lnTo>
                    <a:lnTo>
                      <a:pt x="289" y="111"/>
                    </a:lnTo>
                    <a:lnTo>
                      <a:pt x="0" y="399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09" name="Freeform 61"/>
              <p:cNvSpPr>
                <a:spLocks/>
              </p:cNvSpPr>
              <p:nvPr/>
            </p:nvSpPr>
            <p:spPr bwMode="auto">
              <a:xfrm>
                <a:off x="1407" y="1214"/>
                <a:ext cx="291" cy="400"/>
              </a:xfrm>
              <a:custGeom>
                <a:avLst/>
                <a:gdLst>
                  <a:gd name="T0" fmla="*/ 290 w 291"/>
                  <a:gd name="T1" fmla="*/ 399 h 400"/>
                  <a:gd name="T2" fmla="*/ 290 w 291"/>
                  <a:gd name="T3" fmla="*/ 288 h 400"/>
                  <a:gd name="T4" fmla="*/ 0 w 291"/>
                  <a:gd name="T5" fmla="*/ 0 h 400"/>
                  <a:gd name="T6" fmla="*/ 0 w 291"/>
                  <a:gd name="T7" fmla="*/ 111 h 400"/>
                  <a:gd name="T8" fmla="*/ 290 w 291"/>
                  <a:gd name="T9" fmla="*/ 399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400"/>
                  <a:gd name="T17" fmla="*/ 291 w 291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400">
                    <a:moveTo>
                      <a:pt x="290" y="399"/>
                    </a:moveTo>
                    <a:lnTo>
                      <a:pt x="290" y="288"/>
                    </a:lnTo>
                    <a:lnTo>
                      <a:pt x="0" y="0"/>
                    </a:lnTo>
                    <a:lnTo>
                      <a:pt x="0" y="111"/>
                    </a:lnTo>
                    <a:lnTo>
                      <a:pt x="290" y="399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10" name="Freeform 62"/>
              <p:cNvSpPr>
                <a:spLocks/>
              </p:cNvSpPr>
              <p:nvPr/>
            </p:nvSpPr>
            <p:spPr bwMode="auto">
              <a:xfrm>
                <a:off x="1116" y="1508"/>
                <a:ext cx="290" cy="401"/>
              </a:xfrm>
              <a:custGeom>
                <a:avLst/>
                <a:gdLst>
                  <a:gd name="T0" fmla="*/ 0 w 290"/>
                  <a:gd name="T1" fmla="*/ 0 h 401"/>
                  <a:gd name="T2" fmla="*/ 0 w 290"/>
                  <a:gd name="T3" fmla="*/ 111 h 401"/>
                  <a:gd name="T4" fmla="*/ 289 w 290"/>
                  <a:gd name="T5" fmla="*/ 400 h 401"/>
                  <a:gd name="T6" fmla="*/ 289 w 290"/>
                  <a:gd name="T7" fmla="*/ 289 h 401"/>
                  <a:gd name="T8" fmla="*/ 0 w 290"/>
                  <a:gd name="T9" fmla="*/ 0 h 4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0"/>
                  <a:gd name="T16" fmla="*/ 0 h 401"/>
                  <a:gd name="T17" fmla="*/ 290 w 290"/>
                  <a:gd name="T18" fmla="*/ 401 h 4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0" h="401">
                    <a:moveTo>
                      <a:pt x="0" y="0"/>
                    </a:moveTo>
                    <a:lnTo>
                      <a:pt x="0" y="111"/>
                    </a:lnTo>
                    <a:lnTo>
                      <a:pt x="289" y="400"/>
                    </a:lnTo>
                    <a:lnTo>
                      <a:pt x="289" y="289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11" name="Freeform 63"/>
              <p:cNvSpPr>
                <a:spLocks/>
              </p:cNvSpPr>
              <p:nvPr/>
            </p:nvSpPr>
            <p:spPr bwMode="auto">
              <a:xfrm>
                <a:off x="1407" y="1510"/>
                <a:ext cx="291" cy="401"/>
              </a:xfrm>
              <a:custGeom>
                <a:avLst/>
                <a:gdLst>
                  <a:gd name="T0" fmla="*/ 290 w 291"/>
                  <a:gd name="T1" fmla="*/ 0 h 401"/>
                  <a:gd name="T2" fmla="*/ 290 w 291"/>
                  <a:gd name="T3" fmla="*/ 111 h 401"/>
                  <a:gd name="T4" fmla="*/ 0 w 291"/>
                  <a:gd name="T5" fmla="*/ 400 h 401"/>
                  <a:gd name="T6" fmla="*/ 0 w 291"/>
                  <a:gd name="T7" fmla="*/ 289 h 401"/>
                  <a:gd name="T8" fmla="*/ 290 w 291"/>
                  <a:gd name="T9" fmla="*/ 0 h 4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401"/>
                  <a:gd name="T17" fmla="*/ 291 w 291"/>
                  <a:gd name="T18" fmla="*/ 401 h 4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401">
                    <a:moveTo>
                      <a:pt x="290" y="0"/>
                    </a:moveTo>
                    <a:lnTo>
                      <a:pt x="290" y="111"/>
                    </a:lnTo>
                    <a:lnTo>
                      <a:pt x="0" y="400"/>
                    </a:lnTo>
                    <a:lnTo>
                      <a:pt x="0" y="289"/>
                    </a:lnTo>
                    <a:lnTo>
                      <a:pt x="290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61" name="Group 64"/>
            <p:cNvGrpSpPr>
              <a:grpSpLocks/>
            </p:cNvGrpSpPr>
            <p:nvPr/>
          </p:nvGrpSpPr>
          <p:grpSpPr bwMode="auto">
            <a:xfrm>
              <a:off x="1113" y="1797"/>
              <a:ext cx="585" cy="699"/>
              <a:chOff x="1113" y="1797"/>
              <a:chExt cx="585" cy="699"/>
            </a:xfrm>
          </p:grpSpPr>
          <p:sp>
            <p:nvSpPr>
              <p:cNvPr id="8302" name="AutoShape 65"/>
              <p:cNvSpPr>
                <a:spLocks noChangeArrowheads="1"/>
              </p:cNvSpPr>
              <p:nvPr/>
            </p:nvSpPr>
            <p:spPr bwMode="auto">
              <a:xfrm>
                <a:off x="1113" y="1799"/>
                <a:ext cx="585" cy="582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8303" name="Freeform 66"/>
              <p:cNvSpPr>
                <a:spLocks/>
              </p:cNvSpPr>
              <p:nvPr/>
            </p:nvSpPr>
            <p:spPr bwMode="auto">
              <a:xfrm>
                <a:off x="1116" y="1797"/>
                <a:ext cx="290" cy="400"/>
              </a:xfrm>
              <a:custGeom>
                <a:avLst/>
                <a:gdLst>
                  <a:gd name="T0" fmla="*/ 0 w 290"/>
                  <a:gd name="T1" fmla="*/ 399 h 400"/>
                  <a:gd name="T2" fmla="*/ 0 w 290"/>
                  <a:gd name="T3" fmla="*/ 288 h 400"/>
                  <a:gd name="T4" fmla="*/ 289 w 290"/>
                  <a:gd name="T5" fmla="*/ 0 h 400"/>
                  <a:gd name="T6" fmla="*/ 289 w 290"/>
                  <a:gd name="T7" fmla="*/ 111 h 400"/>
                  <a:gd name="T8" fmla="*/ 0 w 290"/>
                  <a:gd name="T9" fmla="*/ 399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0"/>
                  <a:gd name="T16" fmla="*/ 0 h 400"/>
                  <a:gd name="T17" fmla="*/ 290 w 290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0" h="400">
                    <a:moveTo>
                      <a:pt x="0" y="399"/>
                    </a:moveTo>
                    <a:lnTo>
                      <a:pt x="0" y="288"/>
                    </a:lnTo>
                    <a:lnTo>
                      <a:pt x="289" y="0"/>
                    </a:lnTo>
                    <a:lnTo>
                      <a:pt x="289" y="111"/>
                    </a:lnTo>
                    <a:lnTo>
                      <a:pt x="0" y="399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04" name="Freeform 67"/>
              <p:cNvSpPr>
                <a:spLocks/>
              </p:cNvSpPr>
              <p:nvPr/>
            </p:nvSpPr>
            <p:spPr bwMode="auto">
              <a:xfrm>
                <a:off x="1407" y="1798"/>
                <a:ext cx="291" cy="400"/>
              </a:xfrm>
              <a:custGeom>
                <a:avLst/>
                <a:gdLst>
                  <a:gd name="T0" fmla="*/ 290 w 291"/>
                  <a:gd name="T1" fmla="*/ 399 h 400"/>
                  <a:gd name="T2" fmla="*/ 290 w 291"/>
                  <a:gd name="T3" fmla="*/ 288 h 400"/>
                  <a:gd name="T4" fmla="*/ 0 w 291"/>
                  <a:gd name="T5" fmla="*/ 0 h 400"/>
                  <a:gd name="T6" fmla="*/ 0 w 291"/>
                  <a:gd name="T7" fmla="*/ 111 h 400"/>
                  <a:gd name="T8" fmla="*/ 290 w 291"/>
                  <a:gd name="T9" fmla="*/ 399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400"/>
                  <a:gd name="T17" fmla="*/ 291 w 291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400">
                    <a:moveTo>
                      <a:pt x="290" y="399"/>
                    </a:moveTo>
                    <a:lnTo>
                      <a:pt x="290" y="288"/>
                    </a:lnTo>
                    <a:lnTo>
                      <a:pt x="0" y="0"/>
                    </a:lnTo>
                    <a:lnTo>
                      <a:pt x="0" y="111"/>
                    </a:lnTo>
                    <a:lnTo>
                      <a:pt x="290" y="399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05" name="Freeform 68"/>
              <p:cNvSpPr>
                <a:spLocks/>
              </p:cNvSpPr>
              <p:nvPr/>
            </p:nvSpPr>
            <p:spPr bwMode="auto">
              <a:xfrm>
                <a:off x="1116" y="2093"/>
                <a:ext cx="290" cy="400"/>
              </a:xfrm>
              <a:custGeom>
                <a:avLst/>
                <a:gdLst>
                  <a:gd name="T0" fmla="*/ 0 w 290"/>
                  <a:gd name="T1" fmla="*/ 0 h 400"/>
                  <a:gd name="T2" fmla="*/ 0 w 290"/>
                  <a:gd name="T3" fmla="*/ 111 h 400"/>
                  <a:gd name="T4" fmla="*/ 289 w 290"/>
                  <a:gd name="T5" fmla="*/ 399 h 400"/>
                  <a:gd name="T6" fmla="*/ 289 w 290"/>
                  <a:gd name="T7" fmla="*/ 288 h 400"/>
                  <a:gd name="T8" fmla="*/ 0 w 290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0"/>
                  <a:gd name="T16" fmla="*/ 0 h 400"/>
                  <a:gd name="T17" fmla="*/ 290 w 290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0" h="400">
                    <a:moveTo>
                      <a:pt x="0" y="0"/>
                    </a:moveTo>
                    <a:lnTo>
                      <a:pt x="0" y="111"/>
                    </a:lnTo>
                    <a:lnTo>
                      <a:pt x="289" y="399"/>
                    </a:lnTo>
                    <a:lnTo>
                      <a:pt x="289" y="28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06" name="Freeform 69"/>
              <p:cNvSpPr>
                <a:spLocks/>
              </p:cNvSpPr>
              <p:nvPr/>
            </p:nvSpPr>
            <p:spPr bwMode="auto">
              <a:xfrm>
                <a:off x="1407" y="2096"/>
                <a:ext cx="291" cy="400"/>
              </a:xfrm>
              <a:custGeom>
                <a:avLst/>
                <a:gdLst>
                  <a:gd name="T0" fmla="*/ 290 w 291"/>
                  <a:gd name="T1" fmla="*/ 0 h 400"/>
                  <a:gd name="T2" fmla="*/ 290 w 291"/>
                  <a:gd name="T3" fmla="*/ 111 h 400"/>
                  <a:gd name="T4" fmla="*/ 0 w 291"/>
                  <a:gd name="T5" fmla="*/ 399 h 400"/>
                  <a:gd name="T6" fmla="*/ 0 w 291"/>
                  <a:gd name="T7" fmla="*/ 288 h 400"/>
                  <a:gd name="T8" fmla="*/ 290 w 291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400"/>
                  <a:gd name="T17" fmla="*/ 291 w 291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400">
                    <a:moveTo>
                      <a:pt x="290" y="0"/>
                    </a:moveTo>
                    <a:lnTo>
                      <a:pt x="290" y="111"/>
                    </a:lnTo>
                    <a:lnTo>
                      <a:pt x="0" y="399"/>
                    </a:lnTo>
                    <a:lnTo>
                      <a:pt x="0" y="288"/>
                    </a:lnTo>
                    <a:lnTo>
                      <a:pt x="290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62" name="Group 70"/>
            <p:cNvGrpSpPr>
              <a:grpSpLocks/>
            </p:cNvGrpSpPr>
            <p:nvPr/>
          </p:nvGrpSpPr>
          <p:grpSpPr bwMode="auto">
            <a:xfrm>
              <a:off x="1112" y="2382"/>
              <a:ext cx="584" cy="698"/>
              <a:chOff x="1112" y="2382"/>
              <a:chExt cx="584" cy="698"/>
            </a:xfrm>
          </p:grpSpPr>
          <p:sp>
            <p:nvSpPr>
              <p:cNvPr id="8297" name="AutoShape 71"/>
              <p:cNvSpPr>
                <a:spLocks noChangeArrowheads="1"/>
              </p:cNvSpPr>
              <p:nvPr/>
            </p:nvSpPr>
            <p:spPr bwMode="auto">
              <a:xfrm>
                <a:off x="1112" y="2383"/>
                <a:ext cx="582" cy="584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8298" name="Freeform 72"/>
              <p:cNvSpPr>
                <a:spLocks/>
              </p:cNvSpPr>
              <p:nvPr/>
            </p:nvSpPr>
            <p:spPr bwMode="auto">
              <a:xfrm>
                <a:off x="1113" y="2382"/>
                <a:ext cx="290" cy="398"/>
              </a:xfrm>
              <a:custGeom>
                <a:avLst/>
                <a:gdLst>
                  <a:gd name="T0" fmla="*/ 0 w 290"/>
                  <a:gd name="T1" fmla="*/ 397 h 398"/>
                  <a:gd name="T2" fmla="*/ 0 w 290"/>
                  <a:gd name="T3" fmla="*/ 287 h 398"/>
                  <a:gd name="T4" fmla="*/ 289 w 290"/>
                  <a:gd name="T5" fmla="*/ 0 h 398"/>
                  <a:gd name="T6" fmla="*/ 289 w 290"/>
                  <a:gd name="T7" fmla="*/ 110 h 398"/>
                  <a:gd name="T8" fmla="*/ 0 w 290"/>
                  <a:gd name="T9" fmla="*/ 397 h 3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0"/>
                  <a:gd name="T16" fmla="*/ 0 h 398"/>
                  <a:gd name="T17" fmla="*/ 290 w 290"/>
                  <a:gd name="T18" fmla="*/ 398 h 3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0" h="398">
                    <a:moveTo>
                      <a:pt x="0" y="397"/>
                    </a:moveTo>
                    <a:lnTo>
                      <a:pt x="0" y="287"/>
                    </a:lnTo>
                    <a:lnTo>
                      <a:pt x="289" y="0"/>
                    </a:lnTo>
                    <a:lnTo>
                      <a:pt x="289" y="110"/>
                    </a:lnTo>
                    <a:lnTo>
                      <a:pt x="0" y="397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99" name="Freeform 73"/>
              <p:cNvSpPr>
                <a:spLocks/>
              </p:cNvSpPr>
              <p:nvPr/>
            </p:nvSpPr>
            <p:spPr bwMode="auto">
              <a:xfrm>
                <a:off x="1405" y="2384"/>
                <a:ext cx="291" cy="399"/>
              </a:xfrm>
              <a:custGeom>
                <a:avLst/>
                <a:gdLst>
                  <a:gd name="T0" fmla="*/ 290 w 291"/>
                  <a:gd name="T1" fmla="*/ 398 h 399"/>
                  <a:gd name="T2" fmla="*/ 290 w 291"/>
                  <a:gd name="T3" fmla="*/ 287 h 399"/>
                  <a:gd name="T4" fmla="*/ 0 w 291"/>
                  <a:gd name="T5" fmla="*/ 0 h 399"/>
                  <a:gd name="T6" fmla="*/ 0 w 291"/>
                  <a:gd name="T7" fmla="*/ 111 h 399"/>
                  <a:gd name="T8" fmla="*/ 290 w 291"/>
                  <a:gd name="T9" fmla="*/ 398 h 3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399"/>
                  <a:gd name="T17" fmla="*/ 291 w 291"/>
                  <a:gd name="T18" fmla="*/ 399 h 3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399">
                    <a:moveTo>
                      <a:pt x="290" y="398"/>
                    </a:moveTo>
                    <a:lnTo>
                      <a:pt x="290" y="287"/>
                    </a:lnTo>
                    <a:lnTo>
                      <a:pt x="0" y="0"/>
                    </a:lnTo>
                    <a:lnTo>
                      <a:pt x="0" y="111"/>
                    </a:lnTo>
                    <a:lnTo>
                      <a:pt x="290" y="39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00" name="Freeform 74"/>
              <p:cNvSpPr>
                <a:spLocks/>
              </p:cNvSpPr>
              <p:nvPr/>
            </p:nvSpPr>
            <p:spPr bwMode="auto">
              <a:xfrm>
                <a:off x="1113" y="2679"/>
                <a:ext cx="290" cy="400"/>
              </a:xfrm>
              <a:custGeom>
                <a:avLst/>
                <a:gdLst>
                  <a:gd name="T0" fmla="*/ 0 w 290"/>
                  <a:gd name="T1" fmla="*/ 0 h 400"/>
                  <a:gd name="T2" fmla="*/ 0 w 290"/>
                  <a:gd name="T3" fmla="*/ 111 h 400"/>
                  <a:gd name="T4" fmla="*/ 289 w 290"/>
                  <a:gd name="T5" fmla="*/ 399 h 400"/>
                  <a:gd name="T6" fmla="*/ 289 w 290"/>
                  <a:gd name="T7" fmla="*/ 288 h 400"/>
                  <a:gd name="T8" fmla="*/ 0 w 290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0"/>
                  <a:gd name="T16" fmla="*/ 0 h 400"/>
                  <a:gd name="T17" fmla="*/ 290 w 290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0" h="400">
                    <a:moveTo>
                      <a:pt x="0" y="0"/>
                    </a:moveTo>
                    <a:lnTo>
                      <a:pt x="0" y="111"/>
                    </a:lnTo>
                    <a:lnTo>
                      <a:pt x="289" y="399"/>
                    </a:lnTo>
                    <a:lnTo>
                      <a:pt x="289" y="28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01" name="Freeform 75"/>
              <p:cNvSpPr>
                <a:spLocks/>
              </p:cNvSpPr>
              <p:nvPr/>
            </p:nvSpPr>
            <p:spPr bwMode="auto">
              <a:xfrm>
                <a:off x="1405" y="2682"/>
                <a:ext cx="291" cy="398"/>
              </a:xfrm>
              <a:custGeom>
                <a:avLst/>
                <a:gdLst>
                  <a:gd name="T0" fmla="*/ 290 w 291"/>
                  <a:gd name="T1" fmla="*/ 0 h 398"/>
                  <a:gd name="T2" fmla="*/ 290 w 291"/>
                  <a:gd name="T3" fmla="*/ 110 h 398"/>
                  <a:gd name="T4" fmla="*/ 0 w 291"/>
                  <a:gd name="T5" fmla="*/ 397 h 398"/>
                  <a:gd name="T6" fmla="*/ 0 w 291"/>
                  <a:gd name="T7" fmla="*/ 287 h 398"/>
                  <a:gd name="T8" fmla="*/ 290 w 291"/>
                  <a:gd name="T9" fmla="*/ 0 h 3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398"/>
                  <a:gd name="T17" fmla="*/ 291 w 291"/>
                  <a:gd name="T18" fmla="*/ 398 h 3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398">
                    <a:moveTo>
                      <a:pt x="290" y="0"/>
                    </a:moveTo>
                    <a:lnTo>
                      <a:pt x="290" y="110"/>
                    </a:lnTo>
                    <a:lnTo>
                      <a:pt x="0" y="397"/>
                    </a:lnTo>
                    <a:lnTo>
                      <a:pt x="0" y="287"/>
                    </a:lnTo>
                    <a:lnTo>
                      <a:pt x="290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76"/>
            <p:cNvGrpSpPr>
              <a:grpSpLocks/>
            </p:cNvGrpSpPr>
            <p:nvPr/>
          </p:nvGrpSpPr>
          <p:grpSpPr bwMode="auto">
            <a:xfrm>
              <a:off x="1406" y="2674"/>
              <a:ext cx="585" cy="700"/>
              <a:chOff x="1406" y="2674"/>
              <a:chExt cx="585" cy="700"/>
            </a:xfrm>
          </p:grpSpPr>
          <p:sp>
            <p:nvSpPr>
              <p:cNvPr id="8292" name="AutoShape 77"/>
              <p:cNvSpPr>
                <a:spLocks noChangeArrowheads="1"/>
              </p:cNvSpPr>
              <p:nvPr/>
            </p:nvSpPr>
            <p:spPr bwMode="auto">
              <a:xfrm>
                <a:off x="1406" y="2677"/>
                <a:ext cx="584" cy="585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8293" name="Freeform 78"/>
              <p:cNvSpPr>
                <a:spLocks/>
              </p:cNvSpPr>
              <p:nvPr/>
            </p:nvSpPr>
            <p:spPr bwMode="auto">
              <a:xfrm>
                <a:off x="1409" y="2674"/>
                <a:ext cx="290" cy="400"/>
              </a:xfrm>
              <a:custGeom>
                <a:avLst/>
                <a:gdLst>
                  <a:gd name="T0" fmla="*/ 0 w 290"/>
                  <a:gd name="T1" fmla="*/ 399 h 400"/>
                  <a:gd name="T2" fmla="*/ 0 w 290"/>
                  <a:gd name="T3" fmla="*/ 288 h 400"/>
                  <a:gd name="T4" fmla="*/ 289 w 290"/>
                  <a:gd name="T5" fmla="*/ 0 h 400"/>
                  <a:gd name="T6" fmla="*/ 289 w 290"/>
                  <a:gd name="T7" fmla="*/ 111 h 400"/>
                  <a:gd name="T8" fmla="*/ 0 w 290"/>
                  <a:gd name="T9" fmla="*/ 399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0"/>
                  <a:gd name="T16" fmla="*/ 0 h 400"/>
                  <a:gd name="T17" fmla="*/ 290 w 290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0" h="400">
                    <a:moveTo>
                      <a:pt x="0" y="399"/>
                    </a:moveTo>
                    <a:lnTo>
                      <a:pt x="0" y="288"/>
                    </a:lnTo>
                    <a:lnTo>
                      <a:pt x="289" y="0"/>
                    </a:lnTo>
                    <a:lnTo>
                      <a:pt x="289" y="111"/>
                    </a:lnTo>
                    <a:lnTo>
                      <a:pt x="0" y="399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94" name="Freeform 79"/>
              <p:cNvSpPr>
                <a:spLocks/>
              </p:cNvSpPr>
              <p:nvPr/>
            </p:nvSpPr>
            <p:spPr bwMode="auto">
              <a:xfrm>
                <a:off x="1702" y="2677"/>
                <a:ext cx="289" cy="400"/>
              </a:xfrm>
              <a:custGeom>
                <a:avLst/>
                <a:gdLst>
                  <a:gd name="T0" fmla="*/ 288 w 289"/>
                  <a:gd name="T1" fmla="*/ 399 h 400"/>
                  <a:gd name="T2" fmla="*/ 288 w 289"/>
                  <a:gd name="T3" fmla="*/ 288 h 400"/>
                  <a:gd name="T4" fmla="*/ 0 w 289"/>
                  <a:gd name="T5" fmla="*/ 0 h 400"/>
                  <a:gd name="T6" fmla="*/ 0 w 289"/>
                  <a:gd name="T7" fmla="*/ 111 h 400"/>
                  <a:gd name="T8" fmla="*/ 288 w 289"/>
                  <a:gd name="T9" fmla="*/ 399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"/>
                  <a:gd name="T16" fmla="*/ 0 h 400"/>
                  <a:gd name="T17" fmla="*/ 289 w 289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" h="400">
                    <a:moveTo>
                      <a:pt x="288" y="399"/>
                    </a:moveTo>
                    <a:lnTo>
                      <a:pt x="288" y="288"/>
                    </a:lnTo>
                    <a:lnTo>
                      <a:pt x="0" y="0"/>
                    </a:lnTo>
                    <a:lnTo>
                      <a:pt x="0" y="111"/>
                    </a:lnTo>
                    <a:lnTo>
                      <a:pt x="288" y="399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95" name="Freeform 80"/>
              <p:cNvSpPr>
                <a:spLocks/>
              </p:cNvSpPr>
              <p:nvPr/>
            </p:nvSpPr>
            <p:spPr bwMode="auto">
              <a:xfrm>
                <a:off x="1409" y="2973"/>
                <a:ext cx="290" cy="399"/>
              </a:xfrm>
              <a:custGeom>
                <a:avLst/>
                <a:gdLst>
                  <a:gd name="T0" fmla="*/ 0 w 290"/>
                  <a:gd name="T1" fmla="*/ 0 h 399"/>
                  <a:gd name="T2" fmla="*/ 0 w 290"/>
                  <a:gd name="T3" fmla="*/ 111 h 399"/>
                  <a:gd name="T4" fmla="*/ 289 w 290"/>
                  <a:gd name="T5" fmla="*/ 398 h 399"/>
                  <a:gd name="T6" fmla="*/ 289 w 290"/>
                  <a:gd name="T7" fmla="*/ 287 h 399"/>
                  <a:gd name="T8" fmla="*/ 0 w 290"/>
                  <a:gd name="T9" fmla="*/ 0 h 3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0"/>
                  <a:gd name="T16" fmla="*/ 0 h 399"/>
                  <a:gd name="T17" fmla="*/ 290 w 290"/>
                  <a:gd name="T18" fmla="*/ 399 h 3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0" h="399">
                    <a:moveTo>
                      <a:pt x="0" y="0"/>
                    </a:moveTo>
                    <a:lnTo>
                      <a:pt x="0" y="111"/>
                    </a:lnTo>
                    <a:lnTo>
                      <a:pt x="289" y="398"/>
                    </a:lnTo>
                    <a:lnTo>
                      <a:pt x="289" y="28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96" name="Freeform 81"/>
              <p:cNvSpPr>
                <a:spLocks/>
              </p:cNvSpPr>
              <p:nvPr/>
            </p:nvSpPr>
            <p:spPr bwMode="auto">
              <a:xfrm>
                <a:off x="1702" y="2974"/>
                <a:ext cx="289" cy="400"/>
              </a:xfrm>
              <a:custGeom>
                <a:avLst/>
                <a:gdLst>
                  <a:gd name="T0" fmla="*/ 288 w 289"/>
                  <a:gd name="T1" fmla="*/ 0 h 400"/>
                  <a:gd name="T2" fmla="*/ 288 w 289"/>
                  <a:gd name="T3" fmla="*/ 111 h 400"/>
                  <a:gd name="T4" fmla="*/ 0 w 289"/>
                  <a:gd name="T5" fmla="*/ 399 h 400"/>
                  <a:gd name="T6" fmla="*/ 0 w 289"/>
                  <a:gd name="T7" fmla="*/ 288 h 400"/>
                  <a:gd name="T8" fmla="*/ 288 w 289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"/>
                  <a:gd name="T16" fmla="*/ 0 h 400"/>
                  <a:gd name="T17" fmla="*/ 289 w 289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" h="400">
                    <a:moveTo>
                      <a:pt x="288" y="0"/>
                    </a:moveTo>
                    <a:lnTo>
                      <a:pt x="288" y="111"/>
                    </a:lnTo>
                    <a:lnTo>
                      <a:pt x="0" y="399"/>
                    </a:lnTo>
                    <a:lnTo>
                      <a:pt x="0" y="288"/>
                    </a:lnTo>
                    <a:lnTo>
                      <a:pt x="288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"/>
            <p:cNvGrpSpPr>
              <a:grpSpLocks/>
            </p:cNvGrpSpPr>
            <p:nvPr/>
          </p:nvGrpSpPr>
          <p:grpSpPr bwMode="auto">
            <a:xfrm>
              <a:off x="1685" y="2955"/>
              <a:ext cx="586" cy="699"/>
              <a:chOff x="1685" y="2955"/>
              <a:chExt cx="586" cy="699"/>
            </a:xfrm>
          </p:grpSpPr>
          <p:sp>
            <p:nvSpPr>
              <p:cNvPr id="8287" name="AutoShape 83"/>
              <p:cNvSpPr>
                <a:spLocks noChangeArrowheads="1"/>
              </p:cNvSpPr>
              <p:nvPr/>
            </p:nvSpPr>
            <p:spPr bwMode="auto">
              <a:xfrm>
                <a:off x="1685" y="2957"/>
                <a:ext cx="585" cy="582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8288" name="Freeform 84"/>
              <p:cNvSpPr>
                <a:spLocks/>
              </p:cNvSpPr>
              <p:nvPr/>
            </p:nvSpPr>
            <p:spPr bwMode="auto">
              <a:xfrm>
                <a:off x="1689" y="2955"/>
                <a:ext cx="290" cy="400"/>
              </a:xfrm>
              <a:custGeom>
                <a:avLst/>
                <a:gdLst>
                  <a:gd name="T0" fmla="*/ 0 w 290"/>
                  <a:gd name="T1" fmla="*/ 399 h 400"/>
                  <a:gd name="T2" fmla="*/ 0 w 290"/>
                  <a:gd name="T3" fmla="*/ 288 h 400"/>
                  <a:gd name="T4" fmla="*/ 289 w 290"/>
                  <a:gd name="T5" fmla="*/ 0 h 400"/>
                  <a:gd name="T6" fmla="*/ 289 w 290"/>
                  <a:gd name="T7" fmla="*/ 111 h 400"/>
                  <a:gd name="T8" fmla="*/ 0 w 290"/>
                  <a:gd name="T9" fmla="*/ 399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0"/>
                  <a:gd name="T16" fmla="*/ 0 h 400"/>
                  <a:gd name="T17" fmla="*/ 290 w 290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0" h="400">
                    <a:moveTo>
                      <a:pt x="0" y="399"/>
                    </a:moveTo>
                    <a:lnTo>
                      <a:pt x="0" y="288"/>
                    </a:lnTo>
                    <a:lnTo>
                      <a:pt x="289" y="0"/>
                    </a:lnTo>
                    <a:lnTo>
                      <a:pt x="289" y="111"/>
                    </a:lnTo>
                    <a:lnTo>
                      <a:pt x="0" y="399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89" name="Freeform 85"/>
              <p:cNvSpPr>
                <a:spLocks/>
              </p:cNvSpPr>
              <p:nvPr/>
            </p:nvSpPr>
            <p:spPr bwMode="auto">
              <a:xfrm>
                <a:off x="1982" y="2957"/>
                <a:ext cx="289" cy="401"/>
              </a:xfrm>
              <a:custGeom>
                <a:avLst/>
                <a:gdLst>
                  <a:gd name="T0" fmla="*/ 288 w 289"/>
                  <a:gd name="T1" fmla="*/ 400 h 401"/>
                  <a:gd name="T2" fmla="*/ 288 w 289"/>
                  <a:gd name="T3" fmla="*/ 289 h 401"/>
                  <a:gd name="T4" fmla="*/ 0 w 289"/>
                  <a:gd name="T5" fmla="*/ 0 h 401"/>
                  <a:gd name="T6" fmla="*/ 0 w 289"/>
                  <a:gd name="T7" fmla="*/ 111 h 401"/>
                  <a:gd name="T8" fmla="*/ 288 w 289"/>
                  <a:gd name="T9" fmla="*/ 400 h 4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"/>
                  <a:gd name="T16" fmla="*/ 0 h 401"/>
                  <a:gd name="T17" fmla="*/ 289 w 289"/>
                  <a:gd name="T18" fmla="*/ 401 h 4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" h="401">
                    <a:moveTo>
                      <a:pt x="288" y="400"/>
                    </a:moveTo>
                    <a:lnTo>
                      <a:pt x="288" y="289"/>
                    </a:lnTo>
                    <a:lnTo>
                      <a:pt x="0" y="0"/>
                    </a:lnTo>
                    <a:lnTo>
                      <a:pt x="0" y="111"/>
                    </a:lnTo>
                    <a:lnTo>
                      <a:pt x="288" y="40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90" name="Freeform 86"/>
              <p:cNvSpPr>
                <a:spLocks/>
              </p:cNvSpPr>
              <p:nvPr/>
            </p:nvSpPr>
            <p:spPr bwMode="auto">
              <a:xfrm>
                <a:off x="1689" y="3252"/>
                <a:ext cx="290" cy="400"/>
              </a:xfrm>
              <a:custGeom>
                <a:avLst/>
                <a:gdLst>
                  <a:gd name="T0" fmla="*/ 0 w 290"/>
                  <a:gd name="T1" fmla="*/ 0 h 400"/>
                  <a:gd name="T2" fmla="*/ 0 w 290"/>
                  <a:gd name="T3" fmla="*/ 111 h 400"/>
                  <a:gd name="T4" fmla="*/ 289 w 290"/>
                  <a:gd name="T5" fmla="*/ 399 h 400"/>
                  <a:gd name="T6" fmla="*/ 289 w 290"/>
                  <a:gd name="T7" fmla="*/ 288 h 400"/>
                  <a:gd name="T8" fmla="*/ 0 w 290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0"/>
                  <a:gd name="T16" fmla="*/ 0 h 400"/>
                  <a:gd name="T17" fmla="*/ 290 w 290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0" h="400">
                    <a:moveTo>
                      <a:pt x="0" y="0"/>
                    </a:moveTo>
                    <a:lnTo>
                      <a:pt x="0" y="111"/>
                    </a:lnTo>
                    <a:lnTo>
                      <a:pt x="289" y="399"/>
                    </a:lnTo>
                    <a:lnTo>
                      <a:pt x="289" y="28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91" name="Freeform 87"/>
              <p:cNvSpPr>
                <a:spLocks/>
              </p:cNvSpPr>
              <p:nvPr/>
            </p:nvSpPr>
            <p:spPr bwMode="auto">
              <a:xfrm>
                <a:off x="1982" y="3254"/>
                <a:ext cx="289" cy="400"/>
              </a:xfrm>
              <a:custGeom>
                <a:avLst/>
                <a:gdLst>
                  <a:gd name="T0" fmla="*/ 288 w 289"/>
                  <a:gd name="T1" fmla="*/ 0 h 400"/>
                  <a:gd name="T2" fmla="*/ 288 w 289"/>
                  <a:gd name="T3" fmla="*/ 111 h 400"/>
                  <a:gd name="T4" fmla="*/ 0 w 289"/>
                  <a:gd name="T5" fmla="*/ 399 h 400"/>
                  <a:gd name="T6" fmla="*/ 0 w 289"/>
                  <a:gd name="T7" fmla="*/ 288 h 400"/>
                  <a:gd name="T8" fmla="*/ 288 w 289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"/>
                  <a:gd name="T16" fmla="*/ 0 h 400"/>
                  <a:gd name="T17" fmla="*/ 289 w 289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" h="400">
                    <a:moveTo>
                      <a:pt x="288" y="0"/>
                    </a:moveTo>
                    <a:lnTo>
                      <a:pt x="288" y="111"/>
                    </a:lnTo>
                    <a:lnTo>
                      <a:pt x="0" y="399"/>
                    </a:lnTo>
                    <a:lnTo>
                      <a:pt x="0" y="288"/>
                    </a:lnTo>
                    <a:lnTo>
                      <a:pt x="288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8"/>
            <p:cNvGrpSpPr>
              <a:grpSpLocks/>
            </p:cNvGrpSpPr>
            <p:nvPr/>
          </p:nvGrpSpPr>
          <p:grpSpPr bwMode="auto">
            <a:xfrm>
              <a:off x="2851" y="630"/>
              <a:ext cx="584" cy="698"/>
              <a:chOff x="2851" y="630"/>
              <a:chExt cx="584" cy="698"/>
            </a:xfrm>
          </p:grpSpPr>
          <p:sp>
            <p:nvSpPr>
              <p:cNvPr id="8283" name="AutoShape 89"/>
              <p:cNvSpPr>
                <a:spLocks noChangeArrowheads="1"/>
              </p:cNvSpPr>
              <p:nvPr/>
            </p:nvSpPr>
            <p:spPr bwMode="auto">
              <a:xfrm>
                <a:off x="2851" y="632"/>
                <a:ext cx="583" cy="583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8284" name="Freeform 90"/>
              <p:cNvSpPr>
                <a:spLocks/>
              </p:cNvSpPr>
              <p:nvPr/>
            </p:nvSpPr>
            <p:spPr bwMode="auto">
              <a:xfrm>
                <a:off x="2853" y="630"/>
                <a:ext cx="291" cy="399"/>
              </a:xfrm>
              <a:custGeom>
                <a:avLst/>
                <a:gdLst>
                  <a:gd name="T0" fmla="*/ 0 w 291"/>
                  <a:gd name="T1" fmla="*/ 398 h 399"/>
                  <a:gd name="T2" fmla="*/ 0 w 291"/>
                  <a:gd name="T3" fmla="*/ 287 h 399"/>
                  <a:gd name="T4" fmla="*/ 290 w 291"/>
                  <a:gd name="T5" fmla="*/ 0 h 399"/>
                  <a:gd name="T6" fmla="*/ 290 w 291"/>
                  <a:gd name="T7" fmla="*/ 111 h 399"/>
                  <a:gd name="T8" fmla="*/ 0 w 291"/>
                  <a:gd name="T9" fmla="*/ 398 h 3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399"/>
                  <a:gd name="T17" fmla="*/ 291 w 291"/>
                  <a:gd name="T18" fmla="*/ 399 h 3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399">
                    <a:moveTo>
                      <a:pt x="0" y="398"/>
                    </a:moveTo>
                    <a:lnTo>
                      <a:pt x="0" y="287"/>
                    </a:lnTo>
                    <a:lnTo>
                      <a:pt x="290" y="0"/>
                    </a:lnTo>
                    <a:lnTo>
                      <a:pt x="290" y="111"/>
                    </a:lnTo>
                    <a:lnTo>
                      <a:pt x="0" y="39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85" name="Freeform 91"/>
              <p:cNvSpPr>
                <a:spLocks/>
              </p:cNvSpPr>
              <p:nvPr/>
            </p:nvSpPr>
            <p:spPr bwMode="auto">
              <a:xfrm>
                <a:off x="3145" y="632"/>
                <a:ext cx="290" cy="400"/>
              </a:xfrm>
              <a:custGeom>
                <a:avLst/>
                <a:gdLst>
                  <a:gd name="T0" fmla="*/ 289 w 290"/>
                  <a:gd name="T1" fmla="*/ 399 h 400"/>
                  <a:gd name="T2" fmla="*/ 289 w 290"/>
                  <a:gd name="T3" fmla="*/ 288 h 400"/>
                  <a:gd name="T4" fmla="*/ 0 w 290"/>
                  <a:gd name="T5" fmla="*/ 0 h 400"/>
                  <a:gd name="T6" fmla="*/ 0 w 290"/>
                  <a:gd name="T7" fmla="*/ 111 h 400"/>
                  <a:gd name="T8" fmla="*/ 289 w 290"/>
                  <a:gd name="T9" fmla="*/ 399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0"/>
                  <a:gd name="T16" fmla="*/ 0 h 400"/>
                  <a:gd name="T17" fmla="*/ 290 w 290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0" h="400">
                    <a:moveTo>
                      <a:pt x="289" y="399"/>
                    </a:moveTo>
                    <a:lnTo>
                      <a:pt x="289" y="288"/>
                    </a:lnTo>
                    <a:lnTo>
                      <a:pt x="0" y="0"/>
                    </a:lnTo>
                    <a:lnTo>
                      <a:pt x="0" y="111"/>
                    </a:lnTo>
                    <a:lnTo>
                      <a:pt x="289" y="399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86" name="Freeform 92"/>
              <p:cNvSpPr>
                <a:spLocks/>
              </p:cNvSpPr>
              <p:nvPr/>
            </p:nvSpPr>
            <p:spPr bwMode="auto">
              <a:xfrm>
                <a:off x="2853" y="928"/>
                <a:ext cx="291" cy="400"/>
              </a:xfrm>
              <a:custGeom>
                <a:avLst/>
                <a:gdLst>
                  <a:gd name="T0" fmla="*/ 0 w 291"/>
                  <a:gd name="T1" fmla="*/ 0 h 400"/>
                  <a:gd name="T2" fmla="*/ 0 w 291"/>
                  <a:gd name="T3" fmla="*/ 111 h 400"/>
                  <a:gd name="T4" fmla="*/ 290 w 291"/>
                  <a:gd name="T5" fmla="*/ 399 h 400"/>
                  <a:gd name="T6" fmla="*/ 290 w 291"/>
                  <a:gd name="T7" fmla="*/ 288 h 400"/>
                  <a:gd name="T8" fmla="*/ 0 w 291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400"/>
                  <a:gd name="T17" fmla="*/ 291 w 291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400">
                    <a:moveTo>
                      <a:pt x="0" y="0"/>
                    </a:moveTo>
                    <a:lnTo>
                      <a:pt x="0" y="111"/>
                    </a:lnTo>
                    <a:lnTo>
                      <a:pt x="290" y="399"/>
                    </a:lnTo>
                    <a:lnTo>
                      <a:pt x="290" y="28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66" name="Group 93"/>
            <p:cNvGrpSpPr>
              <a:grpSpLocks/>
            </p:cNvGrpSpPr>
            <p:nvPr/>
          </p:nvGrpSpPr>
          <p:grpSpPr bwMode="auto">
            <a:xfrm>
              <a:off x="2270" y="630"/>
              <a:ext cx="584" cy="699"/>
              <a:chOff x="2270" y="630"/>
              <a:chExt cx="584" cy="699"/>
            </a:xfrm>
          </p:grpSpPr>
          <p:sp>
            <p:nvSpPr>
              <p:cNvPr id="8279" name="AutoShape 94"/>
              <p:cNvSpPr>
                <a:spLocks noChangeArrowheads="1"/>
              </p:cNvSpPr>
              <p:nvPr/>
            </p:nvSpPr>
            <p:spPr bwMode="auto">
              <a:xfrm>
                <a:off x="2270" y="632"/>
                <a:ext cx="583" cy="583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8280" name="Freeform 95"/>
              <p:cNvSpPr>
                <a:spLocks/>
              </p:cNvSpPr>
              <p:nvPr/>
            </p:nvSpPr>
            <p:spPr bwMode="auto">
              <a:xfrm>
                <a:off x="2271" y="630"/>
                <a:ext cx="292" cy="399"/>
              </a:xfrm>
              <a:custGeom>
                <a:avLst/>
                <a:gdLst>
                  <a:gd name="T0" fmla="*/ 0 w 292"/>
                  <a:gd name="T1" fmla="*/ 398 h 399"/>
                  <a:gd name="T2" fmla="*/ 0 w 292"/>
                  <a:gd name="T3" fmla="*/ 287 h 399"/>
                  <a:gd name="T4" fmla="*/ 291 w 292"/>
                  <a:gd name="T5" fmla="*/ 0 h 399"/>
                  <a:gd name="T6" fmla="*/ 291 w 292"/>
                  <a:gd name="T7" fmla="*/ 111 h 399"/>
                  <a:gd name="T8" fmla="*/ 0 w 292"/>
                  <a:gd name="T9" fmla="*/ 398 h 3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2"/>
                  <a:gd name="T16" fmla="*/ 0 h 399"/>
                  <a:gd name="T17" fmla="*/ 292 w 292"/>
                  <a:gd name="T18" fmla="*/ 399 h 3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2" h="399">
                    <a:moveTo>
                      <a:pt x="0" y="398"/>
                    </a:moveTo>
                    <a:lnTo>
                      <a:pt x="0" y="287"/>
                    </a:lnTo>
                    <a:lnTo>
                      <a:pt x="291" y="0"/>
                    </a:lnTo>
                    <a:lnTo>
                      <a:pt x="291" y="111"/>
                    </a:lnTo>
                    <a:lnTo>
                      <a:pt x="0" y="39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81" name="Freeform 96"/>
              <p:cNvSpPr>
                <a:spLocks/>
              </p:cNvSpPr>
              <p:nvPr/>
            </p:nvSpPr>
            <p:spPr bwMode="auto">
              <a:xfrm>
                <a:off x="2562" y="632"/>
                <a:ext cx="292" cy="400"/>
              </a:xfrm>
              <a:custGeom>
                <a:avLst/>
                <a:gdLst>
                  <a:gd name="T0" fmla="*/ 291 w 292"/>
                  <a:gd name="T1" fmla="*/ 399 h 400"/>
                  <a:gd name="T2" fmla="*/ 291 w 292"/>
                  <a:gd name="T3" fmla="*/ 288 h 400"/>
                  <a:gd name="T4" fmla="*/ 0 w 292"/>
                  <a:gd name="T5" fmla="*/ 0 h 400"/>
                  <a:gd name="T6" fmla="*/ 0 w 292"/>
                  <a:gd name="T7" fmla="*/ 111 h 400"/>
                  <a:gd name="T8" fmla="*/ 291 w 292"/>
                  <a:gd name="T9" fmla="*/ 399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2"/>
                  <a:gd name="T16" fmla="*/ 0 h 400"/>
                  <a:gd name="T17" fmla="*/ 292 w 292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2" h="400">
                    <a:moveTo>
                      <a:pt x="291" y="399"/>
                    </a:moveTo>
                    <a:lnTo>
                      <a:pt x="291" y="288"/>
                    </a:lnTo>
                    <a:lnTo>
                      <a:pt x="0" y="0"/>
                    </a:lnTo>
                    <a:lnTo>
                      <a:pt x="0" y="111"/>
                    </a:lnTo>
                    <a:lnTo>
                      <a:pt x="291" y="399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82" name="Freeform 97"/>
              <p:cNvSpPr>
                <a:spLocks/>
              </p:cNvSpPr>
              <p:nvPr/>
            </p:nvSpPr>
            <p:spPr bwMode="auto">
              <a:xfrm>
                <a:off x="2562" y="929"/>
                <a:ext cx="292" cy="400"/>
              </a:xfrm>
              <a:custGeom>
                <a:avLst/>
                <a:gdLst>
                  <a:gd name="T0" fmla="*/ 291 w 292"/>
                  <a:gd name="T1" fmla="*/ 0 h 400"/>
                  <a:gd name="T2" fmla="*/ 291 w 292"/>
                  <a:gd name="T3" fmla="*/ 111 h 400"/>
                  <a:gd name="T4" fmla="*/ 0 w 292"/>
                  <a:gd name="T5" fmla="*/ 399 h 400"/>
                  <a:gd name="T6" fmla="*/ 0 w 292"/>
                  <a:gd name="T7" fmla="*/ 288 h 400"/>
                  <a:gd name="T8" fmla="*/ 291 w 292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2"/>
                  <a:gd name="T16" fmla="*/ 0 h 400"/>
                  <a:gd name="T17" fmla="*/ 292 w 292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2" h="400">
                    <a:moveTo>
                      <a:pt x="291" y="0"/>
                    </a:moveTo>
                    <a:lnTo>
                      <a:pt x="291" y="111"/>
                    </a:lnTo>
                    <a:lnTo>
                      <a:pt x="0" y="399"/>
                    </a:lnTo>
                    <a:lnTo>
                      <a:pt x="0" y="288"/>
                    </a:lnTo>
                    <a:lnTo>
                      <a:pt x="291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67" name="Group 98"/>
            <p:cNvGrpSpPr>
              <a:grpSpLocks/>
            </p:cNvGrpSpPr>
            <p:nvPr/>
          </p:nvGrpSpPr>
          <p:grpSpPr bwMode="auto">
            <a:xfrm>
              <a:off x="2267" y="2960"/>
              <a:ext cx="585" cy="700"/>
              <a:chOff x="2267" y="2960"/>
              <a:chExt cx="585" cy="700"/>
            </a:xfrm>
          </p:grpSpPr>
          <p:sp>
            <p:nvSpPr>
              <p:cNvPr id="8274" name="AutoShape 99"/>
              <p:cNvSpPr>
                <a:spLocks noChangeArrowheads="1"/>
              </p:cNvSpPr>
              <p:nvPr/>
            </p:nvSpPr>
            <p:spPr bwMode="auto">
              <a:xfrm>
                <a:off x="2267" y="2963"/>
                <a:ext cx="584" cy="584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8275" name="Freeform 100"/>
              <p:cNvSpPr>
                <a:spLocks/>
              </p:cNvSpPr>
              <p:nvPr/>
            </p:nvSpPr>
            <p:spPr bwMode="auto">
              <a:xfrm>
                <a:off x="2270" y="2960"/>
                <a:ext cx="290" cy="400"/>
              </a:xfrm>
              <a:custGeom>
                <a:avLst/>
                <a:gdLst>
                  <a:gd name="T0" fmla="*/ 0 w 290"/>
                  <a:gd name="T1" fmla="*/ 399 h 400"/>
                  <a:gd name="T2" fmla="*/ 0 w 290"/>
                  <a:gd name="T3" fmla="*/ 288 h 400"/>
                  <a:gd name="T4" fmla="*/ 289 w 290"/>
                  <a:gd name="T5" fmla="*/ 0 h 400"/>
                  <a:gd name="T6" fmla="*/ 289 w 290"/>
                  <a:gd name="T7" fmla="*/ 111 h 400"/>
                  <a:gd name="T8" fmla="*/ 0 w 290"/>
                  <a:gd name="T9" fmla="*/ 399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0"/>
                  <a:gd name="T16" fmla="*/ 0 h 400"/>
                  <a:gd name="T17" fmla="*/ 290 w 290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0" h="400">
                    <a:moveTo>
                      <a:pt x="0" y="399"/>
                    </a:moveTo>
                    <a:lnTo>
                      <a:pt x="0" y="288"/>
                    </a:lnTo>
                    <a:lnTo>
                      <a:pt x="289" y="0"/>
                    </a:lnTo>
                    <a:lnTo>
                      <a:pt x="289" y="111"/>
                    </a:lnTo>
                    <a:lnTo>
                      <a:pt x="0" y="399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76" name="Freeform 101"/>
              <p:cNvSpPr>
                <a:spLocks/>
              </p:cNvSpPr>
              <p:nvPr/>
            </p:nvSpPr>
            <p:spPr bwMode="auto">
              <a:xfrm>
                <a:off x="2562" y="2962"/>
                <a:ext cx="290" cy="400"/>
              </a:xfrm>
              <a:custGeom>
                <a:avLst/>
                <a:gdLst>
                  <a:gd name="T0" fmla="*/ 289 w 290"/>
                  <a:gd name="T1" fmla="*/ 399 h 400"/>
                  <a:gd name="T2" fmla="*/ 289 w 290"/>
                  <a:gd name="T3" fmla="*/ 288 h 400"/>
                  <a:gd name="T4" fmla="*/ 0 w 290"/>
                  <a:gd name="T5" fmla="*/ 0 h 400"/>
                  <a:gd name="T6" fmla="*/ 0 w 290"/>
                  <a:gd name="T7" fmla="*/ 111 h 400"/>
                  <a:gd name="T8" fmla="*/ 289 w 290"/>
                  <a:gd name="T9" fmla="*/ 399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0"/>
                  <a:gd name="T16" fmla="*/ 0 h 400"/>
                  <a:gd name="T17" fmla="*/ 290 w 290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0" h="400">
                    <a:moveTo>
                      <a:pt x="289" y="399"/>
                    </a:moveTo>
                    <a:lnTo>
                      <a:pt x="289" y="288"/>
                    </a:lnTo>
                    <a:lnTo>
                      <a:pt x="0" y="0"/>
                    </a:lnTo>
                    <a:lnTo>
                      <a:pt x="0" y="111"/>
                    </a:lnTo>
                    <a:lnTo>
                      <a:pt x="289" y="399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77" name="Freeform 102"/>
              <p:cNvSpPr>
                <a:spLocks/>
              </p:cNvSpPr>
              <p:nvPr/>
            </p:nvSpPr>
            <p:spPr bwMode="auto">
              <a:xfrm>
                <a:off x="2270" y="3259"/>
                <a:ext cx="290" cy="399"/>
              </a:xfrm>
              <a:custGeom>
                <a:avLst/>
                <a:gdLst>
                  <a:gd name="T0" fmla="*/ 0 w 290"/>
                  <a:gd name="T1" fmla="*/ 0 h 399"/>
                  <a:gd name="T2" fmla="*/ 0 w 290"/>
                  <a:gd name="T3" fmla="*/ 111 h 399"/>
                  <a:gd name="T4" fmla="*/ 289 w 290"/>
                  <a:gd name="T5" fmla="*/ 398 h 399"/>
                  <a:gd name="T6" fmla="*/ 289 w 290"/>
                  <a:gd name="T7" fmla="*/ 287 h 399"/>
                  <a:gd name="T8" fmla="*/ 0 w 290"/>
                  <a:gd name="T9" fmla="*/ 0 h 3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0"/>
                  <a:gd name="T16" fmla="*/ 0 h 399"/>
                  <a:gd name="T17" fmla="*/ 290 w 290"/>
                  <a:gd name="T18" fmla="*/ 399 h 3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0" h="399">
                    <a:moveTo>
                      <a:pt x="0" y="0"/>
                    </a:moveTo>
                    <a:lnTo>
                      <a:pt x="0" y="111"/>
                    </a:lnTo>
                    <a:lnTo>
                      <a:pt x="289" y="398"/>
                    </a:lnTo>
                    <a:lnTo>
                      <a:pt x="289" y="28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78" name="Freeform 103"/>
              <p:cNvSpPr>
                <a:spLocks/>
              </p:cNvSpPr>
              <p:nvPr/>
            </p:nvSpPr>
            <p:spPr bwMode="auto">
              <a:xfrm>
                <a:off x="2562" y="3260"/>
                <a:ext cx="290" cy="400"/>
              </a:xfrm>
              <a:custGeom>
                <a:avLst/>
                <a:gdLst>
                  <a:gd name="T0" fmla="*/ 289 w 290"/>
                  <a:gd name="T1" fmla="*/ 0 h 400"/>
                  <a:gd name="T2" fmla="*/ 289 w 290"/>
                  <a:gd name="T3" fmla="*/ 111 h 400"/>
                  <a:gd name="T4" fmla="*/ 0 w 290"/>
                  <a:gd name="T5" fmla="*/ 399 h 400"/>
                  <a:gd name="T6" fmla="*/ 0 w 290"/>
                  <a:gd name="T7" fmla="*/ 288 h 400"/>
                  <a:gd name="T8" fmla="*/ 289 w 290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0"/>
                  <a:gd name="T16" fmla="*/ 0 h 400"/>
                  <a:gd name="T17" fmla="*/ 290 w 290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0" h="400">
                    <a:moveTo>
                      <a:pt x="289" y="0"/>
                    </a:moveTo>
                    <a:lnTo>
                      <a:pt x="289" y="111"/>
                    </a:lnTo>
                    <a:lnTo>
                      <a:pt x="0" y="399"/>
                    </a:lnTo>
                    <a:lnTo>
                      <a:pt x="0" y="288"/>
                    </a:lnTo>
                    <a:lnTo>
                      <a:pt x="2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68" name="Group 104"/>
            <p:cNvGrpSpPr>
              <a:grpSpLocks/>
            </p:cNvGrpSpPr>
            <p:nvPr/>
          </p:nvGrpSpPr>
          <p:grpSpPr bwMode="auto">
            <a:xfrm>
              <a:off x="2857" y="2960"/>
              <a:ext cx="584" cy="700"/>
              <a:chOff x="2857" y="2960"/>
              <a:chExt cx="584" cy="700"/>
            </a:xfrm>
          </p:grpSpPr>
          <p:sp>
            <p:nvSpPr>
              <p:cNvPr id="8269" name="AutoShape 105"/>
              <p:cNvSpPr>
                <a:spLocks noChangeArrowheads="1"/>
              </p:cNvSpPr>
              <p:nvPr/>
            </p:nvSpPr>
            <p:spPr bwMode="auto">
              <a:xfrm>
                <a:off x="2857" y="2963"/>
                <a:ext cx="583" cy="584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>
                  <a:solidFill>
                    <a:srgbClr val="000000"/>
                  </a:solidFill>
                </a:endParaRPr>
              </a:p>
            </p:txBody>
          </p:sp>
          <p:sp>
            <p:nvSpPr>
              <p:cNvPr id="8270" name="Freeform 106"/>
              <p:cNvSpPr>
                <a:spLocks/>
              </p:cNvSpPr>
              <p:nvPr/>
            </p:nvSpPr>
            <p:spPr bwMode="auto">
              <a:xfrm>
                <a:off x="2859" y="2960"/>
                <a:ext cx="291" cy="400"/>
              </a:xfrm>
              <a:custGeom>
                <a:avLst/>
                <a:gdLst>
                  <a:gd name="T0" fmla="*/ 0 w 291"/>
                  <a:gd name="T1" fmla="*/ 399 h 400"/>
                  <a:gd name="T2" fmla="*/ 0 w 291"/>
                  <a:gd name="T3" fmla="*/ 288 h 400"/>
                  <a:gd name="T4" fmla="*/ 290 w 291"/>
                  <a:gd name="T5" fmla="*/ 0 h 400"/>
                  <a:gd name="T6" fmla="*/ 290 w 291"/>
                  <a:gd name="T7" fmla="*/ 111 h 400"/>
                  <a:gd name="T8" fmla="*/ 0 w 291"/>
                  <a:gd name="T9" fmla="*/ 399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400"/>
                  <a:gd name="T17" fmla="*/ 291 w 291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400">
                    <a:moveTo>
                      <a:pt x="0" y="399"/>
                    </a:moveTo>
                    <a:lnTo>
                      <a:pt x="0" y="288"/>
                    </a:lnTo>
                    <a:lnTo>
                      <a:pt x="290" y="0"/>
                    </a:lnTo>
                    <a:lnTo>
                      <a:pt x="290" y="111"/>
                    </a:lnTo>
                    <a:lnTo>
                      <a:pt x="0" y="399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71" name="Freeform 107"/>
              <p:cNvSpPr>
                <a:spLocks/>
              </p:cNvSpPr>
              <p:nvPr/>
            </p:nvSpPr>
            <p:spPr bwMode="auto">
              <a:xfrm>
                <a:off x="3152" y="2962"/>
                <a:ext cx="289" cy="400"/>
              </a:xfrm>
              <a:custGeom>
                <a:avLst/>
                <a:gdLst>
                  <a:gd name="T0" fmla="*/ 288 w 289"/>
                  <a:gd name="T1" fmla="*/ 399 h 400"/>
                  <a:gd name="T2" fmla="*/ 288 w 289"/>
                  <a:gd name="T3" fmla="*/ 288 h 400"/>
                  <a:gd name="T4" fmla="*/ 0 w 289"/>
                  <a:gd name="T5" fmla="*/ 0 h 400"/>
                  <a:gd name="T6" fmla="*/ 0 w 289"/>
                  <a:gd name="T7" fmla="*/ 111 h 400"/>
                  <a:gd name="T8" fmla="*/ 288 w 289"/>
                  <a:gd name="T9" fmla="*/ 399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"/>
                  <a:gd name="T16" fmla="*/ 0 h 400"/>
                  <a:gd name="T17" fmla="*/ 289 w 289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" h="400">
                    <a:moveTo>
                      <a:pt x="288" y="399"/>
                    </a:moveTo>
                    <a:lnTo>
                      <a:pt x="288" y="288"/>
                    </a:lnTo>
                    <a:lnTo>
                      <a:pt x="0" y="0"/>
                    </a:lnTo>
                    <a:lnTo>
                      <a:pt x="0" y="111"/>
                    </a:lnTo>
                    <a:lnTo>
                      <a:pt x="288" y="399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72" name="Freeform 108"/>
              <p:cNvSpPr>
                <a:spLocks/>
              </p:cNvSpPr>
              <p:nvPr/>
            </p:nvSpPr>
            <p:spPr bwMode="auto">
              <a:xfrm>
                <a:off x="2859" y="3259"/>
                <a:ext cx="291" cy="399"/>
              </a:xfrm>
              <a:custGeom>
                <a:avLst/>
                <a:gdLst>
                  <a:gd name="T0" fmla="*/ 0 w 291"/>
                  <a:gd name="T1" fmla="*/ 0 h 399"/>
                  <a:gd name="T2" fmla="*/ 0 w 291"/>
                  <a:gd name="T3" fmla="*/ 111 h 399"/>
                  <a:gd name="T4" fmla="*/ 290 w 291"/>
                  <a:gd name="T5" fmla="*/ 398 h 399"/>
                  <a:gd name="T6" fmla="*/ 290 w 291"/>
                  <a:gd name="T7" fmla="*/ 287 h 399"/>
                  <a:gd name="T8" fmla="*/ 0 w 291"/>
                  <a:gd name="T9" fmla="*/ 0 h 3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1"/>
                  <a:gd name="T16" fmla="*/ 0 h 399"/>
                  <a:gd name="T17" fmla="*/ 291 w 291"/>
                  <a:gd name="T18" fmla="*/ 399 h 3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1" h="399">
                    <a:moveTo>
                      <a:pt x="0" y="0"/>
                    </a:moveTo>
                    <a:lnTo>
                      <a:pt x="0" y="111"/>
                    </a:lnTo>
                    <a:lnTo>
                      <a:pt x="290" y="398"/>
                    </a:lnTo>
                    <a:lnTo>
                      <a:pt x="290" y="28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73" name="Freeform 109"/>
              <p:cNvSpPr>
                <a:spLocks/>
              </p:cNvSpPr>
              <p:nvPr/>
            </p:nvSpPr>
            <p:spPr bwMode="auto">
              <a:xfrm>
                <a:off x="3152" y="3260"/>
                <a:ext cx="289" cy="400"/>
              </a:xfrm>
              <a:custGeom>
                <a:avLst/>
                <a:gdLst>
                  <a:gd name="T0" fmla="*/ 288 w 289"/>
                  <a:gd name="T1" fmla="*/ 0 h 400"/>
                  <a:gd name="T2" fmla="*/ 288 w 289"/>
                  <a:gd name="T3" fmla="*/ 111 h 400"/>
                  <a:gd name="T4" fmla="*/ 0 w 289"/>
                  <a:gd name="T5" fmla="*/ 399 h 400"/>
                  <a:gd name="T6" fmla="*/ 0 w 289"/>
                  <a:gd name="T7" fmla="*/ 288 h 400"/>
                  <a:gd name="T8" fmla="*/ 288 w 289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"/>
                  <a:gd name="T16" fmla="*/ 0 h 400"/>
                  <a:gd name="T17" fmla="*/ 289 w 289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" h="400">
                    <a:moveTo>
                      <a:pt x="288" y="0"/>
                    </a:moveTo>
                    <a:lnTo>
                      <a:pt x="288" y="111"/>
                    </a:lnTo>
                    <a:lnTo>
                      <a:pt x="0" y="399"/>
                    </a:lnTo>
                    <a:lnTo>
                      <a:pt x="0" y="288"/>
                    </a:lnTo>
                    <a:lnTo>
                      <a:pt x="288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8196" name="Freeform 110"/>
          <p:cNvSpPr>
            <a:spLocks/>
          </p:cNvSpPr>
          <p:nvPr/>
        </p:nvSpPr>
        <p:spPr bwMode="auto">
          <a:xfrm>
            <a:off x="4206875" y="1930400"/>
            <a:ext cx="3644900" cy="2795588"/>
          </a:xfrm>
          <a:custGeom>
            <a:avLst/>
            <a:gdLst>
              <a:gd name="T0" fmla="*/ 886 w 2296"/>
              <a:gd name="T1" fmla="*/ 0 h 1761"/>
              <a:gd name="T2" fmla="*/ 1454 w 2296"/>
              <a:gd name="T3" fmla="*/ 0 h 1761"/>
              <a:gd name="T4" fmla="*/ 2295 w 2296"/>
              <a:gd name="T5" fmla="*/ 775 h 1761"/>
              <a:gd name="T6" fmla="*/ 1750 w 2296"/>
              <a:gd name="T7" fmla="*/ 1744 h 1761"/>
              <a:gd name="T8" fmla="*/ 582 w 2296"/>
              <a:gd name="T9" fmla="*/ 1760 h 1761"/>
              <a:gd name="T10" fmla="*/ 0 w 2296"/>
              <a:gd name="T11" fmla="*/ 771 h 1761"/>
              <a:gd name="T12" fmla="*/ 446 w 2296"/>
              <a:gd name="T13" fmla="*/ 416 h 1761"/>
              <a:gd name="T14" fmla="*/ 886 w 2296"/>
              <a:gd name="T15" fmla="*/ 0 h 176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296"/>
              <a:gd name="T25" fmla="*/ 0 h 1761"/>
              <a:gd name="T26" fmla="*/ 2296 w 2296"/>
              <a:gd name="T27" fmla="*/ 1761 h 176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296" h="1761">
                <a:moveTo>
                  <a:pt x="886" y="0"/>
                </a:moveTo>
                <a:lnTo>
                  <a:pt x="1454" y="0"/>
                </a:lnTo>
                <a:lnTo>
                  <a:pt x="2295" y="775"/>
                </a:lnTo>
                <a:lnTo>
                  <a:pt x="1750" y="1744"/>
                </a:lnTo>
                <a:lnTo>
                  <a:pt x="582" y="1760"/>
                </a:lnTo>
                <a:lnTo>
                  <a:pt x="0" y="771"/>
                </a:lnTo>
                <a:lnTo>
                  <a:pt x="446" y="416"/>
                </a:lnTo>
                <a:lnTo>
                  <a:pt x="886" y="0"/>
                </a:lnTo>
              </a:path>
            </a:pathLst>
          </a:custGeom>
          <a:solidFill>
            <a:srgbClr val="0A8AE8"/>
          </a:solidFill>
          <a:ln w="12700" cap="rnd" cmpd="sng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7" name="Rectangle 111"/>
          <p:cNvSpPr>
            <a:spLocks noChangeArrowheads="1"/>
          </p:cNvSpPr>
          <p:nvPr/>
        </p:nvSpPr>
        <p:spPr bwMode="auto">
          <a:xfrm>
            <a:off x="1524000" y="152401"/>
            <a:ext cx="3505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ru-RU" altLang="ru-RU" b="1">
                <a:solidFill>
                  <a:srgbClr val="FFFFFF"/>
                </a:solidFill>
                <a:latin typeface="Arial" panose="020B0604020202020204" pitchFamily="34" charset="0"/>
              </a:rPr>
              <a:t>Структура </a:t>
            </a:r>
            <a:r>
              <a:rPr lang="en-US" altLang="ru-RU" b="1">
                <a:solidFill>
                  <a:srgbClr val="FFFFFF"/>
                </a:solidFill>
                <a:latin typeface="Arial" panose="020B0604020202020204" pitchFamily="34" charset="0"/>
              </a:rPr>
              <a:t>SAP R/3</a:t>
            </a:r>
            <a:endParaRPr lang="ru-RU" altLang="ru-RU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8" name="Rectangle 112"/>
          <p:cNvSpPr>
            <a:spLocks noChangeArrowheads="1"/>
          </p:cNvSpPr>
          <p:nvPr/>
        </p:nvSpPr>
        <p:spPr bwMode="auto">
          <a:xfrm>
            <a:off x="2162176" y="1363663"/>
            <a:ext cx="1330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199" name="Rectangle 113"/>
          <p:cNvSpPr>
            <a:spLocks noChangeArrowheads="1"/>
          </p:cNvSpPr>
          <p:nvPr/>
        </p:nvSpPr>
        <p:spPr bwMode="auto">
          <a:xfrm>
            <a:off x="8991600" y="3962401"/>
            <a:ext cx="143719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00"/>
                </a:solidFill>
                <a:latin typeface="+mn-lt"/>
              </a:rPr>
              <a:t>Открытые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00"/>
                </a:solidFill>
                <a:latin typeface="+mn-lt"/>
              </a:rPr>
              <a:t>системы</a:t>
            </a:r>
          </a:p>
        </p:txBody>
      </p:sp>
      <p:sp>
        <p:nvSpPr>
          <p:cNvPr id="8200" name="Rectangle 114"/>
          <p:cNvSpPr>
            <a:spLocks noChangeArrowheads="1"/>
          </p:cNvSpPr>
          <p:nvPr/>
        </p:nvSpPr>
        <p:spPr bwMode="auto">
          <a:xfrm>
            <a:off x="8763053" y="2486026"/>
            <a:ext cx="1958871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00"/>
                </a:solidFill>
                <a:latin typeface="+mn-lt"/>
              </a:rPr>
              <a:t>Архитектура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00"/>
                </a:solidFill>
                <a:latin typeface="+mn-lt"/>
              </a:rPr>
              <a:t>Клиент/</a:t>
            </a:r>
            <a:r>
              <a:rPr lang="ru-RU" altLang="ru-RU" sz="2000" b="1" dirty="0" err="1">
                <a:solidFill>
                  <a:srgbClr val="000000"/>
                </a:solidFill>
                <a:latin typeface="+mn-lt"/>
              </a:rPr>
              <a:t>Cервер</a:t>
            </a:r>
            <a:endParaRPr lang="ru-RU" altLang="ru-RU" sz="20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201" name="Rectangle 115"/>
          <p:cNvSpPr>
            <a:spLocks noChangeArrowheads="1"/>
          </p:cNvSpPr>
          <p:nvPr/>
        </p:nvSpPr>
        <p:spPr bwMode="auto">
          <a:xfrm>
            <a:off x="8762999" y="762001"/>
            <a:ext cx="1757363" cy="101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30000"/>
              </a:spcAft>
            </a:pPr>
            <a:r>
              <a:rPr lang="ru-RU" altLang="ru-RU" sz="2000" b="1" dirty="0">
                <a:solidFill>
                  <a:srgbClr val="000000"/>
                </a:solidFill>
                <a:latin typeface="+mn-lt"/>
              </a:rPr>
              <a:t>Модель данных предприятия</a:t>
            </a:r>
          </a:p>
        </p:txBody>
      </p:sp>
      <p:sp>
        <p:nvSpPr>
          <p:cNvPr id="8202" name="Rectangle 116"/>
          <p:cNvSpPr>
            <a:spLocks noChangeArrowheads="1"/>
          </p:cNvSpPr>
          <p:nvPr/>
        </p:nvSpPr>
        <p:spPr bwMode="auto">
          <a:xfrm>
            <a:off x="2599005" y="5826768"/>
            <a:ext cx="2183868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00"/>
                </a:solidFill>
                <a:latin typeface="+mn-lt"/>
              </a:rPr>
              <a:t>Отраслевая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00"/>
                </a:solidFill>
                <a:latin typeface="+mn-lt"/>
              </a:rPr>
              <a:t>универсальность</a:t>
            </a:r>
          </a:p>
        </p:txBody>
      </p:sp>
      <p:sp>
        <p:nvSpPr>
          <p:cNvPr id="8203" name="Rectangle 117"/>
          <p:cNvSpPr>
            <a:spLocks noChangeArrowheads="1"/>
          </p:cNvSpPr>
          <p:nvPr/>
        </p:nvSpPr>
        <p:spPr bwMode="auto">
          <a:xfrm>
            <a:off x="1362220" y="2608188"/>
            <a:ext cx="2125518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00"/>
                </a:solidFill>
                <a:latin typeface="+mn-lt"/>
              </a:rPr>
              <a:t>Возможность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00"/>
                </a:solidFill>
                <a:latin typeface="+mn-lt"/>
              </a:rPr>
              <a:t>использования в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00"/>
                </a:solidFill>
                <a:latin typeface="+mn-lt"/>
              </a:rPr>
              <a:t>любой стране</a:t>
            </a:r>
          </a:p>
        </p:txBody>
      </p:sp>
      <p:sp>
        <p:nvSpPr>
          <p:cNvPr id="8204" name="Rectangle 118"/>
          <p:cNvSpPr>
            <a:spLocks noChangeArrowheads="1"/>
          </p:cNvSpPr>
          <p:nvPr/>
        </p:nvSpPr>
        <p:spPr bwMode="auto">
          <a:xfrm>
            <a:off x="1362220" y="898526"/>
            <a:ext cx="2280489" cy="101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00"/>
                </a:solidFill>
                <a:latin typeface="+mn-lt"/>
              </a:rPr>
              <a:t>Широкие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00"/>
                </a:solidFill>
                <a:latin typeface="+mn-lt"/>
              </a:rPr>
              <a:t>функциональные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00"/>
                </a:solidFill>
                <a:latin typeface="+mn-lt"/>
              </a:rPr>
              <a:t>возможности</a:t>
            </a:r>
          </a:p>
        </p:txBody>
      </p:sp>
      <p:sp>
        <p:nvSpPr>
          <p:cNvPr id="8205" name="Rectangle 119"/>
          <p:cNvSpPr>
            <a:spLocks noChangeArrowheads="1"/>
          </p:cNvSpPr>
          <p:nvPr/>
        </p:nvSpPr>
        <p:spPr bwMode="auto">
          <a:xfrm>
            <a:off x="8001001" y="5257801"/>
            <a:ext cx="2289175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00"/>
                </a:solidFill>
                <a:latin typeface="+mn-lt"/>
              </a:rPr>
              <a:t>Более 22.000 инсталляций во 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00"/>
                </a:solidFill>
                <a:latin typeface="+mn-lt"/>
              </a:rPr>
              <a:t>всем мире</a:t>
            </a:r>
          </a:p>
        </p:txBody>
      </p:sp>
      <p:sp>
        <p:nvSpPr>
          <p:cNvPr id="8206" name="AutoShape 120"/>
          <p:cNvSpPr>
            <a:spLocks noChangeArrowheads="1"/>
          </p:cNvSpPr>
          <p:nvPr/>
        </p:nvSpPr>
        <p:spPr bwMode="auto">
          <a:xfrm>
            <a:off x="4670425" y="1289050"/>
            <a:ext cx="928688" cy="928688"/>
          </a:xfrm>
          <a:prstGeom prst="diamond">
            <a:avLst/>
          </a:prstGeom>
          <a:solidFill>
            <a:srgbClr val="037C03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207" name="AutoShape 121"/>
          <p:cNvSpPr>
            <a:spLocks noChangeArrowheads="1"/>
          </p:cNvSpPr>
          <p:nvPr/>
        </p:nvSpPr>
        <p:spPr bwMode="auto">
          <a:xfrm>
            <a:off x="4208463" y="1754189"/>
            <a:ext cx="925512" cy="922337"/>
          </a:xfrm>
          <a:prstGeom prst="diamond">
            <a:avLst/>
          </a:prstGeom>
          <a:solidFill>
            <a:srgbClr val="037C03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208" name="AutoShape 122"/>
          <p:cNvSpPr>
            <a:spLocks noChangeArrowheads="1"/>
          </p:cNvSpPr>
          <p:nvPr/>
        </p:nvSpPr>
        <p:spPr bwMode="auto">
          <a:xfrm>
            <a:off x="3746501" y="2214563"/>
            <a:ext cx="925513" cy="927100"/>
          </a:xfrm>
          <a:prstGeom prst="diamond">
            <a:avLst/>
          </a:prstGeom>
          <a:solidFill>
            <a:srgbClr val="037C03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209" name="AutoShape 123"/>
          <p:cNvSpPr>
            <a:spLocks noChangeArrowheads="1"/>
          </p:cNvSpPr>
          <p:nvPr/>
        </p:nvSpPr>
        <p:spPr bwMode="auto">
          <a:xfrm>
            <a:off x="4205288" y="3606801"/>
            <a:ext cx="925512" cy="923925"/>
          </a:xfrm>
          <a:prstGeom prst="diamond">
            <a:avLst/>
          </a:prstGeom>
          <a:solidFill>
            <a:srgbClr val="037C03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210" name="Freeform 124"/>
          <p:cNvSpPr>
            <a:spLocks/>
          </p:cNvSpPr>
          <p:nvPr/>
        </p:nvSpPr>
        <p:spPr bwMode="auto">
          <a:xfrm>
            <a:off x="5140326" y="1754188"/>
            <a:ext cx="461963" cy="633412"/>
          </a:xfrm>
          <a:custGeom>
            <a:avLst/>
            <a:gdLst>
              <a:gd name="T0" fmla="*/ 290 w 291"/>
              <a:gd name="T1" fmla="*/ 0 h 399"/>
              <a:gd name="T2" fmla="*/ 290 w 291"/>
              <a:gd name="T3" fmla="*/ 111 h 399"/>
              <a:gd name="T4" fmla="*/ 0 w 291"/>
              <a:gd name="T5" fmla="*/ 398 h 399"/>
              <a:gd name="T6" fmla="*/ 0 w 291"/>
              <a:gd name="T7" fmla="*/ 287 h 399"/>
              <a:gd name="T8" fmla="*/ 290 w 291"/>
              <a:gd name="T9" fmla="*/ 0 h 3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1"/>
              <a:gd name="T16" fmla="*/ 0 h 399"/>
              <a:gd name="T17" fmla="*/ 291 w 291"/>
              <a:gd name="T18" fmla="*/ 399 h 3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1" h="399">
                <a:moveTo>
                  <a:pt x="290" y="0"/>
                </a:moveTo>
                <a:lnTo>
                  <a:pt x="290" y="111"/>
                </a:lnTo>
                <a:lnTo>
                  <a:pt x="0" y="398"/>
                </a:lnTo>
                <a:lnTo>
                  <a:pt x="0" y="287"/>
                </a:lnTo>
                <a:lnTo>
                  <a:pt x="290" y="0"/>
                </a:lnTo>
              </a:path>
            </a:pathLst>
          </a:custGeom>
          <a:solidFill>
            <a:srgbClr val="00AE00"/>
          </a:solidFill>
          <a:ln w="12700" cap="rnd" cmpd="sng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1" name="Freeform 125"/>
          <p:cNvSpPr>
            <a:spLocks/>
          </p:cNvSpPr>
          <p:nvPr/>
        </p:nvSpPr>
        <p:spPr bwMode="auto">
          <a:xfrm>
            <a:off x="4678364" y="2216150"/>
            <a:ext cx="460375" cy="635000"/>
          </a:xfrm>
          <a:custGeom>
            <a:avLst/>
            <a:gdLst>
              <a:gd name="T0" fmla="*/ 289 w 290"/>
              <a:gd name="T1" fmla="*/ 0 h 400"/>
              <a:gd name="T2" fmla="*/ 289 w 290"/>
              <a:gd name="T3" fmla="*/ 111 h 400"/>
              <a:gd name="T4" fmla="*/ 0 w 290"/>
              <a:gd name="T5" fmla="*/ 399 h 400"/>
              <a:gd name="T6" fmla="*/ 0 w 290"/>
              <a:gd name="T7" fmla="*/ 288 h 400"/>
              <a:gd name="T8" fmla="*/ 289 w 290"/>
              <a:gd name="T9" fmla="*/ 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"/>
              <a:gd name="T16" fmla="*/ 0 h 400"/>
              <a:gd name="T17" fmla="*/ 290 w 29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" h="400">
                <a:moveTo>
                  <a:pt x="289" y="0"/>
                </a:moveTo>
                <a:lnTo>
                  <a:pt x="289" y="111"/>
                </a:lnTo>
                <a:lnTo>
                  <a:pt x="0" y="399"/>
                </a:lnTo>
                <a:lnTo>
                  <a:pt x="0" y="288"/>
                </a:lnTo>
                <a:lnTo>
                  <a:pt x="289" y="0"/>
                </a:lnTo>
              </a:path>
            </a:pathLst>
          </a:custGeom>
          <a:solidFill>
            <a:srgbClr val="00AE00"/>
          </a:solidFill>
          <a:ln w="12700" cap="rnd" cmpd="sng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2" name="Freeform 126"/>
          <p:cNvSpPr>
            <a:spLocks/>
          </p:cNvSpPr>
          <p:nvPr/>
        </p:nvSpPr>
        <p:spPr bwMode="auto">
          <a:xfrm>
            <a:off x="4214814" y="2681288"/>
            <a:ext cx="460375" cy="635000"/>
          </a:xfrm>
          <a:custGeom>
            <a:avLst/>
            <a:gdLst>
              <a:gd name="T0" fmla="*/ 289 w 290"/>
              <a:gd name="T1" fmla="*/ 0 h 400"/>
              <a:gd name="T2" fmla="*/ 289 w 290"/>
              <a:gd name="T3" fmla="*/ 111 h 400"/>
              <a:gd name="T4" fmla="*/ 0 w 290"/>
              <a:gd name="T5" fmla="*/ 399 h 400"/>
              <a:gd name="T6" fmla="*/ 0 w 290"/>
              <a:gd name="T7" fmla="*/ 288 h 400"/>
              <a:gd name="T8" fmla="*/ 289 w 290"/>
              <a:gd name="T9" fmla="*/ 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"/>
              <a:gd name="T16" fmla="*/ 0 h 400"/>
              <a:gd name="T17" fmla="*/ 290 w 29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" h="400">
                <a:moveTo>
                  <a:pt x="289" y="0"/>
                </a:moveTo>
                <a:lnTo>
                  <a:pt x="289" y="111"/>
                </a:lnTo>
                <a:lnTo>
                  <a:pt x="0" y="399"/>
                </a:lnTo>
                <a:lnTo>
                  <a:pt x="0" y="288"/>
                </a:lnTo>
                <a:lnTo>
                  <a:pt x="289" y="0"/>
                </a:lnTo>
              </a:path>
            </a:pathLst>
          </a:custGeom>
          <a:solidFill>
            <a:srgbClr val="00AE00"/>
          </a:solidFill>
          <a:ln w="12700" cap="rnd" cmpd="sng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3" name="Freeform 127"/>
          <p:cNvSpPr>
            <a:spLocks/>
          </p:cNvSpPr>
          <p:nvPr/>
        </p:nvSpPr>
        <p:spPr bwMode="auto">
          <a:xfrm>
            <a:off x="3749675" y="2681288"/>
            <a:ext cx="463550" cy="635000"/>
          </a:xfrm>
          <a:custGeom>
            <a:avLst/>
            <a:gdLst>
              <a:gd name="T0" fmla="*/ 0 w 292"/>
              <a:gd name="T1" fmla="*/ 0 h 400"/>
              <a:gd name="T2" fmla="*/ 0 w 292"/>
              <a:gd name="T3" fmla="*/ 111 h 400"/>
              <a:gd name="T4" fmla="*/ 291 w 292"/>
              <a:gd name="T5" fmla="*/ 399 h 400"/>
              <a:gd name="T6" fmla="*/ 291 w 292"/>
              <a:gd name="T7" fmla="*/ 288 h 400"/>
              <a:gd name="T8" fmla="*/ 0 w 292"/>
              <a:gd name="T9" fmla="*/ 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2"/>
              <a:gd name="T16" fmla="*/ 0 h 400"/>
              <a:gd name="T17" fmla="*/ 292 w 292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2" h="400">
                <a:moveTo>
                  <a:pt x="0" y="0"/>
                </a:moveTo>
                <a:lnTo>
                  <a:pt x="0" y="111"/>
                </a:lnTo>
                <a:lnTo>
                  <a:pt x="291" y="399"/>
                </a:lnTo>
                <a:lnTo>
                  <a:pt x="291" y="288"/>
                </a:lnTo>
                <a:lnTo>
                  <a:pt x="0" y="0"/>
                </a:lnTo>
              </a:path>
            </a:pathLst>
          </a:custGeom>
          <a:solidFill>
            <a:srgbClr val="005400"/>
          </a:solidFill>
          <a:ln w="12700" cap="rnd" cmpd="sng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4" name="Freeform 128"/>
          <p:cNvSpPr>
            <a:spLocks/>
          </p:cNvSpPr>
          <p:nvPr/>
        </p:nvSpPr>
        <p:spPr bwMode="auto">
          <a:xfrm>
            <a:off x="3749675" y="3608388"/>
            <a:ext cx="463550" cy="635000"/>
          </a:xfrm>
          <a:custGeom>
            <a:avLst/>
            <a:gdLst>
              <a:gd name="T0" fmla="*/ 0 w 292"/>
              <a:gd name="T1" fmla="*/ 0 h 400"/>
              <a:gd name="T2" fmla="*/ 0 w 292"/>
              <a:gd name="T3" fmla="*/ 111 h 400"/>
              <a:gd name="T4" fmla="*/ 291 w 292"/>
              <a:gd name="T5" fmla="*/ 399 h 400"/>
              <a:gd name="T6" fmla="*/ 291 w 292"/>
              <a:gd name="T7" fmla="*/ 288 h 400"/>
              <a:gd name="T8" fmla="*/ 0 w 292"/>
              <a:gd name="T9" fmla="*/ 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2"/>
              <a:gd name="T16" fmla="*/ 0 h 400"/>
              <a:gd name="T17" fmla="*/ 292 w 292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2" h="400">
                <a:moveTo>
                  <a:pt x="0" y="0"/>
                </a:moveTo>
                <a:lnTo>
                  <a:pt x="0" y="111"/>
                </a:lnTo>
                <a:lnTo>
                  <a:pt x="291" y="399"/>
                </a:lnTo>
                <a:lnTo>
                  <a:pt x="291" y="288"/>
                </a:lnTo>
                <a:lnTo>
                  <a:pt x="0" y="0"/>
                </a:lnTo>
              </a:path>
            </a:pathLst>
          </a:custGeom>
          <a:solidFill>
            <a:srgbClr val="005400"/>
          </a:solidFill>
          <a:ln w="12700" cap="rnd" cmpd="sng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5" name="Freeform 129"/>
          <p:cNvSpPr>
            <a:spLocks/>
          </p:cNvSpPr>
          <p:nvPr/>
        </p:nvSpPr>
        <p:spPr bwMode="auto">
          <a:xfrm>
            <a:off x="4211639" y="4065589"/>
            <a:ext cx="460375" cy="636587"/>
          </a:xfrm>
          <a:custGeom>
            <a:avLst/>
            <a:gdLst>
              <a:gd name="T0" fmla="*/ 0 w 290"/>
              <a:gd name="T1" fmla="*/ 0 h 401"/>
              <a:gd name="T2" fmla="*/ 0 w 290"/>
              <a:gd name="T3" fmla="*/ 111 h 401"/>
              <a:gd name="T4" fmla="*/ 289 w 290"/>
              <a:gd name="T5" fmla="*/ 400 h 401"/>
              <a:gd name="T6" fmla="*/ 289 w 290"/>
              <a:gd name="T7" fmla="*/ 289 h 401"/>
              <a:gd name="T8" fmla="*/ 0 w 290"/>
              <a:gd name="T9" fmla="*/ 0 h 4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"/>
              <a:gd name="T16" fmla="*/ 0 h 401"/>
              <a:gd name="T17" fmla="*/ 290 w 290"/>
              <a:gd name="T18" fmla="*/ 401 h 4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" h="401">
                <a:moveTo>
                  <a:pt x="0" y="0"/>
                </a:moveTo>
                <a:lnTo>
                  <a:pt x="0" y="111"/>
                </a:lnTo>
                <a:lnTo>
                  <a:pt x="289" y="400"/>
                </a:lnTo>
                <a:lnTo>
                  <a:pt x="289" y="289"/>
                </a:lnTo>
                <a:lnTo>
                  <a:pt x="0" y="0"/>
                </a:lnTo>
              </a:path>
            </a:pathLst>
          </a:custGeom>
          <a:solidFill>
            <a:srgbClr val="005400"/>
          </a:solidFill>
          <a:ln w="12700" cap="rnd" cmpd="sng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6" name="AutoShape 130"/>
          <p:cNvSpPr>
            <a:spLocks noChangeArrowheads="1"/>
          </p:cNvSpPr>
          <p:nvPr/>
        </p:nvSpPr>
        <p:spPr bwMode="auto">
          <a:xfrm>
            <a:off x="4664076" y="4065588"/>
            <a:ext cx="925513" cy="925512"/>
          </a:xfrm>
          <a:prstGeom prst="diamond">
            <a:avLst/>
          </a:prstGeom>
          <a:solidFill>
            <a:srgbClr val="B3B9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217" name="Freeform 131"/>
          <p:cNvSpPr>
            <a:spLocks/>
          </p:cNvSpPr>
          <p:nvPr/>
        </p:nvSpPr>
        <p:spPr bwMode="auto">
          <a:xfrm>
            <a:off x="4670425" y="4527550"/>
            <a:ext cx="458788" cy="635000"/>
          </a:xfrm>
          <a:custGeom>
            <a:avLst/>
            <a:gdLst>
              <a:gd name="T0" fmla="*/ 0 w 289"/>
              <a:gd name="T1" fmla="*/ 0 h 400"/>
              <a:gd name="T2" fmla="*/ 0 w 289"/>
              <a:gd name="T3" fmla="*/ 111 h 400"/>
              <a:gd name="T4" fmla="*/ 288 w 289"/>
              <a:gd name="T5" fmla="*/ 399 h 400"/>
              <a:gd name="T6" fmla="*/ 288 w 289"/>
              <a:gd name="T7" fmla="*/ 288 h 400"/>
              <a:gd name="T8" fmla="*/ 0 w 289"/>
              <a:gd name="T9" fmla="*/ 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"/>
              <a:gd name="T16" fmla="*/ 0 h 400"/>
              <a:gd name="T17" fmla="*/ 289 w 289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" h="400">
                <a:moveTo>
                  <a:pt x="0" y="0"/>
                </a:moveTo>
                <a:lnTo>
                  <a:pt x="0" y="111"/>
                </a:lnTo>
                <a:lnTo>
                  <a:pt x="288" y="399"/>
                </a:lnTo>
                <a:lnTo>
                  <a:pt x="288" y="288"/>
                </a:lnTo>
                <a:lnTo>
                  <a:pt x="0" y="0"/>
                </a:lnTo>
              </a:path>
            </a:pathLst>
          </a:custGeom>
          <a:solidFill>
            <a:srgbClr val="AD6900"/>
          </a:solidFill>
          <a:ln w="12700" cap="rnd" cmpd="sng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8" name="Freeform 132"/>
          <p:cNvSpPr>
            <a:spLocks/>
          </p:cNvSpPr>
          <p:nvPr/>
        </p:nvSpPr>
        <p:spPr bwMode="auto">
          <a:xfrm>
            <a:off x="5129213" y="4530725"/>
            <a:ext cx="463550" cy="635000"/>
          </a:xfrm>
          <a:custGeom>
            <a:avLst/>
            <a:gdLst>
              <a:gd name="T0" fmla="*/ 291 w 292"/>
              <a:gd name="T1" fmla="*/ 0 h 400"/>
              <a:gd name="T2" fmla="*/ 291 w 292"/>
              <a:gd name="T3" fmla="*/ 111 h 400"/>
              <a:gd name="T4" fmla="*/ 0 w 292"/>
              <a:gd name="T5" fmla="*/ 399 h 400"/>
              <a:gd name="T6" fmla="*/ 0 w 292"/>
              <a:gd name="T7" fmla="*/ 288 h 400"/>
              <a:gd name="T8" fmla="*/ 291 w 292"/>
              <a:gd name="T9" fmla="*/ 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2"/>
              <a:gd name="T16" fmla="*/ 0 h 400"/>
              <a:gd name="T17" fmla="*/ 292 w 292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2" h="400">
                <a:moveTo>
                  <a:pt x="291" y="0"/>
                </a:moveTo>
                <a:lnTo>
                  <a:pt x="291" y="111"/>
                </a:lnTo>
                <a:lnTo>
                  <a:pt x="0" y="399"/>
                </a:lnTo>
                <a:lnTo>
                  <a:pt x="0" y="288"/>
                </a:lnTo>
                <a:lnTo>
                  <a:pt x="291" y="0"/>
                </a:lnTo>
              </a:path>
            </a:pathLst>
          </a:custGeom>
          <a:solidFill>
            <a:srgbClr val="EAEC5E"/>
          </a:solidFill>
          <a:ln w="12700" cap="rnd" cmpd="sng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9" name="AutoShape 133"/>
          <p:cNvSpPr>
            <a:spLocks noChangeArrowheads="1"/>
          </p:cNvSpPr>
          <p:nvPr/>
        </p:nvSpPr>
        <p:spPr bwMode="auto">
          <a:xfrm>
            <a:off x="3746501" y="3144838"/>
            <a:ext cx="925513" cy="925512"/>
          </a:xfrm>
          <a:prstGeom prst="diamond">
            <a:avLst/>
          </a:prstGeom>
          <a:solidFill>
            <a:srgbClr val="037C03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220" name="AutoShape 134"/>
          <p:cNvSpPr>
            <a:spLocks noChangeArrowheads="1"/>
          </p:cNvSpPr>
          <p:nvPr/>
        </p:nvSpPr>
        <p:spPr bwMode="auto">
          <a:xfrm>
            <a:off x="6978650" y="1754189"/>
            <a:ext cx="928688" cy="922337"/>
          </a:xfrm>
          <a:prstGeom prst="diamond">
            <a:avLst/>
          </a:prstGeom>
          <a:solidFill>
            <a:srgbClr val="CF0E3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221" name="AutoShape 135"/>
          <p:cNvSpPr>
            <a:spLocks noChangeArrowheads="1"/>
          </p:cNvSpPr>
          <p:nvPr/>
        </p:nvSpPr>
        <p:spPr bwMode="auto">
          <a:xfrm>
            <a:off x="7442201" y="2214563"/>
            <a:ext cx="925513" cy="927100"/>
          </a:xfrm>
          <a:prstGeom prst="diamond">
            <a:avLst/>
          </a:prstGeom>
          <a:solidFill>
            <a:srgbClr val="CF0E3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222" name="AutoShape 136"/>
          <p:cNvSpPr>
            <a:spLocks noChangeArrowheads="1"/>
          </p:cNvSpPr>
          <p:nvPr/>
        </p:nvSpPr>
        <p:spPr bwMode="auto">
          <a:xfrm>
            <a:off x="6981825" y="3606801"/>
            <a:ext cx="927100" cy="923925"/>
          </a:xfrm>
          <a:prstGeom prst="diamond">
            <a:avLst/>
          </a:prstGeom>
          <a:solidFill>
            <a:srgbClr val="7B00E4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223" name="AutoShape 137"/>
          <p:cNvSpPr>
            <a:spLocks noChangeArrowheads="1"/>
          </p:cNvSpPr>
          <p:nvPr/>
        </p:nvSpPr>
        <p:spPr bwMode="auto">
          <a:xfrm>
            <a:off x="6523038" y="4065588"/>
            <a:ext cx="927100" cy="925512"/>
          </a:xfrm>
          <a:prstGeom prst="diamond">
            <a:avLst/>
          </a:prstGeom>
          <a:solidFill>
            <a:srgbClr val="7B00E4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224" name="Freeform 138"/>
          <p:cNvSpPr>
            <a:spLocks/>
          </p:cNvSpPr>
          <p:nvPr/>
        </p:nvSpPr>
        <p:spPr bwMode="auto">
          <a:xfrm>
            <a:off x="6975476" y="2216150"/>
            <a:ext cx="461963" cy="635000"/>
          </a:xfrm>
          <a:custGeom>
            <a:avLst/>
            <a:gdLst>
              <a:gd name="T0" fmla="*/ 0 w 291"/>
              <a:gd name="T1" fmla="*/ 0 h 400"/>
              <a:gd name="T2" fmla="*/ 0 w 291"/>
              <a:gd name="T3" fmla="*/ 111 h 400"/>
              <a:gd name="T4" fmla="*/ 290 w 291"/>
              <a:gd name="T5" fmla="*/ 399 h 400"/>
              <a:gd name="T6" fmla="*/ 290 w 291"/>
              <a:gd name="T7" fmla="*/ 288 h 400"/>
              <a:gd name="T8" fmla="*/ 0 w 291"/>
              <a:gd name="T9" fmla="*/ 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1"/>
              <a:gd name="T16" fmla="*/ 0 h 400"/>
              <a:gd name="T17" fmla="*/ 291 w 291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1" h="400">
                <a:moveTo>
                  <a:pt x="0" y="0"/>
                </a:moveTo>
                <a:lnTo>
                  <a:pt x="0" y="111"/>
                </a:lnTo>
                <a:lnTo>
                  <a:pt x="290" y="399"/>
                </a:lnTo>
                <a:lnTo>
                  <a:pt x="290" y="288"/>
                </a:lnTo>
                <a:lnTo>
                  <a:pt x="0" y="0"/>
                </a:lnTo>
              </a:path>
            </a:pathLst>
          </a:custGeom>
          <a:solidFill>
            <a:srgbClr val="790015"/>
          </a:solidFill>
          <a:ln w="12700" cap="rnd" cmpd="sng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25" name="Freeform 139"/>
          <p:cNvSpPr>
            <a:spLocks/>
          </p:cNvSpPr>
          <p:nvPr/>
        </p:nvSpPr>
        <p:spPr bwMode="auto">
          <a:xfrm>
            <a:off x="7439026" y="2681288"/>
            <a:ext cx="460375" cy="635000"/>
          </a:xfrm>
          <a:custGeom>
            <a:avLst/>
            <a:gdLst>
              <a:gd name="T0" fmla="*/ 0 w 290"/>
              <a:gd name="T1" fmla="*/ 0 h 400"/>
              <a:gd name="T2" fmla="*/ 0 w 290"/>
              <a:gd name="T3" fmla="*/ 111 h 400"/>
              <a:gd name="T4" fmla="*/ 289 w 290"/>
              <a:gd name="T5" fmla="*/ 399 h 400"/>
              <a:gd name="T6" fmla="*/ 289 w 290"/>
              <a:gd name="T7" fmla="*/ 288 h 400"/>
              <a:gd name="T8" fmla="*/ 0 w 290"/>
              <a:gd name="T9" fmla="*/ 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"/>
              <a:gd name="T16" fmla="*/ 0 h 400"/>
              <a:gd name="T17" fmla="*/ 290 w 29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" h="400">
                <a:moveTo>
                  <a:pt x="0" y="0"/>
                </a:moveTo>
                <a:lnTo>
                  <a:pt x="0" y="111"/>
                </a:lnTo>
                <a:lnTo>
                  <a:pt x="289" y="399"/>
                </a:lnTo>
                <a:lnTo>
                  <a:pt x="289" y="288"/>
                </a:lnTo>
                <a:lnTo>
                  <a:pt x="0" y="0"/>
                </a:lnTo>
              </a:path>
            </a:pathLst>
          </a:custGeom>
          <a:solidFill>
            <a:srgbClr val="790015"/>
          </a:solidFill>
          <a:ln w="12700" cap="rnd" cmpd="sng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26" name="Freeform 140"/>
          <p:cNvSpPr>
            <a:spLocks/>
          </p:cNvSpPr>
          <p:nvPr/>
        </p:nvSpPr>
        <p:spPr bwMode="auto">
          <a:xfrm>
            <a:off x="7902576" y="2681288"/>
            <a:ext cx="460375" cy="635000"/>
          </a:xfrm>
          <a:custGeom>
            <a:avLst/>
            <a:gdLst>
              <a:gd name="T0" fmla="*/ 289 w 290"/>
              <a:gd name="T1" fmla="*/ 0 h 400"/>
              <a:gd name="T2" fmla="*/ 289 w 290"/>
              <a:gd name="T3" fmla="*/ 111 h 400"/>
              <a:gd name="T4" fmla="*/ 0 w 290"/>
              <a:gd name="T5" fmla="*/ 399 h 400"/>
              <a:gd name="T6" fmla="*/ 0 w 290"/>
              <a:gd name="T7" fmla="*/ 288 h 400"/>
              <a:gd name="T8" fmla="*/ 289 w 290"/>
              <a:gd name="T9" fmla="*/ 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"/>
              <a:gd name="T16" fmla="*/ 0 h 400"/>
              <a:gd name="T17" fmla="*/ 290 w 29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" h="400">
                <a:moveTo>
                  <a:pt x="289" y="0"/>
                </a:moveTo>
                <a:lnTo>
                  <a:pt x="289" y="111"/>
                </a:lnTo>
                <a:lnTo>
                  <a:pt x="0" y="399"/>
                </a:lnTo>
                <a:lnTo>
                  <a:pt x="0" y="288"/>
                </a:lnTo>
                <a:lnTo>
                  <a:pt x="289" y="0"/>
                </a:lnTo>
              </a:path>
            </a:pathLst>
          </a:custGeom>
          <a:solidFill>
            <a:srgbClr val="E5405D"/>
          </a:solidFill>
          <a:ln w="12700" cap="rnd" cmpd="sng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27" name="Freeform 141"/>
          <p:cNvSpPr>
            <a:spLocks/>
          </p:cNvSpPr>
          <p:nvPr/>
        </p:nvSpPr>
        <p:spPr bwMode="auto">
          <a:xfrm>
            <a:off x="7902576" y="3608388"/>
            <a:ext cx="460375" cy="635000"/>
          </a:xfrm>
          <a:custGeom>
            <a:avLst/>
            <a:gdLst>
              <a:gd name="T0" fmla="*/ 289 w 290"/>
              <a:gd name="T1" fmla="*/ 0 h 400"/>
              <a:gd name="T2" fmla="*/ 289 w 290"/>
              <a:gd name="T3" fmla="*/ 111 h 400"/>
              <a:gd name="T4" fmla="*/ 0 w 290"/>
              <a:gd name="T5" fmla="*/ 399 h 400"/>
              <a:gd name="T6" fmla="*/ 0 w 290"/>
              <a:gd name="T7" fmla="*/ 288 h 400"/>
              <a:gd name="T8" fmla="*/ 289 w 290"/>
              <a:gd name="T9" fmla="*/ 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"/>
              <a:gd name="T16" fmla="*/ 0 h 400"/>
              <a:gd name="T17" fmla="*/ 290 w 29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" h="400">
                <a:moveTo>
                  <a:pt x="289" y="0"/>
                </a:moveTo>
                <a:lnTo>
                  <a:pt x="289" y="111"/>
                </a:lnTo>
                <a:lnTo>
                  <a:pt x="0" y="399"/>
                </a:lnTo>
                <a:lnTo>
                  <a:pt x="0" y="288"/>
                </a:lnTo>
                <a:lnTo>
                  <a:pt x="289" y="0"/>
                </a:lnTo>
              </a:path>
            </a:pathLst>
          </a:custGeom>
          <a:solidFill>
            <a:srgbClr val="E5405D"/>
          </a:solidFill>
          <a:ln w="12700" cap="rnd" cmpd="sng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28" name="Freeform 142"/>
          <p:cNvSpPr>
            <a:spLocks/>
          </p:cNvSpPr>
          <p:nvPr/>
        </p:nvSpPr>
        <p:spPr bwMode="auto">
          <a:xfrm>
            <a:off x="7443789" y="4065589"/>
            <a:ext cx="460375" cy="636587"/>
          </a:xfrm>
          <a:custGeom>
            <a:avLst/>
            <a:gdLst>
              <a:gd name="T0" fmla="*/ 289 w 290"/>
              <a:gd name="T1" fmla="*/ 0 h 401"/>
              <a:gd name="T2" fmla="*/ 289 w 290"/>
              <a:gd name="T3" fmla="*/ 111 h 401"/>
              <a:gd name="T4" fmla="*/ 0 w 290"/>
              <a:gd name="T5" fmla="*/ 400 h 401"/>
              <a:gd name="T6" fmla="*/ 0 w 290"/>
              <a:gd name="T7" fmla="*/ 289 h 401"/>
              <a:gd name="T8" fmla="*/ 289 w 290"/>
              <a:gd name="T9" fmla="*/ 0 h 4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"/>
              <a:gd name="T16" fmla="*/ 0 h 401"/>
              <a:gd name="T17" fmla="*/ 290 w 290"/>
              <a:gd name="T18" fmla="*/ 401 h 4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" h="401">
                <a:moveTo>
                  <a:pt x="289" y="0"/>
                </a:moveTo>
                <a:lnTo>
                  <a:pt x="289" y="111"/>
                </a:lnTo>
                <a:lnTo>
                  <a:pt x="0" y="400"/>
                </a:lnTo>
                <a:lnTo>
                  <a:pt x="0" y="289"/>
                </a:lnTo>
                <a:lnTo>
                  <a:pt x="289" y="0"/>
                </a:lnTo>
              </a:path>
            </a:pathLst>
          </a:custGeom>
          <a:solidFill>
            <a:srgbClr val="B760F9"/>
          </a:solidFill>
          <a:ln w="12700" cap="rnd" cmpd="sng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29" name="Freeform 143"/>
          <p:cNvSpPr>
            <a:spLocks/>
          </p:cNvSpPr>
          <p:nvPr/>
        </p:nvSpPr>
        <p:spPr bwMode="auto">
          <a:xfrm>
            <a:off x="6985001" y="4527550"/>
            <a:ext cx="461963" cy="635000"/>
          </a:xfrm>
          <a:custGeom>
            <a:avLst/>
            <a:gdLst>
              <a:gd name="T0" fmla="*/ 290 w 291"/>
              <a:gd name="T1" fmla="*/ 0 h 400"/>
              <a:gd name="T2" fmla="*/ 290 w 291"/>
              <a:gd name="T3" fmla="*/ 111 h 400"/>
              <a:gd name="T4" fmla="*/ 0 w 291"/>
              <a:gd name="T5" fmla="*/ 399 h 400"/>
              <a:gd name="T6" fmla="*/ 0 w 291"/>
              <a:gd name="T7" fmla="*/ 288 h 400"/>
              <a:gd name="T8" fmla="*/ 290 w 291"/>
              <a:gd name="T9" fmla="*/ 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1"/>
              <a:gd name="T16" fmla="*/ 0 h 400"/>
              <a:gd name="T17" fmla="*/ 291 w 291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1" h="400">
                <a:moveTo>
                  <a:pt x="290" y="0"/>
                </a:moveTo>
                <a:lnTo>
                  <a:pt x="290" y="111"/>
                </a:lnTo>
                <a:lnTo>
                  <a:pt x="0" y="399"/>
                </a:lnTo>
                <a:lnTo>
                  <a:pt x="0" y="288"/>
                </a:lnTo>
                <a:lnTo>
                  <a:pt x="290" y="0"/>
                </a:lnTo>
              </a:path>
            </a:pathLst>
          </a:custGeom>
          <a:solidFill>
            <a:srgbClr val="B760F9"/>
          </a:solidFill>
          <a:ln w="12700" cap="rnd" cmpd="sng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30" name="Freeform 144"/>
          <p:cNvSpPr>
            <a:spLocks/>
          </p:cNvSpPr>
          <p:nvPr/>
        </p:nvSpPr>
        <p:spPr bwMode="auto">
          <a:xfrm>
            <a:off x="6523039" y="4530725"/>
            <a:ext cx="460375" cy="635000"/>
          </a:xfrm>
          <a:custGeom>
            <a:avLst/>
            <a:gdLst>
              <a:gd name="T0" fmla="*/ 0 w 290"/>
              <a:gd name="T1" fmla="*/ 0 h 400"/>
              <a:gd name="T2" fmla="*/ 0 w 290"/>
              <a:gd name="T3" fmla="*/ 111 h 400"/>
              <a:gd name="T4" fmla="*/ 289 w 290"/>
              <a:gd name="T5" fmla="*/ 399 h 400"/>
              <a:gd name="T6" fmla="*/ 289 w 290"/>
              <a:gd name="T7" fmla="*/ 288 h 400"/>
              <a:gd name="T8" fmla="*/ 0 w 290"/>
              <a:gd name="T9" fmla="*/ 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"/>
              <a:gd name="T16" fmla="*/ 0 h 400"/>
              <a:gd name="T17" fmla="*/ 290 w 29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" h="400">
                <a:moveTo>
                  <a:pt x="0" y="0"/>
                </a:moveTo>
                <a:lnTo>
                  <a:pt x="0" y="111"/>
                </a:lnTo>
                <a:lnTo>
                  <a:pt x="289" y="399"/>
                </a:lnTo>
                <a:lnTo>
                  <a:pt x="289" y="288"/>
                </a:lnTo>
                <a:lnTo>
                  <a:pt x="0" y="0"/>
                </a:lnTo>
              </a:path>
            </a:pathLst>
          </a:custGeom>
          <a:solidFill>
            <a:srgbClr val="500093"/>
          </a:solidFill>
          <a:ln w="12700" cap="rnd" cmpd="sng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31" name="AutoShape 145"/>
          <p:cNvSpPr>
            <a:spLocks noChangeArrowheads="1"/>
          </p:cNvSpPr>
          <p:nvPr/>
        </p:nvSpPr>
        <p:spPr bwMode="auto">
          <a:xfrm>
            <a:off x="7442201" y="3144838"/>
            <a:ext cx="925513" cy="925512"/>
          </a:xfrm>
          <a:prstGeom prst="diamond">
            <a:avLst/>
          </a:prstGeom>
          <a:solidFill>
            <a:srgbClr val="CF0E3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232" name="Freeform 146"/>
          <p:cNvSpPr>
            <a:spLocks/>
          </p:cNvSpPr>
          <p:nvPr/>
        </p:nvSpPr>
        <p:spPr bwMode="auto">
          <a:xfrm>
            <a:off x="6513514" y="1754188"/>
            <a:ext cx="460375" cy="633412"/>
          </a:xfrm>
          <a:custGeom>
            <a:avLst/>
            <a:gdLst>
              <a:gd name="T0" fmla="*/ 0 w 290"/>
              <a:gd name="T1" fmla="*/ 0 h 399"/>
              <a:gd name="T2" fmla="*/ 0 w 290"/>
              <a:gd name="T3" fmla="*/ 111 h 399"/>
              <a:gd name="T4" fmla="*/ 289 w 290"/>
              <a:gd name="T5" fmla="*/ 398 h 399"/>
              <a:gd name="T6" fmla="*/ 289 w 290"/>
              <a:gd name="T7" fmla="*/ 287 h 399"/>
              <a:gd name="T8" fmla="*/ 0 w 290"/>
              <a:gd name="T9" fmla="*/ 0 h 3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"/>
              <a:gd name="T16" fmla="*/ 0 h 399"/>
              <a:gd name="T17" fmla="*/ 290 w 290"/>
              <a:gd name="T18" fmla="*/ 399 h 3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" h="399">
                <a:moveTo>
                  <a:pt x="0" y="0"/>
                </a:moveTo>
                <a:lnTo>
                  <a:pt x="0" y="111"/>
                </a:lnTo>
                <a:lnTo>
                  <a:pt x="289" y="398"/>
                </a:lnTo>
                <a:lnTo>
                  <a:pt x="289" y="287"/>
                </a:lnTo>
                <a:lnTo>
                  <a:pt x="0" y="0"/>
                </a:lnTo>
              </a:path>
            </a:pathLst>
          </a:custGeom>
          <a:solidFill>
            <a:srgbClr val="790015"/>
          </a:solidFill>
          <a:ln w="12700" cap="rnd" cmpd="sng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33" name="AutoShape 147"/>
          <p:cNvSpPr>
            <a:spLocks noChangeArrowheads="1"/>
          </p:cNvSpPr>
          <p:nvPr/>
        </p:nvSpPr>
        <p:spPr bwMode="auto">
          <a:xfrm>
            <a:off x="6515100" y="1289050"/>
            <a:ext cx="928688" cy="928688"/>
          </a:xfrm>
          <a:prstGeom prst="diamond">
            <a:avLst/>
          </a:prstGeom>
          <a:solidFill>
            <a:srgbClr val="CF0E3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234" name="Rectangle 148"/>
          <p:cNvSpPr>
            <a:spLocks noChangeArrowheads="1"/>
          </p:cNvSpPr>
          <p:nvPr/>
        </p:nvSpPr>
        <p:spPr bwMode="auto">
          <a:xfrm>
            <a:off x="5541964" y="2446339"/>
            <a:ext cx="1809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235" name="Rectangle 149"/>
          <p:cNvSpPr>
            <a:spLocks noChangeArrowheads="1"/>
          </p:cNvSpPr>
          <p:nvPr/>
        </p:nvSpPr>
        <p:spPr bwMode="auto">
          <a:xfrm>
            <a:off x="6657975" y="1403351"/>
            <a:ext cx="685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9525" rIns="19050" bIns="9525">
            <a:spAutoFit/>
          </a:bodyPr>
          <a:lstStyle>
            <a:lvl1pPr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>
                <a:solidFill>
                  <a:srgbClr val="FFFFFF"/>
                </a:solidFill>
                <a:latin typeface="Arial" panose="020B0604020202020204" pitchFamily="34" charset="0"/>
              </a:rPr>
              <a:t>FI</a:t>
            </a:r>
            <a:endParaRPr lang="ru-RU" altLang="ru-RU" sz="1100" b="1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>
                <a:solidFill>
                  <a:srgbClr val="FFFFFF"/>
                </a:solidFill>
                <a:latin typeface="Arial" panose="020B0604020202020204" pitchFamily="34" charset="0"/>
              </a:rPr>
              <a:t>Финансы</a:t>
            </a:r>
          </a:p>
        </p:txBody>
      </p:sp>
      <p:sp>
        <p:nvSpPr>
          <p:cNvPr id="8236" name="Rectangle 150"/>
          <p:cNvSpPr>
            <a:spLocks noChangeArrowheads="1"/>
          </p:cNvSpPr>
          <p:nvPr/>
        </p:nvSpPr>
        <p:spPr bwMode="auto">
          <a:xfrm>
            <a:off x="6989763" y="1978026"/>
            <a:ext cx="939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9525" rIns="19050" bIns="9525">
            <a:spAutoFit/>
          </a:bodyPr>
          <a:lstStyle>
            <a:lvl1pPr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>
                <a:solidFill>
                  <a:srgbClr val="FFFFFF"/>
                </a:solidFill>
                <a:latin typeface="Arial" panose="020B0604020202020204" pitchFamily="34" charset="0"/>
              </a:rPr>
              <a:t>CO</a:t>
            </a:r>
            <a:endParaRPr lang="ru-RU" altLang="ru-RU" sz="1100" b="1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>
                <a:solidFill>
                  <a:srgbClr val="FFFFFF"/>
                </a:solidFill>
                <a:latin typeface="Arial" panose="020B0604020202020204" pitchFamily="34" charset="0"/>
              </a:rPr>
              <a:t>Контроллинг</a:t>
            </a:r>
          </a:p>
        </p:txBody>
      </p:sp>
      <p:sp>
        <p:nvSpPr>
          <p:cNvPr id="8237" name="Rectangle 151"/>
          <p:cNvSpPr>
            <a:spLocks noChangeArrowheads="1"/>
          </p:cNvSpPr>
          <p:nvPr/>
        </p:nvSpPr>
        <p:spPr bwMode="auto">
          <a:xfrm>
            <a:off x="7543801" y="2382839"/>
            <a:ext cx="760413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9525" rIns="19050" bIns="9525">
            <a:spAutoFit/>
          </a:bodyPr>
          <a:lstStyle>
            <a:lvl1pPr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>
                <a:solidFill>
                  <a:srgbClr val="FFFFFF"/>
                </a:solidFill>
                <a:latin typeface="Arial" panose="020B0604020202020204" pitchFamily="34" charset="0"/>
              </a:rPr>
              <a:t>AM</a:t>
            </a:r>
            <a:endParaRPr lang="ru-RU" altLang="ru-RU" sz="1100" b="1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>
                <a:solidFill>
                  <a:srgbClr val="FFFFFF"/>
                </a:solidFill>
                <a:latin typeface="Arial" panose="020B0604020202020204" pitchFamily="34" charset="0"/>
              </a:rPr>
              <a:t>Основные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>
                <a:solidFill>
                  <a:srgbClr val="FFFFFF"/>
                </a:solidFill>
                <a:latin typeface="Arial" panose="020B0604020202020204" pitchFamily="34" charset="0"/>
              </a:rPr>
              <a:t>средства</a:t>
            </a:r>
          </a:p>
        </p:txBody>
      </p:sp>
      <p:sp>
        <p:nvSpPr>
          <p:cNvPr id="8238" name="Rectangle 152"/>
          <p:cNvSpPr>
            <a:spLocks noChangeArrowheads="1"/>
          </p:cNvSpPr>
          <p:nvPr/>
        </p:nvSpPr>
        <p:spPr bwMode="auto">
          <a:xfrm>
            <a:off x="7585076" y="3298826"/>
            <a:ext cx="6445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9525" rIns="19050" bIns="9525">
            <a:spAutoFit/>
          </a:bodyPr>
          <a:lstStyle>
            <a:lvl1pPr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>
                <a:solidFill>
                  <a:srgbClr val="FFFFFF"/>
                </a:solidFill>
                <a:latin typeface="Arial" panose="020B0604020202020204" pitchFamily="34" charset="0"/>
              </a:rPr>
              <a:t>PS</a:t>
            </a:r>
            <a:endParaRPr lang="ru-RU" altLang="ru-RU" sz="1100" b="1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>
                <a:solidFill>
                  <a:srgbClr val="FFFFFF"/>
                </a:solidFill>
                <a:latin typeface="Arial" panose="020B0604020202020204" pitchFamily="34" charset="0"/>
              </a:rPr>
              <a:t>Проекты</a:t>
            </a:r>
          </a:p>
        </p:txBody>
      </p:sp>
      <p:sp>
        <p:nvSpPr>
          <p:cNvPr id="8239" name="Rectangle 153"/>
          <p:cNvSpPr>
            <a:spLocks noChangeArrowheads="1"/>
          </p:cNvSpPr>
          <p:nvPr/>
        </p:nvSpPr>
        <p:spPr bwMode="auto">
          <a:xfrm>
            <a:off x="7199349" y="3705226"/>
            <a:ext cx="649217" cy="69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9525" rIns="19050" bIns="9525">
            <a:spAutoFit/>
          </a:bodyPr>
          <a:lstStyle>
            <a:lvl1pPr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>
                <a:solidFill>
                  <a:srgbClr val="FFFFFF"/>
                </a:solidFill>
                <a:latin typeface="Arial" panose="020B0604020202020204" pitchFamily="34" charset="0"/>
              </a:rPr>
              <a:t>WF</a:t>
            </a:r>
            <a:endParaRPr lang="ru-RU" altLang="ru-RU" sz="1100" b="1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>
                <a:solidFill>
                  <a:srgbClr val="FFFFFF"/>
                </a:solidFill>
                <a:latin typeface="Arial" panose="020B0604020202020204" pitchFamily="34" charset="0"/>
              </a:rPr>
              <a:t>Управ.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>
                <a:solidFill>
                  <a:srgbClr val="FFFFFF"/>
                </a:solidFill>
                <a:latin typeface="Arial" panose="020B0604020202020204" pitchFamily="34" charset="0"/>
              </a:rPr>
              <a:t>информ.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>
                <a:solidFill>
                  <a:srgbClr val="FFFFFF"/>
                </a:solidFill>
                <a:latin typeface="Arial" panose="020B0604020202020204" pitchFamily="34" charset="0"/>
              </a:rPr>
              <a:t>поток</a:t>
            </a:r>
          </a:p>
        </p:txBody>
      </p:sp>
      <p:sp>
        <p:nvSpPr>
          <p:cNvPr id="8240" name="Rectangle 154"/>
          <p:cNvSpPr>
            <a:spLocks noChangeArrowheads="1"/>
          </p:cNvSpPr>
          <p:nvPr/>
        </p:nvSpPr>
        <p:spPr bwMode="auto">
          <a:xfrm>
            <a:off x="6554789" y="4186239"/>
            <a:ext cx="9048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9525" rIns="19050" bIns="9525">
            <a:spAutoFit/>
          </a:bodyPr>
          <a:lstStyle>
            <a:lvl1pPr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>
                <a:solidFill>
                  <a:srgbClr val="FFFFFF"/>
                </a:solidFill>
                <a:latin typeface="Arial" panose="020B0604020202020204" pitchFamily="34" charset="0"/>
              </a:rPr>
              <a:t>IS</a:t>
            </a:r>
            <a:endParaRPr lang="ru-RU" altLang="ru-RU" sz="1100" b="1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>
                <a:solidFill>
                  <a:srgbClr val="FFFFFF"/>
                </a:solidFill>
                <a:latin typeface="Arial" panose="020B0604020202020204" pitchFamily="34" charset="0"/>
              </a:rPr>
              <a:t>Отраслевые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>
                <a:solidFill>
                  <a:srgbClr val="FFFFFF"/>
                </a:solidFill>
                <a:latin typeface="Arial" panose="020B0604020202020204" pitchFamily="34" charset="0"/>
              </a:rPr>
              <a:t>решения</a:t>
            </a:r>
          </a:p>
        </p:txBody>
      </p:sp>
      <p:sp>
        <p:nvSpPr>
          <p:cNvPr id="8241" name="Rectangle 155"/>
          <p:cNvSpPr>
            <a:spLocks noChangeArrowheads="1"/>
          </p:cNvSpPr>
          <p:nvPr/>
        </p:nvSpPr>
        <p:spPr bwMode="auto">
          <a:xfrm>
            <a:off x="4495801" y="2057401"/>
            <a:ext cx="3778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9525" rIns="19050" bIns="9525">
            <a:spAutoFit/>
          </a:bodyPr>
          <a:lstStyle>
            <a:lvl1pPr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>
                <a:solidFill>
                  <a:srgbClr val="FFFFFF"/>
                </a:solidFill>
                <a:latin typeface="Arial" panose="020B0604020202020204" pitchFamily="34" charset="0"/>
              </a:rPr>
              <a:t>MM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>
                <a:solidFill>
                  <a:srgbClr val="FFFFFF"/>
                </a:solidFill>
                <a:latin typeface="Arial" panose="020B0604020202020204" pitchFamily="34" charset="0"/>
              </a:rPr>
              <a:t>УМП</a:t>
            </a:r>
          </a:p>
        </p:txBody>
      </p:sp>
      <p:sp>
        <p:nvSpPr>
          <p:cNvPr id="8242" name="Rectangle 156"/>
          <p:cNvSpPr>
            <a:spLocks noChangeArrowheads="1"/>
          </p:cNvSpPr>
          <p:nvPr/>
        </p:nvSpPr>
        <p:spPr bwMode="auto">
          <a:xfrm>
            <a:off x="4772026" y="4179889"/>
            <a:ext cx="71596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9525" rIns="19050" bIns="9525">
            <a:spAutoFit/>
          </a:bodyPr>
          <a:lstStyle>
            <a:lvl1pPr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>
                <a:solidFill>
                  <a:srgbClr val="FFFFFF"/>
                </a:solidFill>
                <a:latin typeface="Arial" panose="020B0604020202020204" pitchFamily="34" charset="0"/>
              </a:rPr>
              <a:t>HR</a:t>
            </a:r>
            <a:endParaRPr lang="ru-RU" altLang="ru-RU" sz="1100" b="1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>
                <a:solidFill>
                  <a:srgbClr val="FFFFFF"/>
                </a:solidFill>
                <a:latin typeface="Arial" panose="020B0604020202020204" pitchFamily="34" charset="0"/>
              </a:rPr>
              <a:t>Персонал</a:t>
            </a:r>
          </a:p>
        </p:txBody>
      </p:sp>
      <p:sp>
        <p:nvSpPr>
          <p:cNvPr id="8243" name="Rectangle 157"/>
          <p:cNvSpPr>
            <a:spLocks noChangeArrowheads="1"/>
          </p:cNvSpPr>
          <p:nvPr/>
        </p:nvSpPr>
        <p:spPr bwMode="auto">
          <a:xfrm>
            <a:off x="4838700" y="1511301"/>
            <a:ext cx="566738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9525" rIns="19050" bIns="9525">
            <a:spAutoFit/>
          </a:bodyPr>
          <a:lstStyle>
            <a:lvl1pPr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>
                <a:solidFill>
                  <a:srgbClr val="FFFFFF"/>
                </a:solidFill>
                <a:latin typeface="Arial" panose="020B0604020202020204" pitchFamily="34" charset="0"/>
              </a:rPr>
              <a:t>SD</a:t>
            </a:r>
            <a:endParaRPr lang="ru-RU" altLang="ru-RU" sz="1100" b="1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>
                <a:solidFill>
                  <a:srgbClr val="FFFFFF"/>
                </a:solidFill>
                <a:latin typeface="Arial" panose="020B0604020202020204" pitchFamily="34" charset="0"/>
              </a:rPr>
              <a:t>Сбыт</a:t>
            </a:r>
          </a:p>
        </p:txBody>
      </p:sp>
      <p:sp>
        <p:nvSpPr>
          <p:cNvPr id="8244" name="Rectangle 158"/>
          <p:cNvSpPr>
            <a:spLocks noChangeArrowheads="1"/>
          </p:cNvSpPr>
          <p:nvPr/>
        </p:nvSpPr>
        <p:spPr bwMode="auto">
          <a:xfrm>
            <a:off x="3921125" y="2347914"/>
            <a:ext cx="598488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9525" rIns="19050" bIns="9525">
            <a:spAutoFit/>
          </a:bodyPr>
          <a:lstStyle>
            <a:lvl1pPr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>
                <a:solidFill>
                  <a:srgbClr val="FFFFFF"/>
                </a:solidFill>
                <a:latin typeface="Arial" panose="020B0604020202020204" pitchFamily="34" charset="0"/>
              </a:rPr>
              <a:t>PP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>
                <a:solidFill>
                  <a:srgbClr val="FFFFFF"/>
                </a:solidFill>
                <a:latin typeface="Arial" panose="020B0604020202020204" pitchFamily="34" charset="0"/>
              </a:rPr>
              <a:t>Планир.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>
                <a:solidFill>
                  <a:srgbClr val="FFFFFF"/>
                </a:solidFill>
                <a:latin typeface="Arial" panose="020B0604020202020204" pitchFamily="34" charset="0"/>
              </a:rPr>
              <a:t>произв.</a:t>
            </a:r>
          </a:p>
        </p:txBody>
      </p:sp>
      <p:sp>
        <p:nvSpPr>
          <p:cNvPr id="8245" name="Rectangle 159"/>
          <p:cNvSpPr>
            <a:spLocks noChangeArrowheads="1"/>
          </p:cNvSpPr>
          <p:nvPr/>
        </p:nvSpPr>
        <p:spPr bwMode="auto">
          <a:xfrm>
            <a:off x="3805239" y="3281364"/>
            <a:ext cx="808037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9525" rIns="19050" bIns="9525">
            <a:spAutoFit/>
          </a:bodyPr>
          <a:lstStyle>
            <a:lvl1pPr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>
                <a:solidFill>
                  <a:srgbClr val="FFFFFF"/>
                </a:solidFill>
                <a:latin typeface="Arial" panose="020B0604020202020204" pitchFamily="34" charset="0"/>
              </a:rPr>
              <a:t>QM</a:t>
            </a:r>
            <a:endParaRPr lang="ru-RU" altLang="ru-RU" sz="1100" b="1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>
                <a:solidFill>
                  <a:srgbClr val="FFFFFF"/>
                </a:solidFill>
                <a:latin typeface="Arial" panose="020B0604020202020204" pitchFamily="34" charset="0"/>
              </a:rPr>
              <a:t>Управл.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>
                <a:solidFill>
                  <a:srgbClr val="FFFFFF"/>
                </a:solidFill>
                <a:latin typeface="Arial" panose="020B0604020202020204" pitchFamily="34" charset="0"/>
              </a:rPr>
              <a:t>качеством</a:t>
            </a:r>
          </a:p>
        </p:txBody>
      </p:sp>
      <p:sp>
        <p:nvSpPr>
          <p:cNvPr id="8246" name="Rectangle 160"/>
          <p:cNvSpPr>
            <a:spLocks noChangeArrowheads="1"/>
          </p:cNvSpPr>
          <p:nvPr/>
        </p:nvSpPr>
        <p:spPr bwMode="auto">
          <a:xfrm>
            <a:off x="4127501" y="3767139"/>
            <a:ext cx="1109663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9525" rIns="19050" bIns="9525">
            <a:spAutoFit/>
          </a:bodyPr>
          <a:lstStyle>
            <a:lvl1pPr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2063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>
                <a:solidFill>
                  <a:srgbClr val="FFFFFF"/>
                </a:solidFill>
                <a:latin typeface="Arial" panose="020B0604020202020204" pitchFamily="34" charset="0"/>
              </a:rPr>
              <a:t>PM</a:t>
            </a:r>
            <a:endParaRPr lang="ru-RU" altLang="ru-RU" sz="1100" b="1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>
                <a:solidFill>
                  <a:srgbClr val="FFFFFF"/>
                </a:solidFill>
                <a:latin typeface="Arial" panose="020B0604020202020204" pitchFamily="34" charset="0"/>
              </a:rPr>
              <a:t>ТО и ремонт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>
                <a:solidFill>
                  <a:srgbClr val="FFFFFF"/>
                </a:solidFill>
                <a:latin typeface="Arial" panose="020B0604020202020204" pitchFamily="34" charset="0"/>
              </a:rPr>
              <a:t>оборуд.</a:t>
            </a:r>
          </a:p>
        </p:txBody>
      </p:sp>
      <p:sp>
        <p:nvSpPr>
          <p:cNvPr id="8247" name="Rectangle 161"/>
          <p:cNvSpPr>
            <a:spLocks noChangeArrowheads="1"/>
          </p:cNvSpPr>
          <p:nvPr/>
        </p:nvSpPr>
        <p:spPr bwMode="auto">
          <a:xfrm>
            <a:off x="1463079" y="4434531"/>
            <a:ext cx="2268250" cy="101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00"/>
                </a:solidFill>
                <a:latin typeface="+mn-lt"/>
              </a:rPr>
              <a:t>           Общие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00"/>
                </a:solidFill>
                <a:latin typeface="+mn-lt"/>
              </a:rPr>
              <a:t>интегрированные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00"/>
                </a:solidFill>
                <a:latin typeface="+mn-lt"/>
              </a:rPr>
              <a:t>           решения</a:t>
            </a:r>
          </a:p>
        </p:txBody>
      </p:sp>
      <p:sp>
        <p:nvSpPr>
          <p:cNvPr id="8248" name="Rectangle 162"/>
          <p:cNvSpPr>
            <a:spLocks noChangeArrowheads="1"/>
          </p:cNvSpPr>
          <p:nvPr/>
        </p:nvSpPr>
        <p:spPr bwMode="auto">
          <a:xfrm>
            <a:off x="5535614" y="2209800"/>
            <a:ext cx="1000275" cy="72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334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334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334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334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334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33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33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33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33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ru-RU" sz="4100" b="1">
                <a:solidFill>
                  <a:srgbClr val="FFFFFF"/>
                </a:solidFill>
                <a:latin typeface="Arial" panose="020B0604020202020204" pitchFamily="34" charset="0"/>
              </a:rPr>
              <a:t>R/3</a:t>
            </a:r>
          </a:p>
        </p:txBody>
      </p:sp>
      <p:sp>
        <p:nvSpPr>
          <p:cNvPr id="8249" name="Rectangle 163"/>
          <p:cNvSpPr>
            <a:spLocks noChangeArrowheads="1"/>
          </p:cNvSpPr>
          <p:nvPr/>
        </p:nvSpPr>
        <p:spPr bwMode="auto">
          <a:xfrm>
            <a:off x="4650114" y="2928938"/>
            <a:ext cx="2644122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334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334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334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334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334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33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33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33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33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ru-RU" b="1" dirty="0" err="1">
                <a:solidFill>
                  <a:srgbClr val="FFFFFF"/>
                </a:solidFill>
                <a:latin typeface="Arial" panose="020B0604020202020204" pitchFamily="34" charset="0"/>
              </a:rPr>
              <a:t>Клиент</a:t>
            </a:r>
            <a:r>
              <a:rPr lang="de-DE" altLang="ru-RU" b="1" dirty="0">
                <a:solidFill>
                  <a:srgbClr val="FFFFFF"/>
                </a:solidFill>
                <a:latin typeface="Arial" panose="020B0604020202020204" pitchFamily="34" charset="0"/>
              </a:rPr>
              <a:t> / </a:t>
            </a:r>
            <a:r>
              <a:rPr lang="de-DE" altLang="ru-RU" b="1" dirty="0" err="1">
                <a:solidFill>
                  <a:srgbClr val="FFFFFF"/>
                </a:solidFill>
                <a:latin typeface="Arial" panose="020B0604020202020204" pitchFamily="34" charset="0"/>
              </a:rPr>
              <a:t>Сервер</a:t>
            </a:r>
            <a:endParaRPr lang="de-DE" altLang="ru-RU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ru-RU" b="1" dirty="0">
                <a:solidFill>
                  <a:srgbClr val="FFFFFF"/>
                </a:solidFill>
                <a:latin typeface="Arial" panose="020B0604020202020204" pitchFamily="34" charset="0"/>
              </a:rPr>
              <a:t>ABAP/4</a:t>
            </a:r>
          </a:p>
        </p:txBody>
      </p:sp>
      <p:sp>
        <p:nvSpPr>
          <p:cNvPr id="8250" name="Rectangle 164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152400"/>
            <a:ext cx="7772400" cy="762000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Структура </a:t>
            </a:r>
            <a:r>
              <a:rPr lang="en-US" altLang="ru-RU" dirty="0" smtClean="0"/>
              <a:t>SAP R3</a:t>
            </a: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43857172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ВС (Базовый модуль)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03767"/>
            <a:ext cx="10886954" cy="5486400"/>
          </a:xfrm>
        </p:spPr>
        <p:txBody>
          <a:bodyPr>
            <a:normAutofit/>
          </a:bodyPr>
          <a:lstStyle/>
          <a:p>
            <a:pPr marL="0" indent="531813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ВС представляет собой набор компонентов системы SAP R/3, включая управляющую систему SAP R/3. Он выполняет следующие задачи:</a:t>
            </a:r>
          </a:p>
          <a:p>
            <a:pPr marL="0" indent="531813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системы с помощью центральной управляющей системы с использованием мониторов производительности и раннего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предупреждения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31813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обслуживание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системой разграничения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31813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выводом информации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печать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31813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системой переноса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31813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клиентами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31813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архивирование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30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FI (Финансы и учет)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92192"/>
            <a:ext cx="11083724" cy="5474825"/>
          </a:xfrm>
        </p:spPr>
        <p:txBody>
          <a:bodyPr>
            <a:normAutofit/>
          </a:bodyPr>
          <a:lstStyle/>
          <a:p>
            <a:pPr marL="0" indent="358775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FI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внешний учет и отчетность, работу со счетами главной бухгалтерской книги, в которой регистрируются операции, выполняемые в других модулях, перед тем как данные о них вводятся в балансовый отчет и отчет о прибылях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убытках.</a:t>
            </a:r>
          </a:p>
          <a:p>
            <a:pPr marL="0" indent="358775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книга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записи / диаграммы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счетов, проводки документов, отображение проводок и баланса, информация о банках и т.д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58775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счета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кредиторов и дебиторов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записи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поставщиков / клиентов,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проводки документов, отображение проводок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баланса</a:t>
            </a:r>
          </a:p>
          <a:p>
            <a:pPr marL="0" indent="358775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закрытию дня/месяца/года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внешнем учете и отчетности, налоговые отчеты и т.д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33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СО (Модуль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контроллинга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58775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 для ведения внутренней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отчетности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358775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учет накладных расходов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учет составляющих стоимости чистых доходов, фактических, стандартных и предельных затрат, затрат по процессам, внутренних заказов, налогов, перерасходов, гибкого ценообразования на основе маржинальных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издержек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58775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калькуляция себестоимости продукта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учет прямых издержек, расчет стоимости продукта;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прибыльности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расходы на реализацию.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62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90310"/>
            <a:ext cx="11002701" cy="147076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ru-RU" dirty="0"/>
              <a:t> (Модуль управления инвестициями)</a:t>
            </a:r>
            <a:br>
              <a:rPr lang="ru-RU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20510"/>
            <a:ext cx="10515600" cy="5304381"/>
          </a:xfrm>
        </p:spPr>
        <p:txBody>
          <a:bodyPr>
            <a:normAutofit/>
          </a:bodyPr>
          <a:lstStyle/>
          <a:p>
            <a:pPr marL="0" indent="358775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 SAP IM позволяет планировать инвестиции в развитие основных средств. Ввиду этого данный модуль тесно взаимосвязан с модулями FI, СО и PS (модуль проектов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358775" algn="ctr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PS (Модуль проектов)</a:t>
            </a:r>
          </a:p>
          <a:p>
            <a:pPr marL="0" indent="358775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PS отвечает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проектами. Для отображения хронологической последовательности действий могут создаваться структурные планы проекта, отображающие структуру проекта, а также индивидуальные задачи и пакеты работ, элементы структурного плана проекта и сетевые графики.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проектов затем предоставляет возможность подготовки разнообразных отчетов для оценки и изучения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23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966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TR (Модуль финансового менеджмента)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58775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финансами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функций краткосрочного финансового планирования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58775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денежные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и управление бюджетом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средне- и дол­госрочный контроль ликвидности. При этом используется информация об операциях из модуля FI.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58775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фондами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планы движения денежных средств анализируются по сферам деятельности компании и доступны в виде смет. Сравнивая их с реальными финансовыми показателями, можно выявить отклонения.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5571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81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ЕС (Модуль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контроллинга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предприятия)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358775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SAP ЕС состоит из двух частей: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58775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для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менедж­мента</a:t>
            </a:r>
          </a:p>
          <a:p>
            <a:pPr marL="0" indent="358775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учета по местам возникновения прибыли.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58775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для менеджмента предназначена для сбора и предоставления информации, необходимой для принятия решений. Система позволяет, используя параметры и контрольные значения, анализировать данные о предприятии в форме интерактивного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358775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время как информационная система для менеджмента предоставляет доступ к обобщенным данным обо всей фирме, система учета по местам возникновения прибыли обеспечивает возможность работы с оперативной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3003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Оформление по умолчанию">
  <a:themeElements>
    <a:clrScheme name="Оформление по умолчанию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1186</Words>
  <Application>Microsoft Office PowerPoint</Application>
  <PresentationFormat>Широкоэкранный</PresentationFormat>
  <Paragraphs>160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Тема Office</vt:lpstr>
      <vt:lpstr>Оформление по умолчанию</vt:lpstr>
      <vt:lpstr>МИНОБРНАУКИ РОССИИ ФЕДЕРАЛЬНОЕ ГОСУДАРСТВЕННОЕ БЮДЖЕТНОЕ ОБРАЗОВАТЕЛЬНОЕ УЧРЕЖДЕНИЕ ВЫСШЕГО ОБРАЗОВАНИЯ «ВОРОНЕЖСКИЙ ГОСУДАРСТВЕННЫЙ УНИВЕРСИТЕТ» </vt:lpstr>
      <vt:lpstr>Презентация PowerPoint</vt:lpstr>
      <vt:lpstr>Структура SAP R3</vt:lpstr>
      <vt:lpstr>Модуль ВС (Базовый модуль) </vt:lpstr>
      <vt:lpstr>Модуль FI (Финансы и учет) </vt:lpstr>
      <vt:lpstr>Модуль СО (Модуль контроллинга) </vt:lpstr>
      <vt:lpstr>Модуль IM (Модуль управления инвестициями)  </vt:lpstr>
      <vt:lpstr>Модуль TR (Модуль финансового менеджмента) </vt:lpstr>
      <vt:lpstr>Модуль ЕС (Модуль контроллинга деятельности предприятия) </vt:lpstr>
      <vt:lpstr>Модуль LO (Модуль общей логистики) </vt:lpstr>
      <vt:lpstr>Модуль SD (Модуль сбыта) </vt:lpstr>
      <vt:lpstr>Модуль РР (Модуль регулирования и планирования производства) </vt:lpstr>
      <vt:lpstr>Модуль ММ (Модуль управления материальными потоками) </vt:lpstr>
      <vt:lpstr>Модуль РМ (Модуль техобслуживания и ремонта оборудования) </vt:lpstr>
      <vt:lpstr>Модуль QM (Модуль управления качеством) </vt:lpstr>
      <vt:lpstr>Модуль PD (Модуль планирования персонала) </vt:lpstr>
      <vt:lpstr>Модуль РА (Модуль администрирования персонала) </vt:lpstr>
      <vt:lpstr>Модуль СА (Компоненты, общие для всех приложений) </vt:lpstr>
      <vt:lpstr>МИНОБРНАУКИ РОССИИ ФЕДЕРАЛЬНОЕ ГОСУДАРСТВЕННОЕ БЮДЖЕТНОЕ ОБРАЗОВАТЕЛЬНОЕ УЧРЕЖДЕНИЕ ВЫСШЕГО ОБРАЗОВАНИЯ «ВОРОНЕЖСКИЙ ГОСУДАРСТВЕННЫЙ УНИВЕРСИТЕТ»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Max</cp:lastModifiedBy>
  <cp:revision>44</cp:revision>
  <dcterms:created xsi:type="dcterms:W3CDTF">2018-06-29T13:12:38Z</dcterms:created>
  <dcterms:modified xsi:type="dcterms:W3CDTF">2018-06-30T09:37:37Z</dcterms:modified>
</cp:coreProperties>
</file>