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4" r:id="rId8"/>
    <p:sldId id="265" r:id="rId9"/>
    <p:sldId id="266" r:id="rId10"/>
    <p:sldId id="267" r:id="rId11"/>
    <p:sldId id="263"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9/29/2024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774236"/>
            <a:ext cx="8911687" cy="590541"/>
          </a:xfrm>
        </p:spPr>
        <p:txBody>
          <a:bodyPr>
            <a:normAutofit/>
          </a:bodyPr>
          <a:lstStyle/>
          <a:p>
            <a:r>
              <a:rPr lang="en-US" sz="2800" b="1" dirty="0">
                <a:solidFill>
                  <a:srgbClr val="C00000"/>
                </a:solidFill>
                <a:latin typeface="Arial" panose="020B0604020202020204" pitchFamily="34" charset="0"/>
                <a:cs typeface="Arial" panose="020B0604020202020204" pitchFamily="34" charset="0"/>
              </a:rPr>
              <a:t>Control Statements in Java </a:t>
            </a:r>
          </a:p>
        </p:txBody>
      </p:sp>
      <p:sp>
        <p:nvSpPr>
          <p:cNvPr id="3" name="Content Placeholder 2"/>
          <p:cNvSpPr>
            <a:spLocks noGrp="1"/>
          </p:cNvSpPr>
          <p:nvPr>
            <p:ph idx="1"/>
          </p:nvPr>
        </p:nvSpPr>
        <p:spPr>
          <a:xfrm>
            <a:off x="1879529" y="1587689"/>
            <a:ext cx="8274405" cy="3777622"/>
          </a:xfrm>
        </p:spPr>
        <p:txBody>
          <a:bodyPr>
            <a:normAutofit/>
          </a:bodyPr>
          <a:lstStyle/>
          <a:p>
            <a:pPr marL="0" indent="0" algn="just">
              <a:buNone/>
            </a:pPr>
            <a:r>
              <a:rPr lang="en-US" sz="2000" dirty="0">
                <a:solidFill>
                  <a:srgbClr val="002060"/>
                </a:solidFill>
                <a:latin typeface="Arial" panose="020B0604020202020204" pitchFamily="34" charset="0"/>
                <a:cs typeface="Arial" panose="020B0604020202020204" pitchFamily="34" charset="0"/>
              </a:rPr>
              <a:t>Flow control statements in Java are those statements that change the flow of execution and provide better control to the programmer on the flow of execution in the program.</a:t>
            </a:r>
          </a:p>
          <a:p>
            <a:pPr marL="0" indent="0" algn="just">
              <a:buNone/>
            </a:pPr>
            <a:endParaRPr lang="en-US" sz="2000" dirty="0">
              <a:solidFill>
                <a:srgbClr val="002060"/>
              </a:solidFill>
              <a:latin typeface="Arial" panose="020B0604020202020204" pitchFamily="34" charset="0"/>
              <a:cs typeface="Arial" panose="020B0604020202020204" pitchFamily="34" charset="0"/>
            </a:endParaRPr>
          </a:p>
          <a:p>
            <a:pPr marL="0" indent="0" algn="just">
              <a:buNone/>
            </a:pPr>
            <a:r>
              <a:rPr lang="en-US" sz="2000" dirty="0">
                <a:solidFill>
                  <a:srgbClr val="002060"/>
                </a:solidFill>
                <a:latin typeface="Arial" panose="020B0604020202020204" pitchFamily="34" charset="0"/>
                <a:cs typeface="Arial" panose="020B0604020202020204" pitchFamily="34" charset="0"/>
              </a:rPr>
              <a:t>These statements are executed randomly and repeatedly. Control statements in Java programming are used to write better and complex programs.</a:t>
            </a:r>
          </a:p>
        </p:txBody>
      </p:sp>
    </p:spTree>
    <p:extLst>
      <p:ext uri="{BB962C8B-B14F-4D97-AF65-F5344CB8AC3E}">
        <p14:creationId xmlns:p14="http://schemas.microsoft.com/office/powerpoint/2010/main" val="28678878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468" y="760588"/>
            <a:ext cx="8911687" cy="590541"/>
          </a:xfrm>
        </p:spPr>
        <p:txBody>
          <a:bodyPr>
            <a:normAutofit/>
          </a:bodyPr>
          <a:lstStyle/>
          <a:p>
            <a:r>
              <a:rPr lang="en-US" sz="2800" b="1" dirty="0">
                <a:solidFill>
                  <a:srgbClr val="C00000"/>
                </a:solidFill>
                <a:latin typeface="Arial" panose="020B0604020202020204" pitchFamily="34" charset="0"/>
                <a:cs typeface="Arial" panose="020B0604020202020204" pitchFamily="34" charset="0"/>
              </a:rPr>
              <a:t>Loops in Java | Types</a:t>
            </a:r>
          </a:p>
        </p:txBody>
      </p:sp>
      <p:sp>
        <p:nvSpPr>
          <p:cNvPr id="3" name="Content Placeholder 2"/>
          <p:cNvSpPr>
            <a:spLocks noGrp="1"/>
          </p:cNvSpPr>
          <p:nvPr>
            <p:ph idx="1"/>
          </p:nvPr>
        </p:nvSpPr>
        <p:spPr>
          <a:xfrm>
            <a:off x="1838586" y="1614985"/>
            <a:ext cx="8601951" cy="4622042"/>
          </a:xfrm>
        </p:spPr>
        <p:txBody>
          <a:bodyPr>
            <a:normAutofit/>
          </a:bodyPr>
          <a:lstStyle/>
          <a:p>
            <a:pPr marL="0" indent="0" algn="just">
              <a:buNone/>
            </a:pPr>
            <a:r>
              <a:rPr lang="en-US" sz="2000" dirty="0">
                <a:latin typeface="Arial" panose="020B0604020202020204" pitchFamily="34" charset="0"/>
                <a:cs typeface="Arial" panose="020B0604020202020204" pitchFamily="34" charset="0"/>
              </a:rPr>
              <a:t>Loops in Java are the processes that execute a block of statements repeatedly until a termination condition is met.</a:t>
            </a: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r>
              <a:rPr lang="en-US" sz="2000" dirty="0">
                <a:latin typeface="Arial" panose="020B0604020202020204" pitchFamily="34" charset="0"/>
                <a:cs typeface="Arial" panose="020B0604020202020204" pitchFamily="34" charset="0"/>
              </a:rPr>
              <a:t>In other words, loops are a fundamental programming construct in which a part of the program is repeated over and over until a specific goal is reached.</a:t>
            </a:r>
          </a:p>
        </p:txBody>
      </p:sp>
    </p:spTree>
    <p:extLst>
      <p:ext uri="{BB962C8B-B14F-4D97-AF65-F5344CB8AC3E}">
        <p14:creationId xmlns:p14="http://schemas.microsoft.com/office/powerpoint/2010/main" val="1945321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582" y="787884"/>
            <a:ext cx="8911687" cy="522302"/>
          </a:xfrm>
        </p:spPr>
        <p:txBody>
          <a:bodyPr>
            <a:normAutofit/>
          </a:bodyPr>
          <a:lstStyle/>
          <a:p>
            <a:r>
              <a:rPr lang="en-US" sz="2400" b="1" dirty="0">
                <a:solidFill>
                  <a:srgbClr val="C00000"/>
                </a:solidFill>
                <a:latin typeface="Arial" panose="020B0604020202020204" pitchFamily="34" charset="0"/>
                <a:cs typeface="Arial" panose="020B0604020202020204" pitchFamily="34" charset="0"/>
              </a:rPr>
              <a:t>Types of Loop (Iteration) Statements in Java</a:t>
            </a:r>
          </a:p>
        </p:txBody>
      </p:sp>
      <p:sp>
        <p:nvSpPr>
          <p:cNvPr id="3" name="Content Placeholder 2"/>
          <p:cNvSpPr>
            <a:spLocks noGrp="1"/>
          </p:cNvSpPr>
          <p:nvPr>
            <p:ph idx="1"/>
          </p:nvPr>
        </p:nvSpPr>
        <p:spPr>
          <a:xfrm>
            <a:off x="1893177" y="1560393"/>
            <a:ext cx="8656092" cy="4758519"/>
          </a:xfrm>
        </p:spPr>
        <p:txBody>
          <a:bodyPr>
            <a:normAutofit/>
          </a:bodyPr>
          <a:lstStyle/>
          <a:p>
            <a:pPr marL="0" indent="0">
              <a:buNone/>
            </a:pPr>
            <a:r>
              <a:rPr lang="en-US" sz="2400" dirty="0">
                <a:latin typeface="Arial" panose="020B0604020202020204" pitchFamily="34" charset="0"/>
                <a:cs typeface="Arial" panose="020B0604020202020204" pitchFamily="34" charset="0"/>
              </a:rPr>
              <a:t>Java language provides three types of loop statements for performing loop operations. They are:</a:t>
            </a:r>
          </a:p>
          <a:p>
            <a:pPr marL="0" indent="0">
              <a:buNone/>
            </a:pPr>
            <a:endParaRPr lang="en-US" sz="2400" dirty="0">
              <a:latin typeface="Arial" panose="020B0604020202020204" pitchFamily="34" charset="0"/>
              <a:cs typeface="Arial" panose="020B0604020202020204" pitchFamily="34" charset="0"/>
            </a:endParaRPr>
          </a:p>
          <a:p>
            <a:pPr>
              <a:buFont typeface="+mj-lt"/>
              <a:buAutoNum type="arabicPeriod"/>
            </a:pPr>
            <a:r>
              <a:rPr lang="en-US" sz="2400" b="1" dirty="0">
                <a:solidFill>
                  <a:srgbClr val="C00000"/>
                </a:solidFill>
                <a:latin typeface="Arial" panose="020B0604020202020204" pitchFamily="34" charset="0"/>
                <a:cs typeface="Arial" panose="020B0604020202020204" pitchFamily="34" charset="0"/>
              </a:rPr>
              <a:t>while loop</a:t>
            </a:r>
          </a:p>
          <a:p>
            <a:pPr>
              <a:buFont typeface="+mj-lt"/>
              <a:buAutoNum type="arabicPeriod"/>
            </a:pPr>
            <a:r>
              <a:rPr lang="en-US" sz="2400" b="1" dirty="0">
                <a:solidFill>
                  <a:srgbClr val="C00000"/>
                </a:solidFill>
                <a:latin typeface="Arial" panose="020B0604020202020204" pitchFamily="34" charset="0"/>
                <a:cs typeface="Arial" panose="020B0604020202020204" pitchFamily="34" charset="0"/>
              </a:rPr>
              <a:t>do-while loop</a:t>
            </a:r>
          </a:p>
          <a:p>
            <a:pPr>
              <a:buFont typeface="+mj-lt"/>
              <a:buAutoNum type="arabicPeriod"/>
            </a:pPr>
            <a:r>
              <a:rPr lang="en-US" sz="2400" b="1" dirty="0">
                <a:solidFill>
                  <a:srgbClr val="C00000"/>
                </a:solidFill>
                <a:latin typeface="Arial" panose="020B0604020202020204" pitchFamily="34" charset="0"/>
                <a:cs typeface="Arial" panose="020B0604020202020204" pitchFamily="34" charset="0"/>
              </a:rPr>
              <a:t>for loop</a:t>
            </a:r>
          </a:p>
        </p:txBody>
      </p:sp>
    </p:spTree>
    <p:extLst>
      <p:ext uri="{BB962C8B-B14F-4D97-AF65-F5344CB8AC3E}">
        <p14:creationId xmlns:p14="http://schemas.microsoft.com/office/powerpoint/2010/main" val="2001387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719644"/>
            <a:ext cx="8911687" cy="563245"/>
          </a:xfrm>
        </p:spPr>
        <p:txBody>
          <a:bodyPr>
            <a:normAutofit/>
          </a:bodyPr>
          <a:lstStyle/>
          <a:p>
            <a:r>
              <a:rPr lang="nl-NL" sz="2800" b="1" dirty="0">
                <a:solidFill>
                  <a:srgbClr val="C00000"/>
                </a:solidFill>
                <a:latin typeface="Arial" panose="020B0604020202020204" pitchFamily="34" charset="0"/>
                <a:cs typeface="Arial" panose="020B0604020202020204" pitchFamily="34" charset="0"/>
              </a:rPr>
              <a:t>For Loop in Java | Syntax</a:t>
            </a:r>
            <a:endParaRPr lang="en-US" sz="2800"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678525" y="1451211"/>
            <a:ext cx="10117235" cy="5283959"/>
          </a:xfrm>
        </p:spPr>
        <p:txBody>
          <a:bodyPr>
            <a:noAutofit/>
          </a:bodyPr>
          <a:lstStyle/>
          <a:p>
            <a:pPr marL="0" indent="0" algn="just">
              <a:buNone/>
            </a:pPr>
            <a:r>
              <a:rPr lang="en-US" sz="1600" dirty="0">
                <a:solidFill>
                  <a:srgbClr val="002060"/>
                </a:solidFill>
                <a:latin typeface="Arial" panose="020B0604020202020204" pitchFamily="34" charset="0"/>
                <a:cs typeface="Arial" panose="020B0604020202020204" pitchFamily="34" charset="0"/>
              </a:rPr>
              <a:t>The for loop in Java is an entry-controlled loop structure that executes a set of statements a fixed number of times. </a:t>
            </a:r>
            <a:endParaRPr lang="en-US" sz="1600" dirty="0" smtClean="0">
              <a:solidFill>
                <a:srgbClr val="002060"/>
              </a:solidFill>
              <a:latin typeface="Arial" panose="020B0604020202020204" pitchFamily="34" charset="0"/>
              <a:cs typeface="Arial" panose="020B0604020202020204" pitchFamily="34" charset="0"/>
            </a:endParaRPr>
          </a:p>
          <a:p>
            <a:pPr marL="0" indent="0" algn="just">
              <a:buNone/>
            </a:pPr>
            <a:r>
              <a:rPr lang="en-US" sz="1600" dirty="0" smtClean="0">
                <a:solidFill>
                  <a:srgbClr val="002060"/>
                </a:solidFill>
                <a:latin typeface="Arial" panose="020B0604020202020204" pitchFamily="34" charset="0"/>
                <a:cs typeface="Arial" panose="020B0604020202020204" pitchFamily="34" charset="0"/>
              </a:rPr>
              <a:t>It </a:t>
            </a:r>
            <a:r>
              <a:rPr lang="en-US" sz="1600" dirty="0">
                <a:solidFill>
                  <a:srgbClr val="002060"/>
                </a:solidFill>
                <a:latin typeface="Arial" panose="020B0604020202020204" pitchFamily="34" charset="0"/>
                <a:cs typeface="Arial" panose="020B0604020202020204" pitchFamily="34" charset="0"/>
              </a:rPr>
              <a:t>is perfect for those scenarios where we know the exact number of iterations needed to accomplish a task</a:t>
            </a:r>
            <a:r>
              <a:rPr lang="en-US" sz="1600" dirty="0" smtClean="0">
                <a:solidFill>
                  <a:srgbClr val="002060"/>
                </a:solidFill>
                <a:latin typeface="Arial" panose="020B0604020202020204" pitchFamily="34" charset="0"/>
                <a:cs typeface="Arial" panose="020B0604020202020204" pitchFamily="34" charset="0"/>
              </a:rPr>
              <a:t>.</a:t>
            </a:r>
          </a:p>
          <a:p>
            <a:pPr marL="0" indent="0" algn="just">
              <a:buNone/>
            </a:pPr>
            <a:r>
              <a:rPr lang="en-US" sz="1600" b="1" dirty="0">
                <a:solidFill>
                  <a:srgbClr val="002060"/>
                </a:solidFill>
                <a:latin typeface="Arial" panose="020B0604020202020204" pitchFamily="34" charset="0"/>
                <a:cs typeface="Arial" panose="020B0604020202020204" pitchFamily="34" charset="0"/>
              </a:rPr>
              <a:t>Syntax of For Loop in Java</a:t>
            </a:r>
          </a:p>
          <a:p>
            <a:pPr marL="0" indent="0" algn="just">
              <a:buNone/>
            </a:pPr>
            <a:r>
              <a:rPr lang="en-US" sz="1600" dirty="0" smtClean="0">
                <a:solidFill>
                  <a:srgbClr val="C00000"/>
                </a:solidFill>
                <a:latin typeface="Arial" panose="020B0604020202020204" pitchFamily="34" charset="0"/>
                <a:cs typeface="Arial" panose="020B0604020202020204" pitchFamily="34" charset="0"/>
              </a:rPr>
              <a:t>for(initialization</a:t>
            </a:r>
            <a:r>
              <a:rPr lang="en-US" sz="1600" dirty="0">
                <a:solidFill>
                  <a:srgbClr val="C00000"/>
                </a:solidFill>
                <a:latin typeface="Arial" panose="020B0604020202020204" pitchFamily="34" charset="0"/>
                <a:cs typeface="Arial" panose="020B0604020202020204" pitchFamily="34" charset="0"/>
              </a:rPr>
              <a:t>; test-condition;  iteration (increment/decrement)) {</a:t>
            </a:r>
          </a:p>
          <a:p>
            <a:pPr marL="0" indent="0" algn="just">
              <a:buNone/>
            </a:pPr>
            <a:r>
              <a:rPr lang="en-US" sz="1600" dirty="0">
                <a:solidFill>
                  <a:srgbClr val="C00000"/>
                </a:solidFill>
                <a:latin typeface="Arial" panose="020B0604020202020204" pitchFamily="34" charset="0"/>
                <a:cs typeface="Arial" panose="020B0604020202020204" pitchFamily="34" charset="0"/>
              </a:rPr>
              <a:t>   // Loop body</a:t>
            </a:r>
          </a:p>
          <a:p>
            <a:pPr marL="0" indent="0" algn="just">
              <a:buNone/>
            </a:pPr>
            <a:r>
              <a:rPr lang="en-US" sz="1600" dirty="0">
                <a:solidFill>
                  <a:srgbClr val="C00000"/>
                </a:solidFill>
                <a:latin typeface="Arial" panose="020B0604020202020204" pitchFamily="34" charset="0"/>
                <a:cs typeface="Arial" panose="020B0604020202020204" pitchFamily="34" charset="0"/>
              </a:rPr>
              <a:t>      Statement(s); // statements to be executed.</a:t>
            </a:r>
          </a:p>
          <a:p>
            <a:pPr marL="0" indent="0" algn="just">
              <a:buNone/>
            </a:pPr>
            <a:r>
              <a:rPr lang="en-US" sz="1600" dirty="0">
                <a:solidFill>
                  <a:srgbClr val="C00000"/>
                </a:solidFill>
                <a:latin typeface="Arial" panose="020B0604020202020204" pitchFamily="34" charset="0"/>
                <a:cs typeface="Arial" panose="020B0604020202020204" pitchFamily="34" charset="0"/>
              </a:rPr>
              <a:t>}</a:t>
            </a:r>
          </a:p>
          <a:p>
            <a:pPr marL="0" indent="0" algn="just">
              <a:buNone/>
            </a:pPr>
            <a:r>
              <a:rPr lang="en-US" sz="1600" b="1" dirty="0">
                <a:solidFill>
                  <a:srgbClr val="C00000"/>
                </a:solidFill>
                <a:latin typeface="Arial" panose="020B0604020202020204" pitchFamily="34" charset="0"/>
                <a:cs typeface="Arial" panose="020B0604020202020204" pitchFamily="34" charset="0"/>
              </a:rPr>
              <a:t>Or, </a:t>
            </a:r>
          </a:p>
          <a:p>
            <a:pPr marL="0" indent="0" algn="just">
              <a:buNone/>
            </a:pPr>
            <a:r>
              <a:rPr lang="en-US" sz="1600" dirty="0">
                <a:solidFill>
                  <a:srgbClr val="C00000"/>
                </a:solidFill>
                <a:latin typeface="Arial" panose="020B0604020202020204" pitchFamily="34" charset="0"/>
                <a:cs typeface="Arial" panose="020B0604020202020204" pitchFamily="34" charset="0"/>
              </a:rPr>
              <a:t>for (</a:t>
            </a:r>
            <a:r>
              <a:rPr lang="en-US" sz="1600" dirty="0" err="1">
                <a:solidFill>
                  <a:srgbClr val="C00000"/>
                </a:solidFill>
                <a:latin typeface="Arial" panose="020B0604020202020204" pitchFamily="34" charset="0"/>
                <a:cs typeface="Arial" panose="020B0604020202020204" pitchFamily="34" charset="0"/>
              </a:rPr>
              <a:t>i</a:t>
            </a:r>
            <a:r>
              <a:rPr lang="en-US" sz="1600" dirty="0">
                <a:solidFill>
                  <a:srgbClr val="C00000"/>
                </a:solidFill>
                <a:latin typeface="Arial" panose="020B0604020202020204" pitchFamily="34" charset="0"/>
                <a:cs typeface="Arial" panose="020B0604020202020204" pitchFamily="34" charset="0"/>
              </a:rPr>
              <a:t> = </a:t>
            </a:r>
            <a:r>
              <a:rPr lang="en-US" sz="1600" dirty="0" err="1">
                <a:solidFill>
                  <a:srgbClr val="C00000"/>
                </a:solidFill>
                <a:latin typeface="Arial" panose="020B0604020202020204" pitchFamily="34" charset="0"/>
                <a:cs typeface="Arial" panose="020B0604020202020204" pitchFamily="34" charset="0"/>
              </a:rPr>
              <a:t>initialValue</a:t>
            </a:r>
            <a:r>
              <a:rPr lang="en-US" sz="1600" dirty="0">
                <a:solidFill>
                  <a:srgbClr val="C00000"/>
                </a:solidFill>
                <a:latin typeface="Arial" panose="020B0604020202020204" pitchFamily="34" charset="0"/>
                <a:cs typeface="Arial" panose="020B0604020202020204" pitchFamily="34" charset="0"/>
              </a:rPr>
              <a:t>; </a:t>
            </a:r>
            <a:r>
              <a:rPr lang="en-US" sz="1600" dirty="0" err="1">
                <a:solidFill>
                  <a:srgbClr val="C00000"/>
                </a:solidFill>
                <a:latin typeface="Arial" panose="020B0604020202020204" pitchFamily="34" charset="0"/>
                <a:cs typeface="Arial" panose="020B0604020202020204" pitchFamily="34" charset="0"/>
              </a:rPr>
              <a:t>i</a:t>
            </a:r>
            <a:r>
              <a:rPr lang="en-US" sz="1600" dirty="0">
                <a:solidFill>
                  <a:srgbClr val="C00000"/>
                </a:solidFill>
                <a:latin typeface="Arial" panose="020B0604020202020204" pitchFamily="34" charset="0"/>
                <a:cs typeface="Arial" panose="020B0604020202020204" pitchFamily="34" charset="0"/>
              </a:rPr>
              <a:t> &lt; </a:t>
            </a:r>
            <a:r>
              <a:rPr lang="en-US" sz="1600" dirty="0" err="1">
                <a:solidFill>
                  <a:srgbClr val="C00000"/>
                </a:solidFill>
                <a:latin typeface="Arial" panose="020B0604020202020204" pitchFamily="34" charset="0"/>
                <a:cs typeface="Arial" panose="020B0604020202020204" pitchFamily="34" charset="0"/>
              </a:rPr>
              <a:t>endValue</a:t>
            </a:r>
            <a:r>
              <a:rPr lang="en-US" sz="1600" dirty="0">
                <a:solidFill>
                  <a:srgbClr val="C00000"/>
                </a:solidFill>
                <a:latin typeface="Arial" panose="020B0604020202020204" pitchFamily="34" charset="0"/>
                <a:cs typeface="Arial" panose="020B0604020202020204" pitchFamily="34" charset="0"/>
              </a:rPr>
              <a:t>; </a:t>
            </a:r>
            <a:r>
              <a:rPr lang="en-US" sz="1600" dirty="0" err="1">
                <a:solidFill>
                  <a:srgbClr val="C00000"/>
                </a:solidFill>
                <a:latin typeface="Arial" panose="020B0604020202020204" pitchFamily="34" charset="0"/>
                <a:cs typeface="Arial" panose="020B0604020202020204" pitchFamily="34" charset="0"/>
              </a:rPr>
              <a:t>i</a:t>
            </a:r>
            <a:r>
              <a:rPr lang="en-US" sz="1600" dirty="0">
                <a:solidFill>
                  <a:srgbClr val="C00000"/>
                </a:solidFill>
                <a:latin typeface="Arial" panose="020B0604020202020204" pitchFamily="34" charset="0"/>
                <a:cs typeface="Arial" panose="020B0604020202020204" pitchFamily="34" charset="0"/>
              </a:rPr>
              <a:t>++) {</a:t>
            </a:r>
          </a:p>
          <a:p>
            <a:pPr marL="0" indent="0" algn="just">
              <a:buNone/>
            </a:pPr>
            <a:r>
              <a:rPr lang="en-US" sz="1600" dirty="0" smtClean="0">
                <a:solidFill>
                  <a:srgbClr val="C00000"/>
                </a:solidFill>
                <a:latin typeface="Arial" panose="020B0604020202020204" pitchFamily="34" charset="0"/>
                <a:cs typeface="Arial" panose="020B0604020202020204" pitchFamily="34" charset="0"/>
              </a:rPr>
              <a:t>Statement(s</a:t>
            </a:r>
            <a:r>
              <a:rPr lang="en-US" sz="1600" dirty="0">
                <a:solidFill>
                  <a:srgbClr val="C00000"/>
                </a:solidFill>
                <a:latin typeface="Arial" panose="020B0604020202020204" pitchFamily="34" charset="0"/>
                <a:cs typeface="Arial" panose="020B0604020202020204" pitchFamily="34" charset="0"/>
              </a:rPr>
              <a:t>);</a:t>
            </a:r>
          </a:p>
          <a:p>
            <a:pPr marL="0" indent="0" algn="just">
              <a:buNone/>
            </a:pPr>
            <a:r>
              <a:rPr lang="en-US" sz="1600" dirty="0">
                <a:solidFill>
                  <a:srgbClr val="C00000"/>
                </a:solidFill>
                <a:latin typeface="Arial" panose="020B0604020202020204" pitchFamily="34" charset="0"/>
                <a:cs typeface="Arial" panose="020B0604020202020204" pitchFamily="34" charset="0"/>
              </a:rPr>
              <a:t>}</a:t>
            </a:r>
          </a:p>
        </p:txBody>
      </p:sp>
      <p:pic>
        <p:nvPicPr>
          <p:cNvPr id="5" name="Picture 4"/>
          <p:cNvPicPr>
            <a:picLocks noChangeAspect="1"/>
          </p:cNvPicPr>
          <p:nvPr/>
        </p:nvPicPr>
        <p:blipFill>
          <a:blip r:embed="rId2"/>
          <a:stretch>
            <a:fillRect/>
          </a:stretch>
        </p:blipFill>
        <p:spPr>
          <a:xfrm>
            <a:off x="6466114" y="3239589"/>
            <a:ext cx="5725886" cy="3618411"/>
          </a:xfrm>
          <a:prstGeom prst="rect">
            <a:avLst/>
          </a:prstGeom>
        </p:spPr>
      </p:pic>
    </p:spTree>
    <p:extLst>
      <p:ext uri="{BB962C8B-B14F-4D97-AF65-F5344CB8AC3E}">
        <p14:creationId xmlns:p14="http://schemas.microsoft.com/office/powerpoint/2010/main" val="23240689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287" y="705997"/>
            <a:ext cx="8911687" cy="576893"/>
          </a:xfrm>
        </p:spPr>
        <p:txBody>
          <a:bodyPr>
            <a:normAutofit/>
          </a:bodyPr>
          <a:lstStyle/>
          <a:p>
            <a:r>
              <a:rPr lang="en-US" sz="2800" b="1" dirty="0">
                <a:solidFill>
                  <a:srgbClr val="C00000"/>
                </a:solidFill>
              </a:rPr>
              <a:t>While Loop in Java </a:t>
            </a:r>
          </a:p>
        </p:txBody>
      </p:sp>
      <p:sp>
        <p:nvSpPr>
          <p:cNvPr id="3" name="Content Placeholder 2"/>
          <p:cNvSpPr>
            <a:spLocks noGrp="1"/>
          </p:cNvSpPr>
          <p:nvPr>
            <p:ph idx="1"/>
          </p:nvPr>
        </p:nvSpPr>
        <p:spPr>
          <a:xfrm>
            <a:off x="1806097" y="1282890"/>
            <a:ext cx="8520066" cy="4744872"/>
          </a:xfrm>
        </p:spPr>
        <p:txBody>
          <a:bodyPr>
            <a:normAutofit lnSpcReduction="10000"/>
          </a:bodyPr>
          <a:lstStyle/>
          <a:p>
            <a:pPr marL="0" indent="0" algn="just">
              <a:buNone/>
            </a:pPr>
            <a:r>
              <a:rPr lang="en-US" sz="2000" dirty="0" smtClean="0">
                <a:solidFill>
                  <a:srgbClr val="002060"/>
                </a:solidFill>
                <a:latin typeface="Arial" panose="020B0604020202020204" pitchFamily="34" charset="0"/>
                <a:cs typeface="Arial" panose="020B0604020202020204" pitchFamily="34" charset="0"/>
              </a:rPr>
              <a:t>A </a:t>
            </a:r>
            <a:r>
              <a:rPr lang="en-US" sz="2000" dirty="0">
                <a:solidFill>
                  <a:srgbClr val="002060"/>
                </a:solidFill>
                <a:latin typeface="Arial" panose="020B0604020202020204" pitchFamily="34" charset="0"/>
                <a:cs typeface="Arial" panose="020B0604020202020204" pitchFamily="34" charset="0"/>
              </a:rPr>
              <a:t>while loop repeats the body of the loop as long as the loop condition holds. Each repetition of the body of loop is called iteration</a:t>
            </a:r>
            <a:r>
              <a:rPr lang="en-US" sz="2000" dirty="0" smtClean="0">
                <a:solidFill>
                  <a:srgbClr val="002060"/>
                </a:solidFill>
                <a:latin typeface="Arial" panose="020B0604020202020204" pitchFamily="34" charset="0"/>
                <a:cs typeface="Arial" panose="020B0604020202020204" pitchFamily="34" charset="0"/>
              </a:rPr>
              <a:t>.</a:t>
            </a:r>
          </a:p>
          <a:p>
            <a:pPr marL="0" indent="0" algn="just">
              <a:buNone/>
            </a:pPr>
            <a:endParaRPr lang="en-US" sz="2000" b="1" dirty="0" smtClean="0">
              <a:solidFill>
                <a:srgbClr val="002060"/>
              </a:solidFill>
              <a:latin typeface="Arial" panose="020B0604020202020204" pitchFamily="34" charset="0"/>
              <a:cs typeface="Arial" panose="020B0604020202020204" pitchFamily="34" charset="0"/>
            </a:endParaRPr>
          </a:p>
          <a:p>
            <a:pPr marL="0" indent="0" algn="just">
              <a:buNone/>
            </a:pPr>
            <a:r>
              <a:rPr lang="en-US" sz="2000" b="1" dirty="0" smtClean="0">
                <a:solidFill>
                  <a:srgbClr val="002060"/>
                </a:solidFill>
                <a:latin typeface="Arial" panose="020B0604020202020204" pitchFamily="34" charset="0"/>
                <a:cs typeface="Arial" panose="020B0604020202020204" pitchFamily="34" charset="0"/>
              </a:rPr>
              <a:t>Syntax </a:t>
            </a:r>
            <a:r>
              <a:rPr lang="en-US" sz="2000" b="1" dirty="0">
                <a:solidFill>
                  <a:srgbClr val="002060"/>
                </a:solidFill>
                <a:latin typeface="Arial" panose="020B0604020202020204" pitchFamily="34" charset="0"/>
                <a:cs typeface="Arial" panose="020B0604020202020204" pitchFamily="34" charset="0"/>
              </a:rPr>
              <a:t>of While Loop in </a:t>
            </a:r>
            <a:r>
              <a:rPr lang="en-US" sz="2000" b="1" dirty="0" smtClean="0">
                <a:solidFill>
                  <a:srgbClr val="002060"/>
                </a:solidFill>
                <a:latin typeface="Arial" panose="020B0604020202020204" pitchFamily="34" charset="0"/>
                <a:cs typeface="Arial" panose="020B0604020202020204" pitchFamily="34" charset="0"/>
              </a:rPr>
              <a:t>Java:</a:t>
            </a:r>
          </a:p>
          <a:p>
            <a:pPr marL="0" indent="0" algn="just">
              <a:buNone/>
            </a:pPr>
            <a:endParaRPr lang="en-US" sz="2000" b="1" dirty="0">
              <a:solidFill>
                <a:srgbClr val="002060"/>
              </a:solidFill>
              <a:latin typeface="Arial" panose="020B0604020202020204" pitchFamily="34" charset="0"/>
              <a:cs typeface="Arial" panose="020B0604020202020204" pitchFamily="34" charset="0"/>
            </a:endParaRPr>
          </a:p>
          <a:p>
            <a:pPr marL="0" indent="0" algn="just">
              <a:buNone/>
            </a:pPr>
            <a:r>
              <a:rPr lang="en-US" sz="2000" b="1" dirty="0">
                <a:solidFill>
                  <a:srgbClr val="C00000"/>
                </a:solidFill>
                <a:latin typeface="Arial" panose="020B0604020202020204" pitchFamily="34" charset="0"/>
                <a:cs typeface="Arial" panose="020B0604020202020204" pitchFamily="34" charset="0"/>
              </a:rPr>
              <a:t>Initialization;</a:t>
            </a:r>
          </a:p>
          <a:p>
            <a:pPr marL="0" indent="0" algn="just">
              <a:buNone/>
            </a:pPr>
            <a:r>
              <a:rPr lang="en-US" sz="2000" b="1" dirty="0" smtClean="0">
                <a:solidFill>
                  <a:srgbClr val="C00000"/>
                </a:solidFill>
                <a:latin typeface="Arial" panose="020B0604020202020204" pitchFamily="34" charset="0"/>
                <a:cs typeface="Arial" panose="020B0604020202020204" pitchFamily="34" charset="0"/>
              </a:rPr>
              <a:t>while(</a:t>
            </a:r>
            <a:r>
              <a:rPr lang="en-US" sz="2000" b="1" dirty="0" smtClean="0">
                <a:solidFill>
                  <a:srgbClr val="002060"/>
                </a:solidFill>
                <a:latin typeface="Arial" panose="020B0604020202020204" pitchFamily="34" charset="0"/>
                <a:cs typeface="Arial" panose="020B0604020202020204" pitchFamily="34" charset="0"/>
              </a:rPr>
              <a:t>test condition</a:t>
            </a:r>
            <a:r>
              <a:rPr lang="en-US" sz="2000" b="1" dirty="0" smtClean="0">
                <a:solidFill>
                  <a:srgbClr val="C00000"/>
                </a:solidFill>
                <a:latin typeface="Arial" panose="020B0604020202020204" pitchFamily="34" charset="0"/>
                <a:cs typeface="Arial" panose="020B0604020202020204" pitchFamily="34" charset="0"/>
              </a:rPr>
              <a:t>) </a:t>
            </a:r>
            <a:endParaRPr lang="en-US" sz="2000" b="1" dirty="0">
              <a:solidFill>
                <a:srgbClr val="C00000"/>
              </a:solidFill>
              <a:latin typeface="Arial" panose="020B0604020202020204" pitchFamily="34" charset="0"/>
              <a:cs typeface="Arial" panose="020B0604020202020204" pitchFamily="34" charset="0"/>
            </a:endParaRPr>
          </a:p>
          <a:p>
            <a:pPr marL="0" indent="0" algn="just">
              <a:buNone/>
            </a:pPr>
            <a:r>
              <a:rPr lang="en-US" sz="2000" b="1" dirty="0" smtClean="0">
                <a:solidFill>
                  <a:srgbClr val="C00000"/>
                </a:solidFill>
                <a:latin typeface="Arial" panose="020B0604020202020204" pitchFamily="34" charset="0"/>
                <a:cs typeface="Arial" panose="020B0604020202020204" pitchFamily="34" charset="0"/>
              </a:rPr>
              <a:t>{</a:t>
            </a:r>
            <a:endParaRPr lang="en-US" sz="2000" b="1" dirty="0">
              <a:solidFill>
                <a:srgbClr val="C00000"/>
              </a:solidFill>
              <a:latin typeface="Arial" panose="020B0604020202020204" pitchFamily="34" charset="0"/>
              <a:cs typeface="Arial" panose="020B0604020202020204" pitchFamily="34" charset="0"/>
            </a:endParaRPr>
          </a:p>
          <a:p>
            <a:pPr marL="0" indent="0" algn="just">
              <a:buNone/>
            </a:pPr>
            <a:r>
              <a:rPr lang="en-US" sz="2000" b="1" dirty="0">
                <a:solidFill>
                  <a:srgbClr val="C00000"/>
                </a:solidFill>
                <a:latin typeface="Arial" panose="020B0604020202020204" pitchFamily="34" charset="0"/>
                <a:cs typeface="Arial" panose="020B0604020202020204" pitchFamily="34" charset="0"/>
              </a:rPr>
              <a:t>  // Loop body</a:t>
            </a:r>
          </a:p>
          <a:p>
            <a:pPr marL="0" indent="0" algn="just">
              <a:buNone/>
            </a:pPr>
            <a:r>
              <a:rPr lang="en-US" sz="2000" b="1" dirty="0">
                <a:solidFill>
                  <a:srgbClr val="C00000"/>
                </a:solidFill>
                <a:latin typeface="Arial" panose="020B0604020202020204" pitchFamily="34" charset="0"/>
                <a:cs typeface="Arial" panose="020B0604020202020204" pitchFamily="34" charset="0"/>
              </a:rPr>
              <a:t>     Statement(s);</a:t>
            </a:r>
          </a:p>
          <a:p>
            <a:pPr marL="0" indent="0" algn="just">
              <a:buNone/>
            </a:pPr>
            <a:r>
              <a:rPr lang="en-US" sz="2000" b="1" dirty="0">
                <a:solidFill>
                  <a:srgbClr val="C00000"/>
                </a:solidFill>
                <a:latin typeface="Arial" panose="020B0604020202020204" pitchFamily="34" charset="0"/>
                <a:cs typeface="Arial" panose="020B0604020202020204" pitchFamily="34" charset="0"/>
              </a:rPr>
              <a:t>     Increment/Decrement;</a:t>
            </a:r>
          </a:p>
          <a:p>
            <a:pPr marL="0" indent="0" algn="just">
              <a:buNone/>
            </a:pPr>
            <a:r>
              <a:rPr lang="en-US" sz="2000" b="1" dirty="0">
                <a:solidFill>
                  <a:srgbClr val="C00000"/>
                </a:solidFill>
                <a:latin typeface="Arial" panose="020B0604020202020204" pitchFamily="34" charset="0"/>
                <a:cs typeface="Arial" panose="020B0604020202020204" pitchFamily="34" charset="0"/>
              </a:rPr>
              <a:t>}</a:t>
            </a:r>
          </a:p>
          <a:p>
            <a:pPr marL="0" indent="0" algn="just">
              <a:buNone/>
            </a:pPr>
            <a:endParaRPr lang="en-US" sz="2000" dirty="0">
              <a:solidFill>
                <a:srgbClr val="002060"/>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rotWithShape="1">
          <a:blip r:embed="rId2"/>
          <a:srcRect l="4110" t="1959" r="5047" b="2364"/>
          <a:stretch/>
        </p:blipFill>
        <p:spPr>
          <a:xfrm>
            <a:off x="6178731" y="2142309"/>
            <a:ext cx="5447212" cy="4715691"/>
          </a:xfrm>
          <a:prstGeom prst="rect">
            <a:avLst/>
          </a:prstGeom>
        </p:spPr>
      </p:pic>
    </p:spTree>
    <p:extLst>
      <p:ext uri="{BB962C8B-B14F-4D97-AF65-F5344CB8AC3E}">
        <p14:creationId xmlns:p14="http://schemas.microsoft.com/office/powerpoint/2010/main" val="12645271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582" y="705997"/>
            <a:ext cx="8911687" cy="576893"/>
          </a:xfrm>
        </p:spPr>
        <p:txBody>
          <a:bodyPr>
            <a:noAutofit/>
          </a:bodyPr>
          <a:lstStyle/>
          <a:p>
            <a:r>
              <a:rPr lang="en-US" sz="2800" b="1" dirty="0">
                <a:solidFill>
                  <a:srgbClr val="C00000"/>
                </a:solidFill>
                <a:latin typeface="Arial" panose="020B0604020202020204" pitchFamily="34" charset="0"/>
                <a:cs typeface="Arial" panose="020B0604020202020204" pitchFamily="34" charset="0"/>
              </a:rPr>
              <a:t>Do While Loop in Java</a:t>
            </a:r>
          </a:p>
        </p:txBody>
      </p:sp>
      <p:sp>
        <p:nvSpPr>
          <p:cNvPr id="3" name="Content Placeholder 2"/>
          <p:cNvSpPr>
            <a:spLocks noGrp="1"/>
          </p:cNvSpPr>
          <p:nvPr>
            <p:ph idx="1"/>
          </p:nvPr>
        </p:nvSpPr>
        <p:spPr>
          <a:xfrm>
            <a:off x="1824937" y="1574041"/>
            <a:ext cx="8724332" cy="5127010"/>
          </a:xfrm>
        </p:spPr>
        <p:txBody>
          <a:bodyPr/>
          <a:lstStyle/>
          <a:p>
            <a:pPr marL="0" indent="0" algn="just">
              <a:buNone/>
            </a:pPr>
            <a:r>
              <a:rPr lang="en-US" sz="2000" dirty="0">
                <a:solidFill>
                  <a:srgbClr val="002060"/>
                </a:solidFill>
                <a:latin typeface="Arial" panose="020B0604020202020204" pitchFamily="34" charset="0"/>
                <a:cs typeface="Arial" panose="020B0604020202020204" pitchFamily="34" charset="0"/>
              </a:rPr>
              <a:t>In the while loop statement, the test condition evaluates first before the loop body executes. If the condition is initially false, the body of loop will not execute at all and the control of execution will proceed to the next set of statements to execute</a:t>
            </a:r>
            <a:r>
              <a:rPr lang="en-US" sz="2000" dirty="0" smtClean="0">
                <a:solidFill>
                  <a:srgbClr val="002060"/>
                </a:solidFill>
                <a:latin typeface="Arial" panose="020B0604020202020204" pitchFamily="34" charset="0"/>
                <a:cs typeface="Arial" panose="020B0604020202020204" pitchFamily="34" charset="0"/>
              </a:rPr>
              <a:t>.</a:t>
            </a:r>
          </a:p>
          <a:p>
            <a:pPr marL="0" indent="0" algn="just">
              <a:buNone/>
            </a:pPr>
            <a:endParaRPr lang="en-US" dirty="0"/>
          </a:p>
          <a:p>
            <a:pPr marL="0" indent="0" algn="just">
              <a:buNone/>
            </a:pPr>
            <a:r>
              <a:rPr lang="en-US" sz="2000" b="1" dirty="0">
                <a:solidFill>
                  <a:srgbClr val="C00000"/>
                </a:solidFill>
                <a:latin typeface="Arial" panose="020B0604020202020204" pitchFamily="34" charset="0"/>
                <a:cs typeface="Arial" panose="020B0604020202020204" pitchFamily="34" charset="0"/>
              </a:rPr>
              <a:t>Syntax of Do While Loop in </a:t>
            </a:r>
            <a:r>
              <a:rPr lang="en-US" sz="2000" b="1" dirty="0" smtClean="0">
                <a:solidFill>
                  <a:srgbClr val="C00000"/>
                </a:solidFill>
                <a:latin typeface="Arial" panose="020B0604020202020204" pitchFamily="34" charset="0"/>
                <a:cs typeface="Arial" panose="020B0604020202020204" pitchFamily="34" charset="0"/>
              </a:rPr>
              <a:t>Java:</a:t>
            </a:r>
          </a:p>
          <a:p>
            <a:pPr marL="0" indent="0" algn="just">
              <a:buNone/>
            </a:pPr>
            <a:r>
              <a:rPr lang="en-US" sz="2000" b="1" dirty="0">
                <a:solidFill>
                  <a:srgbClr val="C00000"/>
                </a:solidFill>
                <a:latin typeface="Arial" panose="020B0604020202020204" pitchFamily="34" charset="0"/>
                <a:cs typeface="Arial" panose="020B0604020202020204" pitchFamily="34" charset="0"/>
              </a:rPr>
              <a:t>Initialization;</a:t>
            </a:r>
          </a:p>
          <a:p>
            <a:pPr marL="0" indent="0" algn="just">
              <a:buNone/>
            </a:pPr>
            <a:r>
              <a:rPr lang="en-US" sz="2000" b="1" dirty="0">
                <a:solidFill>
                  <a:srgbClr val="C00000"/>
                </a:solidFill>
                <a:latin typeface="Arial" panose="020B0604020202020204" pitchFamily="34" charset="0"/>
                <a:cs typeface="Arial" panose="020B0604020202020204" pitchFamily="34" charset="0"/>
              </a:rPr>
              <a:t>do {</a:t>
            </a:r>
          </a:p>
          <a:p>
            <a:pPr marL="0" indent="0" algn="just">
              <a:buNone/>
            </a:pPr>
            <a:r>
              <a:rPr lang="en-US" sz="2000" b="1" dirty="0" smtClean="0">
                <a:solidFill>
                  <a:srgbClr val="C00000"/>
                </a:solidFill>
                <a:latin typeface="Arial" panose="020B0604020202020204" pitchFamily="34" charset="0"/>
                <a:cs typeface="Arial" panose="020B0604020202020204" pitchFamily="34" charset="0"/>
              </a:rPr>
              <a:t>	Statement(s</a:t>
            </a:r>
            <a:r>
              <a:rPr lang="en-US" sz="2000" b="1" dirty="0">
                <a:solidFill>
                  <a:srgbClr val="C00000"/>
                </a:solidFill>
                <a:latin typeface="Arial" panose="020B0604020202020204" pitchFamily="34" charset="0"/>
                <a:cs typeface="Arial" panose="020B0604020202020204" pitchFamily="34" charset="0"/>
              </a:rPr>
              <a:t>);</a:t>
            </a:r>
          </a:p>
          <a:p>
            <a:pPr marL="0" indent="0" algn="just">
              <a:buNone/>
            </a:pPr>
            <a:r>
              <a:rPr lang="en-US" sz="2000" b="1" dirty="0">
                <a:solidFill>
                  <a:srgbClr val="C00000"/>
                </a:solidFill>
                <a:latin typeface="Arial" panose="020B0604020202020204" pitchFamily="34" charset="0"/>
                <a:cs typeface="Arial" panose="020B0604020202020204" pitchFamily="34" charset="0"/>
              </a:rPr>
              <a:t>     </a:t>
            </a:r>
            <a:r>
              <a:rPr lang="en-US" sz="2000" b="1" dirty="0" smtClean="0">
                <a:solidFill>
                  <a:srgbClr val="C00000"/>
                </a:solidFill>
                <a:latin typeface="Arial" panose="020B0604020202020204" pitchFamily="34" charset="0"/>
                <a:cs typeface="Arial" panose="020B0604020202020204" pitchFamily="34" charset="0"/>
              </a:rPr>
              <a:t> Increment / decrement</a:t>
            </a:r>
            <a:r>
              <a:rPr lang="en-US" sz="2000" b="1" dirty="0">
                <a:solidFill>
                  <a:srgbClr val="C00000"/>
                </a:solidFill>
                <a:latin typeface="Arial" panose="020B0604020202020204" pitchFamily="34" charset="0"/>
                <a:cs typeface="Arial" panose="020B0604020202020204" pitchFamily="34" charset="0"/>
              </a:rPr>
              <a:t>;</a:t>
            </a:r>
          </a:p>
          <a:p>
            <a:pPr marL="0" indent="0" algn="just">
              <a:buNone/>
            </a:pPr>
            <a:r>
              <a:rPr lang="en-US" sz="2000" b="1" dirty="0">
                <a:solidFill>
                  <a:srgbClr val="C00000"/>
                </a:solidFill>
                <a:latin typeface="Arial" panose="020B0604020202020204" pitchFamily="34" charset="0"/>
                <a:cs typeface="Arial" panose="020B0604020202020204" pitchFamily="34" charset="0"/>
              </a:rPr>
              <a:t>} while (test conditional expression);</a:t>
            </a:r>
            <a:endParaRPr lang="en-US" sz="2000" b="1" dirty="0" smtClean="0">
              <a:solidFill>
                <a:srgbClr val="C00000"/>
              </a:solidFill>
              <a:latin typeface="Arial" panose="020B0604020202020204" pitchFamily="34" charset="0"/>
              <a:cs typeface="Arial" panose="020B0604020202020204" pitchFamily="34" charset="0"/>
            </a:endParaRPr>
          </a:p>
          <a:p>
            <a:pPr marL="0" indent="0" algn="just">
              <a:buNone/>
            </a:pPr>
            <a:endParaRPr lang="en-US" dirty="0"/>
          </a:p>
        </p:txBody>
      </p:sp>
      <p:pic>
        <p:nvPicPr>
          <p:cNvPr id="4" name="Picture 3"/>
          <p:cNvPicPr>
            <a:picLocks noChangeAspect="1"/>
          </p:cNvPicPr>
          <p:nvPr/>
        </p:nvPicPr>
        <p:blipFill>
          <a:blip r:embed="rId2"/>
          <a:stretch>
            <a:fillRect/>
          </a:stretch>
        </p:blipFill>
        <p:spPr>
          <a:xfrm>
            <a:off x="6535558" y="2743200"/>
            <a:ext cx="5403893" cy="4114800"/>
          </a:xfrm>
          <a:prstGeom prst="rect">
            <a:avLst/>
          </a:prstGeom>
        </p:spPr>
      </p:pic>
    </p:spTree>
    <p:extLst>
      <p:ext uri="{BB962C8B-B14F-4D97-AF65-F5344CB8AC3E}">
        <p14:creationId xmlns:p14="http://schemas.microsoft.com/office/powerpoint/2010/main" val="244950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78" y="705997"/>
            <a:ext cx="8911687" cy="481359"/>
          </a:xfrm>
        </p:spPr>
        <p:txBody>
          <a:bodyPr>
            <a:noAutofit/>
          </a:bodyPr>
          <a:lstStyle/>
          <a:p>
            <a:r>
              <a:rPr lang="en-US" sz="2400" b="1" dirty="0">
                <a:solidFill>
                  <a:srgbClr val="C00000"/>
                </a:solidFill>
                <a:latin typeface="Arial" panose="020B0604020202020204" pitchFamily="34" charset="0"/>
                <a:cs typeface="Arial" panose="020B0604020202020204" pitchFamily="34" charset="0"/>
              </a:rPr>
              <a:t>Switch Statement in Java </a:t>
            </a:r>
          </a:p>
        </p:txBody>
      </p:sp>
      <p:sp>
        <p:nvSpPr>
          <p:cNvPr id="3" name="Content Placeholder 2"/>
          <p:cNvSpPr>
            <a:spLocks noGrp="1"/>
          </p:cNvSpPr>
          <p:nvPr>
            <p:ph idx="1"/>
          </p:nvPr>
        </p:nvSpPr>
        <p:spPr>
          <a:xfrm>
            <a:off x="1883391" y="1519450"/>
            <a:ext cx="8529852" cy="4785816"/>
          </a:xfrm>
        </p:spPr>
        <p:txBody>
          <a:bodyPr>
            <a:normAutofit/>
          </a:bodyPr>
          <a:lstStyle/>
          <a:p>
            <a:pPr algn="just">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A switch statement in Java is a conditional control statement (or multi-way decision statement) that executes one statement from multiple conditions.</a:t>
            </a:r>
          </a:p>
          <a:p>
            <a:pPr algn="just">
              <a:buFont typeface="Wingdings" panose="05000000000000000000" pitchFamily="2" charset="2"/>
              <a:buChar char="ü"/>
            </a:pPr>
            <a:endParaRPr lang="en-US" sz="2000" dirty="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It uses the result of an expression to evaluate which statements to execute. It is an alternative to if-else-if ladder statement.</a:t>
            </a:r>
          </a:p>
          <a:p>
            <a:pPr algn="just">
              <a:buFont typeface="Wingdings" panose="05000000000000000000" pitchFamily="2" charset="2"/>
              <a:buChar char="ü"/>
            </a:pPr>
            <a:endParaRPr lang="en-US" sz="2000" dirty="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In other words, a switch statement executes statements based on the value of a variable or an expression, against a list of case values. </a:t>
            </a:r>
            <a:endParaRPr lang="en-US" sz="2000" dirty="0" smtClean="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endParaRPr lang="en-US" sz="2000" dirty="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000" dirty="0" smtClean="0">
                <a:solidFill>
                  <a:srgbClr val="002060"/>
                </a:solidFill>
                <a:latin typeface="Arial" panose="020B0604020202020204" pitchFamily="34" charset="0"/>
                <a:cs typeface="Arial" panose="020B0604020202020204" pitchFamily="34" charset="0"/>
              </a:rPr>
              <a:t>If </a:t>
            </a:r>
            <a:r>
              <a:rPr lang="en-US" sz="2000" dirty="0">
                <a:solidFill>
                  <a:srgbClr val="002060"/>
                </a:solidFill>
                <a:latin typeface="Arial" panose="020B0604020202020204" pitchFamily="34" charset="0"/>
                <a:cs typeface="Arial" panose="020B0604020202020204" pitchFamily="34" charset="0"/>
              </a:rPr>
              <a:t>a match is found, a block of statements corresponding to that case is executed.</a:t>
            </a:r>
          </a:p>
        </p:txBody>
      </p:sp>
    </p:spTree>
    <p:extLst>
      <p:ext uri="{BB962C8B-B14F-4D97-AF65-F5344CB8AC3E}">
        <p14:creationId xmlns:p14="http://schemas.microsoft.com/office/powerpoint/2010/main" val="3089980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3934" y="733292"/>
            <a:ext cx="8911687" cy="495006"/>
          </a:xfrm>
        </p:spPr>
        <p:txBody>
          <a:bodyPr>
            <a:noAutofit/>
          </a:bodyPr>
          <a:lstStyle/>
          <a:p>
            <a:r>
              <a:rPr lang="en-US" sz="2400" b="1" dirty="0">
                <a:solidFill>
                  <a:srgbClr val="C00000"/>
                </a:solidFill>
                <a:latin typeface="Arial" panose="020B0604020202020204" pitchFamily="34" charset="0"/>
                <a:cs typeface="Arial" panose="020B0604020202020204" pitchFamily="34" charset="0"/>
              </a:rPr>
              <a:t>Syntax to Switch Statement in Java</a:t>
            </a:r>
          </a:p>
        </p:txBody>
      </p:sp>
      <p:sp>
        <p:nvSpPr>
          <p:cNvPr id="3" name="Content Placeholder 2"/>
          <p:cNvSpPr>
            <a:spLocks noGrp="1"/>
          </p:cNvSpPr>
          <p:nvPr>
            <p:ph idx="1"/>
          </p:nvPr>
        </p:nvSpPr>
        <p:spPr>
          <a:xfrm>
            <a:off x="1766935" y="1342028"/>
            <a:ext cx="8915400" cy="5515972"/>
          </a:xfrm>
        </p:spPr>
        <p:txBody>
          <a:bodyPr>
            <a:noAutofit/>
          </a:bodyPr>
          <a:lstStyle/>
          <a:p>
            <a:pPr marL="0" indent="0">
              <a:buNone/>
            </a:pPr>
            <a:r>
              <a:rPr lang="en-US" sz="1400" dirty="0">
                <a:solidFill>
                  <a:srgbClr val="002060"/>
                </a:solidFill>
                <a:latin typeface="Arial" panose="020B0604020202020204" pitchFamily="34" charset="0"/>
                <a:cs typeface="Arial" panose="020B0604020202020204" pitchFamily="34" charset="0"/>
              </a:rPr>
              <a:t>switch(integer expression)</a:t>
            </a:r>
          </a:p>
          <a:p>
            <a:pPr marL="0" indent="0">
              <a:buNone/>
            </a:pPr>
            <a:r>
              <a:rPr lang="en-US" sz="1400" dirty="0">
                <a:solidFill>
                  <a:srgbClr val="002060"/>
                </a:solidFill>
                <a:latin typeface="Arial" panose="020B0604020202020204" pitchFamily="34" charset="0"/>
                <a:cs typeface="Arial" panose="020B0604020202020204" pitchFamily="34" charset="0"/>
              </a:rPr>
              <a:t>{</a:t>
            </a:r>
          </a:p>
          <a:p>
            <a:pPr marL="0" indent="0">
              <a:buNone/>
            </a:pPr>
            <a:r>
              <a:rPr lang="en-US" sz="1400" dirty="0">
                <a:solidFill>
                  <a:srgbClr val="002060"/>
                </a:solidFill>
                <a:latin typeface="Arial" panose="020B0604020202020204" pitchFamily="34" charset="0"/>
                <a:cs typeface="Arial" panose="020B0604020202020204" pitchFamily="34" charset="0"/>
              </a:rPr>
              <a:t>  case value-1:</a:t>
            </a:r>
          </a:p>
          <a:p>
            <a:pPr marL="0" indent="0">
              <a:buNone/>
            </a:pPr>
            <a:r>
              <a:rPr lang="en-US" sz="1400" dirty="0">
                <a:solidFill>
                  <a:srgbClr val="002060"/>
                </a:solidFill>
                <a:latin typeface="Arial" panose="020B0604020202020204" pitchFamily="34" charset="0"/>
                <a:cs typeface="Arial" panose="020B0604020202020204" pitchFamily="34" charset="0"/>
              </a:rPr>
              <a:t>   // statement sequence</a:t>
            </a:r>
          </a:p>
          <a:p>
            <a:pPr marL="0" indent="0">
              <a:buNone/>
            </a:pPr>
            <a:r>
              <a:rPr lang="en-US" sz="1400" dirty="0">
                <a:solidFill>
                  <a:srgbClr val="002060"/>
                </a:solidFill>
                <a:latin typeface="Arial" panose="020B0604020202020204" pitchFamily="34" charset="0"/>
                <a:cs typeface="Arial" panose="020B0604020202020204" pitchFamily="34" charset="0"/>
              </a:rPr>
              <a:t>      break;</a:t>
            </a:r>
          </a:p>
          <a:p>
            <a:pPr marL="0" indent="0">
              <a:buNone/>
            </a:pPr>
            <a:r>
              <a:rPr lang="en-US" sz="1400" dirty="0">
                <a:solidFill>
                  <a:srgbClr val="002060"/>
                </a:solidFill>
                <a:latin typeface="Arial" panose="020B0604020202020204" pitchFamily="34" charset="0"/>
                <a:cs typeface="Arial" panose="020B0604020202020204" pitchFamily="34" charset="0"/>
              </a:rPr>
              <a:t>  case value-2:</a:t>
            </a:r>
          </a:p>
          <a:p>
            <a:pPr marL="0" indent="0">
              <a:buNone/>
            </a:pPr>
            <a:r>
              <a:rPr lang="en-US" sz="1400" dirty="0">
                <a:solidFill>
                  <a:srgbClr val="002060"/>
                </a:solidFill>
                <a:latin typeface="Arial" panose="020B0604020202020204" pitchFamily="34" charset="0"/>
                <a:cs typeface="Arial" panose="020B0604020202020204" pitchFamily="34" charset="0"/>
              </a:rPr>
              <a:t>   // statement sequence</a:t>
            </a:r>
          </a:p>
          <a:p>
            <a:pPr marL="0" indent="0">
              <a:buNone/>
            </a:pPr>
            <a:r>
              <a:rPr lang="en-US" sz="1400" dirty="0">
                <a:solidFill>
                  <a:srgbClr val="002060"/>
                </a:solidFill>
                <a:latin typeface="Arial" panose="020B0604020202020204" pitchFamily="34" charset="0"/>
                <a:cs typeface="Arial" panose="020B0604020202020204" pitchFamily="34" charset="0"/>
              </a:rPr>
              <a:t>      break;</a:t>
            </a:r>
          </a:p>
          <a:p>
            <a:pPr marL="0" indent="0">
              <a:buNone/>
            </a:pPr>
            <a:r>
              <a:rPr lang="en-US" sz="1400" dirty="0">
                <a:solidFill>
                  <a:srgbClr val="002060"/>
                </a:solidFill>
                <a:latin typeface="Arial" panose="020B0604020202020204" pitchFamily="34" charset="0"/>
                <a:cs typeface="Arial" panose="020B0604020202020204" pitchFamily="34" charset="0"/>
              </a:rPr>
              <a:t>   . . . . . </a:t>
            </a:r>
          </a:p>
          <a:p>
            <a:pPr marL="0" indent="0">
              <a:buNone/>
            </a:pPr>
            <a:r>
              <a:rPr lang="en-US" sz="1400" dirty="0">
                <a:solidFill>
                  <a:srgbClr val="002060"/>
                </a:solidFill>
                <a:latin typeface="Arial" panose="020B0604020202020204" pitchFamily="34" charset="0"/>
                <a:cs typeface="Arial" panose="020B0604020202020204" pitchFamily="34" charset="0"/>
              </a:rPr>
              <a:t>  case value-n:</a:t>
            </a:r>
          </a:p>
          <a:p>
            <a:pPr marL="0" indent="0">
              <a:buNone/>
            </a:pPr>
            <a:r>
              <a:rPr lang="en-US" sz="1400" dirty="0">
                <a:solidFill>
                  <a:srgbClr val="002060"/>
                </a:solidFill>
                <a:latin typeface="Arial" panose="020B0604020202020204" pitchFamily="34" charset="0"/>
                <a:cs typeface="Arial" panose="020B0604020202020204" pitchFamily="34" charset="0"/>
              </a:rPr>
              <a:t>   // statement sequence</a:t>
            </a:r>
          </a:p>
          <a:p>
            <a:pPr marL="0" indent="0">
              <a:buNone/>
            </a:pPr>
            <a:r>
              <a:rPr lang="en-US" sz="1400" dirty="0">
                <a:solidFill>
                  <a:srgbClr val="002060"/>
                </a:solidFill>
                <a:latin typeface="Arial" panose="020B0604020202020204" pitchFamily="34" charset="0"/>
                <a:cs typeface="Arial" panose="020B0604020202020204" pitchFamily="34" charset="0"/>
              </a:rPr>
              <a:t>      break;</a:t>
            </a:r>
          </a:p>
          <a:p>
            <a:pPr marL="0" indent="0">
              <a:buNone/>
            </a:pPr>
            <a:r>
              <a:rPr lang="en-US" sz="1400" dirty="0">
                <a:solidFill>
                  <a:srgbClr val="002060"/>
                </a:solidFill>
                <a:latin typeface="Arial" panose="020B0604020202020204" pitchFamily="34" charset="0"/>
                <a:cs typeface="Arial" panose="020B0604020202020204" pitchFamily="34" charset="0"/>
              </a:rPr>
              <a:t>  default:</a:t>
            </a:r>
          </a:p>
          <a:p>
            <a:pPr marL="0" indent="0">
              <a:buNone/>
            </a:pPr>
            <a:r>
              <a:rPr lang="en-US" sz="1400" dirty="0">
                <a:solidFill>
                  <a:srgbClr val="002060"/>
                </a:solidFill>
                <a:latin typeface="Arial" panose="020B0604020202020204" pitchFamily="34" charset="0"/>
                <a:cs typeface="Arial" panose="020B0604020202020204" pitchFamily="34" charset="0"/>
              </a:rPr>
              <a:t>    // default statement sequence</a:t>
            </a:r>
          </a:p>
          <a:p>
            <a:pPr marL="0" indent="0">
              <a:buNone/>
            </a:pPr>
            <a:r>
              <a:rPr lang="en-US" sz="1400" dirty="0">
                <a:solidFill>
                  <a:srgbClr val="002060"/>
                </a:solidFill>
                <a:latin typeface="Arial" panose="020B0604020202020204" pitchFamily="34" charset="0"/>
                <a:cs typeface="Arial" panose="020B0604020202020204" pitchFamily="34" charset="0"/>
              </a:rPr>
              <a:t>}</a:t>
            </a:r>
          </a:p>
          <a:p>
            <a:pPr marL="0" indent="0">
              <a:buNone/>
            </a:pPr>
            <a:r>
              <a:rPr lang="en-US" sz="1400" dirty="0">
                <a:solidFill>
                  <a:srgbClr val="002060"/>
                </a:solidFill>
                <a:latin typeface="Arial" panose="020B0604020202020204" pitchFamily="34" charset="0"/>
                <a:cs typeface="Arial" panose="020B0604020202020204" pitchFamily="34" charset="0"/>
              </a:rPr>
              <a:t>statement-x;</a:t>
            </a:r>
          </a:p>
        </p:txBody>
      </p:sp>
    </p:spTree>
    <p:extLst>
      <p:ext uri="{BB962C8B-B14F-4D97-AF65-F5344CB8AC3E}">
        <p14:creationId xmlns:p14="http://schemas.microsoft.com/office/powerpoint/2010/main" val="451618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35623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8460" y="1642281"/>
            <a:ext cx="8042394" cy="3777622"/>
          </a:xfrm>
        </p:spPr>
        <p:txBody>
          <a:bodyPr>
            <a:normAutofit/>
          </a:bodyPr>
          <a:lstStyle/>
          <a:p>
            <a:pPr marL="0" indent="0">
              <a:buNone/>
            </a:pPr>
            <a:r>
              <a:rPr lang="en-US" sz="2400" b="1" dirty="0">
                <a:solidFill>
                  <a:srgbClr val="002060"/>
                </a:solidFill>
                <a:latin typeface="Arial" panose="020B0604020202020204" pitchFamily="34" charset="0"/>
                <a:cs typeface="Arial" panose="020B0604020202020204" pitchFamily="34" charset="0"/>
              </a:rPr>
              <a:t>Java supports two kinds of control flow statements</a:t>
            </a:r>
            <a:r>
              <a:rPr lang="en-US" sz="2400" dirty="0">
                <a:solidFill>
                  <a:srgbClr val="002060"/>
                </a:solidFill>
                <a:latin typeface="Arial" panose="020B0604020202020204" pitchFamily="34" charset="0"/>
                <a:cs typeface="Arial" panose="020B0604020202020204" pitchFamily="34" charset="0"/>
              </a:rPr>
              <a:t>:</a:t>
            </a:r>
          </a:p>
          <a:p>
            <a:pPr marL="0" indent="0">
              <a:buNone/>
            </a:pPr>
            <a:endParaRPr lang="en-US" sz="2400" dirty="0">
              <a:solidFill>
                <a:srgbClr val="002060"/>
              </a:solidFill>
              <a:latin typeface="Arial" panose="020B0604020202020204" pitchFamily="34" charset="0"/>
              <a:cs typeface="Arial" panose="020B0604020202020204" pitchFamily="34" charset="0"/>
            </a:endParaRPr>
          </a:p>
          <a:p>
            <a:pPr>
              <a:buFont typeface="+mj-lt"/>
              <a:buAutoNum type="arabicPeriod"/>
            </a:pPr>
            <a:r>
              <a:rPr lang="en-US" sz="2400" dirty="0">
                <a:solidFill>
                  <a:srgbClr val="002060"/>
                </a:solidFill>
                <a:latin typeface="Arial" panose="020B0604020202020204" pitchFamily="34" charset="0"/>
                <a:cs typeface="Arial" panose="020B0604020202020204" pitchFamily="34" charset="0"/>
              </a:rPr>
              <a:t>Conditional statements</a:t>
            </a:r>
          </a:p>
          <a:p>
            <a:pPr>
              <a:buFont typeface="+mj-lt"/>
              <a:buAutoNum type="arabicPeriod"/>
            </a:pPr>
            <a:r>
              <a:rPr lang="en-US" sz="2400" dirty="0">
                <a:solidFill>
                  <a:srgbClr val="002060"/>
                </a:solidFill>
                <a:latin typeface="Arial" panose="020B0604020202020204" pitchFamily="34" charset="0"/>
                <a:cs typeface="Arial" panose="020B0604020202020204" pitchFamily="34" charset="0"/>
              </a:rPr>
              <a:t>Unconditional statements</a:t>
            </a:r>
          </a:p>
        </p:txBody>
      </p:sp>
      <p:sp>
        <p:nvSpPr>
          <p:cNvPr id="4" name="Title 1"/>
          <p:cNvSpPr>
            <a:spLocks noGrp="1"/>
          </p:cNvSpPr>
          <p:nvPr>
            <p:ph type="title"/>
          </p:nvPr>
        </p:nvSpPr>
        <p:spPr>
          <a:xfrm>
            <a:off x="1692173" y="760588"/>
            <a:ext cx="8911687" cy="508654"/>
          </a:xfrm>
        </p:spPr>
        <p:txBody>
          <a:bodyPr>
            <a:normAutofit fontScale="90000"/>
          </a:bodyPr>
          <a:lstStyle/>
          <a:p>
            <a:r>
              <a:rPr lang="en-US" sz="2800" b="1" dirty="0">
                <a:solidFill>
                  <a:srgbClr val="C00000"/>
                </a:solidFill>
                <a:latin typeface="Arial" panose="020B0604020202020204" pitchFamily="34" charset="0"/>
                <a:cs typeface="Arial" panose="020B0604020202020204" pitchFamily="34" charset="0"/>
              </a:rPr>
              <a:t>Control Statements in Java </a:t>
            </a:r>
          </a:p>
        </p:txBody>
      </p:sp>
    </p:spTree>
    <p:extLst>
      <p:ext uri="{BB962C8B-B14F-4D97-AF65-F5344CB8AC3E}">
        <p14:creationId xmlns:p14="http://schemas.microsoft.com/office/powerpoint/2010/main" val="2939857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692172" y="1269242"/>
            <a:ext cx="8911687" cy="5588758"/>
          </a:xfrm>
          <a:prstGeom prst="rect">
            <a:avLst/>
          </a:prstGeom>
        </p:spPr>
      </p:pic>
      <p:sp>
        <p:nvSpPr>
          <p:cNvPr id="4" name="Title 1"/>
          <p:cNvSpPr>
            <a:spLocks noGrp="1"/>
          </p:cNvSpPr>
          <p:nvPr>
            <p:ph type="title"/>
          </p:nvPr>
        </p:nvSpPr>
        <p:spPr>
          <a:xfrm>
            <a:off x="1692173" y="760588"/>
            <a:ext cx="8911687" cy="508654"/>
          </a:xfrm>
        </p:spPr>
        <p:txBody>
          <a:bodyPr>
            <a:normAutofit fontScale="90000"/>
          </a:bodyPr>
          <a:lstStyle/>
          <a:p>
            <a:r>
              <a:rPr lang="en-US" sz="2800" b="1" dirty="0">
                <a:solidFill>
                  <a:srgbClr val="C00000"/>
                </a:solidFill>
                <a:latin typeface="Arial" panose="020B0604020202020204" pitchFamily="34" charset="0"/>
                <a:cs typeface="Arial" panose="020B0604020202020204" pitchFamily="34" charset="0"/>
              </a:rPr>
              <a:t>Control Statements in Java </a:t>
            </a:r>
          </a:p>
        </p:txBody>
      </p:sp>
    </p:spTree>
    <p:extLst>
      <p:ext uri="{BB962C8B-B14F-4D97-AF65-F5344CB8AC3E}">
        <p14:creationId xmlns:p14="http://schemas.microsoft.com/office/powerpoint/2010/main" val="3149606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746940"/>
            <a:ext cx="8911687" cy="454063"/>
          </a:xfrm>
        </p:spPr>
        <p:txBody>
          <a:bodyPr>
            <a:normAutofit fontScale="90000"/>
          </a:bodyPr>
          <a:lstStyle/>
          <a:p>
            <a:r>
              <a:rPr lang="en-US" b="1" dirty="0">
                <a:solidFill>
                  <a:srgbClr val="C00000"/>
                </a:solidFill>
                <a:latin typeface="Arial" panose="020B0604020202020204" pitchFamily="34" charset="0"/>
                <a:cs typeface="Arial" panose="020B0604020202020204" pitchFamily="34" charset="0"/>
              </a:rPr>
              <a:t>If Statement in Java</a:t>
            </a:r>
          </a:p>
        </p:txBody>
      </p:sp>
      <p:sp>
        <p:nvSpPr>
          <p:cNvPr id="3" name="Content Placeholder 2"/>
          <p:cNvSpPr>
            <a:spLocks noGrp="1"/>
          </p:cNvSpPr>
          <p:nvPr>
            <p:ph idx="1"/>
          </p:nvPr>
        </p:nvSpPr>
        <p:spPr>
          <a:xfrm>
            <a:off x="1828800" y="1533097"/>
            <a:ext cx="8438030" cy="5072419"/>
          </a:xfrm>
        </p:spPr>
        <p:txBody>
          <a:bodyPr>
            <a:normAutofit/>
          </a:bodyPr>
          <a:lstStyle/>
          <a:p>
            <a:pPr marL="0" indent="0" algn="just">
              <a:buNone/>
            </a:pPr>
            <a:r>
              <a:rPr lang="en-US" sz="2000" dirty="0">
                <a:solidFill>
                  <a:srgbClr val="002060"/>
                </a:solidFill>
                <a:latin typeface="Arial" panose="020B0604020202020204" pitchFamily="34" charset="0"/>
                <a:cs typeface="Arial" panose="020B0604020202020204" pitchFamily="34" charset="0"/>
              </a:rPr>
              <a:t>An if statement in Java is the simplest decision-making statement that allows to specify alternative paths of execution in a program. It is also called a conditional control statement or selection statement in Java</a:t>
            </a:r>
            <a:r>
              <a:rPr lang="en-US" sz="2000" dirty="0" smtClean="0">
                <a:solidFill>
                  <a:srgbClr val="002060"/>
                </a:solidFill>
                <a:latin typeface="Arial" panose="020B0604020202020204" pitchFamily="34" charset="0"/>
                <a:cs typeface="Arial" panose="020B0604020202020204" pitchFamily="34" charset="0"/>
              </a:rPr>
              <a:t>.</a:t>
            </a:r>
          </a:p>
          <a:p>
            <a:pPr marL="0" indent="0" algn="just">
              <a:buNone/>
            </a:pPr>
            <a:endParaRPr lang="en-US" sz="2000" b="1" dirty="0" smtClean="0">
              <a:solidFill>
                <a:srgbClr val="002060"/>
              </a:solidFill>
              <a:latin typeface="Arial" panose="020B0604020202020204" pitchFamily="34" charset="0"/>
              <a:cs typeface="Arial" panose="020B0604020202020204" pitchFamily="34" charset="0"/>
            </a:endParaRPr>
          </a:p>
          <a:p>
            <a:pPr marL="0" indent="0" algn="just">
              <a:buNone/>
            </a:pPr>
            <a:r>
              <a:rPr lang="en-US" sz="2000" b="1" dirty="0" smtClean="0">
                <a:solidFill>
                  <a:srgbClr val="002060"/>
                </a:solidFill>
                <a:latin typeface="Arial" panose="020B0604020202020204" pitchFamily="34" charset="0"/>
                <a:cs typeface="Arial" panose="020B0604020202020204" pitchFamily="34" charset="0"/>
              </a:rPr>
              <a:t>// Syntax:</a:t>
            </a:r>
          </a:p>
          <a:p>
            <a:pPr marL="0" indent="0" algn="just">
              <a:buNone/>
            </a:pPr>
            <a:r>
              <a:rPr lang="en-US" sz="2000" dirty="0" smtClean="0">
                <a:solidFill>
                  <a:srgbClr val="C00000"/>
                </a:solidFill>
                <a:latin typeface="Arial" panose="020B0604020202020204" pitchFamily="34" charset="0"/>
                <a:cs typeface="Arial" panose="020B0604020202020204" pitchFamily="34" charset="0"/>
              </a:rPr>
              <a:t>if(Condition</a:t>
            </a:r>
            <a:r>
              <a:rPr lang="en-US" sz="2000" dirty="0">
                <a:solidFill>
                  <a:srgbClr val="C00000"/>
                </a:solidFill>
                <a:latin typeface="Arial" panose="020B0604020202020204" pitchFamily="34" charset="0"/>
                <a:cs typeface="Arial" panose="020B0604020202020204" pitchFamily="34" charset="0"/>
              </a:rPr>
              <a:t>)</a:t>
            </a:r>
          </a:p>
          <a:p>
            <a:pPr marL="0" indent="0" algn="just">
              <a:buNone/>
            </a:pPr>
            <a:r>
              <a:rPr lang="en-US" sz="2000" dirty="0">
                <a:solidFill>
                  <a:srgbClr val="C00000"/>
                </a:solidFill>
                <a:latin typeface="Arial" panose="020B0604020202020204" pitchFamily="34" charset="0"/>
                <a:cs typeface="Arial" panose="020B0604020202020204" pitchFamily="34" charset="0"/>
              </a:rPr>
              <a:t>   statement; // statement to be executed if the condition is true.</a:t>
            </a:r>
          </a:p>
          <a:p>
            <a:pPr marL="0" indent="0" algn="just">
              <a:buNone/>
            </a:pPr>
            <a:r>
              <a:rPr lang="en-US" sz="2000" dirty="0">
                <a:solidFill>
                  <a:srgbClr val="C00000"/>
                </a:solidFill>
                <a:latin typeface="Arial" panose="020B0604020202020204" pitchFamily="34" charset="0"/>
                <a:cs typeface="Arial" panose="020B0604020202020204" pitchFamily="34" charset="0"/>
              </a:rPr>
              <a:t>or,</a:t>
            </a:r>
          </a:p>
          <a:p>
            <a:pPr marL="0" indent="0" algn="just">
              <a:buNone/>
            </a:pPr>
            <a:r>
              <a:rPr lang="en-US" sz="2000" dirty="0">
                <a:solidFill>
                  <a:srgbClr val="C00000"/>
                </a:solidFill>
                <a:latin typeface="Arial" panose="020B0604020202020204" pitchFamily="34" charset="0"/>
                <a:cs typeface="Arial" panose="020B0604020202020204" pitchFamily="34" charset="0"/>
              </a:rPr>
              <a:t>  if(Condition) </a:t>
            </a:r>
          </a:p>
          <a:p>
            <a:pPr marL="0" indent="0" algn="just">
              <a:buNone/>
            </a:pPr>
            <a:r>
              <a:rPr lang="en-US" sz="2000" dirty="0">
                <a:solidFill>
                  <a:srgbClr val="C00000"/>
                </a:solidFill>
                <a:latin typeface="Arial" panose="020B0604020202020204" pitchFamily="34" charset="0"/>
                <a:cs typeface="Arial" panose="020B0604020202020204" pitchFamily="34" charset="0"/>
              </a:rPr>
              <a:t>  {</a:t>
            </a:r>
          </a:p>
          <a:p>
            <a:pPr marL="0" indent="0" algn="just">
              <a:buNone/>
            </a:pPr>
            <a:r>
              <a:rPr lang="en-US" sz="2000" dirty="0">
                <a:solidFill>
                  <a:srgbClr val="C00000"/>
                </a:solidFill>
                <a:latin typeface="Arial" panose="020B0604020202020204" pitchFamily="34" charset="0"/>
                <a:cs typeface="Arial" panose="020B0604020202020204" pitchFamily="34" charset="0"/>
              </a:rPr>
              <a:t>    statements; // statements to be executed if the condition is true.</a:t>
            </a:r>
          </a:p>
          <a:p>
            <a:pPr marL="0" indent="0" algn="just">
              <a:buNone/>
            </a:pPr>
            <a:r>
              <a:rPr lang="en-US" sz="2000" dirty="0">
                <a:solidFill>
                  <a:srgbClr val="C0000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6476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746940"/>
            <a:ext cx="8911687" cy="454063"/>
          </a:xfrm>
        </p:spPr>
        <p:txBody>
          <a:bodyPr>
            <a:normAutofit fontScale="90000"/>
          </a:bodyPr>
          <a:lstStyle/>
          <a:p>
            <a:r>
              <a:rPr lang="en-US" b="1" dirty="0">
                <a:solidFill>
                  <a:srgbClr val="C00000"/>
                </a:solidFill>
                <a:latin typeface="Arial" panose="020B0604020202020204" pitchFamily="34" charset="0"/>
                <a:cs typeface="Arial" panose="020B0604020202020204" pitchFamily="34" charset="0"/>
              </a:rPr>
              <a:t>If Statement in Java</a:t>
            </a:r>
          </a:p>
        </p:txBody>
      </p:sp>
      <p:pic>
        <p:nvPicPr>
          <p:cNvPr id="4" name="Content Placeholder 3"/>
          <p:cNvPicPr>
            <a:picLocks noGrp="1" noChangeAspect="1"/>
          </p:cNvPicPr>
          <p:nvPr>
            <p:ph idx="1"/>
          </p:nvPr>
        </p:nvPicPr>
        <p:blipFill>
          <a:blip r:embed="rId2"/>
          <a:stretch>
            <a:fillRect/>
          </a:stretch>
        </p:blipFill>
        <p:spPr>
          <a:xfrm>
            <a:off x="1803127" y="1558794"/>
            <a:ext cx="7941373" cy="5299206"/>
          </a:xfrm>
          <a:prstGeom prst="rect">
            <a:avLst/>
          </a:prstGeom>
        </p:spPr>
      </p:pic>
    </p:spTree>
    <p:extLst>
      <p:ext uri="{BB962C8B-B14F-4D97-AF65-F5344CB8AC3E}">
        <p14:creationId xmlns:p14="http://schemas.microsoft.com/office/powerpoint/2010/main" val="4257681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77" y="760588"/>
            <a:ext cx="8911687" cy="658780"/>
          </a:xfrm>
        </p:spPr>
        <p:txBody>
          <a:bodyPr>
            <a:normAutofit/>
          </a:bodyPr>
          <a:lstStyle/>
          <a:p>
            <a:r>
              <a:rPr lang="en-US" sz="2800" b="1" dirty="0">
                <a:solidFill>
                  <a:srgbClr val="C00000"/>
                </a:solidFill>
              </a:rPr>
              <a:t>If else in Java | Nested if else</a:t>
            </a:r>
          </a:p>
        </p:txBody>
      </p:sp>
      <p:sp>
        <p:nvSpPr>
          <p:cNvPr id="3" name="Content Placeholder 2"/>
          <p:cNvSpPr>
            <a:spLocks noGrp="1"/>
          </p:cNvSpPr>
          <p:nvPr>
            <p:ph idx="1"/>
          </p:nvPr>
        </p:nvSpPr>
        <p:spPr>
          <a:xfrm>
            <a:off x="1815151" y="1642279"/>
            <a:ext cx="8543499" cy="4908645"/>
          </a:xfrm>
        </p:spPr>
        <p:txBody>
          <a:bodyPr>
            <a:normAutofit/>
          </a:bodyPr>
          <a:lstStyle/>
          <a:p>
            <a:pPr marL="0" indent="0">
              <a:buNone/>
            </a:pPr>
            <a:r>
              <a:rPr lang="en-US" sz="2000" dirty="0">
                <a:solidFill>
                  <a:srgbClr val="002060"/>
                </a:solidFill>
                <a:latin typeface="Arial" panose="020B0604020202020204" pitchFamily="34" charset="0"/>
                <a:cs typeface="Arial" panose="020B0604020202020204" pitchFamily="34" charset="0"/>
              </a:rPr>
              <a:t>A two-way if else statement in Java routes program execution through two different paths based on whether the condition is true or false</a:t>
            </a:r>
            <a:r>
              <a:rPr lang="en-US" sz="2000" dirty="0" smtClean="0">
                <a:solidFill>
                  <a:srgbClr val="002060"/>
                </a:solidFill>
                <a:latin typeface="Arial" panose="020B0604020202020204" pitchFamily="34" charset="0"/>
                <a:cs typeface="Arial" panose="020B0604020202020204" pitchFamily="34" charset="0"/>
              </a:rPr>
              <a:t>.</a:t>
            </a:r>
          </a:p>
          <a:p>
            <a:pPr marL="0" indent="0">
              <a:buNone/>
            </a:pPr>
            <a:r>
              <a:rPr lang="en-US" sz="2000" b="1" dirty="0" smtClean="0">
                <a:solidFill>
                  <a:srgbClr val="002060"/>
                </a:solidFill>
                <a:latin typeface="Arial" panose="020B0604020202020204" pitchFamily="34" charset="0"/>
                <a:cs typeface="Arial" panose="020B0604020202020204" pitchFamily="34" charset="0"/>
              </a:rPr>
              <a:t>Syntax:</a:t>
            </a:r>
          </a:p>
          <a:p>
            <a:pPr marL="0" indent="0">
              <a:buNone/>
            </a:pPr>
            <a:endParaRPr lang="en-US" sz="2000" b="1" dirty="0" smtClean="0">
              <a:solidFill>
                <a:srgbClr val="002060"/>
              </a:solidFill>
              <a:latin typeface="Arial" panose="020B0604020202020204" pitchFamily="34" charset="0"/>
              <a:cs typeface="Arial" panose="020B0604020202020204" pitchFamily="34" charset="0"/>
            </a:endParaRPr>
          </a:p>
          <a:p>
            <a:pPr marL="0" indent="0">
              <a:buNone/>
            </a:pPr>
            <a:r>
              <a:rPr lang="en-US" sz="2000" dirty="0" smtClean="0">
                <a:solidFill>
                  <a:srgbClr val="C00000"/>
                </a:solidFill>
                <a:latin typeface="Arial" panose="020B0604020202020204" pitchFamily="34" charset="0"/>
                <a:cs typeface="Arial" panose="020B0604020202020204" pitchFamily="34" charset="0"/>
              </a:rPr>
              <a:t>if(</a:t>
            </a:r>
            <a:r>
              <a:rPr lang="en-US" sz="2000" dirty="0" err="1" smtClean="0">
                <a:solidFill>
                  <a:srgbClr val="C00000"/>
                </a:solidFill>
                <a:latin typeface="Arial" panose="020B0604020202020204" pitchFamily="34" charset="0"/>
                <a:cs typeface="Arial" panose="020B0604020202020204" pitchFamily="34" charset="0"/>
              </a:rPr>
              <a:t>boolean</a:t>
            </a:r>
            <a:r>
              <a:rPr lang="en-US" sz="2000" dirty="0" smtClean="0">
                <a:solidFill>
                  <a:srgbClr val="C00000"/>
                </a:solidFill>
                <a:latin typeface="Arial" panose="020B0604020202020204" pitchFamily="34" charset="0"/>
                <a:cs typeface="Arial" panose="020B0604020202020204" pitchFamily="34" charset="0"/>
              </a:rPr>
              <a:t> </a:t>
            </a:r>
            <a:r>
              <a:rPr lang="en-US" sz="2000" dirty="0">
                <a:solidFill>
                  <a:srgbClr val="C00000"/>
                </a:solidFill>
                <a:latin typeface="Arial" panose="020B0604020202020204" pitchFamily="34" charset="0"/>
                <a:cs typeface="Arial" panose="020B0604020202020204" pitchFamily="34" charset="0"/>
              </a:rPr>
              <a:t>expression or condition) {</a:t>
            </a:r>
          </a:p>
          <a:p>
            <a:pPr marL="0" indent="0">
              <a:buNone/>
            </a:pPr>
            <a:r>
              <a:rPr lang="en-US" sz="2000" dirty="0">
                <a:solidFill>
                  <a:srgbClr val="C00000"/>
                </a:solidFill>
                <a:latin typeface="Arial" panose="020B0604020202020204" pitchFamily="34" charset="0"/>
                <a:cs typeface="Arial" panose="020B0604020202020204" pitchFamily="34" charset="0"/>
              </a:rPr>
              <a:t>    statement1; // statement to be executed if the condition is true.</a:t>
            </a:r>
          </a:p>
          <a:p>
            <a:pPr marL="0" indent="0">
              <a:buNone/>
            </a:pPr>
            <a:r>
              <a:rPr lang="en-US" sz="2000" dirty="0">
                <a:solidFill>
                  <a:srgbClr val="C00000"/>
                </a:solidFill>
                <a:latin typeface="Arial" panose="020B0604020202020204" pitchFamily="34" charset="0"/>
                <a:cs typeface="Arial" panose="020B0604020202020204" pitchFamily="34" charset="0"/>
              </a:rPr>
              <a:t>}</a:t>
            </a:r>
          </a:p>
          <a:p>
            <a:pPr marL="0" indent="0">
              <a:buNone/>
            </a:pPr>
            <a:r>
              <a:rPr lang="en-US" sz="2000" dirty="0">
                <a:solidFill>
                  <a:srgbClr val="C00000"/>
                </a:solidFill>
                <a:latin typeface="Arial" panose="020B0604020202020204" pitchFamily="34" charset="0"/>
                <a:cs typeface="Arial" panose="020B0604020202020204" pitchFamily="34" charset="0"/>
              </a:rPr>
              <a:t>else {</a:t>
            </a:r>
          </a:p>
          <a:p>
            <a:pPr marL="0" indent="0">
              <a:buNone/>
            </a:pPr>
            <a:r>
              <a:rPr lang="en-US" sz="2000" dirty="0">
                <a:solidFill>
                  <a:srgbClr val="C00000"/>
                </a:solidFill>
                <a:latin typeface="Arial" panose="020B0604020202020204" pitchFamily="34" charset="0"/>
                <a:cs typeface="Arial" panose="020B0604020202020204" pitchFamily="34" charset="0"/>
              </a:rPr>
              <a:t>   statement2; // statement to be executed if the condition is false.</a:t>
            </a:r>
          </a:p>
          <a:p>
            <a:pPr marL="0" indent="0">
              <a:buNone/>
            </a:pPr>
            <a:r>
              <a:rPr lang="en-US" sz="20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25750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77" y="760588"/>
            <a:ext cx="8911687" cy="658780"/>
          </a:xfrm>
        </p:spPr>
        <p:txBody>
          <a:bodyPr>
            <a:normAutofit/>
          </a:bodyPr>
          <a:lstStyle/>
          <a:p>
            <a:r>
              <a:rPr lang="en-US" sz="2800" b="1" dirty="0">
                <a:solidFill>
                  <a:srgbClr val="C00000"/>
                </a:solidFill>
              </a:rPr>
              <a:t>If else in Java | Nested if else</a:t>
            </a:r>
          </a:p>
        </p:txBody>
      </p:sp>
      <p:pic>
        <p:nvPicPr>
          <p:cNvPr id="4" name="Content Placeholder 3"/>
          <p:cNvPicPr>
            <a:picLocks noGrp="1" noChangeAspect="1"/>
          </p:cNvPicPr>
          <p:nvPr>
            <p:ph idx="1"/>
          </p:nvPr>
        </p:nvPicPr>
        <p:blipFill>
          <a:blip r:embed="rId2"/>
          <a:stretch>
            <a:fillRect/>
          </a:stretch>
        </p:blipFill>
        <p:spPr>
          <a:xfrm>
            <a:off x="1664876" y="1419368"/>
            <a:ext cx="7915851" cy="5336274"/>
          </a:xfrm>
          <a:prstGeom prst="rect">
            <a:avLst/>
          </a:prstGeom>
        </p:spPr>
      </p:pic>
    </p:spTree>
    <p:extLst>
      <p:ext uri="{BB962C8B-B14F-4D97-AF65-F5344CB8AC3E}">
        <p14:creationId xmlns:p14="http://schemas.microsoft.com/office/powerpoint/2010/main" val="1214555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468" y="787883"/>
            <a:ext cx="8911687" cy="563245"/>
          </a:xfrm>
        </p:spPr>
        <p:txBody>
          <a:bodyPr>
            <a:normAutofit/>
          </a:bodyPr>
          <a:lstStyle/>
          <a:p>
            <a:r>
              <a:rPr lang="en-US" sz="2400" b="1" dirty="0">
                <a:solidFill>
                  <a:srgbClr val="C00000"/>
                </a:solidFill>
                <a:latin typeface="Arial" panose="020B0604020202020204" pitchFamily="34" charset="0"/>
                <a:cs typeface="Arial" panose="020B0604020202020204" pitchFamily="34" charset="0"/>
              </a:rPr>
              <a:t>If else If Ladder Statements in Java</a:t>
            </a:r>
          </a:p>
        </p:txBody>
      </p:sp>
      <p:sp>
        <p:nvSpPr>
          <p:cNvPr id="3" name="Content Placeholder 2"/>
          <p:cNvSpPr>
            <a:spLocks noGrp="1"/>
          </p:cNvSpPr>
          <p:nvPr>
            <p:ph idx="1"/>
          </p:nvPr>
        </p:nvSpPr>
        <p:spPr>
          <a:xfrm>
            <a:off x="1879529" y="1533098"/>
            <a:ext cx="8506417" cy="5154305"/>
          </a:xfrm>
        </p:spPr>
        <p:txBody>
          <a:bodyPr>
            <a:noAutofit/>
          </a:bodyPr>
          <a:lstStyle/>
          <a:p>
            <a:pPr marL="0" indent="0">
              <a:buNone/>
            </a:pPr>
            <a:r>
              <a:rPr lang="en-US" sz="2000" dirty="0">
                <a:latin typeface="Arial" panose="020B0604020202020204" pitchFamily="34" charset="0"/>
                <a:cs typeface="Arial" panose="020B0604020202020204" pitchFamily="34" charset="0"/>
              </a:rPr>
              <a:t>The if else if ladder in Java is a multi-way decision structure that is used to decide among three or more actions. </a:t>
            </a:r>
            <a:endParaRPr lang="en-US" sz="2000" dirty="0" smtClean="0">
              <a:latin typeface="Arial" panose="020B0604020202020204" pitchFamily="34" charset="0"/>
              <a:cs typeface="Arial" panose="020B0604020202020204" pitchFamily="34" charset="0"/>
            </a:endParaRPr>
          </a:p>
          <a:p>
            <a:pPr marL="0" indent="0">
              <a:buNone/>
            </a:pPr>
            <a:r>
              <a:rPr lang="en-US" sz="2000" b="1" dirty="0" smtClean="0">
                <a:latin typeface="Arial" panose="020B0604020202020204" pitchFamily="34" charset="0"/>
                <a:cs typeface="Arial" panose="020B0604020202020204" pitchFamily="34" charset="0"/>
              </a:rPr>
              <a:t>The </a:t>
            </a:r>
            <a:r>
              <a:rPr lang="en-US" sz="2000" b="1" dirty="0">
                <a:latin typeface="Arial" panose="020B0604020202020204" pitchFamily="34" charset="0"/>
                <a:cs typeface="Arial" panose="020B0604020202020204" pitchFamily="34" charset="0"/>
              </a:rPr>
              <a:t>general </a:t>
            </a:r>
            <a:r>
              <a:rPr lang="en-US" sz="2000" b="1" dirty="0" smtClean="0">
                <a:latin typeface="Arial" panose="020B0604020202020204" pitchFamily="34" charset="0"/>
                <a:cs typeface="Arial" panose="020B0604020202020204" pitchFamily="34" charset="0"/>
              </a:rPr>
              <a:t>syntax:</a:t>
            </a:r>
            <a:endParaRPr lang="en-US" sz="2000" b="1"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if(condition</a:t>
            </a:r>
            <a:r>
              <a:rPr lang="en-US" sz="2000" dirty="0">
                <a:latin typeface="Arial" panose="020B0604020202020204" pitchFamily="34" charset="0"/>
                <a:cs typeface="Arial" panose="020B0604020202020204" pitchFamily="34" charset="0"/>
              </a:rPr>
              <a:t>)</a:t>
            </a:r>
          </a:p>
          <a:p>
            <a:pPr marL="0" indent="0">
              <a:buNone/>
            </a:pPr>
            <a:r>
              <a:rPr lang="en-US" sz="2000" dirty="0">
                <a:latin typeface="Arial" panose="020B0604020202020204" pitchFamily="34" charset="0"/>
                <a:cs typeface="Arial" panose="020B0604020202020204" pitchFamily="34" charset="0"/>
              </a:rPr>
              <a:t>   statement1;</a:t>
            </a:r>
          </a:p>
          <a:p>
            <a:pPr marL="0" indent="0">
              <a:buNone/>
            </a:pPr>
            <a:r>
              <a:rPr lang="en-US" sz="2000" dirty="0">
                <a:latin typeface="Arial" panose="020B0604020202020204" pitchFamily="34" charset="0"/>
                <a:cs typeface="Arial" panose="020B0604020202020204" pitchFamily="34" charset="0"/>
              </a:rPr>
              <a:t>else if(condition)</a:t>
            </a:r>
          </a:p>
          <a:p>
            <a:pPr marL="0" indent="0">
              <a:buNone/>
            </a:pPr>
            <a:r>
              <a:rPr lang="en-US" sz="2000" dirty="0">
                <a:latin typeface="Arial" panose="020B0604020202020204" pitchFamily="34" charset="0"/>
                <a:cs typeface="Arial" panose="020B0604020202020204" pitchFamily="34" charset="0"/>
              </a:rPr>
              <a:t>   statement2;</a:t>
            </a:r>
          </a:p>
          <a:p>
            <a:pPr marL="0" indent="0">
              <a:buNone/>
            </a:pPr>
            <a:r>
              <a:rPr lang="en-US" sz="2000" dirty="0">
                <a:latin typeface="Arial" panose="020B0604020202020204" pitchFamily="34" charset="0"/>
                <a:cs typeface="Arial" panose="020B0604020202020204" pitchFamily="34" charset="0"/>
              </a:rPr>
              <a:t>else if(condition)</a:t>
            </a:r>
          </a:p>
          <a:p>
            <a:pPr marL="0" indent="0">
              <a:buNone/>
            </a:pPr>
            <a:r>
              <a:rPr lang="en-US" sz="2000" dirty="0">
                <a:latin typeface="Arial" panose="020B0604020202020204" pitchFamily="34" charset="0"/>
                <a:cs typeface="Arial" panose="020B0604020202020204" pitchFamily="34" charset="0"/>
              </a:rPr>
              <a:t>   statement3;</a:t>
            </a:r>
          </a:p>
          <a:p>
            <a:pPr marL="0" indent="0">
              <a:buNone/>
            </a:pPr>
            <a:r>
              <a:rPr lang="en-US" sz="2000" dirty="0">
                <a:latin typeface="Arial" panose="020B0604020202020204" pitchFamily="34" charset="0"/>
                <a:cs typeface="Arial" panose="020B0604020202020204" pitchFamily="34" charset="0"/>
              </a:rPr>
              <a:t>   ...</a:t>
            </a:r>
          </a:p>
          <a:p>
            <a:pPr marL="0" indent="0">
              <a:buNone/>
            </a:pPr>
            <a:r>
              <a:rPr lang="en-US" sz="2000" dirty="0">
                <a:latin typeface="Arial" panose="020B0604020202020204" pitchFamily="34" charset="0"/>
                <a:cs typeface="Arial" panose="020B0604020202020204" pitchFamily="34" charset="0"/>
              </a:rPr>
              <a:t>else</a:t>
            </a:r>
          </a:p>
          <a:p>
            <a:pPr marL="0" indent="0">
              <a:buNone/>
            </a:pPr>
            <a:r>
              <a:rPr lang="en-US" sz="2000" dirty="0">
                <a:latin typeface="Arial" panose="020B0604020202020204" pitchFamily="34" charset="0"/>
                <a:cs typeface="Arial" panose="020B0604020202020204" pitchFamily="34" charset="0"/>
              </a:rPr>
              <a:t>   statement4;</a:t>
            </a:r>
          </a:p>
        </p:txBody>
      </p:sp>
    </p:spTree>
    <p:extLst>
      <p:ext uri="{BB962C8B-B14F-4D97-AF65-F5344CB8AC3E}">
        <p14:creationId xmlns:p14="http://schemas.microsoft.com/office/powerpoint/2010/main" val="2789305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468" y="787883"/>
            <a:ext cx="8911687" cy="563245"/>
          </a:xfrm>
        </p:spPr>
        <p:txBody>
          <a:bodyPr>
            <a:normAutofit/>
          </a:bodyPr>
          <a:lstStyle/>
          <a:p>
            <a:r>
              <a:rPr lang="en-US" sz="2400" b="1" dirty="0">
                <a:solidFill>
                  <a:srgbClr val="C00000"/>
                </a:solidFill>
                <a:latin typeface="Arial" panose="020B0604020202020204" pitchFamily="34" charset="0"/>
                <a:cs typeface="Arial" panose="020B0604020202020204" pitchFamily="34" charset="0"/>
              </a:rPr>
              <a:t>If else If Ladder Statements in Java</a:t>
            </a:r>
          </a:p>
        </p:txBody>
      </p:sp>
      <p:pic>
        <p:nvPicPr>
          <p:cNvPr id="4" name="Content Placeholder 3"/>
          <p:cNvPicPr>
            <a:picLocks noGrp="1" noChangeAspect="1"/>
          </p:cNvPicPr>
          <p:nvPr>
            <p:ph idx="1"/>
          </p:nvPr>
        </p:nvPicPr>
        <p:blipFill>
          <a:blip r:embed="rId2"/>
          <a:stretch>
            <a:fillRect/>
          </a:stretch>
        </p:blipFill>
        <p:spPr>
          <a:xfrm>
            <a:off x="1844687" y="1351128"/>
            <a:ext cx="8022644" cy="5506872"/>
          </a:xfrm>
          <a:prstGeom prst="rect">
            <a:avLst/>
          </a:prstGeom>
        </p:spPr>
      </p:pic>
    </p:spTree>
    <p:extLst>
      <p:ext uri="{BB962C8B-B14F-4D97-AF65-F5344CB8AC3E}">
        <p14:creationId xmlns:p14="http://schemas.microsoft.com/office/powerpoint/2010/main" val="818663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247</TotalTime>
  <Words>779</Words>
  <Application>Microsoft Office PowerPoint</Application>
  <PresentationFormat>Widescreen</PresentationFormat>
  <Paragraphs>114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Wingdings</vt:lpstr>
      <vt:lpstr>Wingdings 3</vt:lpstr>
      <vt:lpstr>Wisp</vt:lpstr>
      <vt:lpstr>Control Statements in Java </vt:lpstr>
      <vt:lpstr>Control Statements in Java </vt:lpstr>
      <vt:lpstr>Control Statements in Java </vt:lpstr>
      <vt:lpstr>If Statement in Java</vt:lpstr>
      <vt:lpstr>If Statement in Java</vt:lpstr>
      <vt:lpstr>If else in Java | Nested if else</vt:lpstr>
      <vt:lpstr>If else in Java | Nested if else</vt:lpstr>
      <vt:lpstr>If else If Ladder Statements in Java</vt:lpstr>
      <vt:lpstr>If else If Ladder Statements in Java</vt:lpstr>
      <vt:lpstr>Loops in Java | Types</vt:lpstr>
      <vt:lpstr>Types of Loop (Iteration) Statements in Java</vt:lpstr>
      <vt:lpstr>For Loop in Java | Syntax</vt:lpstr>
      <vt:lpstr>While Loop in Java </vt:lpstr>
      <vt:lpstr>Do While Loop in Java</vt:lpstr>
      <vt:lpstr>Switch Statement in Java </vt:lpstr>
      <vt:lpstr>Syntax to Switch Statement in Java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 in Java </dc:title>
  <dc:creator>Pankaj Mahto</dc:creator>
  <cp:lastModifiedBy>Pankaj</cp:lastModifiedBy>
  <cp:revision>26</cp:revision>
  <dcterms:created xsi:type="dcterms:W3CDTF">2024-04-22T14:29:57Z</dcterms:created>
  <dcterms:modified xsi:type="dcterms:W3CDTF">2024-09-29T15:45:38Z</dcterms:modified>
</cp:coreProperties>
</file>