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61" r:id="rId7"/>
    <p:sldId id="273" r:id="rId8"/>
    <p:sldId id="274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8" y="774236"/>
            <a:ext cx="9498991" cy="4540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Concepts of Java Programming Language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08" y="1778757"/>
            <a:ext cx="8488406" cy="458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Learn?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endParaRPr lang="en-US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to define java identifiers</a:t>
            </a:r>
            <a:r>
              <a:rPr lang="en-US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7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9" y="754739"/>
            <a:ext cx="8911687" cy="52542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words for flow control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</a:t>
            </a: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611" y="1454330"/>
            <a:ext cx="8778188" cy="5011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	if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	else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switch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	case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default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	for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do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	while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	break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	continue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	return</a:t>
            </a: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5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9" y="728613"/>
            <a:ext cx="8911687" cy="46010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 for modifiers:(11)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153" y="1506583"/>
            <a:ext cx="8210058" cy="4776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	public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	private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protected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	static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final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	abstract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synchronized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	native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	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trictfp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version)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	transient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	volatile</a:t>
            </a: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6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13" y="767802"/>
            <a:ext cx="8911687" cy="56461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 for exception handling:(6)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925" y="1702526"/>
            <a:ext cx="877818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	try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 catch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finally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	throw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throws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	a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ssert   (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version)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0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9" y="715550"/>
            <a:ext cx="8911687" cy="512359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related keywords:(6)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90" y="16764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	class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	package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import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	extends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implements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	interface</a:t>
            </a:r>
          </a:p>
        </p:txBody>
      </p:sp>
    </p:spTree>
    <p:extLst>
      <p:ext uri="{BB962C8B-B14F-4D97-AF65-F5344CB8AC3E}">
        <p14:creationId xmlns:p14="http://schemas.microsoft.com/office/powerpoint/2010/main" val="399561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88" y="702487"/>
            <a:ext cx="8911687" cy="420919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related keywords:(4)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503" y="1624148"/>
            <a:ext cx="7913326" cy="323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	new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	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super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	this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6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090" y="728612"/>
            <a:ext cx="8911687" cy="3817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keyword List: 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089" y="1402079"/>
            <a:ext cx="9098333" cy="53383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If a method won't return anything compulsory that method should be declared with the void return type in java but it is optional in </a:t>
            </a:r>
            <a:r>
              <a:rPr lang="en-US" b="1" dirty="0">
                <a:solidFill>
                  <a:srgbClr val="002060"/>
                </a:solidFill>
              </a:rPr>
              <a:t>C++.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1)	</a:t>
            </a:r>
            <a:r>
              <a:rPr lang="en-US" b="1" dirty="0">
                <a:solidFill>
                  <a:srgbClr val="002060"/>
                </a:solidFill>
              </a:rPr>
              <a:t>void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Unused </a:t>
            </a:r>
            <a:r>
              <a:rPr lang="en-US" sz="2600" b="1" dirty="0">
                <a:solidFill>
                  <a:srgbClr val="002060"/>
                </a:solidFill>
              </a:rPr>
              <a:t>keywords</a:t>
            </a:r>
            <a:r>
              <a:rPr lang="en-US" sz="2600" b="1" dirty="0" smtClean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2060"/>
                </a:solidFill>
              </a:rPr>
              <a:t>goto</a:t>
            </a:r>
            <a:r>
              <a:rPr lang="en-US" dirty="0">
                <a:solidFill>
                  <a:srgbClr val="002060"/>
                </a:solidFill>
              </a:rPr>
              <a:t>: Create several problems in old languages and hence it is banned in java.</a:t>
            </a: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const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Use final instead of this.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By mistake if we are using these keywords in our program we will get compile time error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Reserved literals: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1)	</a:t>
            </a:r>
            <a:r>
              <a:rPr lang="en-US" b="1" dirty="0">
                <a:solidFill>
                  <a:srgbClr val="00206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 values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data type.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2)	</a:t>
            </a:r>
            <a:r>
              <a:rPr lang="en-US" b="1" dirty="0">
                <a:solidFill>
                  <a:srgbClr val="002060"/>
                </a:solidFill>
              </a:rPr>
              <a:t>false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3)	</a:t>
            </a:r>
            <a:r>
              <a:rPr lang="en-US" b="1" dirty="0">
                <a:solidFill>
                  <a:srgbClr val="002060"/>
                </a:solidFill>
              </a:rPr>
              <a:t>n</a:t>
            </a:r>
            <a:r>
              <a:rPr lang="en-US" b="1" dirty="0" smtClean="0">
                <a:solidFill>
                  <a:srgbClr val="002060"/>
                </a:solidFill>
              </a:rPr>
              <a:t>ull</a:t>
            </a:r>
            <a:r>
              <a:rPr lang="en-US" dirty="0" smtClean="0">
                <a:solidFill>
                  <a:srgbClr val="002060"/>
                </a:solidFill>
              </a:rPr>
              <a:t> ----------------- </a:t>
            </a:r>
            <a:r>
              <a:rPr lang="en-US" dirty="0">
                <a:solidFill>
                  <a:srgbClr val="002060"/>
                </a:solidFill>
              </a:rPr>
              <a:t>default value for object reference.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9" y="741676"/>
            <a:ext cx="8911687" cy="4862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keyword List: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88" y="1467395"/>
            <a:ext cx="9311051" cy="52207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2060"/>
                </a:solidFill>
              </a:rPr>
              <a:t>Enum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This keyword introduced in 1.5v to define a group of named constants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enum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Gender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MALE</a:t>
            </a:r>
            <a:r>
              <a:rPr lang="en-US" dirty="0" smtClean="0">
                <a:solidFill>
                  <a:srgbClr val="002060"/>
                </a:solidFill>
              </a:rPr>
              <a:t>,  </a:t>
            </a:r>
            <a:r>
              <a:rPr lang="en-US" b="1" dirty="0" smtClean="0">
                <a:solidFill>
                  <a:srgbClr val="002060"/>
                </a:solidFill>
              </a:rPr>
              <a:t>FEMALE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Conclusions 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All reserved words in java contain only </a:t>
            </a:r>
            <a:r>
              <a:rPr lang="en-US" sz="1900" b="1" dirty="0">
                <a:solidFill>
                  <a:srgbClr val="C00000"/>
                </a:solidFill>
              </a:rPr>
              <a:t>lowercase</a:t>
            </a:r>
            <a:r>
              <a:rPr lang="en-US" sz="1900" dirty="0">
                <a:solidFill>
                  <a:srgbClr val="C00000"/>
                </a:solidFill>
              </a:rPr>
              <a:t> alphabet symbols.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New keywords in java are: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trictfp</a:t>
            </a:r>
            <a:r>
              <a:rPr lang="en-US" dirty="0" smtClean="0">
                <a:solidFill>
                  <a:srgbClr val="002060"/>
                </a:solidFill>
              </a:rPr>
              <a:t>  -----------</a:t>
            </a:r>
            <a:r>
              <a:rPr lang="en-US" dirty="0">
                <a:solidFill>
                  <a:srgbClr val="002060"/>
                </a:solidFill>
              </a:rPr>
              <a:t>1.2v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ssert   -------------</a:t>
            </a:r>
            <a:r>
              <a:rPr lang="en-US" dirty="0">
                <a:solidFill>
                  <a:srgbClr val="002060"/>
                </a:solidFill>
              </a:rPr>
              <a:t>1.4v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e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   --------------</a:t>
            </a:r>
            <a:r>
              <a:rPr lang="en-US" dirty="0">
                <a:solidFill>
                  <a:srgbClr val="002060"/>
                </a:solidFill>
              </a:rPr>
              <a:t>1.5v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In java we have only new keyword but not delete because destruction of useless objects is the responsibility of </a:t>
            </a:r>
            <a:r>
              <a:rPr lang="en-US" b="1" dirty="0">
                <a:solidFill>
                  <a:srgbClr val="002060"/>
                </a:solidFill>
              </a:rPr>
              <a:t>Garbage Collection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2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48" y="793927"/>
            <a:ext cx="9773835" cy="6168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list contains only java reserved words ?</a:t>
            </a: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063" y="1637210"/>
            <a:ext cx="8915400" cy="482890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final, finally, finalize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throws,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 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continue, return,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short, Integer,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extends, implements,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 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 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780864"/>
            <a:ext cx="9806441" cy="62992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are valid java keywords?</a:t>
            </a:r>
            <a:b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41" y="1637210"/>
            <a:ext cx="8135393" cy="41235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oid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582" y="769253"/>
            <a:ext cx="8911687" cy="4934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Points to remember: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581" y="1494970"/>
            <a:ext cx="9599075" cy="516708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assigned to the variable is called literal.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these keywords, you cannot use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identifiers because these are Literals.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reserved, even though they are not currently used.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of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final keyword is used. Some keywords like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strictfp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included in later versions of Java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several problems in old languages and hence it is banned in java.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instead of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mistake if we are using these keywords in our program we will get compile time error.</a:t>
            </a:r>
          </a:p>
          <a:p>
            <a:pPr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745940"/>
            <a:ext cx="8911687" cy="413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Identifier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11" y="1437563"/>
            <a:ext cx="8915400" cy="4540155"/>
          </a:xfrm>
        </p:spPr>
        <p:txBody>
          <a:bodyPr/>
          <a:lstStyle/>
          <a:p>
            <a:r>
              <a:rPr lang="en-US" dirty="0"/>
              <a:t>A name in java program is called identifier. It may be class name, method name, variable name and label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15" y="2337041"/>
            <a:ext cx="8392591" cy="42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554" y="740224"/>
            <a:ext cx="8911687" cy="40640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54" y="1567541"/>
            <a:ext cx="9424903" cy="489131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Types in Java are basically used to store the data temporarily in 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memory.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different types of data like integers, floating-point, characters, strings, etc. To store all these different types of data in a program to perform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operations.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types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you the following information: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the memory location.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data that can be stored inside that memory location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legal operations that can be performed on that memory location.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types of results come out from an expression when these types are used inside that expression.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6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583" y="725710"/>
            <a:ext cx="9550315" cy="43543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of Java Data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400" y="1679540"/>
            <a:ext cx="9323303" cy="517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in Java are classified into two types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Types: </a:t>
            </a:r>
            <a:endParaRPr 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Integer, Character, Boolean, and Floating Point.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Non-primitive Types: </a:t>
            </a:r>
            <a:endParaRPr 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Classes, Interfaces, and Arrays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remaining data types are considered as signed data types because we can represent both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"+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"-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1" indent="0">
              <a:buNone/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strictly or strongly typed programming language i.e. before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using 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variable, first you need to declare it using data type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(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primitive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non-primitive data type). </a:t>
            </a:r>
          </a:p>
          <a:p>
            <a:pPr marL="0" lvl="1" indent="0">
              <a:buNone/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9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059" y="1419366"/>
            <a:ext cx="9007672" cy="54386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4059" y="705997"/>
            <a:ext cx="8911687" cy="38582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of Java Data Types:</a:t>
            </a:r>
          </a:p>
        </p:txBody>
      </p:sp>
    </p:spTree>
    <p:extLst>
      <p:ext uri="{BB962C8B-B14F-4D97-AF65-F5344CB8AC3E}">
        <p14:creationId xmlns:p14="http://schemas.microsoft.com/office/powerpoint/2010/main" val="292171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678702"/>
            <a:ext cx="8911687" cy="399472"/>
          </a:xfrm>
        </p:spPr>
        <p:txBody>
          <a:bodyPr>
            <a:noAutofit/>
          </a:bodyPr>
          <a:lstStyle/>
          <a:p>
            <a:r>
              <a:rPr lang="sv-SE" sz="2800" b="1" dirty="0"/>
              <a:t>Integer Data </a:t>
            </a:r>
            <a:r>
              <a:rPr lang="sv-SE" sz="2800" b="1" dirty="0" smtClean="0"/>
              <a:t>Type: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418" y="1273791"/>
            <a:ext cx="9011385" cy="536584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defines four integer types: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these are can hold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signed,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and negative values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Data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smallest integer type is a byte.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8-bit signed two’s complement integer and can hold a value between -128 to 127 (inclusive).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:-128to 127[-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2^7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2^7-1]  // 2 to the power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its minimum value is -128 and the maximum value is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is 0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data type is best suitable if we are handling data in terms of streams either from the file or from the network.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where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memory savings is most required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b1 = 100; byte b2 = -100;</a:t>
            </a:r>
          </a:p>
          <a:p>
            <a:pPr marL="0" indent="0">
              <a:buNone/>
            </a:pPr>
            <a:endParaRPr lang="nb-NO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7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733292"/>
            <a:ext cx="8911687" cy="42676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Short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403" y="1519451"/>
            <a:ext cx="8915400" cy="4813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short Data Type in Java can hold a value between -32,768 to 32,767 (inclusive).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its minimum value is -32,768 and the maximum value is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32,767.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is 0.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16-bit signed two’s complement integer.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Byte data type, the short can also be used to save memory as it is 2 times small than the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type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Size: 2 bytes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-32768 to 32767(-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2^15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2^15-1)  // 2 to the power 15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8000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short s2 =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-987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587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760588"/>
            <a:ext cx="8911687" cy="344881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29" y="1492154"/>
            <a:ext cx="9403458" cy="482675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32-bit signed two’s complement integer and this data type can hold a value between -2,147,483,648 (-2^31) to 2,147,483,647 (2^31 -1) (inclusive).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its minimum value is -2,147,483,648 and the maximum value is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2,147,483,647. 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is 0.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type is generally used as a default data type for integral values unless there is no problem with memory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num1 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4578 ;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num2 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6688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6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68" y="760588"/>
            <a:ext cx="8911687" cy="454063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Long Data 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9" y="1478507"/>
            <a:ext cx="9430602" cy="49768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64-bit two’s complement integer and this data type can hold a value between  -9,223,372,036,854,775,808(-2^63) to 9,223,372,036,854,775,807(2^63 -1)(inclusive).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-9,223,372,036,854,775,808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9,223,372,036,854,775,807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0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long  l1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666777L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long  l2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222333L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8947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1" y="705997"/>
            <a:ext cx="8911687" cy="38582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1546745"/>
            <a:ext cx="8915400" cy="47858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Provides two data types to hold floating-point values. 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Data Type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Data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78116"/>
              </p:ext>
            </p:extLst>
          </p:nvPr>
        </p:nvGraphicFramePr>
        <p:xfrm>
          <a:off x="1633868" y="3084394"/>
          <a:ext cx="9457898" cy="37667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28949">
                  <a:extLst>
                    <a:ext uri="{9D8B030D-6E8A-4147-A177-3AD203B41FA5}">
                      <a16:colId xmlns:a16="http://schemas.microsoft.com/office/drawing/2014/main" val="3242382289"/>
                    </a:ext>
                  </a:extLst>
                </a:gridCol>
                <a:gridCol w="4728949">
                  <a:extLst>
                    <a:ext uri="{9D8B030D-6E8A-4147-A177-3AD203B41FA5}">
                      <a16:colId xmlns:a16="http://schemas.microsoft.com/office/drawing/2014/main" val="3108913599"/>
                    </a:ext>
                  </a:extLst>
                </a:gridCol>
              </a:tblGrid>
              <a:tr h="39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339901"/>
                  </a:ext>
                </a:extLst>
              </a:tr>
              <a:tr h="85980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If we want to 5 to 6 decimal places of accuracy then we should go for float.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If we want to 14 to 15 decimal places of accuracy then we should go for double.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2432"/>
                  </a:ext>
                </a:extLst>
              </a:tr>
              <a:tr h="42308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Size:4 bytes.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Size:8 bytes.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83558"/>
                  </a:ext>
                </a:extLst>
              </a:tr>
              <a:tr h="40943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Range:-3.4e38 to 3.4e38.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-1.7e308 to1.7e308.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609346"/>
                  </a:ext>
                </a:extLst>
              </a:tr>
              <a:tr h="38213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float follows single precision.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double follows double precision.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937587"/>
                  </a:ext>
                </a:extLst>
              </a:tr>
              <a:tr h="38213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its default value is 0.0F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default value is 0.0d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81315"/>
                  </a:ext>
                </a:extLst>
              </a:tr>
              <a:tr h="38213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Examples: </a:t>
                      </a:r>
                    </a:p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float f1 = 123.4f; float f2 = 768.5f;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Examples: </a:t>
                      </a:r>
                    </a:p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float f1 = 123.4; float f2 = 768.5;</a:t>
                      </a:r>
                    </a:p>
                    <a:p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12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8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733292"/>
            <a:ext cx="8911687" cy="37217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 Data 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3" y="1437562"/>
            <a:ext cx="9266979" cy="48949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Java, the data types used to store characters are char.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Unicode to represent characters.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no negative chars.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a fully international character set that can represent all of the characters found in all human languages like Latin, Greek, Arabic, and many more.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is a single 16-bit Unicode character and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value-ranges between ‘\u0000’ (or 0) to ‘\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uffff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(or 65,535 inclusive).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‘A’;</a:t>
            </a:r>
          </a:p>
        </p:txBody>
      </p:sp>
    </p:spTree>
    <p:extLst>
      <p:ext uri="{BB962C8B-B14F-4D97-AF65-F5344CB8AC3E}">
        <p14:creationId xmlns:p14="http://schemas.microsoft.com/office/powerpoint/2010/main" val="2795806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733292"/>
            <a:ext cx="8911687" cy="37217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Boolean Data 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29" y="1546744"/>
            <a:ext cx="9621821" cy="47175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store two possible values i.e. true or false.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is false.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in Java is basically used for simple flags that track true/false conditions.</a:t>
            </a:r>
          </a:p>
        </p:txBody>
      </p:sp>
    </p:spTree>
    <p:extLst>
      <p:ext uri="{BB962C8B-B14F-4D97-AF65-F5344CB8AC3E}">
        <p14:creationId xmlns:p14="http://schemas.microsoft.com/office/powerpoint/2010/main" val="349562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611" y="725710"/>
            <a:ext cx="9221703" cy="4499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Rules to define java identifiers: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611" y="1465942"/>
            <a:ext cx="9758732" cy="5094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identifiers obey the following rules that are as follows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is a sequence of characters that consists of letters, digits, underscores (_), and dollar signs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($).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start with a letter, an underscore (_), or a dollar sign ($). It cannot begin with a digit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 a reserved word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 true, false, or null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of any length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identifiers are case sensitive.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 space are not allowed</a:t>
            </a:r>
          </a:p>
        </p:txBody>
      </p:sp>
    </p:spTree>
    <p:extLst>
      <p:ext uri="{BB962C8B-B14F-4D97-AF65-F5344CB8AC3E}">
        <p14:creationId xmlns:p14="http://schemas.microsoft.com/office/powerpoint/2010/main" val="120924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30" y="678701"/>
            <a:ext cx="8911687" cy="413120"/>
          </a:xfrm>
        </p:spPr>
        <p:txBody>
          <a:bodyPr>
            <a:noAutofit/>
          </a:bodyPr>
          <a:lstStyle/>
          <a:p>
            <a:r>
              <a:rPr lang="en-US" sz="2800" b="1" dirty="0"/>
              <a:t>Summary of java primitive data type: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427256"/>
              </p:ext>
            </p:extLst>
          </p:nvPr>
        </p:nvGraphicFramePr>
        <p:xfrm>
          <a:off x="627797" y="1221130"/>
          <a:ext cx="11245755" cy="56368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46338">
                  <a:extLst>
                    <a:ext uri="{9D8B030D-6E8A-4147-A177-3AD203B41FA5}">
                      <a16:colId xmlns:a16="http://schemas.microsoft.com/office/drawing/2014/main" val="2827424365"/>
                    </a:ext>
                  </a:extLst>
                </a:gridCol>
                <a:gridCol w="1988181">
                  <a:extLst>
                    <a:ext uri="{9D8B030D-6E8A-4147-A177-3AD203B41FA5}">
                      <a16:colId xmlns:a16="http://schemas.microsoft.com/office/drawing/2014/main" val="1864731536"/>
                    </a:ext>
                  </a:extLst>
                </a:gridCol>
                <a:gridCol w="4380932">
                  <a:extLst>
                    <a:ext uri="{9D8B030D-6E8A-4147-A177-3AD203B41FA5}">
                      <a16:colId xmlns:a16="http://schemas.microsoft.com/office/drawing/2014/main" val="3196997259"/>
                    </a:ext>
                  </a:extLst>
                </a:gridCol>
                <a:gridCol w="2011034">
                  <a:extLst>
                    <a:ext uri="{9D8B030D-6E8A-4147-A177-3AD203B41FA5}">
                      <a16:colId xmlns:a16="http://schemas.microsoft.com/office/drawing/2014/main" val="424161018"/>
                    </a:ext>
                  </a:extLst>
                </a:gridCol>
                <a:gridCol w="1619270">
                  <a:extLst>
                    <a:ext uri="{9D8B030D-6E8A-4147-A177-3AD203B41FA5}">
                      <a16:colId xmlns:a16="http://schemas.microsoft.com/office/drawing/2014/main" val="3532125117"/>
                    </a:ext>
                  </a:extLst>
                </a:gridCol>
              </a:tblGrid>
              <a:tr h="814878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Corresponding Wrapper class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value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3590234406"/>
                  </a:ext>
                </a:extLst>
              </a:tr>
              <a:tr h="44933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byte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-1(-128 to 127)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2967301261"/>
                  </a:ext>
                </a:extLst>
              </a:tr>
              <a:tr h="641913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(-32768 to 32767)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1230732130"/>
                  </a:ext>
                </a:extLst>
              </a:tr>
              <a:tr h="709161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(-2147483648 to 2147483647)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66504129"/>
                  </a:ext>
                </a:extLst>
              </a:tr>
              <a:tr h="386676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2</a:t>
                      </a:r>
                      <a:r>
                        <a:rPr lang="en-US" sz="2000" baseline="30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3242477342"/>
                  </a:ext>
                </a:extLst>
              </a:tr>
              <a:tr h="44933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-3.4e38 to 3.4e38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491113650"/>
                  </a:ext>
                </a:extLst>
              </a:tr>
              <a:tr h="44933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-1.7e308 to 1.7e308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3582752082"/>
                  </a:ext>
                </a:extLst>
              </a:tr>
              <a:tr h="102706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applicable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applicable(but allowed values true|false)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3392821969"/>
                  </a:ext>
                </a:extLst>
              </a:tr>
              <a:tr h="70916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to 65535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 marL="60671" marR="60671" marT="30335" marB="3033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0(represents blank space)</a:t>
                      </a:r>
                    </a:p>
                  </a:txBody>
                  <a:tcPr marL="60671" marR="60671" marT="30335" marB="30335" anchor="ctr"/>
                </a:tc>
                <a:extLst>
                  <a:ext uri="{0D108BD9-81ED-4DB2-BD59-A6C34878D82A}">
                    <a16:rowId xmlns:a16="http://schemas.microsoft.com/office/drawing/2014/main" val="57528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3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8" y="692349"/>
            <a:ext cx="8911687" cy="42676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Literal in Java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786" y="1546746"/>
            <a:ext cx="9120569" cy="46083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constant value which can be assigned to the variable is called literal.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</a:p>
          <a:p>
            <a:pPr marL="914400" lvl="2" indent="0">
              <a:buNone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55" y="2973933"/>
            <a:ext cx="7896683" cy="34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7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845" y="709684"/>
            <a:ext cx="8938833" cy="5459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Types of Literals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5" y="1546746"/>
            <a:ext cx="8915400" cy="47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five types of literal in Java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Literals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Literals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Literals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Literals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155802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30" y="719644"/>
            <a:ext cx="8911687" cy="46771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Integer Literals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30" y="1382974"/>
            <a:ext cx="9229749" cy="547502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number value is an integer literal.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literal can be specified in four ways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(Base-10): Digits from 0-9 are allowed in this form. </a:t>
            </a: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x=101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(Base-8): Digits from 0 – 7 are allowed. It should always have a prefix 0. Example: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x=0146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Hexa-Decimal (Base-16): </a:t>
            </a: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 digits are 0 to 9, A to Z.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extra digits we can use both upper case and lower case characters.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This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one of very few areas where java is not case sensitive.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Literal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should be prefixed with ox(or)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0" lvl="2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x=0x10</a:t>
            </a: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literal in this type should have a prefix 0b and 0B, from 1.7 one can also specify in binary literals, i.e. 0 and 1. 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0b1111;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7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692349"/>
            <a:ext cx="8911687" cy="4540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Boolean Literal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582" y="1560395"/>
            <a:ext cx="9376160" cy="48404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only two logical values that a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can have, true and false.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of true and false do not convert into any numerical representation.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literal in Java does not equal 1, nor does the false literal equal 0.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Example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true;</a:t>
            </a:r>
          </a:p>
        </p:txBody>
      </p:sp>
    </p:spTree>
    <p:extLst>
      <p:ext uri="{BB962C8B-B14F-4D97-AF65-F5344CB8AC3E}">
        <p14:creationId xmlns:p14="http://schemas.microsoft.com/office/powerpoint/2010/main" val="361105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733292"/>
            <a:ext cx="8911687" cy="35852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 Literal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9" y="1451210"/>
            <a:ext cx="8915400" cy="529078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literal character is represented inside a pair of single quotes.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four types of character literal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645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Single-Quote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Literal can be specified to a char data type as a single character within a single quote. Example: char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‘a’;</a:t>
            </a:r>
          </a:p>
          <a:p>
            <a:pPr marL="806450" algn="just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as Integral: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char literal in Java can specify an integral literal which also represents the Unicode value of a character. Example: char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062;</a:t>
            </a:r>
          </a:p>
          <a:p>
            <a:pPr marL="806450" algn="just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Representation: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literals can specify in Unicode representation ‘\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uxxxx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 Here XXXX represents 4 hexadecimal numbers. Example: char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‘\u0061’; // Here 0061 represent a.</a:t>
            </a:r>
          </a:p>
          <a:p>
            <a:pPr marL="806450" algn="just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Sequence: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sequences can also specify as char literal. Example: char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‘\n’;</a:t>
            </a:r>
          </a:p>
        </p:txBody>
      </p:sp>
    </p:spTree>
    <p:extLst>
      <p:ext uri="{BB962C8B-B14F-4D97-AF65-F5344CB8AC3E}">
        <p14:creationId xmlns:p14="http://schemas.microsoft.com/office/powerpoint/2010/main" val="2790413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746940"/>
            <a:ext cx="8911687" cy="50865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String Literals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3" y="1696872"/>
            <a:ext cx="8393523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sequence of characters with in double quotes is treated as String literal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=“CDAC";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12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806990"/>
            <a:ext cx="9871755" cy="44704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Which of the following are valid declarations?</a:t>
            </a:r>
            <a:br>
              <a:rPr lang="en-IN" sz="2400" b="1" dirty="0">
                <a:solidFill>
                  <a:srgbClr val="C00000"/>
                </a:solidFill>
              </a:rPr>
            </a:b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1793966"/>
            <a:ext cx="873905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0777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0786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2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0xFACE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2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0xbeef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2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0xBeer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2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0xabb2cd;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84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46" y="767802"/>
            <a:ext cx="9832566" cy="43398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floating point declarations are valid?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5" y="1650274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123.456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f = 123.456D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d = 0x123.456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0xFace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0xBeef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39379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611" y="725710"/>
            <a:ext cx="9221703" cy="44994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Naming Conventions: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611" y="1465942"/>
            <a:ext cx="9758732" cy="5392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 in Java should be meaningful and can be easily read. There are some naming conventions that are followed by Java programmers.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of all public instance variables and methods begin with a leading lowercase (small) letter. For example, average, sum, etc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one word is used in a name, the second and subsequent words must start with a leading uppercase letter. For example,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dayTemperature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totalMarks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schoolId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local variables start with only lowercase letters combined with underscores. For example, length,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5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582" y="725710"/>
            <a:ext cx="9768030" cy="551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Naming Conventions: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581" y="1582058"/>
            <a:ext cx="9178161" cy="3777622"/>
          </a:xfrm>
        </p:spPr>
        <p:txBody>
          <a:bodyPr/>
          <a:lstStyle/>
          <a:p>
            <a:pPr algn="just"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classes and interfaces must begin with a leading uppercase letter and each subsequent word with a leading uppercase letter.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example, Student,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HelloJava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Vehicle, etc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 startAt="4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are initialized with constant values, must start with a leading uppercase letter and can place underscores between words. </a:t>
            </a: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example, TOTAL, PRINCIPAL_AMOUNT, etc.</a:t>
            </a:r>
          </a:p>
          <a:p>
            <a:pPr algn="just"/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8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125" y="682167"/>
            <a:ext cx="8911687" cy="49349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Reserved words: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412" y="1712685"/>
            <a:ext cx="9704388" cy="45574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Reserved Words in Java are pre-defined for some special purpose and you cannot create a variable, class name, or method name with these names.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represent functionality in programs.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briefly categorized into two parts: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1) keywords(50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2) literals(3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125" y="682167"/>
            <a:ext cx="8911687" cy="49349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Reserved words: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571" y="1695110"/>
            <a:ext cx="9608458" cy="4894376"/>
          </a:xfrm>
          <a:prstGeom prst="rect">
            <a:avLst/>
          </a:prstGeom>
          <a:effectLst>
            <a:glow rad="279400">
              <a:schemeClr val="accent1">
                <a:alpha val="3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13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554" y="783768"/>
            <a:ext cx="8911687" cy="52251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List of Java Keywords: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893396"/>
              </p:ext>
            </p:extLst>
          </p:nvPr>
        </p:nvGraphicFramePr>
        <p:xfrm>
          <a:off x="1707554" y="1582057"/>
          <a:ext cx="9178160" cy="4978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35632">
                  <a:extLst>
                    <a:ext uri="{9D8B030D-6E8A-4147-A177-3AD203B41FA5}">
                      <a16:colId xmlns:a16="http://schemas.microsoft.com/office/drawing/2014/main" val="3953409697"/>
                    </a:ext>
                  </a:extLst>
                </a:gridCol>
                <a:gridCol w="1835632">
                  <a:extLst>
                    <a:ext uri="{9D8B030D-6E8A-4147-A177-3AD203B41FA5}">
                      <a16:colId xmlns:a16="http://schemas.microsoft.com/office/drawing/2014/main" val="3939927698"/>
                    </a:ext>
                  </a:extLst>
                </a:gridCol>
                <a:gridCol w="1835632">
                  <a:extLst>
                    <a:ext uri="{9D8B030D-6E8A-4147-A177-3AD203B41FA5}">
                      <a16:colId xmlns:a16="http://schemas.microsoft.com/office/drawing/2014/main" val="885669662"/>
                    </a:ext>
                  </a:extLst>
                </a:gridCol>
                <a:gridCol w="1835632">
                  <a:extLst>
                    <a:ext uri="{9D8B030D-6E8A-4147-A177-3AD203B41FA5}">
                      <a16:colId xmlns:a16="http://schemas.microsoft.com/office/drawing/2014/main" val="353423878"/>
                    </a:ext>
                  </a:extLst>
                </a:gridCol>
                <a:gridCol w="1835632">
                  <a:extLst>
                    <a:ext uri="{9D8B030D-6E8A-4147-A177-3AD203B41FA5}">
                      <a16:colId xmlns:a16="http://schemas.microsoft.com/office/drawing/2014/main" val="15064843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abstract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assert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byte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7693522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case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catch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31795196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do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else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4683904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enum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extends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final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finally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1914140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for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goto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if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implements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import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8934767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instanceOf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long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native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9159158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new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package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private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protected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public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9947838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strictfp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super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09021289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synchronized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this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throw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throws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9630066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transient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</a:rPr>
                        <a:t>try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</a:rPr>
                        <a:t>void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6227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9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02" y="718453"/>
            <a:ext cx="8911687" cy="52251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Reserved words for data types: (8)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302" y="1676400"/>
            <a:ext cx="8915400" cy="4659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	byte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	short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	long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	float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	double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	char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	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IN" sz="24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65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554</TotalTime>
  <Words>2607</Words>
  <Application>Microsoft Office PowerPoint</Application>
  <PresentationFormat>Widescreen</PresentationFormat>
  <Paragraphs>385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Wingdings</vt:lpstr>
      <vt:lpstr>Wingdings 3</vt:lpstr>
      <vt:lpstr>Wisp</vt:lpstr>
      <vt:lpstr>Fundamental Concepts of Java Programming Language</vt:lpstr>
      <vt:lpstr>Identifier :</vt:lpstr>
      <vt:lpstr>Rules to define java identifiers:</vt:lpstr>
      <vt:lpstr>Naming Conventions: </vt:lpstr>
      <vt:lpstr>Naming Conventions: </vt:lpstr>
      <vt:lpstr>Reserved words:</vt:lpstr>
      <vt:lpstr>Reserved words:</vt:lpstr>
      <vt:lpstr>List of Java Keywords:</vt:lpstr>
      <vt:lpstr>Reserved words for data types: (8) </vt:lpstr>
      <vt:lpstr>Reserved words for flow control: (11)</vt:lpstr>
      <vt:lpstr>Keywords for modifiers:(11)</vt:lpstr>
      <vt:lpstr>Keywords for exception handling:(6)</vt:lpstr>
      <vt:lpstr>Class related keywords:(6)</vt:lpstr>
      <vt:lpstr>Object related keywords:(4)</vt:lpstr>
      <vt:lpstr>Another keyword List: </vt:lpstr>
      <vt:lpstr>Another keyword List: </vt:lpstr>
      <vt:lpstr>Which of the following list contains only java reserved words ?</vt:lpstr>
      <vt:lpstr>Which of the following are valid java keywords? </vt:lpstr>
      <vt:lpstr>Points to remember: </vt:lpstr>
      <vt:lpstr>Data Types in JAVA</vt:lpstr>
      <vt:lpstr>Classification of Java Data Types:</vt:lpstr>
      <vt:lpstr>Classification of Java Data Types:</vt:lpstr>
      <vt:lpstr>Integer Data Type:</vt:lpstr>
      <vt:lpstr>Short Data Type</vt:lpstr>
      <vt:lpstr>int Data Type:</vt:lpstr>
      <vt:lpstr>Long Data Type:</vt:lpstr>
      <vt:lpstr>Floating-Point Data Types</vt:lpstr>
      <vt:lpstr>Char Data Type:</vt:lpstr>
      <vt:lpstr>Boolean Data Type:</vt:lpstr>
      <vt:lpstr>Summary of java primitive data type:</vt:lpstr>
      <vt:lpstr>Literal in Java</vt:lpstr>
      <vt:lpstr>Types of Literals in Java:</vt:lpstr>
      <vt:lpstr>Integer Literals in Java:</vt:lpstr>
      <vt:lpstr>Boolean Literal in Java:</vt:lpstr>
      <vt:lpstr>Character Literal in Java:</vt:lpstr>
      <vt:lpstr>String Literals in Java:</vt:lpstr>
      <vt:lpstr>Which of the following are valid declarations? </vt:lpstr>
      <vt:lpstr>Which of the following floating point declarations are valid?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 of Java Programming Language</dc:title>
  <dc:creator>Pankaj Mahto</dc:creator>
  <cp:lastModifiedBy>Pankaj</cp:lastModifiedBy>
  <cp:revision>154</cp:revision>
  <dcterms:created xsi:type="dcterms:W3CDTF">2024-02-06T14:56:15Z</dcterms:created>
  <dcterms:modified xsi:type="dcterms:W3CDTF">2024-09-21T09:31:56Z</dcterms:modified>
</cp:coreProperties>
</file>