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733292"/>
            <a:ext cx="8911687" cy="4677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403" y="1669576"/>
            <a:ext cx="8601952" cy="493594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Java, an expression has two parts: operand and operator.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 or constants that operators act upon are called operands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operator in Java is a symbol or a keyword that tells the compiler to perform a specific mathematical or logical operations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80" t="6434" r="10044" b="15685"/>
          <a:stretch/>
        </p:blipFill>
        <p:spPr>
          <a:xfrm>
            <a:off x="2715904" y="3507474"/>
            <a:ext cx="5677469" cy="30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3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30" y="719644"/>
            <a:ext cx="8911687" cy="5223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Bitwise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54889"/>
              </p:ext>
            </p:extLst>
          </p:nvPr>
        </p:nvGraphicFramePr>
        <p:xfrm>
          <a:off x="1528400" y="1410032"/>
          <a:ext cx="9949366" cy="51954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5176">
                  <a:extLst>
                    <a:ext uri="{9D8B030D-6E8A-4147-A177-3AD203B41FA5}">
                      <a16:colId xmlns:a16="http://schemas.microsoft.com/office/drawing/2014/main" val="32345390"/>
                    </a:ext>
                  </a:extLst>
                </a:gridCol>
                <a:gridCol w="1009134">
                  <a:extLst>
                    <a:ext uri="{9D8B030D-6E8A-4147-A177-3AD203B41FA5}">
                      <a16:colId xmlns:a16="http://schemas.microsoft.com/office/drawing/2014/main" val="2768193386"/>
                    </a:ext>
                  </a:extLst>
                </a:gridCol>
                <a:gridCol w="4979307">
                  <a:extLst>
                    <a:ext uri="{9D8B030D-6E8A-4147-A177-3AD203B41FA5}">
                      <a16:colId xmlns:a16="http://schemas.microsoft.com/office/drawing/2014/main" val="1543696323"/>
                    </a:ext>
                  </a:extLst>
                </a:gridCol>
                <a:gridCol w="2425749">
                  <a:extLst>
                    <a:ext uri="{9D8B030D-6E8A-4147-A177-3AD203B41FA5}">
                      <a16:colId xmlns:a16="http://schemas.microsoft.com/office/drawing/2014/main" val="3548502579"/>
                    </a:ext>
                  </a:extLst>
                </a:gridCol>
              </a:tblGrid>
              <a:tr h="7070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73833" marR="73833" marT="73833" marB="7383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73833" marR="73833" marT="73833" marB="7383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3833" marR="73833" marT="73833" marB="7383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73833" marR="73833" marT="73833" marB="7383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35119"/>
                  </a:ext>
                </a:extLst>
              </a:tr>
              <a:tr h="9837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OR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compares corresponding bits of two operands. If either of the bits is 1, it gives 1. If not, it gives 0.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a=12, b=25;</a:t>
                      </a:r>
                    </a:p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 =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a|b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//29</a:t>
                      </a:r>
                    </a:p>
                  </a:txBody>
                  <a:tcPr marL="73833" marR="73833" marT="73833" marB="73833" anchor="ctr"/>
                </a:tc>
                <a:extLst>
                  <a:ext uri="{0D108BD9-81ED-4DB2-BD59-A6C34878D82A}">
                    <a16:rowId xmlns:a16="http://schemas.microsoft.com/office/drawing/2014/main" val="1738105715"/>
                  </a:ext>
                </a:extLst>
              </a:tr>
              <a:tr h="12604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AND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compares corresponding bits of two operands. If either of the bits is 1, it gives 1. If either of the bits is not 1, it gives 0.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a=12, b=25;</a:t>
                      </a:r>
                    </a:p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 =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a&amp;b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//8</a:t>
                      </a:r>
                    </a:p>
                  </a:txBody>
                  <a:tcPr marL="73833" marR="73833" marT="73833" marB="73833" anchor="ctr"/>
                </a:tc>
                <a:extLst>
                  <a:ext uri="{0D108BD9-81ED-4DB2-BD59-A6C34878D82A}">
                    <a16:rowId xmlns:a16="http://schemas.microsoft.com/office/drawing/2014/main" val="575618332"/>
                  </a:ext>
                </a:extLst>
              </a:tr>
              <a:tr h="12604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XOR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compares corresponding bits of two operands. If corresponding bits are different, it gives 1. If corresponding bits are the same, it gives 0.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a=12, b=25;</a:t>
                      </a:r>
                    </a:p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 =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a^b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//21</a:t>
                      </a:r>
                    </a:p>
                  </a:txBody>
                  <a:tcPr marL="73833" marR="73833" marT="73833" marB="73833" anchor="ctr"/>
                </a:tc>
                <a:extLst>
                  <a:ext uri="{0D108BD9-81ED-4DB2-BD59-A6C34878D82A}">
                    <a16:rowId xmlns:a16="http://schemas.microsoft.com/office/drawing/2014/main" val="1208735969"/>
                  </a:ext>
                </a:extLst>
              </a:tr>
              <a:tr h="9837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Complement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inverts the bit pattern. It makes every 1 to 0 and every 0 to 1.</a:t>
                      </a:r>
                    </a:p>
                  </a:txBody>
                  <a:tcPr marL="73833" marR="73833" marT="73833" marB="7383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a=35;</a:t>
                      </a:r>
                    </a:p>
                    <a:p>
                      <a:pPr algn="l" fontAlgn="base"/>
                      <a:r>
                        <a:rPr lang="en-US" sz="18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 = ~a; //-36</a:t>
                      </a:r>
                    </a:p>
                  </a:txBody>
                  <a:tcPr marL="73833" marR="73833" marT="73833" marB="73833" anchor="ctr"/>
                </a:tc>
                <a:extLst>
                  <a:ext uri="{0D108BD9-81ED-4DB2-BD59-A6C34878D82A}">
                    <a16:rowId xmlns:a16="http://schemas.microsoft.com/office/drawing/2014/main" val="118378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5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2" y="719645"/>
            <a:ext cx="8911687" cy="48135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 Operators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333677"/>
              </p:ext>
            </p:extLst>
          </p:nvPr>
        </p:nvGraphicFramePr>
        <p:xfrm>
          <a:off x="1692172" y="1491634"/>
          <a:ext cx="9403460" cy="4794918"/>
        </p:xfrm>
        <a:graphic>
          <a:graphicData uri="http://schemas.openxmlformats.org/drawingml/2006/table">
            <a:tbl>
              <a:tblPr/>
              <a:tblGrid>
                <a:gridCol w="2350865">
                  <a:extLst>
                    <a:ext uri="{9D8B030D-6E8A-4147-A177-3AD203B41FA5}">
                      <a16:colId xmlns:a16="http://schemas.microsoft.com/office/drawing/2014/main" val="4118211268"/>
                    </a:ext>
                  </a:extLst>
                </a:gridCol>
                <a:gridCol w="1279590">
                  <a:extLst>
                    <a:ext uri="{9D8B030D-6E8A-4147-A177-3AD203B41FA5}">
                      <a16:colId xmlns:a16="http://schemas.microsoft.com/office/drawing/2014/main" val="2867232090"/>
                    </a:ext>
                  </a:extLst>
                </a:gridCol>
                <a:gridCol w="3343701">
                  <a:extLst>
                    <a:ext uri="{9D8B030D-6E8A-4147-A177-3AD203B41FA5}">
                      <a16:colId xmlns:a16="http://schemas.microsoft.com/office/drawing/2014/main" val="40564003"/>
                    </a:ext>
                  </a:extLst>
                </a:gridCol>
                <a:gridCol w="2429304">
                  <a:extLst>
                    <a:ext uri="{9D8B030D-6E8A-4147-A177-3AD203B41FA5}">
                      <a16:colId xmlns:a16="http://schemas.microsoft.com/office/drawing/2014/main" val="1569418015"/>
                    </a:ext>
                  </a:extLst>
                </a:gridCol>
              </a:tblGrid>
              <a:tr h="3807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207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808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8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808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8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8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D08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87279"/>
                  </a:ext>
                </a:extLst>
              </a:tr>
              <a:tr h="8702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minus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6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8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208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8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9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for negating the values.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A08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a=5.2;</a:t>
                      </a:r>
                    </a:p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b = -a; //-5.2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C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90043"/>
                  </a:ext>
                </a:extLst>
              </a:tr>
              <a:tr h="8702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plus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609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9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for giving positive values.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809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9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a=5.2;</a:t>
                      </a:r>
                    </a:p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b = +a; //5.2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9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59794"/>
                  </a:ext>
                </a:extLst>
              </a:tr>
              <a:tr h="8702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 Operator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9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A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for incrementing the value by 1.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F09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9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9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9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a=5.2;</a:t>
                      </a:r>
                    </a:p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b = ++a; //6.2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F09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9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3799"/>
                  </a:ext>
                </a:extLst>
              </a:tr>
              <a:tr h="8702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 Operator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A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90A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A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for decrementing the value by 1.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409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9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a=5.2;</a:t>
                      </a:r>
                    </a:p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b = –a; //4.2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009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39968"/>
                  </a:ext>
                </a:extLst>
              </a:tr>
              <a:tr h="8702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NOT Operator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8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20A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for inverting a Boolean value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B0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a=false;</a:t>
                      </a:r>
                    </a:p>
                    <a:p>
                      <a:pPr algn="l" fontAlgn="base"/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b=!a; //true</a:t>
                      </a:r>
                    </a:p>
                  </a:txBody>
                  <a:tcPr marL="69544" marR="69544" marT="69544" marB="69544" anchor="ctr">
                    <a:lnL w="12700" cap="flat" cmpd="sng" algn="ctr">
                      <a:solidFill>
                        <a:srgbClr val="80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5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21" y="719644"/>
            <a:ext cx="8911687" cy="413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Operator in Java: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44758"/>
              </p:ext>
            </p:extLst>
          </p:nvPr>
        </p:nvGraphicFramePr>
        <p:xfrm>
          <a:off x="1705821" y="1758130"/>
          <a:ext cx="9362512" cy="3954624"/>
        </p:xfrm>
        <a:graphic>
          <a:graphicData uri="http://schemas.openxmlformats.org/drawingml/2006/table">
            <a:tbl>
              <a:tblPr/>
              <a:tblGrid>
                <a:gridCol w="2340628">
                  <a:extLst>
                    <a:ext uri="{9D8B030D-6E8A-4147-A177-3AD203B41FA5}">
                      <a16:colId xmlns:a16="http://schemas.microsoft.com/office/drawing/2014/main" val="360532078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345242216"/>
                    </a:ext>
                  </a:extLst>
                </a:gridCol>
                <a:gridCol w="3370997">
                  <a:extLst>
                    <a:ext uri="{9D8B030D-6E8A-4147-A177-3AD203B41FA5}">
                      <a16:colId xmlns:a16="http://schemas.microsoft.com/office/drawing/2014/main" val="1023758697"/>
                    </a:ext>
                  </a:extLst>
                </a:gridCol>
                <a:gridCol w="2538482">
                  <a:extLst>
                    <a:ext uri="{9D8B030D-6E8A-4147-A177-3AD203B41FA5}">
                      <a16:colId xmlns:a16="http://schemas.microsoft.com/office/drawing/2014/main" val="1822847507"/>
                    </a:ext>
                  </a:extLst>
                </a:gridCol>
              </a:tblGrid>
              <a:tr h="4492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80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9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8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408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8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4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8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06814"/>
                  </a:ext>
                </a:extLst>
              </a:tr>
              <a:tr h="1604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 Shift Operator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C09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9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A4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is used to shift all of the bits in value to the left side of a specified number of times.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40A4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A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A4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10&lt;&lt;2 //10*2^2=10*4=40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0A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A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49959"/>
                  </a:ext>
                </a:extLst>
              </a:tr>
              <a:tr h="18931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 Shift Operator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&gt;&gt;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30A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A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is used to move the left operand’s value to the right by the number of bits specified by the right operand.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70A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10&gt;&gt;2 //10/2^2=10/4=2 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80A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69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8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719645"/>
            <a:ext cx="8911687" cy="44041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Shift Operator in Java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49" t="8943" r="8127" b="21209"/>
          <a:stretch/>
        </p:blipFill>
        <p:spPr>
          <a:xfrm>
            <a:off x="1733116" y="1555845"/>
            <a:ext cx="9034968" cy="28114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3116" y="4860330"/>
            <a:ext cx="9034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point: Shifting a value to the left, n bits, is equivalent to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multiplying that value by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2^n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In the above expression, n = 3. So, 20 * 2^3 = 20 * 8 = 160.</a:t>
            </a:r>
          </a:p>
        </p:txBody>
      </p:sp>
    </p:spTree>
    <p:extLst>
      <p:ext uri="{BB962C8B-B14F-4D97-AF65-F5344CB8AC3E}">
        <p14:creationId xmlns:p14="http://schemas.microsoft.com/office/powerpoint/2010/main" val="383659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733292"/>
            <a:ext cx="8911687" cy="42676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Shift Operator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3" y="1533098"/>
            <a:ext cx="9048615" cy="43627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types of right shift operators in java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1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Signed right shift operator (&gt;&gt;)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Unsigned right shift operator (&gt;&gt;&gt;)</a:t>
            </a:r>
          </a:p>
          <a:p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of these operators shifts bits of number towards right by n number of bit positions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point: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Shifting a value to the right is equivalent to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dividing the number by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34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760588"/>
            <a:ext cx="8911687" cy="60418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Right Shift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963" y="1514902"/>
            <a:ext cx="8806218" cy="4840406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signed right shift operator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shifts bits of the number towards the right and also reserves the sign bit, which is leftmost bit.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bit represents the sign of a number.</a:t>
            </a: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 bit is 0 then it represents a positive number.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 bit is 1, it represents a negative number.</a:t>
            </a: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is positive, the leftmost position is filled with 0.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is negative, the leftmost position is filled with 1.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shift operator uses the same sign as used in the number before shifting of bits.</a:t>
            </a:r>
          </a:p>
        </p:txBody>
      </p:sp>
    </p:spTree>
    <p:extLst>
      <p:ext uri="{BB962C8B-B14F-4D97-AF65-F5344CB8AC3E}">
        <p14:creationId xmlns:p14="http://schemas.microsoft.com/office/powerpoint/2010/main" val="82471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760588"/>
            <a:ext cx="8911687" cy="60418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Right Shift 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63" t="7283" r="4620" b="21815"/>
          <a:stretch/>
        </p:blipFill>
        <p:spPr>
          <a:xfrm>
            <a:off x="1651229" y="3220871"/>
            <a:ext cx="9144150" cy="2838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1229" y="1738826"/>
            <a:ext cx="6810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10;  // positive number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3 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?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760588"/>
            <a:ext cx="8911687" cy="60418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Right Shift 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229" y="1364777"/>
            <a:ext cx="6810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-10;  // positive number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// ?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18" t="4574" r="6935" b="8010"/>
          <a:stretch/>
        </p:blipFill>
        <p:spPr>
          <a:xfrm>
            <a:off x="1651229" y="2072662"/>
            <a:ext cx="9389810" cy="47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6" y="733292"/>
            <a:ext cx="8911687" cy="42676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Right Shift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85" y="1355677"/>
            <a:ext cx="9976663" cy="5277136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unsigned right shift operator in java performs nearly the same operation as the signed right shift operator in java.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right shift operator is represented by a symbol &gt;&gt;&gt;, read as triple greater than.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right shift operator always fills the leftmost position with 0s because the value is not signed. </a:t>
            </a: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always stores 0 in the sign bit, it is also called zero fill right shift operator in java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signed right shift operator &gt;&gt; and unsigned right shift operator &gt;&gt;&gt; are used to shift bits towards the right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only difference between them is that &gt;&gt; preserve sign bits whereas &gt;&gt;&gt; does not preserve sign bit. It always fills 0 in the sign bit whether the number is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205631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6" y="692349"/>
            <a:ext cx="8911687" cy="3585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Ternary Operator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755" y="1505802"/>
            <a:ext cx="8806218" cy="48404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Ternary Operator in Java is also known as the Conditional Operator.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shorthand of the if-else statement. It is the one-liner replacement of the if-else statement in Java.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called ternary because it has three operands.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format of the ternary operator is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exp1 ? exp2 : exp3;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where exp1, exp2, and exp3 are expressions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(a &gt; b) ? a : b;</a:t>
            </a:r>
          </a:p>
        </p:txBody>
      </p:sp>
    </p:spTree>
    <p:extLst>
      <p:ext uri="{BB962C8B-B14F-4D97-AF65-F5344CB8AC3E}">
        <p14:creationId xmlns:p14="http://schemas.microsoft.com/office/powerpoint/2010/main" val="427569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07" y="746940"/>
            <a:ext cx="8911687" cy="4540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Operators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994" y="1724166"/>
            <a:ext cx="8915400" cy="4471917"/>
          </a:xfrm>
        </p:spPr>
        <p:txBody>
          <a:bodyPr/>
          <a:lstStyle/>
          <a:p>
            <a:r>
              <a:rPr lang="en-US" dirty="0"/>
              <a:t>There are three types of operators in Java based on the number of operands used to perform an operation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10" t="4550" r="4120" b="21248"/>
          <a:stretch/>
        </p:blipFill>
        <p:spPr>
          <a:xfrm>
            <a:off x="2265527" y="2688607"/>
            <a:ext cx="7410735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6" y="746940"/>
            <a:ext cx="8911687" cy="37217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circuit (&amp;&amp;, ||)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86" y="1410269"/>
            <a:ext cx="9348866" cy="531125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operators are exactly same as normal bitwise operators &amp;(AND), |(OR) except the following differences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x&amp;&amp;y 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 will be evaluated if and only if x is true.(If x is false then y won't be evaluated i.e., If x is </a:t>
            </a:r>
            <a:r>
              <a:rPr lang="en-US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only y will be evaluated)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x||y 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y will be evaluated if and only if x is false.(If x is true then y won't be evaluated i.e., If x is false then only y will be evaluated)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78819"/>
              </p:ext>
            </p:extLst>
          </p:nvPr>
        </p:nvGraphicFramePr>
        <p:xfrm>
          <a:off x="1743052" y="2238347"/>
          <a:ext cx="9216100" cy="2255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608050">
                  <a:extLst>
                    <a:ext uri="{9D8B030D-6E8A-4147-A177-3AD203B41FA5}">
                      <a16:colId xmlns:a16="http://schemas.microsoft.com/office/drawing/2014/main" val="2160824583"/>
                    </a:ext>
                  </a:extLst>
                </a:gridCol>
                <a:gridCol w="4608050">
                  <a:extLst>
                    <a:ext uri="{9D8B030D-6E8A-4147-A177-3AD203B41FA5}">
                      <a16:colId xmlns:a16="http://schemas.microsoft.com/office/drawing/2014/main" val="248310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, 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 , ||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04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 arguments should be evaluated always.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 argument evaluation is optional.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43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Relatively performance is low.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Relatively performance is high.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162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Applicable for both integral and boolean types.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Applicable only for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types but not for integral types.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2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0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746939"/>
            <a:ext cx="8911687" cy="52230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and Associativity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221" y="1683223"/>
            <a:ext cx="9025034" cy="4758520"/>
          </a:xfrm>
        </p:spPr>
        <p:txBody>
          <a:bodyPr/>
          <a:lstStyle/>
          <a:p>
            <a:pPr algn="just"/>
            <a:r>
              <a:rPr lang="en-US" dirty="0"/>
              <a:t>Java has well-defined rules for specifying the order in which the operators in an expression are evaluated when the expression has several operators.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multiplication and division have higher precedence than addition and subtraction. Precedence rules can be overridden by explicit parentheses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Precedence and associative rules are used when dealing with hybrid equations involving more than one type of operator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Precedence order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8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746939"/>
            <a:ext cx="8911687" cy="52230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and Associativity in Java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" y="-323165"/>
            <a:ext cx="15916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573111"/>
              </p:ext>
            </p:extLst>
          </p:nvPr>
        </p:nvGraphicFramePr>
        <p:xfrm>
          <a:off x="1623934" y="1897683"/>
          <a:ext cx="9534604" cy="4817441"/>
        </p:xfrm>
        <a:graphic>
          <a:graphicData uri="http://schemas.openxmlformats.org/drawingml/2006/table">
            <a:tbl>
              <a:tblPr/>
              <a:tblGrid>
                <a:gridCol w="2383651">
                  <a:extLst>
                    <a:ext uri="{9D8B030D-6E8A-4147-A177-3AD203B41FA5}">
                      <a16:colId xmlns:a16="http://schemas.microsoft.com/office/drawing/2014/main" val="1325964957"/>
                    </a:ext>
                  </a:extLst>
                </a:gridCol>
                <a:gridCol w="2383651">
                  <a:extLst>
                    <a:ext uri="{9D8B030D-6E8A-4147-A177-3AD203B41FA5}">
                      <a16:colId xmlns:a16="http://schemas.microsoft.com/office/drawing/2014/main" val="1793686133"/>
                    </a:ext>
                  </a:extLst>
                </a:gridCol>
                <a:gridCol w="2383651">
                  <a:extLst>
                    <a:ext uri="{9D8B030D-6E8A-4147-A177-3AD203B41FA5}">
                      <a16:colId xmlns:a16="http://schemas.microsoft.com/office/drawing/2014/main" val="561204087"/>
                    </a:ext>
                  </a:extLst>
                </a:gridCol>
                <a:gridCol w="2383651">
                  <a:extLst>
                    <a:ext uri="{9D8B030D-6E8A-4147-A177-3AD203B41FA5}">
                      <a16:colId xmlns:a16="http://schemas.microsoft.com/office/drawing/2014/main" val="1462708271"/>
                    </a:ext>
                  </a:extLst>
                </a:gridCol>
              </a:tblGrid>
              <a:tr h="4358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107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8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708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9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F09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9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9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Associativity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D09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77467"/>
                  </a:ext>
                </a:extLst>
              </a:tr>
              <a:tr h="13968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30A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A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array element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object member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parentheses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80A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30A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B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55365"/>
                  </a:ext>
                </a:extLst>
              </a:tr>
              <a:tr h="9471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A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F0A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A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post-increment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post-decrement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D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associative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4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A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B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19754"/>
                  </a:ext>
                </a:extLst>
              </a:tr>
              <a:tr h="20375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8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F0B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B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pre-increment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pre-decrement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plus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minus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logical NOT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bitwise NOT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20B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8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to left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454" marR="49454" marT="49454" marB="49454" anchor="ctr">
                    <a:lnL w="12700" cap="flat" cmpd="sng" algn="ctr">
                      <a:solidFill>
                        <a:srgbClr val="B0B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B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008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623934" y="1307048"/>
            <a:ext cx="9534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means higher the precedence.</a:t>
            </a:r>
          </a:p>
        </p:txBody>
      </p:sp>
    </p:spTree>
    <p:extLst>
      <p:ext uri="{BB962C8B-B14F-4D97-AF65-F5344CB8AC3E}">
        <p14:creationId xmlns:p14="http://schemas.microsoft.com/office/powerpoint/2010/main" val="98593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746939"/>
            <a:ext cx="8911687" cy="52230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and Associativity in Java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" y="-323165"/>
            <a:ext cx="15916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137877"/>
              </p:ext>
            </p:extLst>
          </p:nvPr>
        </p:nvGraphicFramePr>
        <p:xfrm>
          <a:off x="1800225" y="1692276"/>
          <a:ext cx="8735396" cy="4847832"/>
        </p:xfrm>
        <a:graphic>
          <a:graphicData uri="http://schemas.openxmlformats.org/drawingml/2006/table">
            <a:tbl>
              <a:tblPr/>
              <a:tblGrid>
                <a:gridCol w="2183849">
                  <a:extLst>
                    <a:ext uri="{9D8B030D-6E8A-4147-A177-3AD203B41FA5}">
                      <a16:colId xmlns:a16="http://schemas.microsoft.com/office/drawing/2014/main" val="620389889"/>
                    </a:ext>
                  </a:extLst>
                </a:gridCol>
                <a:gridCol w="2183849">
                  <a:extLst>
                    <a:ext uri="{9D8B030D-6E8A-4147-A177-3AD203B41FA5}">
                      <a16:colId xmlns:a16="http://schemas.microsoft.com/office/drawing/2014/main" val="3830531234"/>
                    </a:ext>
                  </a:extLst>
                </a:gridCol>
                <a:gridCol w="2183849">
                  <a:extLst>
                    <a:ext uri="{9D8B030D-6E8A-4147-A177-3AD203B41FA5}">
                      <a16:colId xmlns:a16="http://schemas.microsoft.com/office/drawing/2014/main" val="1340394387"/>
                    </a:ext>
                  </a:extLst>
                </a:gridCol>
                <a:gridCol w="2183849">
                  <a:extLst>
                    <a:ext uri="{9D8B030D-6E8A-4147-A177-3AD203B41FA5}">
                      <a16:colId xmlns:a16="http://schemas.microsoft.com/office/drawing/2014/main" val="1250918371"/>
                    </a:ext>
                  </a:extLst>
                </a:gridCol>
              </a:tblGrid>
              <a:tr h="6788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D00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0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A00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0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1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cast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creation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C02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to left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301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2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22111"/>
                  </a:ext>
                </a:extLst>
              </a:tr>
              <a:tr h="4132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901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1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/ %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501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1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multiplicative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D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902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79127"/>
                  </a:ext>
                </a:extLst>
              </a:tr>
              <a:tr h="9444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–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6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3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additive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concatenation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7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2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3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47619"/>
                  </a:ext>
                </a:extLst>
              </a:tr>
              <a:tr h="6788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 &gt;&gt;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B03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3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33023"/>
                  </a:ext>
                </a:extLst>
              </a:tr>
              <a:tr h="9444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&lt;=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&gt;=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instanceof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003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3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603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3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associative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50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83312"/>
                  </a:ext>
                </a:extLst>
              </a:tr>
              <a:tr h="6788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1A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5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equality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50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786" marR="73786" marT="73786" marB="73786" anchor="ctr">
                    <a:lnL w="12700" cap="flat" cmpd="sng" algn="ctr">
                      <a:solidFill>
                        <a:srgbClr val="2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45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3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55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746939"/>
            <a:ext cx="8911687" cy="52230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and Associativity in Java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" y="-323165"/>
            <a:ext cx="15916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391233"/>
              </p:ext>
            </p:extLst>
          </p:nvPr>
        </p:nvGraphicFramePr>
        <p:xfrm>
          <a:off x="1755736" y="1693014"/>
          <a:ext cx="8779887" cy="4779223"/>
        </p:xfrm>
        <a:graphic>
          <a:graphicData uri="http://schemas.openxmlformats.org/drawingml/2006/table">
            <a:tbl>
              <a:tblPr/>
              <a:tblGrid>
                <a:gridCol w="1001752">
                  <a:extLst>
                    <a:ext uri="{9D8B030D-6E8A-4147-A177-3AD203B41FA5}">
                      <a16:colId xmlns:a16="http://schemas.microsoft.com/office/drawing/2014/main" val="524454104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259652655"/>
                    </a:ext>
                  </a:extLst>
                </a:gridCol>
                <a:gridCol w="3125714">
                  <a:extLst>
                    <a:ext uri="{9D8B030D-6E8A-4147-A177-3AD203B41FA5}">
                      <a16:colId xmlns:a16="http://schemas.microsoft.com/office/drawing/2014/main" val="3758269951"/>
                    </a:ext>
                  </a:extLst>
                </a:gridCol>
                <a:gridCol w="2194971">
                  <a:extLst>
                    <a:ext uri="{9D8B030D-6E8A-4147-A177-3AD203B41FA5}">
                      <a16:colId xmlns:a16="http://schemas.microsoft.com/office/drawing/2014/main" val="152527908"/>
                    </a:ext>
                  </a:extLst>
                </a:gridCol>
              </a:tblGrid>
              <a:tr h="534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10C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C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70D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AND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B0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D0C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C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251377"/>
                  </a:ext>
                </a:extLst>
              </a:tr>
              <a:tr h="534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D0C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C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XOR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D0C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A0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E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23083"/>
                  </a:ext>
                </a:extLst>
              </a:tr>
              <a:tr h="534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F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OR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E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98138"/>
                  </a:ext>
                </a:extLst>
              </a:tr>
              <a:tr h="534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8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AND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B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0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D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45139"/>
                  </a:ext>
                </a:extLst>
              </a:tr>
              <a:tr h="534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E0E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E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F0E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E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E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to right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F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87618"/>
                  </a:ext>
                </a:extLst>
              </a:tr>
              <a:tr h="534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E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?: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40E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E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E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ternary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E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E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F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to left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6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E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F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6928"/>
                  </a:ext>
                </a:extLst>
              </a:tr>
              <a:tr h="15696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C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=   +=   -=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*=   /=   %=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&amp;=   ^=   |=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&lt;&lt;=  &gt;&gt;= &gt;&gt;&gt;=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B0E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assignment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60F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F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F0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to left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565" marR="75565" marT="75565" marB="75565" anchor="ctr">
                    <a:lnL w="12700" cap="flat" cmpd="sng" algn="ctr">
                      <a:solidFill>
                        <a:srgbClr val="E0F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F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F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F1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07" y="746940"/>
            <a:ext cx="8911687" cy="4540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Operators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06" y="1342029"/>
            <a:ext cx="8911687" cy="5399965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operator that acts on a single operand is called unary operator. A unary operator uses a single variable.</a:t>
            </a:r>
          </a:p>
          <a:p>
            <a:pPr algn="just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operator that acts on two operands is called binary operator. A binary operator uses two variables.</a:t>
            </a:r>
          </a:p>
          <a:p>
            <a:pPr algn="just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Ternary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operator that acts on three operands is called ternary operator. A ternary operator uses three variables.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notation used, Java operators have been divided into two categories: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symbol like +, -, *,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as an operator, it is called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operator. If a keyword is used as an operator, it is called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7" y="719645"/>
            <a:ext cx="8911687" cy="39947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 </a:t>
            </a: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and named operator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36330"/>
              </p:ext>
            </p:extLst>
          </p:nvPr>
        </p:nvGraphicFramePr>
        <p:xfrm>
          <a:off x="1665288" y="1560513"/>
          <a:ext cx="8915400" cy="3693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1046">
                  <a:extLst>
                    <a:ext uri="{9D8B030D-6E8A-4147-A177-3AD203B41FA5}">
                      <a16:colId xmlns:a16="http://schemas.microsoft.com/office/drawing/2014/main" val="202476104"/>
                    </a:ext>
                  </a:extLst>
                </a:gridCol>
                <a:gridCol w="4084354">
                  <a:extLst>
                    <a:ext uri="{9D8B030D-6E8A-4147-A177-3AD203B41FA5}">
                      <a16:colId xmlns:a16="http://schemas.microsoft.com/office/drawing/2014/main" val="1111868922"/>
                    </a:ext>
                  </a:extLst>
                </a:gridCol>
              </a:tblGrid>
              <a:tr h="50029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Arithmetic operators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+, -, *, /, %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27423"/>
                  </a:ext>
                </a:extLst>
              </a:tr>
              <a:tr h="41977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operators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&lt;, &gt;, &lt;=, &gt;=, = =, !=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7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operators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&amp;&amp;, ||, !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8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Assignment operators  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=, +=, -=, *=, /=, %=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5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Increment and decrement operators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+, – –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8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Conditional operators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?: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6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Bitwise operators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&amp;, !, ^, ~, &lt;&lt;, &gt;&gt;, &gt;&gt;&gt;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1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Shift operators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&lt;&lt;, &gt;&gt;, &gt;&gt;&gt;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8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Named operator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instanceof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operator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9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9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624110"/>
            <a:ext cx="8911687" cy="54959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Operators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95110"/>
              </p:ext>
            </p:extLst>
          </p:nvPr>
        </p:nvGraphicFramePr>
        <p:xfrm>
          <a:off x="1692173" y="1296537"/>
          <a:ext cx="9717355" cy="538981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65178">
                  <a:extLst>
                    <a:ext uri="{9D8B030D-6E8A-4147-A177-3AD203B41FA5}">
                      <a16:colId xmlns:a16="http://schemas.microsoft.com/office/drawing/2014/main" val="4265028590"/>
                    </a:ext>
                  </a:extLst>
                </a:gridCol>
                <a:gridCol w="1078173">
                  <a:extLst>
                    <a:ext uri="{9D8B030D-6E8A-4147-A177-3AD203B41FA5}">
                      <a16:colId xmlns:a16="http://schemas.microsoft.com/office/drawing/2014/main" val="1146285363"/>
                    </a:ext>
                  </a:extLst>
                </a:gridCol>
                <a:gridCol w="5090615">
                  <a:extLst>
                    <a:ext uri="{9D8B030D-6E8A-4147-A177-3AD203B41FA5}">
                      <a16:colId xmlns:a16="http://schemas.microsoft.com/office/drawing/2014/main" val="3042040554"/>
                    </a:ext>
                  </a:extLst>
                </a:gridCol>
                <a:gridCol w="1883389">
                  <a:extLst>
                    <a:ext uri="{9D8B030D-6E8A-4147-A177-3AD203B41FA5}">
                      <a16:colId xmlns:a16="http://schemas.microsoft.com/office/drawing/2014/main" val="555856656"/>
                    </a:ext>
                  </a:extLst>
                </a:gridCol>
              </a:tblGrid>
              <a:tr h="2821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Operator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411" marR="41411" marT="41411" marB="414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Symbol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411" marR="41411" marT="41411" marB="414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411" marR="41411" marT="41411" marB="414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411" marR="41411" marT="41411" marB="414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3264"/>
                  </a:ext>
                </a:extLst>
              </a:tr>
              <a:tr h="7186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 Operator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the left operand with the right operand and returns the result.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a=10;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b=5;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 = a=b; </a:t>
                      </a:r>
                    </a:p>
                  </a:txBody>
                  <a:tcPr marL="41411" marR="41411" marT="41411" marB="41411" anchor="ctr"/>
                </a:tc>
                <a:extLst>
                  <a:ext uri="{0D108BD9-81ED-4DB2-BD59-A6C34878D82A}">
                    <a16:rowId xmlns:a16="http://schemas.microsoft.com/office/drawing/2014/main" val="741535504"/>
                  </a:ext>
                </a:extLst>
              </a:tr>
              <a:tr h="8305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Subtraction Operator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Subtracts the left operand and right operand and returns the result.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a=10;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b=5;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 = a-b; </a:t>
                      </a:r>
                    </a:p>
                  </a:txBody>
                  <a:tcPr marL="41411" marR="41411" marT="41411" marB="41411" anchor="ctr"/>
                </a:tc>
                <a:extLst>
                  <a:ext uri="{0D108BD9-81ED-4DB2-BD59-A6C34878D82A}">
                    <a16:rowId xmlns:a16="http://schemas.microsoft.com/office/drawing/2014/main" val="3591490506"/>
                  </a:ext>
                </a:extLst>
              </a:tr>
              <a:tr h="8305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 Operator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It multiples the left and right operand and returns the result.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a=2;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b=3;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c=a*b; </a:t>
                      </a:r>
                    </a:p>
                  </a:txBody>
                  <a:tcPr marL="41411" marR="41411" marT="41411" marB="41411" anchor="ctr"/>
                </a:tc>
                <a:extLst>
                  <a:ext uri="{0D108BD9-81ED-4DB2-BD59-A6C34878D82A}">
                    <a16:rowId xmlns:a16="http://schemas.microsoft.com/office/drawing/2014/main" val="3909937993"/>
                  </a:ext>
                </a:extLst>
              </a:tr>
              <a:tr h="8305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 Operator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Divides the left operand with the right operand and returns the result.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a=10;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b=5;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c=a/b; </a:t>
                      </a:r>
                    </a:p>
                  </a:txBody>
                  <a:tcPr marL="41411" marR="41411" marT="41411" marB="41411" anchor="ctr"/>
                </a:tc>
                <a:extLst>
                  <a:ext uri="{0D108BD9-81ED-4DB2-BD59-A6C34878D82A}">
                    <a16:rowId xmlns:a16="http://schemas.microsoft.com/office/drawing/2014/main" val="3528317866"/>
                  </a:ext>
                </a:extLst>
              </a:tr>
              <a:tr h="10133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Modulo Operator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Divides the left operand with the right operand and returns the remainder.</a:t>
                      </a:r>
                    </a:p>
                  </a:txBody>
                  <a:tcPr marL="41411" marR="41411" marT="41411" marB="414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a=10;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b=5;</a:t>
                      </a:r>
                    </a:p>
                    <a:p>
                      <a:pPr algn="l" fontAlgn="base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c=a/b; </a:t>
                      </a:r>
                    </a:p>
                  </a:txBody>
                  <a:tcPr marL="41411" marR="41411" marT="41411" marB="41411" anchor="ctr"/>
                </a:tc>
                <a:extLst>
                  <a:ext uri="{0D108BD9-81ED-4DB2-BD59-A6C34878D82A}">
                    <a16:rowId xmlns:a16="http://schemas.microsoft.com/office/drawing/2014/main" val="83876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7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68" y="705996"/>
            <a:ext cx="8911687" cy="46771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operators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91678"/>
              </p:ext>
            </p:extLst>
          </p:nvPr>
        </p:nvGraphicFramePr>
        <p:xfrm>
          <a:off x="1719468" y="1273501"/>
          <a:ext cx="9294275" cy="55844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2914">
                  <a:extLst>
                    <a:ext uri="{9D8B030D-6E8A-4147-A177-3AD203B41FA5}">
                      <a16:colId xmlns:a16="http://schemas.microsoft.com/office/drawing/2014/main" val="2262594792"/>
                    </a:ext>
                  </a:extLst>
                </a:gridCol>
                <a:gridCol w="5254388">
                  <a:extLst>
                    <a:ext uri="{9D8B030D-6E8A-4147-A177-3AD203B41FA5}">
                      <a16:colId xmlns:a16="http://schemas.microsoft.com/office/drawing/2014/main" val="3888775905"/>
                    </a:ext>
                  </a:extLst>
                </a:gridCol>
                <a:gridCol w="2906973">
                  <a:extLst>
                    <a:ext uri="{9D8B030D-6E8A-4147-A177-3AD203B41FA5}">
                      <a16:colId xmlns:a16="http://schemas.microsoft.com/office/drawing/2014/main" val="1417965286"/>
                    </a:ext>
                  </a:extLst>
                </a:gridCol>
              </a:tblGrid>
              <a:tr h="4862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</a:rPr>
                        <a:t>Symbol</a:t>
                      </a:r>
                      <a:endParaRPr lang="en-US" sz="18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</a:rPr>
                        <a:t>Description</a:t>
                      </a:r>
                      <a:endParaRPr lang="en-US" sz="18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Example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85717"/>
                  </a:ext>
                </a:extLst>
              </a:tr>
              <a:tr h="10634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=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Assign the right operand to the left operand.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 a=10;  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 b=20;  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a+=4; </a:t>
                      </a:r>
                      <a:r>
                        <a:rPr lang="en-US" sz="1800" dirty="0" smtClean="0">
                          <a:effectLst/>
                        </a:rPr>
                        <a:t>a=a+4</a:t>
                      </a:r>
                      <a:r>
                        <a:rPr lang="en-US" sz="1800" dirty="0">
                          <a:effectLst/>
                        </a:rPr>
                        <a:t> (a=10+4)  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b-=4; //b=b-4 (b=20-4)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extLst>
                  <a:ext uri="{0D108BD9-81ED-4DB2-BD59-A6C34878D82A}">
                    <a16:rowId xmlns:a16="http://schemas.microsoft.com/office/drawing/2014/main" val="2185620560"/>
                  </a:ext>
                </a:extLst>
              </a:tr>
              <a:tr h="677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+=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Adding left operand with right operand and then assigning it to variable on the left.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int a=5;</a:t>
                      </a:r>
                    </a:p>
                    <a:p>
                      <a:pPr algn="l" fontAlgn="base"/>
                      <a:r>
                        <a:rPr lang="pt-BR" sz="1800">
                          <a:effectLst/>
                        </a:rPr>
                        <a:t>a += 5; //a=a+5;</a:t>
                      </a:r>
                      <a:endParaRPr lang="pt-BR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extLst>
                  <a:ext uri="{0D108BD9-81ED-4DB2-BD59-A6C34878D82A}">
                    <a16:rowId xmlns:a16="http://schemas.microsoft.com/office/drawing/2014/main" val="1448134627"/>
                  </a:ext>
                </a:extLst>
              </a:tr>
              <a:tr h="677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-=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subtracting left operand with right operand and then assigning it to variable on the left.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int a=5;</a:t>
                      </a:r>
                    </a:p>
                    <a:p>
                      <a:pPr algn="l" fontAlgn="base"/>
                      <a:r>
                        <a:rPr lang="pt-BR" sz="1800">
                          <a:effectLst/>
                        </a:rPr>
                        <a:t>a -= 5; //a=a-5;</a:t>
                      </a:r>
                      <a:endParaRPr lang="pt-BR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extLst>
                  <a:ext uri="{0D108BD9-81ED-4DB2-BD59-A6C34878D82A}">
                    <a16:rowId xmlns:a16="http://schemas.microsoft.com/office/drawing/2014/main" val="4120511157"/>
                  </a:ext>
                </a:extLst>
              </a:tr>
              <a:tr h="677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*=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multiplying left operand with right operand and then assigning it to the variable on the left.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int a=5;</a:t>
                      </a:r>
                    </a:p>
                    <a:p>
                      <a:pPr algn="l" fontAlgn="base"/>
                      <a:r>
                        <a:rPr lang="pt-BR" sz="1800">
                          <a:effectLst/>
                        </a:rPr>
                        <a:t>a *= 5; //a=a*5;</a:t>
                      </a:r>
                      <a:endParaRPr lang="pt-BR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extLst>
                  <a:ext uri="{0D108BD9-81ED-4DB2-BD59-A6C34878D82A}">
                    <a16:rowId xmlns:a16="http://schemas.microsoft.com/office/drawing/2014/main" val="3637079804"/>
                  </a:ext>
                </a:extLst>
              </a:tr>
              <a:tr h="677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/=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dividing left operand with right operand and then assigning it to a variable on the left.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>
                          <a:effectLst/>
                        </a:rPr>
                        <a:t>int a=5;</a:t>
                      </a:r>
                    </a:p>
                    <a:p>
                      <a:pPr algn="l" fontAlgn="base"/>
                      <a:r>
                        <a:rPr lang="pt-BR" sz="1800">
                          <a:effectLst/>
                        </a:rPr>
                        <a:t>a /= 5; //a=a/5;</a:t>
                      </a:r>
                      <a:endParaRPr lang="pt-BR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extLst>
                  <a:ext uri="{0D108BD9-81ED-4DB2-BD59-A6C34878D82A}">
                    <a16:rowId xmlns:a16="http://schemas.microsoft.com/office/drawing/2014/main" val="1778888563"/>
                  </a:ext>
                </a:extLst>
              </a:tr>
              <a:tr h="677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%=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 assigning modulo of left operand with right operand and then assigning it to the variable on the left.</a:t>
                      </a:r>
                      <a:endParaRPr lang="en-US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800" dirty="0">
                          <a:effectLst/>
                        </a:rPr>
                        <a:t>int a=5;</a:t>
                      </a:r>
                    </a:p>
                    <a:p>
                      <a:pPr algn="l" fontAlgn="base"/>
                      <a:r>
                        <a:rPr lang="pt-BR" sz="1800" dirty="0">
                          <a:effectLst/>
                        </a:rPr>
                        <a:t>a /= 5; //a=a/5;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706" marR="53706" marT="53706" marB="53706" anchor="ctr"/>
                </a:tc>
                <a:extLst>
                  <a:ext uri="{0D108BD9-81ED-4DB2-BD59-A6C34878D82A}">
                    <a16:rowId xmlns:a16="http://schemas.microsoft.com/office/drawing/2014/main" val="178183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6" y="705997"/>
            <a:ext cx="8911687" cy="44041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22823"/>
              </p:ext>
            </p:extLst>
          </p:nvPr>
        </p:nvGraphicFramePr>
        <p:xfrm>
          <a:off x="1610286" y="1258702"/>
          <a:ext cx="10003958" cy="5335720"/>
        </p:xfrm>
        <a:graphic>
          <a:graphicData uri="http://schemas.openxmlformats.org/drawingml/2006/table">
            <a:tbl>
              <a:tblPr/>
              <a:tblGrid>
                <a:gridCol w="1596938">
                  <a:extLst>
                    <a:ext uri="{9D8B030D-6E8A-4147-A177-3AD203B41FA5}">
                      <a16:colId xmlns:a16="http://schemas.microsoft.com/office/drawing/2014/main" val="300366140"/>
                    </a:ext>
                  </a:extLst>
                </a:gridCol>
                <a:gridCol w="1326908">
                  <a:extLst>
                    <a:ext uri="{9D8B030D-6E8A-4147-A177-3AD203B41FA5}">
                      <a16:colId xmlns:a16="http://schemas.microsoft.com/office/drawing/2014/main" val="1217406210"/>
                    </a:ext>
                  </a:extLst>
                </a:gridCol>
                <a:gridCol w="4267805">
                  <a:extLst>
                    <a:ext uri="{9D8B030D-6E8A-4147-A177-3AD203B41FA5}">
                      <a16:colId xmlns:a16="http://schemas.microsoft.com/office/drawing/2014/main" val="3071928175"/>
                    </a:ext>
                  </a:extLst>
                </a:gridCol>
                <a:gridCol w="2812307">
                  <a:extLst>
                    <a:ext uri="{9D8B030D-6E8A-4147-A177-3AD203B41FA5}">
                      <a16:colId xmlns:a16="http://schemas.microsoft.com/office/drawing/2014/main" val="1326859416"/>
                    </a:ext>
                  </a:extLst>
                </a:gridCol>
              </a:tblGrid>
              <a:tr h="4554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F0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F00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0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0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F00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0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1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200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444419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00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1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100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0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0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of the left-hand side is equal to the right-hand side.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801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6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5==3 is evaluated to be false.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59735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 to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E01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1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A00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0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of the left-hand side is not equal to the right-hand side.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E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2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5!=3 is evaluated to be true.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3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08196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2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2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of the left-hand side is less than the right-hand side.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A02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3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2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5&lt;3 is evaluated to false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203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3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3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68912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B02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2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of the left-hand side is less than or equal to the right-hand side.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F02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5&lt;=5 is evaluated to be true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D02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3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14624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7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of the left-hand side is greater than the right-hand side.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D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3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3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5&gt;3 is evaluated to be true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A03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3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76781"/>
                  </a:ext>
                </a:extLst>
              </a:tr>
              <a:tr h="6340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803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of the left-hand side is greater than or equal to the right-hand side.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C03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3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5&gt;=5 is evaluated to be true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503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73913"/>
                  </a:ext>
                </a:extLst>
              </a:tr>
              <a:tr h="9913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of Operator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instanceOf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304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compares an object to a specified type.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204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4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test = “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asdf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result;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 = test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instanceOf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String; //true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228" marR="50228" marT="50228" marB="50228" anchor="ctr">
                    <a:lnL w="12700" cap="flat" cmpd="sng" algn="ctr">
                      <a:solidFill>
                        <a:srgbClr val="A04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4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87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68" y="705997"/>
            <a:ext cx="8911687" cy="44041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85165"/>
              </p:ext>
            </p:extLst>
          </p:nvPr>
        </p:nvGraphicFramePr>
        <p:xfrm>
          <a:off x="1719468" y="1575238"/>
          <a:ext cx="9226036" cy="2834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19768">
                  <a:extLst>
                    <a:ext uri="{9D8B030D-6E8A-4147-A177-3AD203B41FA5}">
                      <a16:colId xmlns:a16="http://schemas.microsoft.com/office/drawing/2014/main" val="1900748305"/>
                    </a:ext>
                  </a:extLst>
                </a:gridCol>
                <a:gridCol w="1487606">
                  <a:extLst>
                    <a:ext uri="{9D8B030D-6E8A-4147-A177-3AD203B41FA5}">
                      <a16:colId xmlns:a16="http://schemas.microsoft.com/office/drawing/2014/main" val="2887110267"/>
                    </a:ext>
                  </a:extLst>
                </a:gridCol>
                <a:gridCol w="3712153">
                  <a:extLst>
                    <a:ext uri="{9D8B030D-6E8A-4147-A177-3AD203B41FA5}">
                      <a16:colId xmlns:a16="http://schemas.microsoft.com/office/drawing/2014/main" val="2748773977"/>
                    </a:ext>
                  </a:extLst>
                </a:gridCol>
                <a:gridCol w="2306509">
                  <a:extLst>
                    <a:ext uri="{9D8B030D-6E8A-4147-A177-3AD203B41FA5}">
                      <a16:colId xmlns:a16="http://schemas.microsoft.com/office/drawing/2014/main" val="3156518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76200" marR="76200" marT="76200" marB="762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14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||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It returns true if either of the Boolean expressions is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false || true is evaluated to true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6432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solidFill>
                            <a:srgbClr val="002060"/>
                          </a:solidFill>
                          <a:effectLst/>
                        </a:rPr>
                        <a:t>It returns true if all the Boolean Expressions are true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false &amp;&amp; true is evaluated to false.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23068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Logical NOT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!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If the condition is correct, returns false. If the condition is false, returns true.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true -&gt; false</a:t>
                      </a:r>
                    </a:p>
                    <a:p>
                      <a:pPr algn="l" fontAlgn="base"/>
                      <a:r>
                        <a:rPr lang="en-US" b="1" dirty="0" smtClean="0">
                          <a:solidFill>
                            <a:srgbClr val="002060"/>
                          </a:solidFill>
                          <a:effectLst/>
                        </a:rPr>
                        <a:t>false -&gt; true</a:t>
                      </a:r>
                      <a:endParaRPr lang="en-US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2025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9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30" y="719644"/>
            <a:ext cx="8911687" cy="52230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30" y="1451211"/>
            <a:ext cx="8465475" cy="499053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operator that acts on individual bits (0 or 1) of the operands is called bitwise operator in Java.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acts only integer data types such as byte, short,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long. Bitwise operators in java cannot be applied to float and double data types.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internal representation of numbers in the case of bitwise operators is represented by the binary number system. Binary number is represented by two digits 0 or 1.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these operators are mainly used to modify bit patterns (binary representation).</a:t>
            </a:r>
          </a:p>
        </p:txBody>
      </p:sp>
    </p:spTree>
    <p:extLst>
      <p:ext uri="{BB962C8B-B14F-4D97-AF65-F5344CB8AC3E}">
        <p14:creationId xmlns:p14="http://schemas.microsoft.com/office/powerpoint/2010/main" val="1499891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</TotalTime>
  <Words>2306</Words>
  <Application>Microsoft Office PowerPoint</Application>
  <PresentationFormat>Widescreen</PresentationFormat>
  <Paragraphs>372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</vt:lpstr>
      <vt:lpstr>Century Gothic</vt:lpstr>
      <vt:lpstr>Wingdings 3</vt:lpstr>
      <vt:lpstr>Wisp</vt:lpstr>
      <vt:lpstr>Operators in Java</vt:lpstr>
      <vt:lpstr>Types of Operators in Java</vt:lpstr>
      <vt:lpstr>Types of Operators in Java</vt:lpstr>
      <vt:lpstr>symbolic operators and named operator</vt:lpstr>
      <vt:lpstr>Arithmetic Operators in Java</vt:lpstr>
      <vt:lpstr>Assignment operators </vt:lpstr>
      <vt:lpstr>Relational Operators</vt:lpstr>
      <vt:lpstr>Logical Operators</vt:lpstr>
      <vt:lpstr>Bitwise Operators</vt:lpstr>
      <vt:lpstr>Types of Bitwise Operators</vt:lpstr>
      <vt:lpstr>Unary Operators in Java</vt:lpstr>
      <vt:lpstr>Shift Operator in Java:</vt:lpstr>
      <vt:lpstr>Left Shift Operator in Java</vt:lpstr>
      <vt:lpstr>Right Shift Operator in Java</vt:lpstr>
      <vt:lpstr>Signed Right Shift Operator</vt:lpstr>
      <vt:lpstr>Signed Right Shift Operator</vt:lpstr>
      <vt:lpstr>Signed Right Shift Operator</vt:lpstr>
      <vt:lpstr>Unsigned Right Shift Operator</vt:lpstr>
      <vt:lpstr>Ternary Operator in Java</vt:lpstr>
      <vt:lpstr>Short circuit (&amp;&amp;, ||) operators:</vt:lpstr>
      <vt:lpstr>Operator Precedence and Associativity in Java</vt:lpstr>
      <vt:lpstr>Operator Precedence and Associativity in Java</vt:lpstr>
      <vt:lpstr>Operator Precedence and Associativity in Java</vt:lpstr>
      <vt:lpstr>Operator Precedence and Associativity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Java</dc:title>
  <dc:creator>Pankaj Mahto</dc:creator>
  <cp:lastModifiedBy>Pankaj Mahto</cp:lastModifiedBy>
  <cp:revision>63</cp:revision>
  <dcterms:created xsi:type="dcterms:W3CDTF">2024-02-08T16:17:49Z</dcterms:created>
  <dcterms:modified xsi:type="dcterms:W3CDTF">2024-02-09T12:43:42Z</dcterms:modified>
</cp:coreProperties>
</file>