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71" r:id="rId5"/>
    <p:sldId id="272" r:id="rId6"/>
    <p:sldId id="273" r:id="rId7"/>
    <p:sldId id="280" r:id="rId8"/>
    <p:sldId id="279" r:id="rId9"/>
    <p:sldId id="276" r:id="rId10"/>
    <p:sldId id="277" r:id="rId11"/>
    <p:sldId id="27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06" autoAdjust="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029-E448-06F4-977B-9D7E563D8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C4937-E2B3-027A-B335-9578EEC91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02A4-4856-5576-CE34-AC288FF1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2B54-3D32-7A6B-FD4F-DE357B6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9A4A-8F3F-AB1A-7A28-70C53E6A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6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EFFF-B33D-B867-26A8-294629F1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5FC21-B83D-EE96-D4CC-3B5495D05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8DD7-1E87-199F-5BCF-E423451F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016-A5E4-8441-2A80-F7059D54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FF296-6EBE-0F75-0998-FA12F4B1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1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83C64-BB34-098C-13D2-5C445F7D4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E3AB8-2A7C-194C-482C-FD0EB7A4F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1E0B-D4EC-6BDD-41A0-42B64449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C173-6E97-B4B7-82C4-DF1FC751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62DE-EAE2-7FB7-3818-482D563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EF50-52B7-8114-E1A1-7204D182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AE7E-97FF-3AD2-5BE9-29EDCC3D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9633-FE58-D9E5-FECA-CF50F547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1DC4-DF24-AD22-CADD-FFEC2C72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63CC-406B-94BF-774E-FD4F1901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7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2843-10FF-5D24-F0BA-540E8AA4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A9E4D-3D87-4C90-4787-6BEA49A7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A838-C729-17C8-8D5F-32C26E6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9387-3CD5-A758-ABE0-3389230B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2E58-48C0-3D00-B81C-06B6BCF7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8705-E014-6D59-E7EF-24FD4B0C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3FDF-22D1-F725-92CF-F01253C07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997E9-04F0-DC22-D0E0-C637A72BE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CF036-4FA6-02C2-0475-F9490BB6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4F334-0B06-3701-880A-9CCBB579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418D-0BE1-6188-9120-155AE790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3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62C3-A43D-39FD-C1C5-1E23B7BA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284C-9A6E-F794-FFD5-EC89D205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6BBD-450A-985C-D531-FC30EFAD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BEFF8-D169-7731-74B3-23F598948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30941-5BC4-0E38-4F3C-2244778E5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86A57-0B10-8A0D-F4D1-39004861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E0757-E9E9-D09A-585C-B2A28955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5F5E7-F11A-71A8-2CA3-DE36AE4E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DD23-6B72-42EE-8FDA-9B456DFC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0A3EE-630F-47C5-6AD0-AFF011F7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AF639-3DF2-7E2E-1C12-F3A4727C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4E51B-4D12-6AE6-F9D7-3E71159C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28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3E9F0-CEC0-4061-7EE7-9D4EDB73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22A40-5471-8CE9-FDF5-8571BC25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72A52-147E-A6E7-5EB6-89237964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7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74E7-3027-97D4-64F7-7F12853D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3352-26C6-D2FB-28D1-878EF0BC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D74B1-A7BD-1855-75B7-64571EDD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A4288-5560-6E91-C070-25E8138B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C1DF4-CADE-BC4F-AC40-2D3AB427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BA169-FE93-9300-FECC-82013F67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6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B6E7-469B-8C9D-7625-481500A5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36259-DB5C-B0D6-1888-C2705060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02A9F-C585-879E-3927-C40E827A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A87C0-C9F9-2137-8094-20DB2867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4792-3EFC-CE94-818B-D45548EA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B49F-68AD-7461-D2F5-8DA5E698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8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54B13-56B1-04FE-0D28-D020AF04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AF8B5-6DCB-3829-2D12-43E33A6C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2172-8DE4-2491-C586-86F969F4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5B4C-89F1-47BE-92AD-C573CF72B0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4B67-5E3E-285E-C330-EFDED41F9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033DE-62D9-DAD4-203D-082DC8D4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65472-ED17-4D48-80E8-6E324B3A8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6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6849-4E6A-8D59-3AA8-40F04A7F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metacharacters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5CD5-F86B-1E29-CA07-9E519C624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options, option arguments and command arguments are separated by the space character. However, we can also use special characters called metacharacters.</a:t>
            </a:r>
          </a:p>
          <a:p>
            <a:r>
              <a:rPr lang="en-US" dirty="0"/>
              <a:t>Linux uses special characters or symbols known as metacharacters that add special meaning to a shell command with respect to file search and commands connection.</a:t>
            </a:r>
          </a:p>
          <a:p>
            <a: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File Matching Metacharacters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7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8697-2926-030F-AA89-DA98E50C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9650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apache2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apache2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stop apache2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restart apache2</a:t>
            </a:r>
          </a:p>
          <a:p>
            <a:r>
              <a:rPr lang="en-IN" dirty="0"/>
              <a:t>List all services</a:t>
            </a:r>
          </a:p>
          <a:p>
            <a:r>
              <a:rPr lang="en-IN" dirty="0"/>
              <a:t>service --status-all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Use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Systemd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to Start/Stop/Restart Services in Ubuntu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 Syntax is:</a:t>
            </a:r>
          </a:p>
          <a:p>
            <a:pPr algn="l"/>
            <a:r>
              <a:rPr lang="en-US" b="0" i="1" dirty="0" err="1">
                <a:solidFill>
                  <a:srgbClr val="222222"/>
                </a:solidFill>
                <a:effectLst/>
                <a:latin typeface="-apple-system"/>
              </a:rPr>
              <a:t>sudo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-apple-system"/>
              </a:rPr>
              <a:t>systemctl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 [action] [service name]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79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C917-CDCA-F572-5F54-1162C7428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30" y="97846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stop </a:t>
            </a:r>
            <a:r>
              <a:rPr lang="en-IN" dirty="0" err="1"/>
              <a:t>ufw</a:t>
            </a:r>
            <a:endParaRPr lang="en-IN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Start/Stop/Restart Services with service command on Ubuntu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You can start, stop, or restart services using the service command too. Open up a terminal window, and enter the following commands.</a:t>
            </a:r>
            <a:endParaRPr lang="en-I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dirty="0"/>
              <a:t>To start a service: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ufw</a:t>
            </a:r>
            <a:r>
              <a:rPr lang="en-US" dirty="0"/>
              <a:t> stop</a:t>
            </a:r>
          </a:p>
          <a:p>
            <a:r>
              <a:rPr lang="en-US" dirty="0"/>
              <a:t>To stop a service: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ufw</a:t>
            </a:r>
            <a:r>
              <a:rPr lang="en-US" dirty="0"/>
              <a:t> start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ufw</a:t>
            </a:r>
            <a:r>
              <a:rPr lang="en-US" dirty="0"/>
              <a:t> restart</a:t>
            </a:r>
          </a:p>
          <a:p>
            <a:r>
              <a:rPr lang="en-US" dirty="0"/>
              <a:t>To check the status of a service: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ufw</a:t>
            </a:r>
            <a:r>
              <a:rPr lang="en-US" dirty="0"/>
              <a:t>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86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607E-B4CB-A4A9-0236-58342C50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514-867C-6C1F-1B81-AFEC3A8B1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9700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Git is a Version Control System (VCS) designed to make it easier to have multiple versions of a code base, sometimes across multiple developers or teams</a:t>
            </a:r>
          </a:p>
          <a:p>
            <a:r>
              <a:rPr lang="en-US" dirty="0"/>
              <a:t>It allows you to see changes you make to your code and easily revert them</a:t>
            </a:r>
          </a:p>
          <a:p>
            <a:r>
              <a:rPr lang="en-IN" dirty="0"/>
              <a:t>what is </a:t>
            </a:r>
            <a:r>
              <a:rPr lang="en-IN" dirty="0" err="1"/>
              <a:t>Github</a:t>
            </a:r>
            <a:r>
              <a:rPr lang="en-IN" dirty="0"/>
              <a:t>?</a:t>
            </a:r>
            <a:endParaRPr lang="en-US" dirty="0"/>
          </a:p>
          <a:p>
            <a:r>
              <a:rPr lang="en-US" dirty="0"/>
              <a:t>Github.com is a website that hosts git repositories on a remote server</a:t>
            </a:r>
          </a:p>
          <a:p>
            <a:r>
              <a:rPr lang="en-US" dirty="0"/>
              <a:t>Hosting repositories on </a:t>
            </a:r>
            <a:r>
              <a:rPr lang="en-US" dirty="0" err="1"/>
              <a:t>Github</a:t>
            </a:r>
            <a:r>
              <a:rPr lang="en-US" dirty="0"/>
              <a:t> facilitates the sharing of codebases among teams by providing a GUI to easily fork or clone repos to a local machine</a:t>
            </a:r>
          </a:p>
          <a:p>
            <a:r>
              <a:rPr lang="en-US" dirty="0"/>
              <a:t>By pushing your repositories to </a:t>
            </a:r>
            <a:r>
              <a:rPr lang="en-US" dirty="0" err="1"/>
              <a:t>Github</a:t>
            </a:r>
            <a:r>
              <a:rPr lang="en-US" dirty="0"/>
              <a:t>, you will pretty much automatically create your own developer portfolio as well!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9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537F6C-64AA-B8BD-94EE-43E657CEE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046392"/>
              </p:ext>
            </p:extLst>
          </p:nvPr>
        </p:nvGraphicFramePr>
        <p:xfrm>
          <a:off x="766762" y="-1"/>
          <a:ext cx="10658476" cy="7501692"/>
        </p:xfrm>
        <a:graphic>
          <a:graphicData uri="http://schemas.openxmlformats.org/drawingml/2006/table">
            <a:tbl>
              <a:tblPr/>
              <a:tblGrid>
                <a:gridCol w="5329238">
                  <a:extLst>
                    <a:ext uri="{9D8B030D-6E8A-4147-A177-3AD203B41FA5}">
                      <a16:colId xmlns:a16="http://schemas.microsoft.com/office/drawing/2014/main" val="3410665785"/>
                    </a:ext>
                  </a:extLst>
                </a:gridCol>
                <a:gridCol w="5329238">
                  <a:extLst>
                    <a:ext uri="{9D8B030D-6E8A-4147-A177-3AD203B41FA5}">
                      <a16:colId xmlns:a16="http://schemas.microsoft.com/office/drawing/2014/main" val="2056031335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effectLst/>
                        </a:rPr>
                        <a:t>Symbol</a:t>
                      </a:r>
                    </a:p>
                  </a:txBody>
                  <a:tcPr marL="35772" marR="35772" marT="53658" marB="536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>
                          <a:effectLst/>
                        </a:rPr>
                        <a:t>Meaning</a:t>
                      </a:r>
                    </a:p>
                  </a:txBody>
                  <a:tcPr marL="35772" marR="35772" marT="53658" marB="536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50381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&gt;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Output redirection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39710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&gt;&gt;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Output redirection (append)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33333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&lt;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Input redirection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0739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*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File substitution wildcard; zero or more characters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65628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?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File substitution wildcard; one character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98765"/>
                  </a:ext>
                </a:extLst>
              </a:tr>
              <a:tr h="543477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[ ]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File substitution wildcard; any character between brackets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25758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`cmd`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Command Substitution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8470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$(cmd)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Command Substitution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15339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|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The Pipe (|)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5664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;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Command sequence, Sequences of Commands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499"/>
                  </a:ext>
                </a:extLst>
              </a:tr>
              <a:tr h="543477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[ ]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File substitution wildcard; any character between brackets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57528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||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OR conditional execution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25643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&amp;&amp;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AND conditional execution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41687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( )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Group commands, Sequences of Commands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797858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&amp;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Run command in the background, Background Processes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0086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#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Comment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581528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$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Expand the value of a variable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60218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\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Prevent or escape interpretation of the next character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05167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&lt;&lt;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effectLst/>
                        </a:rPr>
                        <a:t>Input redirection</a:t>
                      </a:r>
                    </a:p>
                  </a:txBody>
                  <a:tcPr marL="35772" marR="35772" marT="35772" marB="3577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22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4016-ECAA-1B2A-0E67-A94944518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79020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ls c*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Output:</a:t>
            </a:r>
            <a:br>
              <a:rPr lang="en-US" dirty="0"/>
            </a:br>
            <a:r>
              <a:rPr lang="en-US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catfish</a:t>
            </a:r>
            <a:r>
              <a:rPr lang="en-US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.sh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cat</a:t>
            </a:r>
            <a:r>
              <a:rPr lang="en-US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.txt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cider</a:t>
            </a:r>
            <a:r>
              <a:rPr lang="en-US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.sh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ls c*h</a:t>
            </a:r>
            <a:endParaRPr lang="en-US" dirty="0">
              <a:solidFill>
                <a:srgbClr val="880000"/>
              </a:solidFill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ls *r*</a:t>
            </a:r>
            <a:endParaRPr lang="en-US" b="0" i="0" dirty="0">
              <a:solidFill>
                <a:srgbClr val="88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ls a?*</a:t>
            </a:r>
            <a:endParaRPr lang="en-US" dirty="0">
              <a:solidFill>
                <a:srgbClr val="880000"/>
              </a:solidFill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ls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c?t</a:t>
            </a:r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*</a:t>
            </a:r>
            <a:endParaRPr lang="en-US" b="0" i="0" dirty="0">
              <a:solidFill>
                <a:srgbClr val="88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ls</a:t>
            </a:r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BC606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 err="1">
                <a:solidFill>
                  <a:srgbClr val="BC6060"/>
                </a:solidFill>
                <a:effectLst/>
                <a:latin typeface="Courier New" panose="02070309020205020404" pitchFamily="49" charset="0"/>
              </a:rPr>
              <a:t>av</a:t>
            </a:r>
            <a:r>
              <a:rPr lang="en-IN" b="0" i="0" dirty="0">
                <a:solidFill>
                  <a:srgbClr val="BC606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*</a:t>
            </a:r>
            <a:endParaRPr lang="en-US" dirty="0">
              <a:solidFill>
                <a:srgbClr val="880000"/>
              </a:solidFill>
              <a:latin typeface="Courier New" panose="02070309020205020404" pitchFamily="49" charset="0"/>
            </a:endParaRPr>
          </a:p>
          <a:p>
            <a:r>
              <a:rPr lang="en-IN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ls</a:t>
            </a:r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BC6060"/>
                </a:solidFill>
                <a:effectLst/>
                <a:latin typeface="Courier New" panose="02070309020205020404" pitchFamily="49" charset="0"/>
              </a:rPr>
              <a:t>[ac]</a:t>
            </a:r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IN" b="0" i="0" dirty="0">
                <a:solidFill>
                  <a:srgbClr val="BC6060"/>
                </a:solidFill>
                <a:effectLst/>
                <a:latin typeface="Courier New" panose="02070309020205020404" pitchFamily="49" charset="0"/>
              </a:rPr>
              <a:t>[t]</a:t>
            </a:r>
            <a:endParaRPr lang="en-US" b="0" i="0" dirty="0">
              <a:solidFill>
                <a:srgbClr val="88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ls</a:t>
            </a:r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BC6060"/>
                </a:solidFill>
                <a:effectLst/>
                <a:latin typeface="Courier New" panose="02070309020205020404" pitchFamily="49" charset="0"/>
              </a:rPr>
              <a:t>[a-j]</a:t>
            </a:r>
            <a:r>
              <a:rPr lang="en-I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*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3D98DD-A65C-4E60-D6FF-372EFC1C9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40" y="5195421"/>
            <a:ext cx="8908677" cy="14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CFB2-F3A9-CACE-5409-64076A1C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tput</a:t>
            </a:r>
            <a:r>
              <a:rPr lang="en-IN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CC26-217D-42DD-1AA2-9E6D71B2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1381872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 err="1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tput</a:t>
            </a:r>
            <a:r>
              <a:rPr lang="en-US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 command is used to query the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terminfo</a:t>
            </a:r>
            <a:r>
              <a:rPr lang="en-US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 terminal database and check if that terminal supports a specific feature.</a:t>
            </a:r>
          </a:p>
          <a:p>
            <a:r>
              <a:rPr lang="en-US" dirty="0" err="1"/>
              <a:t>tput</a:t>
            </a:r>
            <a:r>
              <a:rPr lang="en-US" dirty="0"/>
              <a:t> command accepts the terminal commands and output the control code sequences for that terminal. Using </a:t>
            </a:r>
            <a:r>
              <a:rPr lang="en-US" dirty="0" err="1"/>
              <a:t>tput</a:t>
            </a:r>
            <a:r>
              <a:rPr lang="en-US" dirty="0"/>
              <a:t> you can control the color and cursor of your terminal</a:t>
            </a:r>
          </a:p>
          <a:p>
            <a:r>
              <a:rPr lang="en-US" dirty="0"/>
              <a:t>Set the Cursor Position using </a:t>
            </a:r>
            <a:r>
              <a:rPr lang="en-US" dirty="0" err="1"/>
              <a:t>tput</a:t>
            </a:r>
            <a:r>
              <a:rPr lang="en-US" dirty="0"/>
              <a:t> cup</a:t>
            </a:r>
          </a:p>
          <a:p>
            <a:r>
              <a:rPr lang="en-US" dirty="0"/>
              <a:t>You can move the cursor to a specific row and column using </a:t>
            </a:r>
            <a:r>
              <a:rPr lang="en-US" dirty="0" err="1"/>
              <a:t>tput</a:t>
            </a:r>
            <a:r>
              <a:rPr lang="en-US" dirty="0"/>
              <a:t> cup. Following example positions the cursor at row 2 and column 3.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tput</a:t>
            </a:r>
            <a:r>
              <a:rPr lang="en-US" dirty="0"/>
              <a:t> cup 2 3</a:t>
            </a:r>
          </a:p>
          <a:p>
            <a:r>
              <a:rPr lang="en-US" dirty="0"/>
              <a:t>Clear the Screen Using </a:t>
            </a:r>
            <a:r>
              <a:rPr lang="en-US" dirty="0" err="1"/>
              <a:t>tput</a:t>
            </a:r>
            <a:r>
              <a:rPr lang="en-US" dirty="0"/>
              <a:t> clear</a:t>
            </a:r>
          </a:p>
          <a:p>
            <a:r>
              <a:rPr lang="en-US" dirty="0"/>
              <a:t>If you are in middle of the terminal screen, </a:t>
            </a:r>
            <a:r>
              <a:rPr lang="en-US" dirty="0" err="1"/>
              <a:t>tput</a:t>
            </a:r>
            <a:r>
              <a:rPr lang="en-US" dirty="0"/>
              <a:t> clear will clear the screen and put you at the top of the terminal screen.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tput</a:t>
            </a:r>
            <a:r>
              <a:rPr lang="en-US" dirty="0"/>
              <a:t> clear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34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B282-AD5F-D957-75B8-2FB96F22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018800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Get the Number of Columns and Lines of a Terminal</a:t>
            </a:r>
          </a:p>
          <a:p>
            <a:r>
              <a:rPr lang="en-US" dirty="0"/>
              <a:t>To display the number of columns of your terminal screen, do the following.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tput</a:t>
            </a:r>
            <a:r>
              <a:rPr lang="en-US" dirty="0"/>
              <a:t> cols</a:t>
            </a:r>
          </a:p>
          <a:p>
            <a:r>
              <a:rPr lang="en-US" dirty="0"/>
              <a:t>Following displays number of lines of your terminal screen.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tput</a:t>
            </a:r>
            <a:r>
              <a:rPr lang="en-US" dirty="0"/>
              <a:t> lines</a:t>
            </a:r>
          </a:p>
          <a:p>
            <a:r>
              <a:rPr lang="en-US" dirty="0"/>
              <a:t>Execute Multiple </a:t>
            </a:r>
            <a:r>
              <a:rPr lang="en-US" dirty="0" err="1"/>
              <a:t>tput</a:t>
            </a:r>
            <a:r>
              <a:rPr lang="en-US" dirty="0"/>
              <a:t> Commands</a:t>
            </a:r>
          </a:p>
          <a:p>
            <a:r>
              <a:rPr lang="en-US" dirty="0" err="1"/>
              <a:t>tput</a:t>
            </a:r>
            <a:r>
              <a:rPr lang="en-US" dirty="0"/>
              <a:t> allows you to run set of commands in a single time. For example, if you want to clear the screen and set cursor to a particular position,</a:t>
            </a:r>
          </a:p>
          <a:p>
            <a:r>
              <a:rPr lang="en-US" dirty="0"/>
              <a:t>$ </a:t>
            </a:r>
            <a:r>
              <a:rPr lang="en-US" dirty="0" err="1"/>
              <a:t>tput</a:t>
            </a:r>
            <a:r>
              <a:rPr lang="en-US" dirty="0"/>
              <a:t> -S &lt;&lt;END</a:t>
            </a:r>
          </a:p>
          <a:p>
            <a:r>
              <a:rPr lang="en-US" dirty="0"/>
              <a:t>&gt; clear</a:t>
            </a:r>
          </a:p>
          <a:p>
            <a:r>
              <a:rPr lang="en-US" dirty="0"/>
              <a:t>&gt; cup 2 4</a:t>
            </a:r>
          </a:p>
          <a:p>
            <a:r>
              <a:rPr lang="en-US" dirty="0"/>
              <a:t>&gt;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88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3D72-3C23-77D3-7805-94A63FA3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817095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Change the Terminal Background Color using </a:t>
            </a:r>
            <a:r>
              <a:rPr lang="en-US" sz="1600" dirty="0" err="1"/>
              <a:t>tput</a:t>
            </a:r>
            <a:r>
              <a:rPr lang="en-US" sz="1600" dirty="0"/>
              <a:t> </a:t>
            </a:r>
            <a:r>
              <a:rPr lang="en-US" sz="1600" dirty="0" err="1"/>
              <a:t>setb</a:t>
            </a:r>
            <a:endParaRPr lang="en-US" sz="1600" dirty="0"/>
          </a:p>
          <a:p>
            <a:r>
              <a:rPr lang="en-US" sz="1600" dirty="0"/>
              <a:t>Using </a:t>
            </a:r>
            <a:r>
              <a:rPr lang="en-US" sz="1600" dirty="0" err="1"/>
              <a:t>tput</a:t>
            </a:r>
            <a:r>
              <a:rPr lang="en-US" sz="1600" dirty="0"/>
              <a:t>, the background color of the screen can be changed as shown below.</a:t>
            </a:r>
          </a:p>
          <a:p>
            <a:endParaRPr lang="en-US" sz="1600" dirty="0"/>
          </a:p>
          <a:p>
            <a:r>
              <a:rPr lang="en-US" sz="1600" dirty="0"/>
              <a:t>$ </a:t>
            </a:r>
            <a:r>
              <a:rPr lang="en-US" sz="1600" dirty="0" err="1"/>
              <a:t>tput</a:t>
            </a:r>
            <a:r>
              <a:rPr lang="en-US" sz="1600" dirty="0"/>
              <a:t> </a:t>
            </a:r>
            <a:r>
              <a:rPr lang="en-US" sz="1600" dirty="0" err="1"/>
              <a:t>setb</a:t>
            </a:r>
            <a:r>
              <a:rPr lang="en-US" sz="1600" dirty="0"/>
              <a:t> 4</a:t>
            </a:r>
          </a:p>
          <a:p>
            <a:r>
              <a:rPr lang="en-US" sz="1600" dirty="0"/>
              <a:t>Change the Foreground Color using </a:t>
            </a:r>
            <a:r>
              <a:rPr lang="en-US" sz="1600" dirty="0" err="1"/>
              <a:t>tput</a:t>
            </a:r>
            <a:r>
              <a:rPr lang="en-US" sz="1600" dirty="0"/>
              <a:t> </a:t>
            </a:r>
            <a:r>
              <a:rPr lang="en-US" sz="1600" dirty="0" err="1"/>
              <a:t>setf</a:t>
            </a:r>
            <a:endParaRPr lang="en-US" sz="1600" dirty="0"/>
          </a:p>
          <a:p>
            <a:r>
              <a:rPr lang="en-US" sz="1600" dirty="0"/>
              <a:t>You can also change the foreground color of the terminal as shown below.</a:t>
            </a:r>
          </a:p>
          <a:p>
            <a:endParaRPr lang="en-US" sz="1600" dirty="0"/>
          </a:p>
          <a:p>
            <a:r>
              <a:rPr lang="en-US" sz="1600" dirty="0"/>
              <a:t>$ </a:t>
            </a:r>
            <a:r>
              <a:rPr lang="en-US" sz="1600" dirty="0" err="1"/>
              <a:t>tput</a:t>
            </a:r>
            <a:r>
              <a:rPr lang="en-US" sz="1600" dirty="0"/>
              <a:t> </a:t>
            </a:r>
            <a:r>
              <a:rPr lang="en-US" sz="1600" dirty="0" err="1"/>
              <a:t>setf</a:t>
            </a:r>
            <a:r>
              <a:rPr lang="en-US" sz="1600" dirty="0"/>
              <a:t> 4</a:t>
            </a:r>
          </a:p>
          <a:p>
            <a:r>
              <a:rPr lang="en-US" sz="1600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If you set foreground and background to the same color you cannot see the cursor. So, to reset, execute “</a:t>
            </a:r>
            <a:r>
              <a:rPr lang="en-US" sz="1600" b="0" i="0" dirty="0" err="1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tput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 reset”.</a:t>
            </a:r>
          </a:p>
          <a:p>
            <a:endParaRPr lang="en-US" sz="1600" b="0" i="0" dirty="0">
              <a:solidFill>
                <a:srgbClr val="111111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898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D351A8-3B44-817C-F1D0-9738F76DD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6" y="1035424"/>
            <a:ext cx="9170895" cy="51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54A7D-E0CD-2AA9-69FE-41479AF3A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6" y="430306"/>
            <a:ext cx="8747506" cy="5338482"/>
          </a:xfrm>
        </p:spPr>
      </p:pic>
    </p:spTree>
    <p:extLst>
      <p:ext uri="{BB962C8B-B14F-4D97-AF65-F5344CB8AC3E}">
        <p14:creationId xmlns:p14="http://schemas.microsoft.com/office/powerpoint/2010/main" val="235199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DCEC-4787-2B15-FB05-3C3C8599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</a:t>
            </a:r>
            <a:r>
              <a:rPr lang="en-IN" dirty="0" err="1"/>
              <a:t>systemctl</a:t>
            </a:r>
            <a:r>
              <a:rPr lang="en-IN" dirty="0"/>
              <a:t> vs.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B9EC-7CA2-0081-E624-374BD6B8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official management tools that provide a consistent way to start, stop, restart and manage system services in Linux:</a:t>
            </a:r>
          </a:p>
          <a:p>
            <a:endParaRPr lang="en-US" dirty="0"/>
          </a:p>
          <a:p>
            <a:r>
              <a:rPr lang="en-US" dirty="0" err="1"/>
              <a:t>systemctl</a:t>
            </a:r>
            <a:endParaRPr lang="en-US" dirty="0"/>
          </a:p>
          <a:p>
            <a:r>
              <a:rPr lang="en-US" dirty="0"/>
              <a:t>Service</a:t>
            </a:r>
          </a:p>
          <a:p>
            <a:r>
              <a:rPr lang="en-US" dirty="0"/>
              <a:t> for starting, stopping or restarting applications on Linux, best practices begin and end with </a:t>
            </a:r>
            <a:r>
              <a:rPr lang="en-US" dirty="0" err="1"/>
              <a:t>systemctl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69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798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Courier New</vt:lpstr>
      <vt:lpstr>Georgia</vt:lpstr>
      <vt:lpstr>Roboto</vt:lpstr>
      <vt:lpstr>Office Theme</vt:lpstr>
      <vt:lpstr>Shell metacharacters</vt:lpstr>
      <vt:lpstr>PowerPoint Presentation</vt:lpstr>
      <vt:lpstr>PowerPoint Presentation</vt:lpstr>
      <vt:lpstr>The tput command</vt:lpstr>
      <vt:lpstr>PowerPoint Presentation</vt:lpstr>
      <vt:lpstr>PowerPoint Presentation</vt:lpstr>
      <vt:lpstr>PowerPoint Presentation</vt:lpstr>
      <vt:lpstr>PowerPoint Presentation</vt:lpstr>
      <vt:lpstr>Understanding systemctl vs. service</vt:lpstr>
      <vt:lpstr>PowerPoint Presentation</vt:lpstr>
      <vt:lpstr>PowerPoint Presentation</vt:lpstr>
      <vt:lpstr>What is Git?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jaibheem gaikwad</dc:creator>
  <cp:lastModifiedBy>jaibheem gaikwad</cp:lastModifiedBy>
  <cp:revision>23</cp:revision>
  <dcterms:created xsi:type="dcterms:W3CDTF">2023-09-11T14:50:42Z</dcterms:created>
  <dcterms:modified xsi:type="dcterms:W3CDTF">2024-03-08T16:35:10Z</dcterms:modified>
</cp:coreProperties>
</file>