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2" r:id="rId6"/>
    <p:sldId id="263" r:id="rId7"/>
    <p:sldId id="261"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25-Mar-24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oracle.com/javase/spe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oracle.com/javase/7/docs/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ssudan16.medium.com/internals-of-jvm-architecture-a7162e98955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925170"/>
            <a:ext cx="7605666" cy="800669"/>
          </a:xfrm>
        </p:spPr>
        <p:txBody>
          <a:bodyPr>
            <a:noAutofit/>
          </a:bodyPr>
          <a:lstStyle/>
          <a:p>
            <a:pPr marL="0" indent="0">
              <a:buNone/>
            </a:pPr>
            <a:r>
              <a:rPr lang="en-US" sz="2800" b="1" dirty="0">
                <a:solidFill>
                  <a:srgbClr val="C00000"/>
                </a:solidFill>
                <a:latin typeface="Arial" panose="020B0604020202020204" pitchFamily="34" charset="0"/>
                <a:cs typeface="Arial" panose="020B0604020202020204" pitchFamily="34" charset="0"/>
              </a:rPr>
              <a:t>What is </a:t>
            </a:r>
            <a:r>
              <a:rPr lang="en-US" sz="2800" b="1" dirty="0" smtClean="0">
                <a:solidFill>
                  <a:srgbClr val="C00000"/>
                </a:solidFill>
                <a:latin typeface="Arial" panose="020B0604020202020204" pitchFamily="34" charset="0"/>
                <a:cs typeface="Arial" panose="020B0604020202020204" pitchFamily="34" charset="0"/>
              </a:rPr>
              <a:t>Java? </a:t>
            </a:r>
            <a:r>
              <a:rPr lang="en-US" sz="2800" b="1" dirty="0">
                <a:solidFill>
                  <a:srgbClr val="C00000"/>
                </a:solidFill>
                <a:latin typeface="Arial" panose="020B0604020202020204" pitchFamily="34" charset="0"/>
                <a:cs typeface="Arial" panose="020B0604020202020204" pitchFamily="34" charset="0"/>
              </a:rPr>
              <a:t>| </a:t>
            </a:r>
            <a:r>
              <a:rPr lang="en-US" sz="2800" b="1" dirty="0" smtClean="0">
                <a:solidFill>
                  <a:srgbClr val="C00000"/>
                </a:solidFill>
                <a:latin typeface="Arial" panose="020B0604020202020204" pitchFamily="34" charset="0"/>
                <a:cs typeface="Arial" panose="020B0604020202020204" pitchFamily="34" charset="0"/>
              </a:rPr>
              <a:t>Creation | History </a:t>
            </a:r>
            <a:r>
              <a:rPr lang="en-US" sz="2800" b="1" dirty="0">
                <a:solidFill>
                  <a:srgbClr val="C00000"/>
                </a:solidFill>
                <a:latin typeface="Arial" panose="020B0604020202020204" pitchFamily="34" charset="0"/>
                <a:cs typeface="Arial" panose="020B0604020202020204" pitchFamily="34" charset="0"/>
              </a:rPr>
              <a:t>of Java</a:t>
            </a:r>
          </a:p>
        </p:txBody>
      </p:sp>
    </p:spTree>
    <p:extLst>
      <p:ext uri="{BB962C8B-B14F-4D97-AF65-F5344CB8AC3E}">
        <p14:creationId xmlns:p14="http://schemas.microsoft.com/office/powerpoint/2010/main" val="189551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774235"/>
            <a:ext cx="8911687" cy="522302"/>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Java Impacted the </a:t>
            </a:r>
            <a:r>
              <a:rPr lang="en-US" sz="2800" b="1" dirty="0" smtClean="0">
                <a:solidFill>
                  <a:srgbClr val="C00000"/>
                </a:solidFill>
                <a:latin typeface="Arial" panose="020B0604020202020204" pitchFamily="34" charset="0"/>
                <a:cs typeface="Arial" panose="020B0604020202020204" pitchFamily="34" charset="0"/>
              </a:rPr>
              <a:t>Internet (Conti..)</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44981" y="1433014"/>
            <a:ext cx="9050397" cy="5031476"/>
          </a:xfrm>
        </p:spPr>
        <p:txBody>
          <a:bodyPr>
            <a:noAutofit/>
          </a:bodyPr>
          <a:lstStyle/>
          <a:p>
            <a:pPr marL="0" indent="0" algn="just">
              <a:buNone/>
            </a:pPr>
            <a:r>
              <a:rPr lang="en-US" sz="2400" b="1" dirty="0">
                <a:solidFill>
                  <a:srgbClr val="C00000"/>
                </a:solidFill>
                <a:latin typeface="Arial" panose="020B0604020202020204" pitchFamily="34" charset="0"/>
                <a:cs typeface="Arial" panose="020B0604020202020204" pitchFamily="34" charset="0"/>
              </a:rPr>
              <a:t>3. Portability:</a:t>
            </a:r>
          </a:p>
          <a:p>
            <a:pPr marL="800100" lvl="1" indent="-400050" algn="just">
              <a:buFont typeface="+mj-lt"/>
              <a:buAutoNum type="romanUcPeriod"/>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is a major aspect of the web because there are various different types of computers and operating systems connected to internet.</a:t>
            </a:r>
          </a:p>
          <a:p>
            <a:pPr marL="800100" lvl="1" indent="-400050" algn="just">
              <a:buFont typeface="+mj-lt"/>
              <a:buAutoNum type="romanUcPeriod"/>
            </a:pPr>
            <a:endParaRPr lang="en-US" sz="2000" dirty="0">
              <a:solidFill>
                <a:srgbClr val="002060"/>
              </a:solidFill>
              <a:latin typeface="Arial" panose="020B0604020202020204" pitchFamily="34" charset="0"/>
              <a:cs typeface="Arial" panose="020B0604020202020204" pitchFamily="34" charset="0"/>
            </a:endParaRPr>
          </a:p>
          <a:p>
            <a:pPr marL="800100" lvl="1" indent="-400050" algn="just">
              <a:buFont typeface="+mj-lt"/>
              <a:buAutoNum type="romanUcPeriod"/>
            </a:pPr>
            <a:r>
              <a:rPr lang="en-US" sz="2000" dirty="0">
                <a:solidFill>
                  <a:srgbClr val="002060"/>
                </a:solidFill>
                <a:latin typeface="Arial" panose="020B0604020202020204" pitchFamily="34" charset="0"/>
                <a:cs typeface="Arial" panose="020B0604020202020204" pitchFamily="34" charset="0"/>
              </a:rPr>
              <a:t>Java enables to run program virtually any computer connected to the internet and shows the same result. Java made internet portable in nature.</a:t>
            </a:r>
          </a:p>
        </p:txBody>
      </p:sp>
    </p:spTree>
    <p:extLst>
      <p:ext uri="{BB962C8B-B14F-4D97-AF65-F5344CB8AC3E}">
        <p14:creationId xmlns:p14="http://schemas.microsoft.com/office/powerpoint/2010/main" val="200908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760587"/>
            <a:ext cx="8911687" cy="481359"/>
          </a:xfrm>
        </p:spPr>
        <p:txBody>
          <a:bodyPr>
            <a:noAutofit/>
          </a:bodyPr>
          <a:lstStyle/>
          <a:p>
            <a:r>
              <a:rPr lang="en-US" sz="2400" b="1" dirty="0">
                <a:solidFill>
                  <a:srgbClr val="C00000"/>
                </a:solidFill>
                <a:latin typeface="Arial" panose="020B0604020202020204" pitchFamily="34" charset="0"/>
                <a:cs typeface="Arial" panose="020B0604020202020204" pitchFamily="34" charset="0"/>
              </a:rPr>
              <a:t>History of Java Version</a:t>
            </a:r>
            <a:br>
              <a:rPr lang="en-US" sz="2400" b="1" dirty="0">
                <a:solidFill>
                  <a:srgbClr val="C00000"/>
                </a:solidFill>
                <a:latin typeface="Arial" panose="020B0604020202020204" pitchFamily="34" charset="0"/>
                <a:cs typeface="Arial" panose="020B0604020202020204" pitchFamily="34" charset="0"/>
              </a:rPr>
            </a:br>
            <a:endParaRPr lang="en-US" sz="24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1230" y="1464859"/>
            <a:ext cx="8915400" cy="5283959"/>
          </a:xfrm>
        </p:spPr>
        <p:txBody>
          <a:bodyPr>
            <a:noAutofit/>
          </a:bodyPr>
          <a:lstStyle/>
          <a:p>
            <a:pPr marL="0" indent="0" algn="just">
              <a:buNone/>
            </a:pPr>
            <a:r>
              <a:rPr lang="en-US" sz="2000" dirty="0">
                <a:latin typeface="Arial" panose="020B0604020202020204" pitchFamily="34" charset="0"/>
                <a:cs typeface="Arial" panose="020B0604020202020204" pitchFamily="34" charset="0"/>
              </a:rPr>
              <a:t>Several java versions have been released till now. </a:t>
            </a:r>
            <a:endParaRPr lang="en-US" sz="2000" dirty="0" smtClean="0">
              <a:latin typeface="Arial" panose="020B0604020202020204" pitchFamily="34" charset="0"/>
              <a:cs typeface="Arial" panose="020B0604020202020204" pitchFamily="34" charset="0"/>
            </a:endParaRPr>
          </a:p>
          <a:p>
            <a:pPr algn="just">
              <a:buAutoNum type="arabicPeriod"/>
            </a:pPr>
            <a:r>
              <a:rPr lang="en-US" dirty="0" smtClean="0"/>
              <a:t>They </a:t>
            </a:r>
            <a:r>
              <a:rPr lang="en-US" dirty="0"/>
              <a:t>are as </a:t>
            </a:r>
            <a:r>
              <a:rPr lang="en-US" dirty="0" err="1" smtClean="0"/>
              <a:t>follow</a:t>
            </a:r>
            <a:r>
              <a:rPr lang="en-US" dirty="0" err="1"/>
              <a:t>JDK</a:t>
            </a:r>
            <a:r>
              <a:rPr lang="en-US" dirty="0"/>
              <a:t> Alpha and Beta (1995): The JDK Alpha and Beta was the first release in 1995 but they have highly unstable APIs and ABIs (Application Binary Interface).</a:t>
            </a:r>
          </a:p>
          <a:p>
            <a:pPr algn="just">
              <a:buAutoNum type="arabicPeriod"/>
            </a:pPr>
            <a:r>
              <a:rPr lang="en-US" dirty="0"/>
              <a:t>JDK 1.1 (19th Feb 1997)</a:t>
            </a:r>
          </a:p>
          <a:p>
            <a:pPr algn="just">
              <a:buAutoNum type="arabicPeriod"/>
            </a:pPr>
            <a:endParaRPr lang="en-US" dirty="0"/>
          </a:p>
          <a:p>
            <a:pPr algn="just">
              <a:buAutoNum type="arabicPeriod"/>
            </a:pPr>
            <a:r>
              <a:rPr lang="en-US" dirty="0"/>
              <a:t>J2SE 1.2 (8th Dec 1998)</a:t>
            </a:r>
          </a:p>
          <a:p>
            <a:pPr algn="just">
              <a:buAutoNum type="arabicPeriod"/>
            </a:pPr>
            <a:endParaRPr lang="en-US" dirty="0"/>
          </a:p>
          <a:p>
            <a:pPr algn="just">
              <a:buAutoNum type="arabicPeriod"/>
            </a:pPr>
            <a:r>
              <a:rPr lang="en-US" dirty="0"/>
              <a:t>J2SE 1.3 (8th May 2000)</a:t>
            </a:r>
          </a:p>
          <a:p>
            <a:pPr algn="just">
              <a:buAutoNum type="arabicPeriod"/>
            </a:pPr>
            <a:endParaRPr lang="en-US" dirty="0"/>
          </a:p>
          <a:p>
            <a:pPr algn="just">
              <a:buAutoNum type="arabicPeriod"/>
            </a:pPr>
            <a:r>
              <a:rPr lang="en-US" dirty="0"/>
              <a:t>J2SE 1.4 (6th Feb 2002)</a:t>
            </a:r>
          </a:p>
          <a:p>
            <a:pPr algn="just">
              <a:buAutoNum type="arabicPeriod"/>
            </a:pPr>
            <a:endParaRPr lang="en-US" dirty="0"/>
          </a:p>
          <a:p>
            <a:pPr algn="just">
              <a:buAutoNum type="arabicPeriod"/>
            </a:pPr>
            <a:r>
              <a:rPr lang="en-US" dirty="0"/>
              <a:t>J2SE 5.0 (30th Sep 2004)</a:t>
            </a:r>
          </a:p>
          <a:p>
            <a:pPr marL="0" indent="0" algn="just">
              <a:buNone/>
            </a:pPr>
            <a:endParaRPr lang="en-US" dirty="0"/>
          </a:p>
        </p:txBody>
      </p:sp>
    </p:spTree>
    <p:extLst>
      <p:ext uri="{BB962C8B-B14F-4D97-AF65-F5344CB8AC3E}">
        <p14:creationId xmlns:p14="http://schemas.microsoft.com/office/powerpoint/2010/main" val="72850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760587"/>
            <a:ext cx="8911687" cy="481359"/>
          </a:xfrm>
        </p:spPr>
        <p:txBody>
          <a:bodyPr>
            <a:noAutofit/>
          </a:bodyPr>
          <a:lstStyle/>
          <a:p>
            <a:r>
              <a:rPr lang="en-US" sz="2400" b="1" dirty="0">
                <a:solidFill>
                  <a:srgbClr val="C00000"/>
                </a:solidFill>
                <a:latin typeface="Arial" panose="020B0604020202020204" pitchFamily="34" charset="0"/>
                <a:cs typeface="Arial" panose="020B0604020202020204" pitchFamily="34" charset="0"/>
              </a:rPr>
              <a:t>History of Java Version</a:t>
            </a:r>
            <a:br>
              <a:rPr lang="en-US" sz="2400" b="1" dirty="0">
                <a:solidFill>
                  <a:srgbClr val="C00000"/>
                </a:solidFill>
                <a:latin typeface="Arial" panose="020B0604020202020204" pitchFamily="34" charset="0"/>
                <a:cs typeface="Arial" panose="020B0604020202020204" pitchFamily="34" charset="0"/>
              </a:rPr>
            </a:br>
            <a:endParaRPr lang="en-US" sz="24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47517" y="1355677"/>
            <a:ext cx="8915400" cy="5393141"/>
          </a:xfrm>
        </p:spPr>
        <p:txBody>
          <a:bodyPr>
            <a:noAutofit/>
          </a:bodyPr>
          <a:lstStyle/>
          <a:p>
            <a:pPr marL="0" indent="0" algn="just">
              <a:buNone/>
            </a:pPr>
            <a:r>
              <a:rPr lang="en-US" sz="2000" dirty="0">
                <a:solidFill>
                  <a:srgbClr val="002060"/>
                </a:solidFill>
                <a:latin typeface="Arial" panose="020B0604020202020204" pitchFamily="34" charset="0"/>
                <a:cs typeface="Arial" panose="020B0604020202020204" pitchFamily="34" charset="0"/>
              </a:rPr>
              <a:t>7. J2SE 5.0 (30th Sep 2004)</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8</a:t>
            </a:r>
            <a:r>
              <a:rPr lang="en-US" sz="2000" dirty="0">
                <a:solidFill>
                  <a:srgbClr val="002060"/>
                </a:solidFill>
                <a:latin typeface="Arial" panose="020B0604020202020204" pitchFamily="34" charset="0"/>
                <a:cs typeface="Arial" panose="020B0604020202020204" pitchFamily="34" charset="0"/>
              </a:rPr>
              <a:t>. Java SE 6 (11th Dec 2006)</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9</a:t>
            </a:r>
            <a:r>
              <a:rPr lang="en-US" sz="2000" dirty="0">
                <a:solidFill>
                  <a:srgbClr val="002060"/>
                </a:solidFill>
                <a:latin typeface="Arial" panose="020B0604020202020204" pitchFamily="34" charset="0"/>
                <a:cs typeface="Arial" panose="020B0604020202020204" pitchFamily="34" charset="0"/>
              </a:rPr>
              <a:t>. Java SE 7 (28th July 2011)</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10</a:t>
            </a:r>
            <a:r>
              <a:rPr lang="en-US" sz="2000" dirty="0">
                <a:solidFill>
                  <a:srgbClr val="002060"/>
                </a:solidFill>
                <a:latin typeface="Arial" panose="020B0604020202020204" pitchFamily="34" charset="0"/>
                <a:cs typeface="Arial" panose="020B0604020202020204" pitchFamily="34" charset="0"/>
              </a:rPr>
              <a:t>. Java SE 8 (18th Mar 2014)</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11</a:t>
            </a:r>
            <a:r>
              <a:rPr lang="en-US" sz="2000" dirty="0">
                <a:solidFill>
                  <a:srgbClr val="002060"/>
                </a:solidFill>
                <a:latin typeface="Arial" panose="020B0604020202020204" pitchFamily="34" charset="0"/>
                <a:cs typeface="Arial" panose="020B0604020202020204" pitchFamily="34" charset="0"/>
              </a:rPr>
              <a:t>. Java SE 9 (21st Sep 2017)</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12</a:t>
            </a:r>
            <a:r>
              <a:rPr lang="en-US" sz="2000" dirty="0">
                <a:solidFill>
                  <a:srgbClr val="002060"/>
                </a:solidFill>
                <a:latin typeface="Arial" panose="020B0604020202020204" pitchFamily="34" charset="0"/>
                <a:cs typeface="Arial" panose="020B0604020202020204" pitchFamily="34" charset="0"/>
              </a:rPr>
              <a:t>. Java SE 10 (20th Mar 2018</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	</a:t>
            </a:r>
            <a:endParaRPr lang="en-US" sz="2000"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dirty="0" smtClean="0">
                <a:solidFill>
                  <a:srgbClr val="002060"/>
                </a:solidFill>
                <a:latin typeface="Arial" panose="020B0604020202020204" pitchFamily="34" charset="0"/>
                <a:cs typeface="Arial" panose="020B0604020202020204" pitchFamily="34" charset="0"/>
              </a:rPr>
              <a:t>For further version details, kindly read the Wikipedia link below:</a:t>
            </a:r>
          </a:p>
          <a:p>
            <a:pPr marL="0" indent="0" algn="just">
              <a:buNone/>
            </a:pPr>
            <a:r>
              <a:rPr lang="en-US" sz="2000" dirty="0">
                <a:solidFill>
                  <a:srgbClr val="002060"/>
                </a:solidFill>
                <a:latin typeface="Arial" panose="020B0604020202020204" pitchFamily="34" charset="0"/>
                <a:cs typeface="Arial" panose="020B0604020202020204" pitchFamily="34" charset="0"/>
              </a:rPr>
              <a:t>	</a:t>
            </a:r>
            <a:r>
              <a:rPr lang="en-US" sz="2000" dirty="0">
                <a:solidFill>
                  <a:srgbClr val="C00000"/>
                </a:solidFill>
                <a:latin typeface="Arial" panose="020B0604020202020204" pitchFamily="34" charset="0"/>
                <a:cs typeface="Arial" panose="020B0604020202020204" pitchFamily="34" charset="0"/>
                <a:hlinkClick r:id="rId2"/>
              </a:rPr>
              <a:t>https://</a:t>
            </a:r>
            <a:r>
              <a:rPr lang="en-US" sz="2000" dirty="0" smtClean="0">
                <a:solidFill>
                  <a:srgbClr val="C00000"/>
                </a:solidFill>
                <a:latin typeface="Arial" panose="020B0604020202020204" pitchFamily="34" charset="0"/>
                <a:cs typeface="Arial" panose="020B0604020202020204" pitchFamily="34" charset="0"/>
                <a:hlinkClick r:id="rId2"/>
              </a:rPr>
              <a:t>en.wikipedia.org/wiki/Java_version_history</a:t>
            </a:r>
            <a:r>
              <a:rPr lang="en-US" sz="2000" dirty="0" smtClean="0">
                <a:solidFill>
                  <a:srgbClr val="C00000"/>
                </a:solidFill>
                <a:latin typeface="Arial" panose="020B0604020202020204" pitchFamily="34" charset="0"/>
                <a:cs typeface="Arial" panose="020B0604020202020204" pitchFamily="34" charset="0"/>
              </a:rPr>
              <a:t> </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38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pic>
        <p:nvPicPr>
          <p:cNvPr id="4" name="Content Placeholder 3"/>
          <p:cNvPicPr>
            <a:picLocks noGrp="1" noChangeAspect="1"/>
          </p:cNvPicPr>
          <p:nvPr>
            <p:ph idx="1"/>
          </p:nvPr>
        </p:nvPicPr>
        <p:blipFill rotWithShape="1">
          <a:blip r:embed="rId2"/>
          <a:srcRect t="9846" b="6731"/>
          <a:stretch/>
        </p:blipFill>
        <p:spPr>
          <a:xfrm>
            <a:off x="1610437" y="1405716"/>
            <a:ext cx="9239533" cy="53567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5301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423915"/>
            <a:ext cx="9184942" cy="4908645"/>
          </a:xfrm>
        </p:spPr>
        <p:txBody>
          <a:bodyPr>
            <a:normAutofit fontScale="92500" lnSpcReduction="20000"/>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1. Simple</a:t>
            </a:r>
            <a:r>
              <a:rPr lang="en-US" sz="2000" b="1" dirty="0" smtClean="0">
                <a:solidFill>
                  <a:srgbClr val="C00000"/>
                </a:solidFill>
                <a:latin typeface="Arial" panose="020B0604020202020204" pitchFamily="34" charset="0"/>
                <a:cs typeface="Arial" panose="020B0604020202020204" pitchFamily="34" charset="0"/>
              </a:rPr>
              <a:t>:</a:t>
            </a:r>
            <a:endParaRPr lang="en-US" sz="2000" b="1" dirty="0">
              <a:solidFill>
                <a:srgbClr val="C00000"/>
              </a:solidFill>
              <a:latin typeface="Arial" panose="020B0604020202020204" pitchFamily="34" charset="0"/>
              <a:cs typeface="Arial" panose="020B0604020202020204" pitchFamily="34" charset="0"/>
            </a:endParaRPr>
          </a:p>
          <a:p>
            <a:pPr marL="0" indent="0" algn="just">
              <a:buNone/>
            </a:pPr>
            <a:r>
              <a:rPr lang="en-US" sz="2200" dirty="0">
                <a:latin typeface="Arial" panose="020B0604020202020204" pitchFamily="34" charset="0"/>
                <a:cs typeface="Arial" panose="020B0604020202020204" pitchFamily="34" charset="0"/>
              </a:rPr>
              <a:t>Java is designed as a simple programming language. When Java was developed, the Java team wanted it to be simple for the professional programmer to learn and use effectively</a:t>
            </a:r>
            <a:r>
              <a:rPr lang="en-US" sz="2200" dirty="0" smtClean="0">
                <a:latin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2. Object-oriented:</a:t>
            </a:r>
          </a:p>
          <a:p>
            <a:pPr marL="0" indent="0" algn="just">
              <a:buNone/>
            </a:pPr>
            <a:r>
              <a:rPr lang="en-US" sz="2200" dirty="0" smtClean="0">
                <a:latin typeface="Arial" panose="020B0604020202020204" pitchFamily="34" charset="0"/>
                <a:cs typeface="Arial" panose="020B0604020202020204" pitchFamily="34" charset="0"/>
              </a:rPr>
              <a:t>Java </a:t>
            </a:r>
            <a:r>
              <a:rPr lang="en-US" sz="2200" dirty="0">
                <a:latin typeface="Arial" panose="020B0604020202020204" pitchFamily="34" charset="0"/>
                <a:cs typeface="Arial" panose="020B0604020202020204" pitchFamily="34" charset="0"/>
              </a:rPr>
              <a:t>is a </a:t>
            </a:r>
            <a:r>
              <a:rPr lang="en-US" sz="2200" dirty="0" smtClean="0">
                <a:latin typeface="Arial" panose="020B0604020202020204" pitchFamily="34" charset="0"/>
                <a:cs typeface="Arial" panose="020B0604020202020204" pitchFamily="34" charset="0"/>
              </a:rPr>
              <a:t>partially </a:t>
            </a:r>
            <a:r>
              <a:rPr lang="en-US" sz="2200" dirty="0">
                <a:latin typeface="Arial" panose="020B0604020202020204" pitchFamily="34" charset="0"/>
                <a:cs typeface="Arial" panose="020B0604020202020204" pitchFamily="34" charset="0"/>
              </a:rPr>
              <a:t>object-oriented programming language (OOP). This means that Java program is developed by using classes and objects. </a:t>
            </a:r>
            <a:endParaRPr lang="en-US" sz="2200" dirty="0" smtClean="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400" b="1" dirty="0">
                <a:solidFill>
                  <a:srgbClr val="C00000"/>
                </a:solidFill>
                <a:latin typeface="Arial" panose="020B0604020202020204" pitchFamily="34" charset="0"/>
                <a:cs typeface="Arial" panose="020B0604020202020204" pitchFamily="34" charset="0"/>
              </a:rPr>
              <a:t>3. Distributed:</a:t>
            </a:r>
          </a:p>
          <a:p>
            <a:pPr marL="0" indent="0" algn="just">
              <a:buNone/>
            </a:pPr>
            <a:r>
              <a:rPr lang="en-US" sz="2000" dirty="0" smtClean="0">
                <a:latin typeface="Arial" panose="020B0604020202020204" pitchFamily="34" charset="0"/>
                <a:cs typeface="Arial" panose="020B0604020202020204" pitchFamily="34" charset="0"/>
              </a:rPr>
              <a:t>Java </a:t>
            </a:r>
            <a:r>
              <a:rPr lang="en-US" sz="2000" dirty="0">
                <a:latin typeface="Arial" panose="020B0604020202020204" pitchFamily="34" charset="0"/>
                <a:cs typeface="Arial" panose="020B0604020202020204" pitchFamily="34" charset="0"/>
              </a:rPr>
              <a:t>is designed to support the distributed environment of the Internet because it handles </a:t>
            </a:r>
            <a:r>
              <a:rPr lang="en-US" sz="2000" b="1" dirty="0">
                <a:latin typeface="Arial" panose="020B0604020202020204" pitchFamily="34" charset="0"/>
                <a:cs typeface="Arial" panose="020B0604020202020204" pitchFamily="34" charset="0"/>
              </a:rPr>
              <a:t>TCP/IP</a:t>
            </a:r>
            <a:r>
              <a:rPr lang="en-US" sz="2000" dirty="0">
                <a:latin typeface="Arial" panose="020B0604020202020204" pitchFamily="34" charset="0"/>
                <a:cs typeface="Arial" panose="020B0604020202020204" pitchFamily="34" charset="0"/>
              </a:rPr>
              <a:t> and </a:t>
            </a:r>
            <a:r>
              <a:rPr lang="en-US" sz="2000" b="1" dirty="0" smtClean="0">
                <a:latin typeface="Arial" panose="020B0604020202020204" pitchFamily="34" charset="0"/>
                <a:cs typeface="Arial" panose="020B0604020202020204" pitchFamily="34" charset="0"/>
              </a:rPr>
              <a:t>UDP(User Datagram Protocol) </a:t>
            </a:r>
            <a:r>
              <a:rPr lang="en-US" sz="2000" dirty="0">
                <a:latin typeface="Arial" panose="020B0604020202020204" pitchFamily="34" charset="0"/>
                <a:cs typeface="Arial" panose="020B0604020202020204" pitchFamily="34" charset="0"/>
              </a:rPr>
              <a:t>protocols.</a:t>
            </a:r>
          </a:p>
          <a:p>
            <a:pPr marL="0" indent="0" algn="just">
              <a:buNone/>
            </a:pPr>
            <a:r>
              <a:rPr lang="en-US" sz="2000" dirty="0" smtClean="0">
                <a:latin typeface="Arial" panose="020B0604020202020204" pitchFamily="34" charset="0"/>
                <a:cs typeface="Arial" panose="020B0604020202020204" pitchFamily="34" charset="0"/>
              </a:rPr>
              <a:t>Using </a:t>
            </a:r>
            <a:r>
              <a:rPr lang="en-US" sz="2000" dirty="0">
                <a:latin typeface="Arial" panose="020B0604020202020204" pitchFamily="34" charset="0"/>
                <a:cs typeface="Arial" panose="020B0604020202020204" pitchFamily="34" charset="0"/>
              </a:rPr>
              <a:t>Java, we can make a program to get information and can distribute it on various computers on a network. Java also supports Remote Method Invocation (RMI) feature that enable a program to distribute methods across a network.</a:t>
            </a:r>
          </a:p>
        </p:txBody>
      </p:sp>
    </p:spTree>
    <p:extLst>
      <p:ext uri="{BB962C8B-B14F-4D97-AF65-F5344CB8AC3E}">
        <p14:creationId xmlns:p14="http://schemas.microsoft.com/office/powerpoint/2010/main" val="79248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423915"/>
            <a:ext cx="9143999" cy="4908645"/>
          </a:xfrm>
        </p:spPr>
        <p:txBody>
          <a:bodyPr>
            <a:normAutofit/>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4. Robust</a:t>
            </a:r>
            <a:r>
              <a:rPr lang="en-US" sz="2000" b="1" dirty="0" smtClean="0">
                <a:solidFill>
                  <a:srgbClr val="C0000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The meaning of Robust is “strong”. This means that Java programs are strong because they do not crash easily like C or C++ programs</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has an excellent inbuilt feature named exception handling</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Java has a robust memory management feature. Most of the C and C++ programs crash in the middle because of not allocating sufficient space in the memory for a program</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In Java everything </a:t>
            </a:r>
            <a:r>
              <a:rPr lang="en-US" sz="2000" dirty="0">
                <a:solidFill>
                  <a:srgbClr val="002060"/>
                </a:solidFill>
                <a:latin typeface="Arial" panose="020B0604020202020204" pitchFamily="34" charset="0"/>
                <a:cs typeface="Arial" panose="020B0604020202020204" pitchFamily="34" charset="0"/>
              </a:rPr>
              <a:t>is taken care of by JVM only. For example, JVM allots the required memory by a Java program</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Java supports an error checking feature at various stages: Early checking at compile-time and dynamic checking at run time.</a:t>
            </a:r>
          </a:p>
        </p:txBody>
      </p:sp>
    </p:spTree>
    <p:extLst>
      <p:ext uri="{BB962C8B-B14F-4D97-AF65-F5344CB8AC3E}">
        <p14:creationId xmlns:p14="http://schemas.microsoft.com/office/powerpoint/2010/main" val="158589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423915"/>
            <a:ext cx="9143999" cy="5434085"/>
          </a:xfrm>
        </p:spPr>
        <p:txBody>
          <a:bodyPr>
            <a:normAutofit/>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5. Secure:</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Since </a:t>
            </a:r>
            <a:r>
              <a:rPr lang="en-US" sz="2000" dirty="0">
                <a:solidFill>
                  <a:srgbClr val="002060"/>
                </a:solidFill>
                <a:latin typeface="Arial" panose="020B0604020202020204" pitchFamily="34" charset="0"/>
                <a:cs typeface="Arial" panose="020B0604020202020204" pitchFamily="34" charset="0"/>
              </a:rPr>
              <a:t>Java supports the distributed environment of the internet, it also provides multiple security features. Security problems like </a:t>
            </a:r>
            <a:r>
              <a:rPr lang="en-US" sz="2000" dirty="0" smtClean="0">
                <a:solidFill>
                  <a:srgbClr val="002060"/>
                </a:solidFill>
                <a:latin typeface="Arial" panose="020B0604020202020204" pitchFamily="34" charset="0"/>
                <a:cs typeface="Arial" panose="020B0604020202020204" pitchFamily="34" charset="0"/>
              </a:rPr>
              <a:t>tampering and </a:t>
            </a:r>
            <a:r>
              <a:rPr lang="en-US" sz="2000" dirty="0">
                <a:solidFill>
                  <a:srgbClr val="002060"/>
                </a:solidFill>
                <a:latin typeface="Arial" panose="020B0604020202020204" pitchFamily="34" charset="0"/>
                <a:cs typeface="Arial" panose="020B0604020202020204" pitchFamily="34" charset="0"/>
              </a:rPr>
              <a:t>virus threats can be eliminated or reduced by using Java on Internet</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6. System independence (Architecture neutral):</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compiler compiles the source code into byte code that is independent of any machine architecture.</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byte code of Java program is not machine-dependent. It can be run on any system machine with any processor and any operating system that implements Java Virtual Machine.</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goal of </a:t>
            </a:r>
            <a:r>
              <a:rPr lang="en-US" sz="2000" b="1" dirty="0" err="1">
                <a:solidFill>
                  <a:srgbClr val="002060"/>
                </a:solidFill>
                <a:latin typeface="Arial" panose="020B0604020202020204" pitchFamily="34" charset="0"/>
                <a:cs typeface="Arial" panose="020B0604020202020204" pitchFamily="34" charset="0"/>
              </a:rPr>
              <a:t>JavaSoft</a:t>
            </a:r>
            <a:r>
              <a:rPr lang="en-US" sz="2000" dirty="0">
                <a:solidFill>
                  <a:srgbClr val="002060"/>
                </a:solidFill>
                <a:latin typeface="Arial" panose="020B0604020202020204" pitchFamily="34" charset="0"/>
                <a:cs typeface="Arial" panose="020B0604020202020204" pitchFamily="34" charset="0"/>
              </a:rPr>
              <a:t> was to “</a:t>
            </a:r>
            <a:r>
              <a:rPr lang="en-US" sz="2000" b="1" dirty="0">
                <a:solidFill>
                  <a:srgbClr val="C00000"/>
                </a:solidFill>
                <a:latin typeface="Arial" panose="020B0604020202020204" pitchFamily="34" charset="0"/>
                <a:cs typeface="Arial" panose="020B0604020202020204" pitchFamily="34" charset="0"/>
              </a:rPr>
              <a:t>write once; run anywhere, any time, forever</a:t>
            </a:r>
            <a:r>
              <a:rPr lang="en-US" sz="2000" dirty="0">
                <a:solidFill>
                  <a:srgbClr val="002060"/>
                </a:solidFill>
                <a:latin typeface="Arial" panose="020B0604020202020204" pitchFamily="34" charset="0"/>
                <a:cs typeface="Arial" panose="020B0604020202020204" pitchFamily="34" charset="0"/>
              </a:rPr>
              <a:t>”. To a great extent, </a:t>
            </a:r>
            <a:r>
              <a:rPr lang="en-US" sz="2000" b="1" dirty="0" err="1">
                <a:solidFill>
                  <a:srgbClr val="002060"/>
                </a:solidFill>
                <a:latin typeface="Arial" panose="020B0604020202020204" pitchFamily="34" charset="0"/>
                <a:cs typeface="Arial" panose="020B0604020202020204" pitchFamily="34" charset="0"/>
              </a:rPr>
              <a:t>JavaSoft</a:t>
            </a:r>
            <a:r>
              <a:rPr lang="en-US" sz="2000" dirty="0">
                <a:solidFill>
                  <a:srgbClr val="002060"/>
                </a:solidFill>
                <a:latin typeface="Arial" panose="020B0604020202020204" pitchFamily="34" charset="0"/>
                <a:cs typeface="Arial" panose="020B0604020202020204" pitchFamily="34" charset="0"/>
              </a:rPr>
              <a:t> accomplished this goal.</a:t>
            </a:r>
          </a:p>
        </p:txBody>
      </p:sp>
    </p:spTree>
    <p:extLst>
      <p:ext uri="{BB962C8B-B14F-4D97-AF65-F5344CB8AC3E}">
        <p14:creationId xmlns:p14="http://schemas.microsoft.com/office/powerpoint/2010/main" val="66026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423915"/>
            <a:ext cx="9143999" cy="5434085"/>
          </a:xfrm>
        </p:spPr>
        <p:txBody>
          <a:bodyPr>
            <a:normAutofit/>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7. Portability:</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a program gives the same result on every system machine, that program is called portable. Java programs are portable.</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8. Interpreted:</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During </a:t>
            </a:r>
            <a:r>
              <a:rPr lang="en-US" sz="2000" dirty="0">
                <a:solidFill>
                  <a:srgbClr val="002060"/>
                </a:solidFill>
                <a:latin typeface="Arial" panose="020B0604020202020204" pitchFamily="34" charset="0"/>
                <a:cs typeface="Arial" panose="020B0604020202020204" pitchFamily="34" charset="0"/>
              </a:rPr>
              <a:t>compilation, Java compiler converts the source code of the program into byte code. This byte code can be executed on any system machine with the help of Java interpreter in JVM.</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we take any other programming language, only a compiler or an interpreter is used to run programs. But in Java, we use both compiler and interpreter for the execution of the program.</a:t>
            </a:r>
          </a:p>
        </p:txBody>
      </p:sp>
    </p:spTree>
    <p:extLst>
      <p:ext uri="{BB962C8B-B14F-4D97-AF65-F5344CB8AC3E}">
        <p14:creationId xmlns:p14="http://schemas.microsoft.com/office/powerpoint/2010/main" val="391134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423915"/>
            <a:ext cx="9143999" cy="5434085"/>
          </a:xfrm>
        </p:spPr>
        <p:txBody>
          <a:bodyPr>
            <a:normAutofit/>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7. Portability:</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a program gives the same result on every system machine, that program is called portable. Java programs are portable.</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8. Interpreted:</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During </a:t>
            </a:r>
            <a:r>
              <a:rPr lang="en-US" sz="2000" dirty="0">
                <a:solidFill>
                  <a:srgbClr val="002060"/>
                </a:solidFill>
                <a:latin typeface="Arial" panose="020B0604020202020204" pitchFamily="34" charset="0"/>
                <a:cs typeface="Arial" panose="020B0604020202020204" pitchFamily="34" charset="0"/>
              </a:rPr>
              <a:t>compilation, Java compiler converts the source code of the program into byte code. This byte code can be executed on any system machine with the help of Java interpreter in JVM.</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we take any other programming language, only a compiler or an interpreter is used to run programs. But in Java, we use both compiler and interpreter for the execution of the program.</a:t>
            </a:r>
          </a:p>
        </p:txBody>
      </p:sp>
    </p:spTree>
    <p:extLst>
      <p:ext uri="{BB962C8B-B14F-4D97-AF65-F5344CB8AC3E}">
        <p14:creationId xmlns:p14="http://schemas.microsoft.com/office/powerpoint/2010/main" val="91134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733292"/>
            <a:ext cx="9784994" cy="576893"/>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Features of </a:t>
            </a:r>
            <a:r>
              <a:rPr lang="en-US" sz="2800" b="1" dirty="0">
                <a:solidFill>
                  <a:srgbClr val="C00000"/>
                </a:solidFill>
                <a:latin typeface="Arial" panose="020B0604020202020204" pitchFamily="34" charset="0"/>
                <a:cs typeface="Arial" panose="020B0604020202020204" pitchFamily="34" charset="0"/>
              </a:rPr>
              <a:t>Java Programming </a:t>
            </a:r>
            <a:r>
              <a:rPr lang="en-US" sz="2800" b="1" dirty="0" smtClean="0">
                <a:solidFill>
                  <a:srgbClr val="C00000"/>
                </a:solidFill>
                <a:latin typeface="Arial" panose="020B0604020202020204" pitchFamily="34" charset="0"/>
                <a:cs typeface="Arial" panose="020B0604020202020204" pitchFamily="34" charset="0"/>
              </a:rPr>
              <a:t>Language (Buzzwords</a:t>
            </a:r>
            <a:r>
              <a:rPr lang="en-US" sz="2800" b="1" dirty="0">
                <a:solidFill>
                  <a:srgbClr val="C00000"/>
                </a:solidFill>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1705971" y="1310185"/>
            <a:ext cx="9143999" cy="5434085"/>
          </a:xfrm>
        </p:spPr>
        <p:txBody>
          <a:bodyPr>
            <a:normAutofit/>
          </a:bodyPr>
          <a:lstStyle/>
          <a:p>
            <a:pPr marL="0" indent="0" algn="just">
              <a:buNone/>
            </a:pPr>
            <a:r>
              <a:rPr lang="en-US" sz="2000" b="1" dirty="0">
                <a:solidFill>
                  <a:srgbClr val="C00000"/>
                </a:solidFill>
                <a:latin typeface="Arial" panose="020B0604020202020204" pitchFamily="34" charset="0"/>
                <a:cs typeface="Arial" panose="020B0604020202020204" pitchFamily="34" charset="0"/>
              </a:rPr>
              <a:t>9. High Performance:</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speed of interpreter inside </a:t>
            </a:r>
            <a:r>
              <a:rPr lang="en-US" sz="2000" b="1" dirty="0">
                <a:solidFill>
                  <a:srgbClr val="002060"/>
                </a:solidFill>
                <a:latin typeface="Arial" panose="020B0604020202020204" pitchFamily="34" charset="0"/>
                <a:cs typeface="Arial" panose="020B0604020202020204" pitchFamily="34" charset="0"/>
              </a:rPr>
              <a:t>JVM</a:t>
            </a:r>
            <a:r>
              <a:rPr lang="en-US" sz="2000" dirty="0">
                <a:solidFill>
                  <a:srgbClr val="002060"/>
                </a:solidFill>
                <a:latin typeface="Arial" panose="020B0604020202020204" pitchFamily="34" charset="0"/>
                <a:cs typeface="Arial" panose="020B0604020202020204" pitchFamily="34" charset="0"/>
              </a:rPr>
              <a:t> to execute a program is slow. To overcome this problem, </a:t>
            </a:r>
            <a:r>
              <a:rPr lang="en-US" sz="2000" b="1" dirty="0" err="1">
                <a:solidFill>
                  <a:srgbClr val="002060"/>
                </a:solidFill>
                <a:latin typeface="Arial" panose="020B0604020202020204" pitchFamily="34" charset="0"/>
                <a:cs typeface="Arial" panose="020B0604020202020204" pitchFamily="34" charset="0"/>
              </a:rPr>
              <a:t>JavaSoft</a:t>
            </a:r>
            <a:r>
              <a:rPr lang="en-US" sz="2000" dirty="0">
                <a:solidFill>
                  <a:srgbClr val="002060"/>
                </a:solidFill>
                <a:latin typeface="Arial" panose="020B0604020202020204" pitchFamily="34" charset="0"/>
                <a:cs typeface="Arial" panose="020B0604020202020204" pitchFamily="34" charset="0"/>
              </a:rPr>
              <a:t> team has introduced </a:t>
            </a:r>
            <a:r>
              <a:rPr lang="en-US" sz="2000" b="1" dirty="0">
                <a:solidFill>
                  <a:srgbClr val="002060"/>
                </a:solidFill>
                <a:latin typeface="Arial" panose="020B0604020202020204" pitchFamily="34" charset="0"/>
                <a:cs typeface="Arial" panose="020B0604020202020204" pitchFamily="34" charset="0"/>
              </a:rPr>
              <a:t>JIT (Just In Time) </a:t>
            </a:r>
            <a:r>
              <a:rPr lang="en-US" sz="2000" dirty="0">
                <a:solidFill>
                  <a:srgbClr val="002060"/>
                </a:solidFill>
                <a:latin typeface="Arial" panose="020B0604020202020204" pitchFamily="34" charset="0"/>
                <a:cs typeface="Arial" panose="020B0604020202020204" pitchFamily="34" charset="0"/>
              </a:rPr>
              <a:t>compiler which improves the performance of interpreting byte code by caching interpretations</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Due to which the speed of execution of java program is enhanced. So, both interpreter and JIT compiler in JVM work together to run the program</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b="1" dirty="0" smtClean="0">
                <a:solidFill>
                  <a:srgbClr val="C00000"/>
                </a:solidFill>
                <a:latin typeface="Arial" panose="020B0604020202020204" pitchFamily="34" charset="0"/>
                <a:cs typeface="Arial" panose="020B0604020202020204" pitchFamily="34" charset="0"/>
              </a:rPr>
              <a:t>10</a:t>
            </a:r>
            <a:r>
              <a:rPr lang="en-US" sz="2000" b="1" dirty="0">
                <a:solidFill>
                  <a:srgbClr val="C00000"/>
                </a:solidFill>
                <a:latin typeface="Arial" panose="020B0604020202020204" pitchFamily="34" charset="0"/>
                <a:cs typeface="Arial" panose="020B0604020202020204" pitchFamily="34" charset="0"/>
              </a:rPr>
              <a:t>. Multithreaded:</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supports multi-threading programming that allows to write programs to do several works simultaneously. A thread is an individual process to execute a group of statements</a:t>
            </a:r>
            <a:r>
              <a:rPr lang="en-US" sz="2000" dirty="0" smtClean="0">
                <a:solidFill>
                  <a:srgbClr val="002060"/>
                </a:solidFill>
                <a:latin typeface="Arial" panose="020B0604020202020204" pitchFamily="34" charset="0"/>
                <a:cs typeface="Arial" panose="020B0604020202020204" pitchFamily="34" charset="0"/>
              </a:rPr>
              <a:t>. JVM </a:t>
            </a:r>
            <a:r>
              <a:rPr lang="en-US" sz="2000" dirty="0">
                <a:solidFill>
                  <a:srgbClr val="002060"/>
                </a:solidFill>
                <a:latin typeface="Arial" panose="020B0604020202020204" pitchFamily="34" charset="0"/>
                <a:cs typeface="Arial" panose="020B0604020202020204" pitchFamily="34" charset="0"/>
              </a:rPr>
              <a:t>utilizes multiple threads to execute different blocks of code. </a:t>
            </a:r>
            <a:endParaRPr lang="en-US" sz="2000"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C00000"/>
                </a:solidFill>
                <a:latin typeface="Arial" panose="020B0604020202020204" pitchFamily="34" charset="0"/>
                <a:cs typeface="Arial" panose="020B0604020202020204" pitchFamily="34" charset="0"/>
              </a:rPr>
              <a:t>11. Dynamic:</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Before </a:t>
            </a:r>
            <a:r>
              <a:rPr lang="en-US" sz="2000" dirty="0">
                <a:solidFill>
                  <a:srgbClr val="002060"/>
                </a:solidFill>
                <a:latin typeface="Arial" panose="020B0604020202020204" pitchFamily="34" charset="0"/>
                <a:cs typeface="Arial" panose="020B0604020202020204" pitchFamily="34" charset="0"/>
              </a:rPr>
              <a:t>the development of Java, only static text was displayed in the browser. But using applet program, we can also create animation dynamically on the Internet.</a:t>
            </a:r>
          </a:p>
        </p:txBody>
      </p:sp>
    </p:spTree>
    <p:extLst>
      <p:ext uri="{BB962C8B-B14F-4D97-AF65-F5344CB8AC3E}">
        <p14:creationId xmlns:p14="http://schemas.microsoft.com/office/powerpoint/2010/main" val="187370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412" y="733292"/>
            <a:ext cx="8911687" cy="467711"/>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Java? </a:t>
            </a:r>
          </a:p>
        </p:txBody>
      </p:sp>
      <p:sp>
        <p:nvSpPr>
          <p:cNvPr id="3" name="Content Placeholder 2"/>
          <p:cNvSpPr>
            <a:spLocks noGrp="1"/>
          </p:cNvSpPr>
          <p:nvPr>
            <p:ph idx="1"/>
          </p:nvPr>
        </p:nvSpPr>
        <p:spPr>
          <a:xfrm>
            <a:off x="1760412" y="1505802"/>
            <a:ext cx="9198740" cy="5167953"/>
          </a:xfrm>
        </p:spPr>
        <p:txBody>
          <a:bodyPr>
            <a:normAutofit/>
          </a:bodyPr>
          <a:lstStyle/>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Java is a powerful, versatile, and simple general-purpose programming language. </a:t>
            </a:r>
            <a:endParaRPr lang="en-US"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one of the most widely used high-level programming languages in the world</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Java is a full-featured general-purpose programming language that is used for developing platform-independent software (applications) running on desktop computers, mobile devices, and servers</a:t>
            </a:r>
            <a:r>
              <a:rPr lang="en-US" sz="2000" dirty="0" smtClean="0">
                <a:latin typeface="Arial" panose="020B0604020202020204" pitchFamily="34" charset="0"/>
                <a:cs typeface="Arial" panose="020B0604020202020204" pitchFamily="34" charset="0"/>
              </a:rPr>
              <a:t>.</a:t>
            </a:r>
          </a:p>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It is a simple, object-oriented, distributed, interpreted, secure, robust, architecture neutral, portable, high performance, multithreaded, and dynamic programming language</a:t>
            </a:r>
            <a:r>
              <a:rPr lang="en-US" sz="2000" dirty="0" smtClean="0">
                <a:latin typeface="Arial" panose="020B0604020202020204" pitchFamily="34" charset="0"/>
                <a:cs typeface="Arial" panose="020B0604020202020204" pitchFamily="34" charset="0"/>
              </a:rPr>
              <a:t>.</a:t>
            </a:r>
          </a:p>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Several commercial Websites are developed by using Java technology on the backend side. The applications for Android cell phones are developed by using Java.</a:t>
            </a:r>
          </a:p>
        </p:txBody>
      </p:sp>
    </p:spTree>
    <p:extLst>
      <p:ext uri="{BB962C8B-B14F-4D97-AF65-F5344CB8AC3E}">
        <p14:creationId xmlns:p14="http://schemas.microsoft.com/office/powerpoint/2010/main" val="177578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6" y="719646"/>
            <a:ext cx="8911687" cy="440415"/>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Java Development Kit (JDK)</a:t>
            </a:r>
          </a:p>
        </p:txBody>
      </p:sp>
      <p:pic>
        <p:nvPicPr>
          <p:cNvPr id="4" name="Content Placeholder 3"/>
          <p:cNvPicPr>
            <a:picLocks noGrp="1" noChangeAspect="1"/>
          </p:cNvPicPr>
          <p:nvPr>
            <p:ph idx="1"/>
          </p:nvPr>
        </p:nvPicPr>
        <p:blipFill rotWithShape="1">
          <a:blip r:embed="rId2"/>
          <a:srcRect l="434" t="758" r="1847" b="6628"/>
          <a:stretch/>
        </p:blipFill>
        <p:spPr>
          <a:xfrm>
            <a:off x="1760560" y="1555844"/>
            <a:ext cx="9062115" cy="51179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489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0" y="733292"/>
            <a:ext cx="8911687" cy="535950"/>
          </a:xfrm>
        </p:spPr>
        <p:txBody>
          <a:bodyPr>
            <a:normAutofit/>
          </a:bodyPr>
          <a:lstStyle/>
          <a:p>
            <a:r>
              <a:rPr lang="en-US" sz="2400" b="1" dirty="0">
                <a:solidFill>
                  <a:srgbClr val="C00000"/>
                </a:solidFill>
                <a:latin typeface="Arial" panose="020B0604020202020204" pitchFamily="34" charset="0"/>
                <a:cs typeface="Arial" panose="020B0604020202020204" pitchFamily="34" charset="0"/>
              </a:rPr>
              <a:t>Java Development Kit (JDK)</a:t>
            </a:r>
          </a:p>
        </p:txBody>
      </p:sp>
      <p:sp>
        <p:nvSpPr>
          <p:cNvPr id="3" name="Content Placeholder 2"/>
          <p:cNvSpPr>
            <a:spLocks noGrp="1"/>
          </p:cNvSpPr>
          <p:nvPr>
            <p:ph idx="1"/>
          </p:nvPr>
        </p:nvSpPr>
        <p:spPr>
          <a:xfrm>
            <a:off x="1582990" y="1642281"/>
            <a:ext cx="8625535" cy="4376382"/>
          </a:xfrm>
        </p:spPr>
        <p:txBody>
          <a:bodyPr>
            <a:normAutofit/>
          </a:bodyPr>
          <a:lstStyle/>
          <a:p>
            <a:pPr algn="just">
              <a:buFont typeface="Wingdings" panose="05000000000000000000" pitchFamily="2" charset="2"/>
              <a:buChar char="ü"/>
            </a:pPr>
            <a:r>
              <a:rPr lang="en-US" sz="2000" b="1" dirty="0">
                <a:solidFill>
                  <a:srgbClr val="002060"/>
                </a:solidFill>
                <a:latin typeface="Arial" panose="020B0604020202020204" pitchFamily="34" charset="0"/>
                <a:cs typeface="Arial" panose="020B0604020202020204" pitchFamily="34" charset="0"/>
              </a:rPr>
              <a:t>Java Development Kit (JDK) </a:t>
            </a:r>
            <a:r>
              <a:rPr lang="en-US" sz="2000" dirty="0">
                <a:solidFill>
                  <a:srgbClr val="002060"/>
                </a:solidFill>
                <a:latin typeface="Arial" panose="020B0604020202020204" pitchFamily="34" charset="0"/>
                <a:cs typeface="Arial" panose="020B0604020202020204" pitchFamily="34" charset="0"/>
              </a:rPr>
              <a:t>is a software development environment that is developed and distributed by </a:t>
            </a:r>
            <a:r>
              <a:rPr lang="en-US" sz="2000" b="1" dirty="0">
                <a:solidFill>
                  <a:srgbClr val="002060"/>
                </a:solidFill>
                <a:latin typeface="Arial" panose="020B0604020202020204" pitchFamily="34" charset="0"/>
                <a:cs typeface="Arial" panose="020B0604020202020204" pitchFamily="34" charset="0"/>
              </a:rPr>
              <a:t>Oracle</a:t>
            </a:r>
            <a:r>
              <a:rPr lang="en-US" sz="2000" dirty="0">
                <a:solidFill>
                  <a:srgbClr val="002060"/>
                </a:solidFill>
                <a:latin typeface="Arial" panose="020B0604020202020204" pitchFamily="34" charset="0"/>
                <a:cs typeface="Arial" panose="020B0604020202020204" pitchFamily="34" charset="0"/>
              </a:rPr>
              <a:t>.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is used for building (developing) java software applications and applets.</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is used to write java programs by programmers</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r>
              <a:rPr lang="en-US" sz="2000" b="1" dirty="0">
                <a:solidFill>
                  <a:srgbClr val="002060"/>
                </a:solidFill>
                <a:latin typeface="Arial" panose="020B0604020202020204" pitchFamily="34" charset="0"/>
                <a:cs typeface="Arial" panose="020B0604020202020204" pitchFamily="34" charset="0"/>
              </a:rPr>
              <a:t>JDK</a:t>
            </a:r>
            <a:r>
              <a:rPr lang="en-US" sz="2000" dirty="0">
                <a:solidFill>
                  <a:srgbClr val="002060"/>
                </a:solidFill>
                <a:latin typeface="Arial" panose="020B0604020202020204" pitchFamily="34" charset="0"/>
                <a:cs typeface="Arial" panose="020B0604020202020204" pitchFamily="34" charset="0"/>
              </a:rPr>
              <a:t> is a platform-specific software and that’s why we have separate installers for </a:t>
            </a:r>
            <a:r>
              <a:rPr lang="en-US" sz="2000" b="1" dirty="0">
                <a:solidFill>
                  <a:srgbClr val="002060"/>
                </a:solidFill>
                <a:latin typeface="Arial" panose="020B0604020202020204" pitchFamily="34" charset="0"/>
                <a:cs typeface="Arial" panose="020B0604020202020204" pitchFamily="34" charset="0"/>
              </a:rPr>
              <a:t>Windows</a:t>
            </a: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Mac</a:t>
            </a:r>
            <a:r>
              <a:rPr lang="en-US" sz="2000" dirty="0">
                <a:solidFill>
                  <a:srgbClr val="002060"/>
                </a:solidFill>
                <a:latin typeface="Arial" panose="020B0604020202020204" pitchFamily="34" charset="0"/>
                <a:cs typeface="Arial" panose="020B0604020202020204" pitchFamily="34" charset="0"/>
              </a:rPr>
              <a:t>, and </a:t>
            </a:r>
            <a:r>
              <a:rPr lang="en-US" sz="2000" b="1" dirty="0">
                <a:solidFill>
                  <a:srgbClr val="002060"/>
                </a:solidFill>
                <a:latin typeface="Arial" panose="020B0604020202020204" pitchFamily="34" charset="0"/>
                <a:cs typeface="Arial" panose="020B0604020202020204" pitchFamily="34" charset="0"/>
              </a:rPr>
              <a:t>Unix</a:t>
            </a:r>
            <a:r>
              <a:rPr lang="en-US" sz="2000" dirty="0">
                <a:solidFill>
                  <a:srgbClr val="002060"/>
                </a:solidFill>
                <a:latin typeface="Arial" panose="020B0604020202020204" pitchFamily="34" charset="0"/>
                <a:cs typeface="Arial" panose="020B0604020202020204" pitchFamily="34" charset="0"/>
              </a:rPr>
              <a:t> systems. </a:t>
            </a:r>
          </a:p>
        </p:txBody>
      </p:sp>
    </p:spTree>
    <p:extLst>
      <p:ext uri="{BB962C8B-B14F-4D97-AF65-F5344CB8AC3E}">
        <p14:creationId xmlns:p14="http://schemas.microsoft.com/office/powerpoint/2010/main" val="413514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8" y="733293"/>
            <a:ext cx="8911687" cy="522302"/>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Different Components of Java </a:t>
            </a:r>
            <a:r>
              <a:rPr lang="en-US" sz="2800" b="1" dirty="0">
                <a:solidFill>
                  <a:srgbClr val="C00000"/>
                </a:solidFill>
                <a:latin typeface="Arial" panose="020B0604020202020204" pitchFamily="34" charset="0"/>
                <a:cs typeface="Arial" panose="020B0604020202020204" pitchFamily="34" charset="0"/>
              </a:rPr>
              <a:t>Development </a:t>
            </a:r>
            <a:r>
              <a:rPr lang="en-US" sz="2800" b="1" dirty="0" smtClean="0">
                <a:solidFill>
                  <a:srgbClr val="C00000"/>
                </a:solidFill>
                <a:latin typeface="Arial" panose="020B0604020202020204" pitchFamily="34" charset="0"/>
                <a:cs typeface="Arial" panose="020B0604020202020204" pitchFamily="34" charset="0"/>
              </a:rPr>
              <a:t>Kit.</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4813" y="1522862"/>
            <a:ext cx="8915400" cy="3777622"/>
          </a:xfrm>
        </p:spPr>
        <p:txBody>
          <a:bodyPr/>
          <a:lstStyle/>
          <a:p>
            <a:pPr marL="0" indent="0">
              <a:buNone/>
            </a:pPr>
            <a:r>
              <a:rPr lang="en-US" sz="2400" b="1" dirty="0">
                <a:solidFill>
                  <a:srgbClr val="002060"/>
                </a:solidFill>
                <a:latin typeface="Arial" panose="020B0604020202020204" pitchFamily="34" charset="0"/>
                <a:cs typeface="Arial" panose="020B0604020202020204" pitchFamily="34" charset="0"/>
              </a:rPr>
              <a:t>Java Development Kit has the following components</a:t>
            </a:r>
            <a:r>
              <a:rPr lang="en-US" sz="2400" b="1" dirty="0" smtClean="0">
                <a:solidFill>
                  <a:srgbClr val="002060"/>
                </a:solidFill>
                <a:latin typeface="Arial" panose="020B0604020202020204" pitchFamily="34" charset="0"/>
                <a:cs typeface="Arial" panose="020B0604020202020204" pitchFamily="34" charset="0"/>
              </a:rPr>
              <a:t>.</a:t>
            </a:r>
          </a:p>
          <a:p>
            <a:pPr marL="0" indent="0">
              <a:buNone/>
            </a:pPr>
            <a:endParaRPr lang="en-US" dirty="0">
              <a:solidFill>
                <a:srgbClr val="002060"/>
              </a:solidFill>
            </a:endParaRPr>
          </a:p>
          <a:p>
            <a:pPr lvl="1">
              <a:buFont typeface="+mj-lt"/>
              <a:buAutoNum type="arabicParenR"/>
            </a:pPr>
            <a:r>
              <a:rPr lang="fr-FR" sz="2000" dirty="0" smtClean="0">
                <a:solidFill>
                  <a:srgbClr val="002060"/>
                </a:solidFill>
                <a:latin typeface="Arial" panose="020B0604020202020204" pitchFamily="34" charset="0"/>
                <a:cs typeface="Arial" panose="020B0604020202020204" pitchFamily="34" charset="0"/>
              </a:rPr>
              <a:t>Java </a:t>
            </a:r>
            <a:r>
              <a:rPr lang="fr-FR" sz="2000" dirty="0" err="1">
                <a:solidFill>
                  <a:srgbClr val="002060"/>
                </a:solidFill>
                <a:latin typeface="Arial" panose="020B0604020202020204" pitchFamily="34" charset="0"/>
                <a:cs typeface="Arial" panose="020B0604020202020204" pitchFamily="34" charset="0"/>
              </a:rPr>
              <a:t>Runtime</a:t>
            </a:r>
            <a:r>
              <a:rPr lang="fr-FR" sz="2000" dirty="0">
                <a:solidFill>
                  <a:srgbClr val="002060"/>
                </a:solidFill>
                <a:latin typeface="Arial" panose="020B0604020202020204" pitchFamily="34" charset="0"/>
                <a:cs typeface="Arial" panose="020B0604020202020204" pitchFamily="34" charset="0"/>
              </a:rPr>
              <a:t> </a:t>
            </a:r>
            <a:r>
              <a:rPr lang="fr-FR" sz="2000" dirty="0" err="1">
                <a:solidFill>
                  <a:srgbClr val="002060"/>
                </a:solidFill>
                <a:latin typeface="Arial" panose="020B0604020202020204" pitchFamily="34" charset="0"/>
                <a:cs typeface="Arial" panose="020B0604020202020204" pitchFamily="34" charset="0"/>
              </a:rPr>
              <a:t>Environment</a:t>
            </a:r>
            <a:r>
              <a:rPr lang="fr-FR" sz="2000" dirty="0">
                <a:solidFill>
                  <a:srgbClr val="002060"/>
                </a:solidFill>
                <a:latin typeface="Arial" panose="020B0604020202020204" pitchFamily="34" charset="0"/>
                <a:cs typeface="Arial" panose="020B0604020202020204" pitchFamily="34" charset="0"/>
              </a:rPr>
              <a:t> (</a:t>
            </a:r>
            <a:r>
              <a:rPr lang="fr-FR" sz="2000" b="1" dirty="0">
                <a:solidFill>
                  <a:srgbClr val="002060"/>
                </a:solidFill>
                <a:latin typeface="Arial" panose="020B0604020202020204" pitchFamily="34" charset="0"/>
                <a:cs typeface="Arial" panose="020B0604020202020204" pitchFamily="34" charset="0"/>
              </a:rPr>
              <a:t>JRE</a:t>
            </a:r>
            <a:r>
              <a:rPr lang="fr-FR" sz="2000" dirty="0" smtClean="0">
                <a:solidFill>
                  <a:srgbClr val="002060"/>
                </a:solidFill>
                <a:latin typeface="Arial" panose="020B0604020202020204" pitchFamily="34" charset="0"/>
                <a:cs typeface="Arial" panose="020B0604020202020204" pitchFamily="34" charset="0"/>
              </a:rPr>
              <a:t>)</a:t>
            </a:r>
          </a:p>
          <a:p>
            <a:pPr lvl="1">
              <a:buFont typeface="+mj-lt"/>
              <a:buAutoNum type="arabicParenR"/>
            </a:pPr>
            <a:r>
              <a:rPr lang="fr-FR" sz="2000" dirty="0" smtClean="0">
                <a:solidFill>
                  <a:srgbClr val="002060"/>
                </a:solidFill>
                <a:latin typeface="Arial" panose="020B0604020202020204" pitchFamily="34" charset="0"/>
                <a:cs typeface="Arial" panose="020B0604020202020204" pitchFamily="34" charset="0"/>
              </a:rPr>
              <a:t>Java </a:t>
            </a:r>
            <a:r>
              <a:rPr lang="fr-FR" sz="2000" dirty="0" err="1">
                <a:solidFill>
                  <a:srgbClr val="002060"/>
                </a:solidFill>
                <a:latin typeface="Arial" panose="020B0604020202020204" pitchFamily="34" charset="0"/>
                <a:cs typeface="Arial" panose="020B0604020202020204" pitchFamily="34" charset="0"/>
              </a:rPr>
              <a:t>Language</a:t>
            </a:r>
            <a:r>
              <a:rPr lang="fr-FR" sz="2000" dirty="0">
                <a:solidFill>
                  <a:srgbClr val="002060"/>
                </a:solidFill>
                <a:latin typeface="Arial" panose="020B0604020202020204" pitchFamily="34" charset="0"/>
                <a:cs typeface="Arial" panose="020B0604020202020204" pitchFamily="34" charset="0"/>
              </a:rPr>
              <a:t> </a:t>
            </a:r>
            <a:r>
              <a:rPr lang="fr-FR" sz="2000" dirty="0" err="1" smtClean="0">
                <a:solidFill>
                  <a:srgbClr val="002060"/>
                </a:solidFill>
                <a:latin typeface="Arial" panose="020B0604020202020204" pitchFamily="34" charset="0"/>
                <a:cs typeface="Arial" panose="020B0604020202020204" pitchFamily="34" charset="0"/>
              </a:rPr>
              <a:t>Specification</a:t>
            </a:r>
            <a:r>
              <a:rPr lang="fr-FR" sz="2000" dirty="0" smtClean="0">
                <a:solidFill>
                  <a:srgbClr val="002060"/>
                </a:solidFill>
                <a:latin typeface="Arial" panose="020B0604020202020204" pitchFamily="34" charset="0"/>
                <a:cs typeface="Arial" panose="020B0604020202020204" pitchFamily="34" charset="0"/>
              </a:rPr>
              <a:t> </a:t>
            </a:r>
          </a:p>
          <a:p>
            <a:pPr lvl="1">
              <a:buFont typeface="+mj-lt"/>
              <a:buAutoNum type="arabicParenR"/>
            </a:pPr>
            <a:r>
              <a:rPr lang="fr-FR" sz="2000" dirty="0" smtClean="0">
                <a:solidFill>
                  <a:srgbClr val="002060"/>
                </a:solidFill>
                <a:latin typeface="Arial" panose="020B0604020202020204" pitchFamily="34" charset="0"/>
                <a:cs typeface="Arial" panose="020B0604020202020204" pitchFamily="34" charset="0"/>
              </a:rPr>
              <a:t>Java </a:t>
            </a:r>
            <a:r>
              <a:rPr lang="fr-FR" sz="2000" dirty="0" err="1">
                <a:solidFill>
                  <a:srgbClr val="002060"/>
                </a:solidFill>
                <a:latin typeface="Arial" panose="020B0604020202020204" pitchFamily="34" charset="0"/>
                <a:cs typeface="Arial" panose="020B0604020202020204" pitchFamily="34" charset="0"/>
              </a:rPr>
              <a:t>Development</a:t>
            </a:r>
            <a:r>
              <a:rPr lang="fr-FR" sz="2000" dirty="0">
                <a:solidFill>
                  <a:srgbClr val="002060"/>
                </a:solidFill>
                <a:latin typeface="Arial" panose="020B0604020202020204" pitchFamily="34" charset="0"/>
                <a:cs typeface="Arial" panose="020B0604020202020204" pitchFamily="34" charset="0"/>
              </a:rPr>
              <a:t> Tools</a:t>
            </a:r>
            <a:endParaRPr lang="en-US" sz="2000" dirty="0" smtClean="0">
              <a:solidFill>
                <a:srgbClr val="002060"/>
              </a:solidFill>
              <a:latin typeface="Arial" panose="020B0604020202020204" pitchFamily="34" charset="0"/>
              <a:cs typeface="Arial" panose="020B0604020202020204" pitchFamily="34" charset="0"/>
            </a:endParaRPr>
          </a:p>
          <a:p>
            <a:pPr marL="0" indent="0">
              <a:buNone/>
            </a:pPr>
            <a:endParaRPr lang="en-US" dirty="0">
              <a:solidFill>
                <a:srgbClr val="002060"/>
              </a:solidFill>
            </a:endParaRPr>
          </a:p>
        </p:txBody>
      </p:sp>
    </p:spTree>
    <p:extLst>
      <p:ext uri="{BB962C8B-B14F-4D97-AF65-F5344CB8AC3E}">
        <p14:creationId xmlns:p14="http://schemas.microsoft.com/office/powerpoint/2010/main" val="322420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695" y="746940"/>
            <a:ext cx="8911687" cy="467711"/>
          </a:xfrm>
        </p:spPr>
        <p:txBody>
          <a:bodyPr>
            <a:noAutofit/>
          </a:bodyPr>
          <a:lstStyle/>
          <a:p>
            <a:r>
              <a:rPr lang="en-US" sz="2400" b="1" dirty="0">
                <a:solidFill>
                  <a:srgbClr val="C00000"/>
                </a:solidFill>
                <a:latin typeface="Arial" panose="020B0604020202020204" pitchFamily="34" charset="0"/>
                <a:cs typeface="Arial" panose="020B0604020202020204" pitchFamily="34" charset="0"/>
              </a:rPr>
              <a:t>JRE(Java Runtime Environment)</a:t>
            </a:r>
          </a:p>
        </p:txBody>
      </p:sp>
      <p:sp>
        <p:nvSpPr>
          <p:cNvPr id="3" name="Content Placeholder 2"/>
          <p:cNvSpPr>
            <a:spLocks noGrp="1"/>
          </p:cNvSpPr>
          <p:nvPr>
            <p:ph idx="1"/>
          </p:nvPr>
        </p:nvSpPr>
        <p:spPr>
          <a:xfrm>
            <a:off x="1661164" y="1533097"/>
            <a:ext cx="8915400" cy="5324903"/>
          </a:xfrm>
        </p:spPr>
        <p:txBody>
          <a:bodyPr>
            <a:normAutofit/>
          </a:bodyPr>
          <a:lstStyle/>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It is an environment that is required for running (executing) a java application.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cannot be used for the development of Java applications.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is used only for executing the application program.</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Runtime Environment is a collection of programs that contain </a:t>
            </a:r>
            <a:r>
              <a:rPr lang="en-US" sz="2000" b="1" dirty="0">
                <a:solidFill>
                  <a:srgbClr val="002060"/>
                </a:solidFill>
                <a:latin typeface="Arial" panose="020B0604020202020204" pitchFamily="34" charset="0"/>
                <a:cs typeface="Arial" panose="020B0604020202020204" pitchFamily="34" charset="0"/>
              </a:rPr>
              <a:t>JVM (Java Virtual Machine), Java APIs </a:t>
            </a:r>
            <a:r>
              <a:rPr lang="en-US" sz="2000" dirty="0">
                <a:solidFill>
                  <a:srgbClr val="002060"/>
                </a:solidFill>
                <a:latin typeface="Arial" panose="020B0604020202020204" pitchFamily="34" charset="0"/>
                <a:cs typeface="Arial" panose="020B0604020202020204" pitchFamily="34" charset="0"/>
              </a:rPr>
              <a:t>(Application Programming Interface), and Java </a:t>
            </a:r>
            <a:r>
              <a:rPr lang="en-US" sz="2000" b="1" dirty="0">
                <a:solidFill>
                  <a:srgbClr val="002060"/>
                </a:solidFill>
                <a:latin typeface="Arial" panose="020B0604020202020204" pitchFamily="34" charset="0"/>
                <a:cs typeface="Arial" panose="020B0604020202020204" pitchFamily="34" charset="0"/>
              </a:rPr>
              <a:t>Class Libraries </a:t>
            </a:r>
            <a:r>
              <a:rPr lang="en-US" sz="2000" dirty="0">
                <a:solidFill>
                  <a:srgbClr val="002060"/>
                </a:solidFill>
                <a:latin typeface="Arial" panose="020B0604020202020204" pitchFamily="34" charset="0"/>
                <a:cs typeface="Arial" panose="020B0604020202020204" pitchFamily="34" charset="0"/>
              </a:rPr>
              <a:t>that help in the development of Java application programs.</a:t>
            </a:r>
          </a:p>
        </p:txBody>
      </p:sp>
      <p:pic>
        <p:nvPicPr>
          <p:cNvPr id="4" name="Picture 3"/>
          <p:cNvPicPr>
            <a:picLocks noChangeAspect="1"/>
          </p:cNvPicPr>
          <p:nvPr/>
        </p:nvPicPr>
        <p:blipFill>
          <a:blip r:embed="rId2"/>
          <a:stretch>
            <a:fillRect/>
          </a:stretch>
        </p:blipFill>
        <p:spPr>
          <a:xfrm>
            <a:off x="2142699" y="4511011"/>
            <a:ext cx="8324683" cy="2080858"/>
          </a:xfrm>
          <a:prstGeom prst="rect">
            <a:avLst/>
          </a:prstGeom>
        </p:spPr>
      </p:pic>
    </p:spTree>
    <p:extLst>
      <p:ext uri="{BB962C8B-B14F-4D97-AF65-F5344CB8AC3E}">
        <p14:creationId xmlns:p14="http://schemas.microsoft.com/office/powerpoint/2010/main" val="47808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29" y="665052"/>
            <a:ext cx="8911687" cy="440415"/>
          </a:xfrm>
        </p:spPr>
        <p:txBody>
          <a:bodyPr>
            <a:normAutofit fontScale="90000"/>
          </a:bodyPr>
          <a:lstStyle/>
          <a:p>
            <a:r>
              <a:rPr lang="en-US" dirty="0">
                <a:solidFill>
                  <a:srgbClr val="C00000"/>
                </a:solidFill>
                <a:latin typeface="Arial" panose="020B0604020202020204" pitchFamily="34" charset="0"/>
                <a:cs typeface="Arial" panose="020B0604020202020204" pitchFamily="34" charset="0"/>
              </a:rPr>
              <a:t>Java Language Specification</a:t>
            </a:r>
          </a:p>
        </p:txBody>
      </p:sp>
      <p:sp>
        <p:nvSpPr>
          <p:cNvPr id="3" name="Content Placeholder 2"/>
          <p:cNvSpPr>
            <a:spLocks noGrp="1"/>
          </p:cNvSpPr>
          <p:nvPr>
            <p:ph idx="1"/>
          </p:nvPr>
        </p:nvSpPr>
        <p:spPr>
          <a:xfrm>
            <a:off x="1797642" y="1710519"/>
            <a:ext cx="8247110" cy="4635690"/>
          </a:xfrm>
        </p:spPr>
        <p:txBody>
          <a:bodyPr>
            <a:normAutofit/>
          </a:bodyPr>
          <a:lstStyle/>
          <a:p>
            <a:pPr marL="0" indent="0" algn="just">
              <a:buNone/>
            </a:pPr>
            <a:r>
              <a:rPr lang="en-US" sz="2400" dirty="0">
                <a:solidFill>
                  <a:srgbClr val="002060"/>
                </a:solidFill>
                <a:latin typeface="Arial" panose="020B0604020202020204" pitchFamily="34" charset="0"/>
                <a:cs typeface="Arial" panose="020B0604020202020204" pitchFamily="34" charset="0"/>
              </a:rPr>
              <a:t>The Java language specification is a technical definition of syntax and semantics of the Java </a:t>
            </a:r>
            <a:r>
              <a:rPr lang="en-US" sz="2400" dirty="0" smtClean="0">
                <a:solidFill>
                  <a:srgbClr val="002060"/>
                </a:solidFill>
                <a:latin typeface="Arial" panose="020B0604020202020204" pitchFamily="34" charset="0"/>
                <a:cs typeface="Arial" panose="020B0604020202020204" pitchFamily="34" charset="0"/>
              </a:rPr>
              <a:t>programming </a:t>
            </a:r>
            <a:r>
              <a:rPr lang="en-US" sz="2400" dirty="0">
                <a:solidFill>
                  <a:srgbClr val="002060"/>
                </a:solidFill>
                <a:latin typeface="Arial" panose="020B0604020202020204" pitchFamily="34" charset="0"/>
                <a:cs typeface="Arial" panose="020B0604020202020204" pitchFamily="34" charset="0"/>
              </a:rPr>
              <a:t>language</a:t>
            </a:r>
            <a:r>
              <a:rPr lang="en-US" sz="24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400" dirty="0" smtClean="0">
                <a:solidFill>
                  <a:srgbClr val="002060"/>
                </a:solidFill>
                <a:latin typeface="Arial" panose="020B0604020202020204" pitchFamily="34" charset="0"/>
                <a:cs typeface="Arial" panose="020B0604020202020204" pitchFamily="34" charset="0"/>
              </a:rPr>
              <a:t>Find </a:t>
            </a:r>
            <a:r>
              <a:rPr lang="en-US" sz="2400" dirty="0">
                <a:solidFill>
                  <a:srgbClr val="002060"/>
                </a:solidFill>
                <a:latin typeface="Arial" panose="020B0604020202020204" pitchFamily="34" charset="0"/>
                <a:cs typeface="Arial" panose="020B0604020202020204" pitchFamily="34" charset="0"/>
              </a:rPr>
              <a:t>the complete Java language specification at </a:t>
            </a:r>
            <a:endParaRPr lang="en-US" sz="2400" dirty="0" smtClean="0">
              <a:solidFill>
                <a:srgbClr val="002060"/>
              </a:solidFill>
              <a:latin typeface="Arial" panose="020B0604020202020204" pitchFamily="34" charset="0"/>
              <a:cs typeface="Arial" panose="020B0604020202020204" pitchFamily="34" charset="0"/>
            </a:endParaRPr>
          </a:p>
          <a:p>
            <a:pPr marL="0" indent="0" algn="just">
              <a:buNone/>
            </a:pPr>
            <a:endParaRPr lang="en-US" sz="2400" dirty="0">
              <a:solidFill>
                <a:srgbClr val="002060"/>
              </a:solidFill>
              <a:latin typeface="Arial" panose="020B0604020202020204" pitchFamily="34" charset="0"/>
              <a:cs typeface="Arial" panose="020B0604020202020204" pitchFamily="34" charset="0"/>
            </a:endParaRPr>
          </a:p>
          <a:p>
            <a:pPr marL="0" indent="0" algn="just">
              <a:buNone/>
            </a:pPr>
            <a:r>
              <a:rPr lang="en-US" sz="2400" dirty="0" smtClean="0">
                <a:solidFill>
                  <a:srgbClr val="002060"/>
                </a:solidFill>
                <a:latin typeface="Arial" panose="020B0604020202020204" pitchFamily="34" charset="0"/>
                <a:cs typeface="Arial" panose="020B0604020202020204" pitchFamily="34" charset="0"/>
                <a:hlinkClick r:id="rId2"/>
              </a:rPr>
              <a:t>https</a:t>
            </a:r>
            <a:r>
              <a:rPr lang="en-US" sz="2400" dirty="0">
                <a:solidFill>
                  <a:srgbClr val="002060"/>
                </a:solidFill>
                <a:latin typeface="Arial" panose="020B0604020202020204" pitchFamily="34" charset="0"/>
                <a:cs typeface="Arial" panose="020B0604020202020204" pitchFamily="34" charset="0"/>
                <a:hlinkClick r:id="rId2"/>
              </a:rPr>
              <a:t>://docs.oracle.com/javase/specs</a:t>
            </a:r>
            <a:r>
              <a:rPr lang="en-US" sz="2400" dirty="0" smtClean="0">
                <a:solidFill>
                  <a:srgbClr val="002060"/>
                </a:solidFill>
                <a:latin typeface="Arial" panose="020B0604020202020204" pitchFamily="34" charset="0"/>
                <a:cs typeface="Arial" panose="020B0604020202020204" pitchFamily="34" charset="0"/>
                <a:hlinkClick r:id="rId2"/>
              </a:rPr>
              <a:t>/</a:t>
            </a:r>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743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344" y="733292"/>
            <a:ext cx="8911687" cy="535949"/>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Java Development Tools</a:t>
            </a:r>
          </a:p>
        </p:txBody>
      </p:sp>
      <p:sp>
        <p:nvSpPr>
          <p:cNvPr id="3" name="Content Placeholder 2"/>
          <p:cNvSpPr>
            <a:spLocks noGrp="1"/>
          </p:cNvSpPr>
          <p:nvPr>
            <p:ph idx="1"/>
          </p:nvPr>
        </p:nvSpPr>
        <p:spPr>
          <a:xfrm>
            <a:off x="1674812" y="1269240"/>
            <a:ext cx="9338931" cy="5588759"/>
          </a:xfrm>
        </p:spPr>
        <p:txBody>
          <a:bodyPr>
            <a:noAutofit/>
          </a:bodyPr>
          <a:lstStyle/>
          <a:p>
            <a:pPr algn="just">
              <a:buFont typeface="Wingdings" panose="05000000000000000000" pitchFamily="2" charset="2"/>
              <a:buChar char="§"/>
            </a:pPr>
            <a:r>
              <a:rPr lang="en-US" sz="2400" dirty="0">
                <a:solidFill>
                  <a:srgbClr val="002060"/>
                </a:solidFill>
                <a:latin typeface="Arial" panose="020B0604020202020204" pitchFamily="34" charset="0"/>
                <a:cs typeface="Arial" panose="020B0604020202020204" pitchFamily="34" charset="0"/>
              </a:rPr>
              <a:t>It consists of Java compiler, JAR tool, class file disassembler, debugger, JRE builder, etc. Java Development Tools provides everything for compiling, running, monitoring, debugging, and documenting applications</a:t>
            </a:r>
            <a:r>
              <a:rPr lang="en-US" sz="2400" dirty="0" smtClean="0">
                <a:solidFill>
                  <a:srgbClr val="002060"/>
                </a:solidFill>
                <a:latin typeface="Arial" panose="020B0604020202020204" pitchFamily="34" charset="0"/>
                <a:cs typeface="Arial" panose="020B0604020202020204" pitchFamily="34" charset="0"/>
              </a:rPr>
              <a:t>.</a:t>
            </a: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dirty="0">
                <a:solidFill>
                  <a:srgbClr val="002060"/>
                </a:solidFill>
                <a:latin typeface="Arial" panose="020B0604020202020204" pitchFamily="34" charset="0"/>
                <a:cs typeface="Arial" panose="020B0604020202020204" pitchFamily="34" charset="0"/>
              </a:rPr>
              <a:t>The most important tools are </a:t>
            </a:r>
            <a:r>
              <a:rPr lang="en-US" sz="2400" b="1" dirty="0" err="1">
                <a:solidFill>
                  <a:srgbClr val="002060"/>
                </a:solidFill>
                <a:latin typeface="Arial" panose="020B0604020202020204" pitchFamily="34" charset="0"/>
                <a:cs typeface="Arial" panose="020B0604020202020204" pitchFamily="34" charset="0"/>
              </a:rPr>
              <a:t>javac</a:t>
            </a:r>
            <a:r>
              <a:rPr lang="en-US" sz="2400" b="1" dirty="0">
                <a:solidFill>
                  <a:srgbClr val="002060"/>
                </a:solidFill>
                <a:latin typeface="Arial" panose="020B0604020202020204" pitchFamily="34" charset="0"/>
                <a:cs typeface="Arial" panose="020B0604020202020204" pitchFamily="34" charset="0"/>
              </a:rPr>
              <a:t> compiler</a:t>
            </a:r>
            <a:r>
              <a:rPr lang="en-US" sz="2400"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java launcher</a:t>
            </a:r>
            <a:r>
              <a:rPr lang="en-US" sz="2400" dirty="0">
                <a:solidFill>
                  <a:srgbClr val="002060"/>
                </a:solidFill>
                <a:latin typeface="Arial" panose="020B0604020202020204" pitchFamily="34" charset="0"/>
                <a:cs typeface="Arial" panose="020B0604020202020204" pitchFamily="34" charset="0"/>
              </a:rPr>
              <a:t>, and </a:t>
            </a:r>
            <a:r>
              <a:rPr lang="en-US" sz="2400" b="1" dirty="0" err="1">
                <a:solidFill>
                  <a:srgbClr val="002060"/>
                </a:solidFill>
                <a:latin typeface="Arial" panose="020B0604020202020204" pitchFamily="34" charset="0"/>
                <a:cs typeface="Arial" panose="020B0604020202020204" pitchFamily="34" charset="0"/>
              </a:rPr>
              <a:t>javadoc</a:t>
            </a:r>
            <a:r>
              <a:rPr lang="en-US" sz="2400" dirty="0">
                <a:solidFill>
                  <a:srgbClr val="002060"/>
                </a:solidFill>
                <a:latin typeface="Arial" panose="020B0604020202020204" pitchFamily="34" charset="0"/>
                <a:cs typeface="Arial" panose="020B0604020202020204" pitchFamily="34" charset="0"/>
              </a:rPr>
              <a:t> documentation tool</a:t>
            </a:r>
            <a:r>
              <a:rPr lang="en-US" sz="24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
            </a:pPr>
            <a:r>
              <a:rPr lang="en-US" sz="2400" dirty="0">
                <a:solidFill>
                  <a:srgbClr val="002060"/>
                </a:solidFill>
                <a:latin typeface="Arial" panose="020B0604020202020204" pitchFamily="34" charset="0"/>
                <a:cs typeface="Arial" panose="020B0604020202020204" pitchFamily="34" charset="0"/>
              </a:rPr>
              <a:t>When we compile a </a:t>
            </a:r>
            <a:r>
              <a:rPr lang="en-US" sz="2400" b="1" dirty="0">
                <a:solidFill>
                  <a:srgbClr val="002060"/>
                </a:solidFill>
                <a:latin typeface="Arial" panose="020B0604020202020204" pitchFamily="34" charset="0"/>
                <a:cs typeface="Arial" panose="020B0604020202020204" pitchFamily="34" charset="0"/>
              </a:rPr>
              <a:t>C or C++ </a:t>
            </a:r>
            <a:r>
              <a:rPr lang="en-US" sz="2400" dirty="0">
                <a:solidFill>
                  <a:srgbClr val="002060"/>
                </a:solidFill>
                <a:latin typeface="Arial" panose="020B0604020202020204" pitchFamily="34" charset="0"/>
                <a:cs typeface="Arial" panose="020B0604020202020204" pitchFamily="34" charset="0"/>
              </a:rPr>
              <a:t>program, the program code is directly translated into machine code of a particular processor or a particular platform. </a:t>
            </a:r>
            <a:endParaRPr lang="en-US" sz="24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400" dirty="0" smtClean="0">
                <a:solidFill>
                  <a:srgbClr val="002060"/>
                </a:solidFill>
                <a:latin typeface="Arial" panose="020B0604020202020204" pitchFamily="34" charset="0"/>
                <a:cs typeface="Arial" panose="020B0604020202020204" pitchFamily="34" charset="0"/>
              </a:rPr>
              <a:t>But</a:t>
            </a:r>
            <a:r>
              <a:rPr lang="en-US" sz="2400" dirty="0">
                <a:solidFill>
                  <a:srgbClr val="002060"/>
                </a:solidFill>
                <a:latin typeface="Arial" panose="020B0604020202020204" pitchFamily="34" charset="0"/>
                <a:cs typeface="Arial" panose="020B0604020202020204" pitchFamily="34" charset="0"/>
              </a:rPr>
              <a:t>, Java program run with two parts of </a:t>
            </a:r>
            <a:r>
              <a:rPr lang="en-US" sz="2400" b="1" dirty="0">
                <a:solidFill>
                  <a:srgbClr val="002060"/>
                </a:solidFill>
                <a:latin typeface="Arial" panose="020B0604020202020204" pitchFamily="34" charset="0"/>
                <a:cs typeface="Arial" panose="020B0604020202020204" pitchFamily="34" charset="0"/>
              </a:rPr>
              <a:t>JDK</a:t>
            </a:r>
            <a:r>
              <a:rPr lang="en-US" sz="2400" dirty="0">
                <a:solidFill>
                  <a:srgbClr val="002060"/>
                </a:solidFill>
                <a:latin typeface="Arial" panose="020B0604020202020204" pitchFamily="34" charset="0"/>
                <a:cs typeface="Arial" panose="020B0604020202020204" pitchFamily="34" charset="0"/>
              </a:rPr>
              <a:t>. The two most important parts of </a:t>
            </a:r>
            <a:r>
              <a:rPr lang="en-US" sz="2400" b="1" dirty="0">
                <a:solidFill>
                  <a:srgbClr val="002060"/>
                </a:solidFill>
                <a:latin typeface="Arial" panose="020B0604020202020204" pitchFamily="34" charset="0"/>
                <a:cs typeface="Arial" panose="020B0604020202020204" pitchFamily="34" charset="0"/>
              </a:rPr>
              <a:t>JDK</a:t>
            </a:r>
            <a:r>
              <a:rPr lang="en-US" sz="2400" dirty="0">
                <a:solidFill>
                  <a:srgbClr val="002060"/>
                </a:solidFill>
                <a:latin typeface="Arial" panose="020B0604020202020204" pitchFamily="34" charset="0"/>
                <a:cs typeface="Arial" panose="020B0604020202020204" pitchFamily="34" charset="0"/>
              </a:rPr>
              <a:t> are:</a:t>
            </a:r>
          </a:p>
          <a:p>
            <a:pPr marL="0" indent="0" algn="just">
              <a:buNone/>
            </a:pPr>
            <a:r>
              <a:rPr lang="en-US" sz="2400"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Arial" panose="020B0604020202020204" pitchFamily="34" charset="0"/>
                <a:cs typeface="Arial" panose="020B0604020202020204" pitchFamily="34" charset="0"/>
              </a:rPr>
              <a:t>1.)  Java </a:t>
            </a:r>
            <a:r>
              <a:rPr lang="en-US" sz="2400" b="1" dirty="0">
                <a:solidFill>
                  <a:srgbClr val="002060"/>
                </a:solidFill>
                <a:latin typeface="Arial" panose="020B0604020202020204" pitchFamily="34" charset="0"/>
                <a:cs typeface="Arial" panose="020B0604020202020204" pitchFamily="34" charset="0"/>
              </a:rPr>
              <a:t>compiler (</a:t>
            </a:r>
            <a:r>
              <a:rPr lang="en-US" sz="2400" b="1" dirty="0" err="1">
                <a:solidFill>
                  <a:srgbClr val="002060"/>
                </a:solidFill>
                <a:latin typeface="Arial" panose="020B0604020202020204" pitchFamily="34" charset="0"/>
                <a:cs typeface="Arial" panose="020B0604020202020204" pitchFamily="34" charset="0"/>
              </a:rPr>
              <a:t>javac</a:t>
            </a:r>
            <a:r>
              <a:rPr lang="en-US" sz="2400" b="1" dirty="0">
                <a:solidFill>
                  <a:srgbClr val="002060"/>
                </a:solidFill>
                <a:latin typeface="Arial" panose="020B0604020202020204" pitchFamily="34" charset="0"/>
                <a:cs typeface="Arial" panose="020B0604020202020204" pitchFamily="34" charset="0"/>
              </a:rPr>
              <a:t>) and</a:t>
            </a:r>
          </a:p>
          <a:p>
            <a:pPr marL="0" indent="0" algn="just">
              <a:buNone/>
            </a:pPr>
            <a:r>
              <a:rPr lang="en-US" sz="2400" b="1" dirty="0" smtClean="0">
                <a:solidFill>
                  <a:srgbClr val="002060"/>
                </a:solidFill>
                <a:latin typeface="Arial" panose="020B0604020202020204" pitchFamily="34" charset="0"/>
                <a:cs typeface="Arial" panose="020B0604020202020204" pitchFamily="34" charset="0"/>
              </a:rPr>
              <a:t>			2.)  An </a:t>
            </a:r>
            <a:r>
              <a:rPr lang="en-US" sz="2400" b="1" dirty="0">
                <a:solidFill>
                  <a:srgbClr val="002060"/>
                </a:solidFill>
                <a:latin typeface="Arial" panose="020B0604020202020204" pitchFamily="34" charset="0"/>
                <a:cs typeface="Arial" panose="020B0604020202020204" pitchFamily="34" charset="0"/>
              </a:rPr>
              <a:t>interpreter.</a:t>
            </a:r>
          </a:p>
        </p:txBody>
      </p:sp>
    </p:spTree>
    <p:extLst>
      <p:ext uri="{BB962C8B-B14F-4D97-AF65-F5344CB8AC3E}">
        <p14:creationId xmlns:p14="http://schemas.microsoft.com/office/powerpoint/2010/main" val="59565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746940"/>
            <a:ext cx="8911687" cy="508654"/>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Java </a:t>
            </a:r>
            <a:r>
              <a:rPr lang="en-US" sz="2800" b="1" dirty="0" smtClean="0">
                <a:solidFill>
                  <a:srgbClr val="C00000"/>
                </a:solidFill>
                <a:latin typeface="Arial" panose="020B0604020202020204" pitchFamily="34" charset="0"/>
                <a:cs typeface="Arial" panose="020B0604020202020204" pitchFamily="34" charset="0"/>
              </a:rPr>
              <a:t>Compiler?</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64877" y="1464859"/>
            <a:ext cx="9621822" cy="5393141"/>
          </a:xfrm>
        </p:spPr>
        <p:txBody>
          <a:bodyPr>
            <a:noAutofit/>
          </a:bodyPr>
          <a:lstStyle/>
          <a:p>
            <a:pPr marL="0" indent="0" algn="just">
              <a:buNone/>
            </a:pPr>
            <a:r>
              <a:rPr lang="en-US" sz="2400" dirty="0">
                <a:solidFill>
                  <a:srgbClr val="002060"/>
                </a:solidFill>
                <a:latin typeface="Arial" panose="020B0604020202020204" pitchFamily="34" charset="0"/>
                <a:cs typeface="Arial" panose="020B0604020202020204" pitchFamily="34" charset="0"/>
              </a:rPr>
              <a:t>Java compiler is a program that is implemented in C and C++ with the name </a:t>
            </a:r>
            <a:r>
              <a:rPr lang="en-US" sz="2400" b="1" dirty="0">
                <a:solidFill>
                  <a:srgbClr val="FF0000"/>
                </a:solidFill>
                <a:latin typeface="Arial" panose="020B0604020202020204" pitchFamily="34" charset="0"/>
                <a:cs typeface="Arial" panose="020B0604020202020204" pitchFamily="34" charset="0"/>
              </a:rPr>
              <a:t>javac.exe. </a:t>
            </a:r>
            <a:endParaRPr lang="en-US" sz="2400" b="1" dirty="0" smtClean="0">
              <a:solidFill>
                <a:srgbClr val="FF0000"/>
              </a:solidFill>
              <a:latin typeface="Arial" panose="020B0604020202020204" pitchFamily="34" charset="0"/>
              <a:cs typeface="Arial" panose="020B0604020202020204" pitchFamily="34" charset="0"/>
            </a:endParaRPr>
          </a:p>
          <a:p>
            <a:pPr marL="0" indent="0" algn="just">
              <a:buNone/>
            </a:pPr>
            <a:r>
              <a:rPr lang="en-US" sz="2400" b="1" dirty="0" err="1" smtClean="0">
                <a:solidFill>
                  <a:srgbClr val="FF0000"/>
                </a:solidFill>
                <a:latin typeface="Arial" panose="020B0604020202020204" pitchFamily="34" charset="0"/>
                <a:cs typeface="Arial" panose="020B0604020202020204" pitchFamily="34" charset="0"/>
              </a:rPr>
              <a:t>javac</a:t>
            </a:r>
            <a:r>
              <a:rPr lang="en-US" sz="2400" b="1" dirty="0" smtClean="0">
                <a:solidFill>
                  <a:srgbClr val="FF0000"/>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is short for java compiler. </a:t>
            </a:r>
            <a:endParaRPr lang="en-US" sz="2400" dirty="0" smtClean="0">
              <a:solidFill>
                <a:srgbClr val="002060"/>
              </a:solidFill>
              <a:latin typeface="Arial" panose="020B0604020202020204" pitchFamily="34" charset="0"/>
              <a:cs typeface="Arial" panose="020B0604020202020204" pitchFamily="34" charset="0"/>
            </a:endParaRPr>
          </a:p>
          <a:p>
            <a:pPr marL="0" indent="0" algn="just">
              <a:buNone/>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platform-independent. </a:t>
            </a:r>
            <a:endParaRPr lang="en-US" sz="2400" dirty="0" smtClean="0">
              <a:solidFill>
                <a:srgbClr val="002060"/>
              </a:solidFill>
              <a:latin typeface="Arial" panose="020B0604020202020204" pitchFamily="34" charset="0"/>
              <a:cs typeface="Arial" panose="020B0604020202020204" pitchFamily="34" charset="0"/>
            </a:endParaRPr>
          </a:p>
          <a:p>
            <a:pPr marL="0" indent="0" algn="just">
              <a:buNone/>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responsible for the following tasks that are as follows:</a:t>
            </a:r>
          </a:p>
          <a:p>
            <a:pPr marL="804863" indent="-457200" algn="just">
              <a:buFont typeface="+mj-lt"/>
              <a:buAutoNum type="arabicParenR"/>
            </a:pPr>
            <a:r>
              <a:rPr lang="en-US" sz="2400" dirty="0" smtClean="0">
                <a:solidFill>
                  <a:srgbClr val="002060"/>
                </a:solidFill>
                <a:latin typeface="Arial" panose="020B0604020202020204" pitchFamily="34" charset="0"/>
                <a:cs typeface="Arial" panose="020B0604020202020204" pitchFamily="34" charset="0"/>
              </a:rPr>
              <a:t>Java </a:t>
            </a:r>
            <a:r>
              <a:rPr lang="en-US" sz="2400" dirty="0">
                <a:solidFill>
                  <a:srgbClr val="002060"/>
                </a:solidFill>
                <a:latin typeface="Arial" panose="020B0604020202020204" pitchFamily="34" charset="0"/>
                <a:cs typeface="Arial" panose="020B0604020202020204" pitchFamily="34" charset="0"/>
              </a:rPr>
              <a:t>compiler checks the Syntax</a:t>
            </a:r>
            <a:r>
              <a:rPr lang="en-US" sz="2400" dirty="0" smtClean="0">
                <a:solidFill>
                  <a:srgbClr val="002060"/>
                </a:solidFill>
                <a:latin typeface="Arial" panose="020B0604020202020204" pitchFamily="34" charset="0"/>
                <a:cs typeface="Arial" panose="020B0604020202020204" pitchFamily="34" charset="0"/>
              </a:rPr>
              <a:t> error.</a:t>
            </a:r>
            <a:endParaRPr lang="en-US" sz="2400" dirty="0">
              <a:solidFill>
                <a:srgbClr val="002060"/>
              </a:solidFill>
              <a:latin typeface="Arial" panose="020B0604020202020204" pitchFamily="34" charset="0"/>
              <a:cs typeface="Arial" panose="020B0604020202020204" pitchFamily="34" charset="0"/>
            </a:endParaRPr>
          </a:p>
          <a:p>
            <a:pPr marL="736600" indent="-395288" algn="just">
              <a:buFont typeface="+mj-lt"/>
              <a:buAutoNum type="arabicParenR"/>
              <a:tabLst>
                <a:tab pos="804863" algn="l"/>
              </a:tabLst>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converts source code into byte code with the help of Java Virtual </a:t>
            </a:r>
            <a:r>
              <a:rPr lang="en-US" sz="2400" dirty="0" smtClean="0">
                <a:solidFill>
                  <a:srgbClr val="002060"/>
                </a:solidFill>
                <a:latin typeface="Arial" panose="020B0604020202020204" pitchFamily="34" charset="0"/>
                <a:cs typeface="Arial" panose="020B0604020202020204" pitchFamily="34" charset="0"/>
              </a:rPr>
              <a:t>Machine </a:t>
            </a:r>
            <a:r>
              <a:rPr lang="en-US" sz="2400" dirty="0">
                <a:solidFill>
                  <a:srgbClr val="002060"/>
                </a:solidFill>
                <a:latin typeface="Arial" panose="020B0604020202020204" pitchFamily="34" charset="0"/>
                <a:cs typeface="Arial" panose="020B0604020202020204" pitchFamily="34" charset="0"/>
              </a:rPr>
              <a:t>(JVM). Bytecode is just like machine code, but it is not for a </a:t>
            </a:r>
            <a:r>
              <a:rPr lang="en-US" sz="2400" dirty="0" smtClean="0">
                <a:solidFill>
                  <a:srgbClr val="002060"/>
                </a:solidFill>
                <a:latin typeface="Arial" panose="020B0604020202020204" pitchFamily="34" charset="0"/>
                <a:cs typeface="Arial" panose="020B0604020202020204" pitchFamily="34" charset="0"/>
              </a:rPr>
              <a:t>specific </a:t>
            </a:r>
            <a:r>
              <a:rPr lang="en-US" sz="2400" dirty="0">
                <a:solidFill>
                  <a:srgbClr val="002060"/>
                </a:solidFill>
                <a:latin typeface="Arial" panose="020B0604020202020204" pitchFamily="34" charset="0"/>
                <a:cs typeface="Arial" panose="020B0604020202020204" pitchFamily="34" charset="0"/>
              </a:rPr>
              <a:t>processor or platform. It cannot be directly executed.</a:t>
            </a:r>
          </a:p>
          <a:p>
            <a:pPr marL="804863" indent="-457200" algn="just">
              <a:buFont typeface="+mj-lt"/>
              <a:buAutoNum type="arabicParenR"/>
            </a:pPr>
            <a:r>
              <a:rPr lang="en-US" sz="2400" dirty="0" smtClean="0">
                <a:solidFill>
                  <a:srgbClr val="002060"/>
                </a:solidFill>
                <a:latin typeface="Arial" panose="020B0604020202020204" pitchFamily="34" charset="0"/>
                <a:cs typeface="Arial" panose="020B0604020202020204" pitchFamily="34" charset="0"/>
              </a:rPr>
              <a:t>Java </a:t>
            </a:r>
            <a:r>
              <a:rPr lang="en-US" sz="2400" dirty="0">
                <a:solidFill>
                  <a:srgbClr val="002060"/>
                </a:solidFill>
                <a:latin typeface="Arial" panose="020B0604020202020204" pitchFamily="34" charset="0"/>
                <a:cs typeface="Arial" panose="020B0604020202020204" pitchFamily="34" charset="0"/>
              </a:rPr>
              <a:t>compiler also adds the additional code to your program if </a:t>
            </a:r>
            <a:r>
              <a:rPr lang="en-US" sz="2400" dirty="0" smtClean="0">
                <a:solidFill>
                  <a:srgbClr val="002060"/>
                </a:solidFill>
                <a:latin typeface="Arial" panose="020B0604020202020204" pitchFamily="34" charset="0"/>
                <a:cs typeface="Arial" panose="020B0604020202020204" pitchFamily="34" charset="0"/>
              </a:rPr>
              <a:t>required</a:t>
            </a:r>
            <a:r>
              <a:rPr lang="en-US" sz="2400" dirty="0">
                <a:solidFill>
                  <a:srgbClr val="00206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31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230" y="705997"/>
            <a:ext cx="8911687" cy="495006"/>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Java </a:t>
            </a:r>
            <a:r>
              <a:rPr lang="en-US" sz="2800" b="1" dirty="0" smtClean="0">
                <a:solidFill>
                  <a:srgbClr val="C00000"/>
                </a:solidFill>
                <a:latin typeface="Arial" panose="020B0604020202020204" pitchFamily="34" charset="0"/>
                <a:cs typeface="Arial" panose="020B0604020202020204" pitchFamily="34" charset="0"/>
              </a:rPr>
              <a:t>Interpreter ?</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1230" y="1437563"/>
            <a:ext cx="9338931" cy="4935941"/>
          </a:xfrm>
        </p:spPr>
        <p:txBody>
          <a:bodyPr>
            <a:normAutofit/>
          </a:bodyPr>
          <a:lstStyle/>
          <a:p>
            <a:pPr>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Java interpreter is a program that is implemented in </a:t>
            </a:r>
            <a:r>
              <a:rPr lang="en-US" sz="2400" b="1" dirty="0">
                <a:solidFill>
                  <a:srgbClr val="002060"/>
                </a:solidFill>
                <a:latin typeface="Arial" panose="020B0604020202020204" pitchFamily="34" charset="0"/>
                <a:cs typeface="Arial" panose="020B0604020202020204" pitchFamily="34" charset="0"/>
              </a:rPr>
              <a:t>C and C++ </a:t>
            </a:r>
            <a:r>
              <a:rPr lang="en-US" sz="2400" dirty="0">
                <a:solidFill>
                  <a:srgbClr val="002060"/>
                </a:solidFill>
                <a:latin typeface="Arial" panose="020B0604020202020204" pitchFamily="34" charset="0"/>
                <a:cs typeface="Arial" panose="020B0604020202020204" pitchFamily="34" charset="0"/>
              </a:rPr>
              <a:t>with the name </a:t>
            </a:r>
            <a:r>
              <a:rPr lang="en-US" sz="2800" b="1" dirty="0">
                <a:solidFill>
                  <a:srgbClr val="FF0000"/>
                </a:solidFill>
                <a:latin typeface="Arial" panose="020B0604020202020204" pitchFamily="34" charset="0"/>
                <a:cs typeface="Arial" panose="020B0604020202020204" pitchFamily="34" charset="0"/>
              </a:rPr>
              <a:t>java.exe. </a:t>
            </a:r>
            <a:endParaRPr lang="en-US" sz="2400" b="1" dirty="0" smtClean="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platform-dependent. </a:t>
            </a:r>
            <a:endParaRPr lang="en-US" sz="2400" dirty="0" smtClean="0">
              <a:solidFill>
                <a:srgbClr val="002060"/>
              </a:solidFill>
              <a:latin typeface="Arial" panose="020B0604020202020204" pitchFamily="34" charset="0"/>
              <a:cs typeface="Arial" panose="020B0604020202020204" pitchFamily="34" charset="0"/>
            </a:endParaRPr>
          </a:p>
          <a:p>
            <a:pPr marL="0" indent="0">
              <a:buNone/>
            </a:pPr>
            <a:endParaRPr lang="en-US" sz="2400" dirty="0">
              <a:solidFill>
                <a:srgbClr val="002060"/>
              </a:solidFill>
              <a:latin typeface="Arial" panose="020B0604020202020204" pitchFamily="34" charset="0"/>
              <a:cs typeface="Arial" panose="020B0604020202020204" pitchFamily="34" charset="0"/>
            </a:endParaRPr>
          </a:p>
          <a:p>
            <a:pPr marL="0" indent="0">
              <a:buNone/>
            </a:pPr>
            <a:r>
              <a:rPr lang="en-US" sz="2400" b="1" dirty="0" smtClean="0">
                <a:solidFill>
                  <a:srgbClr val="002060"/>
                </a:solidFill>
                <a:latin typeface="Arial" panose="020B0604020202020204" pitchFamily="34" charset="0"/>
                <a:cs typeface="Arial" panose="020B0604020202020204" pitchFamily="34" charset="0"/>
              </a:rPr>
              <a:t>It </a:t>
            </a:r>
            <a:r>
              <a:rPr lang="en-US" sz="2400" b="1" dirty="0">
                <a:solidFill>
                  <a:srgbClr val="002060"/>
                </a:solidFill>
                <a:latin typeface="Arial" panose="020B0604020202020204" pitchFamily="34" charset="0"/>
                <a:cs typeface="Arial" panose="020B0604020202020204" pitchFamily="34" charset="0"/>
              </a:rPr>
              <a:t>is responsible for the following tasks. </a:t>
            </a:r>
          </a:p>
          <a:p>
            <a:pPr marL="0" indent="0">
              <a:buNone/>
            </a:pPr>
            <a:r>
              <a:rPr lang="en-US" sz="2400" dirty="0" smtClean="0">
                <a:solidFill>
                  <a:srgbClr val="002060"/>
                </a:solidFill>
                <a:latin typeface="Arial" panose="020B0604020202020204" pitchFamily="34" charset="0"/>
                <a:cs typeface="Arial" panose="020B0604020202020204" pitchFamily="34" charset="0"/>
              </a:rPr>
              <a:t>	a</a:t>
            </a:r>
            <a:r>
              <a:rPr lang="en-US" sz="2400" dirty="0">
                <a:solidFill>
                  <a:srgbClr val="002060"/>
                </a:solidFill>
                <a:latin typeface="Arial" panose="020B0604020202020204" pitchFamily="34" charset="0"/>
                <a:cs typeface="Arial" panose="020B0604020202020204" pitchFamily="34" charset="0"/>
              </a:rPr>
              <a:t>) </a:t>
            </a:r>
            <a:r>
              <a:rPr lang="en-US" sz="2400" dirty="0" smtClean="0">
                <a:solidFill>
                  <a:srgbClr val="002060"/>
                </a:solidFill>
                <a:latin typeface="Arial" panose="020B0604020202020204" pitchFamily="34" charset="0"/>
                <a:cs typeface="Arial" panose="020B0604020202020204" pitchFamily="34" charset="0"/>
              </a:rPr>
              <a:t> Java </a:t>
            </a:r>
            <a:r>
              <a:rPr lang="en-US" sz="2400" dirty="0">
                <a:solidFill>
                  <a:srgbClr val="002060"/>
                </a:solidFill>
                <a:latin typeface="Arial" panose="020B0604020202020204" pitchFamily="34" charset="0"/>
                <a:cs typeface="Arial" panose="020B0604020202020204" pitchFamily="34" charset="0"/>
              </a:rPr>
              <a:t>interpreter converts the byte code into the native code </a:t>
            </a:r>
            <a:r>
              <a:rPr lang="en-US" sz="2400" dirty="0" smtClean="0">
                <a:solidFill>
                  <a:srgbClr val="002060"/>
                </a:solidFill>
                <a:latin typeface="Arial" panose="020B0604020202020204" pitchFamily="34" charset="0"/>
                <a:cs typeface="Arial" panose="020B0604020202020204" pitchFamily="34" charset="0"/>
              </a:rPr>
              <a:t>			line </a:t>
            </a:r>
            <a:r>
              <a:rPr lang="en-US" sz="2400" dirty="0">
                <a:solidFill>
                  <a:srgbClr val="002060"/>
                </a:solidFill>
                <a:latin typeface="Arial" panose="020B0604020202020204" pitchFamily="34" charset="0"/>
                <a:cs typeface="Arial" panose="020B0604020202020204" pitchFamily="34" charset="0"/>
              </a:rPr>
              <a:t>by line.</a:t>
            </a:r>
          </a:p>
          <a:p>
            <a:pPr marL="0" indent="0">
              <a:buNone/>
            </a:pPr>
            <a:r>
              <a:rPr lang="en-US" sz="2400" dirty="0" smtClean="0">
                <a:solidFill>
                  <a:srgbClr val="002060"/>
                </a:solidFill>
                <a:latin typeface="Arial" panose="020B0604020202020204" pitchFamily="34" charset="0"/>
                <a:cs typeface="Arial" panose="020B0604020202020204" pitchFamily="34" charset="0"/>
              </a:rPr>
              <a:t>	b</a:t>
            </a:r>
            <a:r>
              <a:rPr lang="en-US" sz="2400" dirty="0">
                <a:solidFill>
                  <a:srgbClr val="002060"/>
                </a:solidFill>
                <a:latin typeface="Arial" panose="020B0604020202020204" pitchFamily="34" charset="0"/>
                <a:cs typeface="Arial" panose="020B0604020202020204" pitchFamily="34" charset="0"/>
              </a:rPr>
              <a:t>) </a:t>
            </a:r>
            <a:r>
              <a:rPr lang="en-US" sz="2400" dirty="0" smtClean="0">
                <a:solidFill>
                  <a:srgbClr val="002060"/>
                </a:solidFill>
                <a:latin typeface="Arial" panose="020B0604020202020204" pitchFamily="34" charset="0"/>
                <a:cs typeface="Arial" panose="020B0604020202020204" pitchFamily="34" charset="0"/>
              </a:rPr>
              <a:t> It </a:t>
            </a:r>
            <a:r>
              <a:rPr lang="en-US" sz="2400" dirty="0">
                <a:solidFill>
                  <a:srgbClr val="002060"/>
                </a:solidFill>
                <a:latin typeface="Arial" panose="020B0604020202020204" pitchFamily="34" charset="0"/>
                <a:cs typeface="Arial" panose="020B0604020202020204" pitchFamily="34" charset="0"/>
              </a:rPr>
              <a:t>executes the program on your system.</a:t>
            </a:r>
          </a:p>
        </p:txBody>
      </p:sp>
    </p:spTree>
    <p:extLst>
      <p:ext uri="{BB962C8B-B14F-4D97-AF65-F5344CB8AC3E}">
        <p14:creationId xmlns:p14="http://schemas.microsoft.com/office/powerpoint/2010/main" val="990254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05995"/>
            <a:ext cx="8911687" cy="508654"/>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Editions of Java Platforms</a:t>
            </a:r>
          </a:p>
        </p:txBody>
      </p:sp>
      <p:sp>
        <p:nvSpPr>
          <p:cNvPr id="3" name="Content Placeholder 2"/>
          <p:cNvSpPr>
            <a:spLocks noGrp="1"/>
          </p:cNvSpPr>
          <p:nvPr>
            <p:ph idx="1"/>
          </p:nvPr>
        </p:nvSpPr>
        <p:spPr>
          <a:xfrm>
            <a:off x="1797642" y="1437564"/>
            <a:ext cx="8915400" cy="5318078"/>
          </a:xfrm>
        </p:spPr>
        <p:txBody>
          <a:bodyPr>
            <a:noAutofit/>
          </a:bodyPr>
          <a:lstStyle/>
          <a:p>
            <a:pPr marL="0" indent="0" algn="just">
              <a:buNone/>
            </a:pPr>
            <a:r>
              <a:rPr lang="en-US" sz="2000" b="1" dirty="0">
                <a:solidFill>
                  <a:srgbClr val="002060"/>
                </a:solidFill>
                <a:latin typeface="Arial" panose="020B0604020202020204" pitchFamily="34" charset="0"/>
                <a:cs typeface="Arial" panose="020B0604020202020204" pitchFamily="34" charset="0"/>
              </a:rPr>
              <a:t>The Java platform comes in three editions based upon device type. They are as follows:</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1. </a:t>
            </a:r>
            <a:r>
              <a:rPr lang="en-US" sz="2000" dirty="0" smtClean="0">
                <a:solidFill>
                  <a:srgbClr val="002060"/>
                </a:solidFill>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Java </a:t>
            </a:r>
            <a:r>
              <a:rPr lang="en-US" sz="2000" b="1" dirty="0">
                <a:solidFill>
                  <a:srgbClr val="002060"/>
                </a:solidFill>
                <a:latin typeface="Arial" panose="020B0604020202020204" pitchFamily="34" charset="0"/>
                <a:cs typeface="Arial" panose="020B0604020202020204" pitchFamily="34" charset="0"/>
              </a:rPr>
              <a:t>SE (Standard Edition): </a:t>
            </a:r>
            <a:r>
              <a:rPr lang="en-US" sz="2000" dirty="0">
                <a:solidFill>
                  <a:srgbClr val="002060"/>
                </a:solidFill>
                <a:latin typeface="Arial" panose="020B0604020202020204" pitchFamily="34" charset="0"/>
                <a:cs typeface="Arial" panose="020B0604020202020204" pitchFamily="34" charset="0"/>
              </a:rPr>
              <a:t>This edition is used to develop </a:t>
            </a:r>
            <a:r>
              <a:rPr lang="en-US" sz="2000" dirty="0" smtClean="0">
                <a:solidFill>
                  <a:srgbClr val="002060"/>
                </a:solidFill>
                <a:latin typeface="Arial" panose="020B0604020202020204" pitchFamily="34" charset="0"/>
                <a:cs typeface="Arial" panose="020B0604020202020204" pitchFamily="34" charset="0"/>
              </a:rPr>
              <a:t>client-side 	applications</a:t>
            </a:r>
            <a:r>
              <a:rPr lang="en-US" sz="2000" dirty="0">
                <a:solidFill>
                  <a:srgbClr val="002060"/>
                </a:solidFill>
                <a:latin typeface="Arial" panose="020B0604020202020204" pitchFamily="34" charset="0"/>
                <a:cs typeface="Arial" panose="020B0604020202020204" pitchFamily="34" charset="0"/>
              </a:rPr>
              <a:t>. It is used to develop applications for </a:t>
            </a:r>
            <a:r>
              <a:rPr lang="en-US" sz="2000" b="1" dirty="0">
                <a:solidFill>
                  <a:srgbClr val="002060"/>
                </a:solidFill>
                <a:latin typeface="Arial" panose="020B0604020202020204" pitchFamily="34" charset="0"/>
                <a:cs typeface="Arial" panose="020B0604020202020204" pitchFamily="34" charset="0"/>
              </a:rPr>
              <a:t>desktop</a:t>
            </a: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communication</a:t>
            </a:r>
            <a:r>
              <a:rPr lang="en-US" sz="2000" dirty="0">
                <a:solidFill>
                  <a:srgbClr val="002060"/>
                </a:solidFill>
                <a:latin typeface="Arial" panose="020B0604020202020204" pitchFamily="34" charset="0"/>
                <a:cs typeface="Arial" panose="020B0604020202020204" pitchFamily="34" charset="0"/>
              </a:rPr>
              <a:t>, and </a:t>
            </a:r>
            <a:r>
              <a:rPr lang="en-US" sz="2000" b="1" dirty="0">
                <a:solidFill>
                  <a:srgbClr val="002060"/>
                </a:solidFill>
                <a:latin typeface="Arial" panose="020B0604020202020204" pitchFamily="34" charset="0"/>
                <a:cs typeface="Arial" panose="020B0604020202020204" pitchFamily="34" charset="0"/>
              </a:rPr>
              <a:t>user interface</a:t>
            </a:r>
            <a:r>
              <a:rPr lang="en-US" sz="2000" dirty="0">
                <a:solidFill>
                  <a:srgbClr val="00206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2. </a:t>
            </a:r>
            <a:r>
              <a:rPr lang="en-US" sz="2000" dirty="0" smtClean="0">
                <a:solidFill>
                  <a:srgbClr val="002060"/>
                </a:solidFill>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Java </a:t>
            </a:r>
            <a:r>
              <a:rPr lang="en-US" sz="2000" b="1" dirty="0">
                <a:solidFill>
                  <a:srgbClr val="002060"/>
                </a:solidFill>
                <a:latin typeface="Arial" panose="020B0604020202020204" pitchFamily="34" charset="0"/>
                <a:cs typeface="Arial" panose="020B0604020202020204" pitchFamily="34" charset="0"/>
              </a:rPr>
              <a:t>EE (Enterprise Edition): </a:t>
            </a:r>
            <a:r>
              <a:rPr lang="en-US" sz="2000" dirty="0">
                <a:solidFill>
                  <a:srgbClr val="002060"/>
                </a:solidFill>
                <a:latin typeface="Arial" panose="020B0604020202020204" pitchFamily="34" charset="0"/>
                <a:cs typeface="Arial" panose="020B0604020202020204" pitchFamily="34" charset="0"/>
              </a:rPr>
              <a:t>This edition is used to develop </a:t>
            </a:r>
            <a:r>
              <a:rPr lang="en-US" sz="2000" dirty="0" smtClean="0">
                <a:solidFill>
                  <a:srgbClr val="002060"/>
                </a:solidFill>
                <a:latin typeface="Arial" panose="020B0604020202020204" pitchFamily="34" charset="0"/>
                <a:cs typeface="Arial" panose="020B0604020202020204" pitchFamily="34" charset="0"/>
              </a:rPr>
              <a:t>server-	side applications </a:t>
            </a:r>
            <a:r>
              <a:rPr lang="en-US" sz="2000" dirty="0">
                <a:solidFill>
                  <a:srgbClr val="002060"/>
                </a:solidFill>
                <a:latin typeface="Arial" panose="020B0604020202020204" pitchFamily="34" charset="0"/>
                <a:cs typeface="Arial" panose="020B0604020202020204" pitchFamily="34" charset="0"/>
              </a:rPr>
              <a:t>such as </a:t>
            </a:r>
            <a:r>
              <a:rPr lang="en-US" sz="2000" b="1" dirty="0">
                <a:solidFill>
                  <a:srgbClr val="002060"/>
                </a:solidFill>
                <a:latin typeface="Arial" panose="020B0604020202020204" pitchFamily="34" charset="0"/>
                <a:cs typeface="Arial" panose="020B0604020202020204" pitchFamily="34" charset="0"/>
              </a:rPr>
              <a:t>Java servlets</a:t>
            </a:r>
            <a:r>
              <a:rPr lang="en-US" sz="2000" dirty="0">
                <a:solidFill>
                  <a:srgbClr val="002060"/>
                </a:solidFill>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Java Server </a:t>
            </a:r>
            <a:r>
              <a:rPr lang="en-US" sz="2000" b="1" dirty="0">
                <a:solidFill>
                  <a:srgbClr val="002060"/>
                </a:solidFill>
                <a:latin typeface="Arial" panose="020B0604020202020204" pitchFamily="34" charset="0"/>
                <a:cs typeface="Arial" panose="020B0604020202020204" pitchFamily="34" charset="0"/>
              </a:rPr>
              <a:t>Pages (JSP), </a:t>
            </a:r>
            <a:r>
              <a:rPr lang="en-US" sz="2000" dirty="0" smtClean="0">
                <a:solidFill>
                  <a:srgbClr val="002060"/>
                </a:solidFill>
                <a:latin typeface="Arial" panose="020B0604020202020204" pitchFamily="34" charset="0"/>
                <a:cs typeface="Arial" panose="020B0604020202020204" pitchFamily="34" charset="0"/>
              </a:rPr>
              <a:t>and 	</a:t>
            </a:r>
            <a:r>
              <a:rPr lang="en-US" sz="2000" b="1" dirty="0" smtClean="0">
                <a:solidFill>
                  <a:srgbClr val="002060"/>
                </a:solidFill>
                <a:latin typeface="Arial" panose="020B0604020202020204" pitchFamily="34" charset="0"/>
                <a:cs typeface="Arial" panose="020B0604020202020204" pitchFamily="34" charset="0"/>
              </a:rPr>
              <a:t>Java Server </a:t>
            </a:r>
            <a:r>
              <a:rPr lang="en-US" sz="2000" b="1" dirty="0">
                <a:solidFill>
                  <a:srgbClr val="002060"/>
                </a:solidFill>
                <a:latin typeface="Arial" panose="020B0604020202020204" pitchFamily="34" charset="0"/>
                <a:cs typeface="Arial" panose="020B0604020202020204" pitchFamily="34" charset="0"/>
              </a:rPr>
              <a:t>Faces (JSF).</a:t>
            </a:r>
          </a:p>
          <a:p>
            <a:pPr marL="0" indent="0" algn="just">
              <a:buNone/>
            </a:pPr>
            <a:endParaRPr lang="en-US" sz="2400" dirty="0">
              <a:solidFill>
                <a:srgbClr val="002060"/>
              </a:solidFill>
              <a:latin typeface="Arial" panose="020B0604020202020204" pitchFamily="34" charset="0"/>
              <a:cs typeface="Arial" panose="020B0604020202020204" pitchFamily="34" charset="0"/>
            </a:endParaRPr>
          </a:p>
          <a:p>
            <a:pPr marL="0" indent="0" algn="just">
              <a:buNone/>
            </a:pPr>
            <a:r>
              <a:rPr lang="en-US" sz="2000" b="1" dirty="0">
                <a:solidFill>
                  <a:srgbClr val="002060"/>
                </a:solidFill>
                <a:latin typeface="Arial" panose="020B0604020202020204" pitchFamily="34" charset="0"/>
                <a:cs typeface="Arial" panose="020B0604020202020204" pitchFamily="34" charset="0"/>
              </a:rPr>
              <a:t>In other words, it is used to develop web-based, messaging, distributed, and enterprise applications.</a:t>
            </a:r>
          </a:p>
        </p:txBody>
      </p:sp>
    </p:spTree>
    <p:extLst>
      <p:ext uri="{BB962C8B-B14F-4D97-AF65-F5344CB8AC3E}">
        <p14:creationId xmlns:p14="http://schemas.microsoft.com/office/powerpoint/2010/main" val="392468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05995"/>
            <a:ext cx="8911687" cy="508654"/>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Editions of Java </a:t>
            </a:r>
            <a:r>
              <a:rPr lang="en-US" sz="2800" b="1" dirty="0" smtClean="0">
                <a:solidFill>
                  <a:srgbClr val="C00000"/>
                </a:solidFill>
                <a:latin typeface="Arial" panose="020B0604020202020204" pitchFamily="34" charset="0"/>
                <a:cs typeface="Arial" panose="020B0604020202020204" pitchFamily="34" charset="0"/>
              </a:rPr>
              <a:t>Platforms (Cont..)</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7642" y="1437564"/>
            <a:ext cx="8915400" cy="4021540"/>
          </a:xfrm>
        </p:spPr>
        <p:txBody>
          <a:bodyPr>
            <a:noAutofit/>
          </a:bodyPr>
          <a:lstStyle/>
          <a:p>
            <a:pPr marL="0" indent="0" algn="just">
              <a:buNone/>
            </a:pPr>
            <a:r>
              <a:rPr lang="en-US" sz="2000" b="1" dirty="0">
                <a:solidFill>
                  <a:srgbClr val="002060"/>
                </a:solidFill>
                <a:latin typeface="Arial" panose="020B0604020202020204" pitchFamily="34" charset="0"/>
                <a:cs typeface="Arial" panose="020B0604020202020204" pitchFamily="34" charset="0"/>
              </a:rPr>
              <a:t>3. </a:t>
            </a:r>
            <a:r>
              <a:rPr lang="en-US" sz="2000" b="1" dirty="0" smtClean="0">
                <a:solidFill>
                  <a:srgbClr val="002060"/>
                </a:solidFill>
                <a:latin typeface="Arial" panose="020B0604020202020204" pitchFamily="34" charset="0"/>
                <a:cs typeface="Arial" panose="020B0604020202020204" pitchFamily="34" charset="0"/>
              </a:rPr>
              <a:t>  Java </a:t>
            </a:r>
            <a:r>
              <a:rPr lang="en-US" sz="2000" b="1" dirty="0">
                <a:solidFill>
                  <a:srgbClr val="002060"/>
                </a:solidFill>
                <a:latin typeface="Arial" panose="020B0604020202020204" pitchFamily="34" charset="0"/>
                <a:cs typeface="Arial" panose="020B0604020202020204" pitchFamily="34" charset="0"/>
              </a:rPr>
              <a:t>ME (Micro Edition): </a:t>
            </a:r>
            <a:r>
              <a:rPr lang="en-US" sz="2000" dirty="0">
                <a:solidFill>
                  <a:srgbClr val="002060"/>
                </a:solidFill>
                <a:latin typeface="Arial" panose="020B0604020202020204" pitchFamily="34" charset="0"/>
                <a:cs typeface="Arial" panose="020B0604020202020204" pitchFamily="34" charset="0"/>
              </a:rPr>
              <a:t>This edition is used to develop applications for </a:t>
            </a:r>
            <a:r>
              <a:rPr lang="en-US" sz="2000" dirty="0" smtClean="0">
                <a:solidFill>
                  <a:srgbClr val="002060"/>
                </a:solidFill>
                <a:latin typeface="Arial" panose="020B0604020202020204" pitchFamily="34" charset="0"/>
                <a:cs typeface="Arial" panose="020B0604020202020204" pitchFamily="34" charset="0"/>
              </a:rPr>
              <a:t>    	mobile </a:t>
            </a:r>
            <a:r>
              <a:rPr lang="en-US" sz="2000" dirty="0">
                <a:solidFill>
                  <a:srgbClr val="002060"/>
                </a:solidFill>
                <a:latin typeface="Arial" panose="020B0604020202020204" pitchFamily="34" charset="0"/>
                <a:cs typeface="Arial" panose="020B0604020202020204" pitchFamily="34" charset="0"/>
              </a:rPr>
              <a:t>devices, such as cell phones. It is also used to develop Personnel </a:t>
            </a:r>
            <a:r>
              <a:rPr lang="en-US" sz="2000" dirty="0" smtClean="0">
                <a:solidFill>
                  <a:srgbClr val="002060"/>
                </a:solidFill>
                <a:latin typeface="Arial" panose="020B0604020202020204" pitchFamily="34" charset="0"/>
                <a:cs typeface="Arial" panose="020B0604020202020204" pitchFamily="34" charset="0"/>
              </a:rPr>
              <a:t>	Digital </a:t>
            </a:r>
            <a:r>
              <a:rPr lang="en-US" sz="2000" dirty="0">
                <a:solidFill>
                  <a:srgbClr val="002060"/>
                </a:solidFill>
                <a:latin typeface="Arial" panose="020B0604020202020204" pitchFamily="34" charset="0"/>
                <a:cs typeface="Arial" panose="020B0604020202020204" pitchFamily="34" charset="0"/>
              </a:rPr>
              <a:t>Assistants, Setup Box, and printers applications.</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b="1" dirty="0" smtClean="0">
                <a:solidFill>
                  <a:srgbClr val="002060"/>
                </a:solidFill>
                <a:latin typeface="Arial" panose="020B0604020202020204" pitchFamily="34" charset="0"/>
                <a:cs typeface="Arial" panose="020B0604020202020204" pitchFamily="34" charset="0"/>
              </a:rPr>
              <a:t>Java </a:t>
            </a:r>
            <a:r>
              <a:rPr lang="en-US" sz="2000" b="1" dirty="0">
                <a:solidFill>
                  <a:srgbClr val="002060"/>
                </a:solidFill>
                <a:latin typeface="Arial" panose="020B0604020202020204" pitchFamily="34" charset="0"/>
                <a:cs typeface="Arial" panose="020B0604020202020204" pitchFamily="34" charset="0"/>
              </a:rPr>
              <a:t>SE </a:t>
            </a:r>
            <a:r>
              <a:rPr lang="en-US" sz="2000" dirty="0">
                <a:solidFill>
                  <a:srgbClr val="002060"/>
                </a:solidFill>
                <a:latin typeface="Arial" panose="020B0604020202020204" pitchFamily="34" charset="0"/>
                <a:cs typeface="Arial" panose="020B0604020202020204" pitchFamily="34" charset="0"/>
              </a:rPr>
              <a:t>is the foundation upon which all other Java technology is based. There are many versions of Java SE but you download the latest and stable Java SE edition.</a:t>
            </a:r>
          </a:p>
        </p:txBody>
      </p:sp>
    </p:spTree>
    <p:extLst>
      <p:ext uri="{BB962C8B-B14F-4D97-AF65-F5344CB8AC3E}">
        <p14:creationId xmlns:p14="http://schemas.microsoft.com/office/powerpoint/2010/main" val="283828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354" y="1737814"/>
            <a:ext cx="8557297" cy="3777622"/>
          </a:xfrm>
        </p:spPr>
        <p:txBody>
          <a:bodyPr>
            <a:normAutofit/>
          </a:bodyPr>
          <a:lstStyle/>
          <a:p>
            <a:pPr marL="0" indent="0" algn="just">
              <a:buNone/>
            </a:pPr>
            <a:r>
              <a:rPr lang="en-US" sz="2400" b="1" dirty="0">
                <a:solidFill>
                  <a:srgbClr val="002060"/>
                </a:solidFill>
                <a:latin typeface="Arial" panose="020B0604020202020204" pitchFamily="34" charset="0"/>
                <a:cs typeface="Arial" panose="020B0604020202020204" pitchFamily="34" charset="0"/>
              </a:rPr>
              <a:t>Platform</a:t>
            </a:r>
            <a:r>
              <a:rPr lang="en-US" sz="2400" dirty="0">
                <a:solidFill>
                  <a:srgbClr val="002060"/>
                </a:solidFill>
                <a:latin typeface="Arial" panose="020B0604020202020204" pitchFamily="34" charset="0"/>
                <a:cs typeface="Arial" panose="020B0604020202020204" pitchFamily="34" charset="0"/>
              </a:rPr>
              <a:t> means any hardware or software environment in which a program runs. </a:t>
            </a:r>
            <a:endParaRPr lang="en-US" sz="2400" dirty="0" smtClean="0">
              <a:solidFill>
                <a:srgbClr val="002060"/>
              </a:solidFill>
              <a:latin typeface="Arial" panose="020B0604020202020204" pitchFamily="34" charset="0"/>
              <a:cs typeface="Arial" panose="020B0604020202020204" pitchFamily="34" charset="0"/>
            </a:endParaRPr>
          </a:p>
          <a:p>
            <a:pPr marL="0" indent="0" algn="just">
              <a:buNone/>
            </a:pPr>
            <a:r>
              <a:rPr lang="en-US" sz="2400" dirty="0" smtClean="0">
                <a:solidFill>
                  <a:srgbClr val="002060"/>
                </a:solidFill>
                <a:latin typeface="Arial" panose="020B0604020202020204" pitchFamily="34" charset="0"/>
                <a:cs typeface="Arial" panose="020B0604020202020204" pitchFamily="34" charset="0"/>
              </a:rPr>
              <a:t>Since </a:t>
            </a:r>
            <a:r>
              <a:rPr lang="en-US" sz="2400" dirty="0">
                <a:solidFill>
                  <a:srgbClr val="002060"/>
                </a:solidFill>
                <a:latin typeface="Arial" panose="020B0604020202020204" pitchFamily="34" charset="0"/>
                <a:cs typeface="Arial" panose="020B0604020202020204" pitchFamily="34" charset="0"/>
              </a:rPr>
              <a:t>Java supports a runtime environment, it is called a </a:t>
            </a:r>
            <a:r>
              <a:rPr lang="en-US" sz="2400" b="1" dirty="0">
                <a:solidFill>
                  <a:srgbClr val="002060"/>
                </a:solidFill>
                <a:latin typeface="Arial" panose="020B0604020202020204" pitchFamily="34" charset="0"/>
                <a:cs typeface="Arial" panose="020B0604020202020204" pitchFamily="34" charset="0"/>
              </a:rPr>
              <a:t>platform</a:t>
            </a:r>
            <a:r>
              <a:rPr lang="en-US" sz="2400" dirty="0">
                <a:solidFill>
                  <a:srgbClr val="002060"/>
                </a:solidFill>
                <a:latin typeface="Arial" panose="020B0604020202020204" pitchFamily="34" charset="0"/>
                <a:cs typeface="Arial" panose="020B0604020202020204" pitchFamily="34" charset="0"/>
              </a:rPr>
              <a:t>.</a:t>
            </a:r>
          </a:p>
        </p:txBody>
      </p:sp>
      <p:sp>
        <p:nvSpPr>
          <p:cNvPr id="4" name="Title 3"/>
          <p:cNvSpPr>
            <a:spLocks noGrp="1"/>
          </p:cNvSpPr>
          <p:nvPr>
            <p:ph type="title"/>
          </p:nvPr>
        </p:nvSpPr>
        <p:spPr>
          <a:xfrm>
            <a:off x="1801354" y="774235"/>
            <a:ext cx="8911687" cy="467711"/>
          </a:xfrm>
        </p:spPr>
        <p:txBody>
          <a:bodyPr>
            <a:noAutofit/>
          </a:bodyPr>
          <a:lstStyle/>
          <a:p>
            <a:r>
              <a:rPr lang="en-US" sz="2800" b="1" dirty="0" smtClean="0">
                <a:solidFill>
                  <a:srgbClr val="C00000"/>
                </a:solidFill>
                <a:latin typeface="Arial" panose="020B0604020202020204" pitchFamily="34" charset="0"/>
                <a:cs typeface="Arial" panose="020B0604020202020204" pitchFamily="34" charset="0"/>
              </a:rPr>
              <a:t>What is Platforms ?</a:t>
            </a:r>
            <a:endParaRPr lang="en-US" sz="28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942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355" y="3020705"/>
            <a:ext cx="10413242" cy="691486"/>
          </a:xfrm>
        </p:spPr>
        <p:txBody>
          <a:bodyPr>
            <a:noAutofit/>
          </a:bodyPr>
          <a:lstStyle/>
          <a:p>
            <a:pPr marL="0" indent="0">
              <a:buNone/>
            </a:pPr>
            <a:r>
              <a:rPr lang="en-US" sz="3600" b="1" dirty="0">
                <a:solidFill>
                  <a:srgbClr val="FF0000"/>
                </a:solidFill>
                <a:latin typeface="Arial" panose="020B0604020202020204" pitchFamily="34" charset="0"/>
                <a:cs typeface="Arial" panose="020B0604020202020204" pitchFamily="34" charset="0"/>
              </a:rPr>
              <a:t>Bytecode in Java | Bytecode vs Machine code</a:t>
            </a:r>
          </a:p>
        </p:txBody>
      </p:sp>
    </p:spTree>
    <p:extLst>
      <p:ext uri="{BB962C8B-B14F-4D97-AF65-F5344CB8AC3E}">
        <p14:creationId xmlns:p14="http://schemas.microsoft.com/office/powerpoint/2010/main" val="375566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92349"/>
            <a:ext cx="8911687" cy="508654"/>
          </a:xfrm>
        </p:spPr>
        <p:txBody>
          <a:bodyPr>
            <a:noAutofit/>
          </a:bodyPr>
          <a:lstStyle/>
          <a:p>
            <a:r>
              <a:rPr lang="en-US" sz="3200" b="1" dirty="0">
                <a:solidFill>
                  <a:srgbClr val="C00000"/>
                </a:solidFill>
                <a:latin typeface="Arial" panose="020B0604020202020204" pitchFamily="34" charset="0"/>
                <a:cs typeface="Arial" panose="020B0604020202020204" pitchFamily="34" charset="0"/>
              </a:rPr>
              <a:t>Bytecode in Java</a:t>
            </a:r>
          </a:p>
        </p:txBody>
      </p:sp>
      <p:sp>
        <p:nvSpPr>
          <p:cNvPr id="3" name="Content Placeholder 2"/>
          <p:cNvSpPr>
            <a:spLocks noGrp="1"/>
          </p:cNvSpPr>
          <p:nvPr>
            <p:ph idx="1"/>
          </p:nvPr>
        </p:nvSpPr>
        <p:spPr>
          <a:xfrm>
            <a:off x="1678525" y="1533098"/>
            <a:ext cx="9430753" cy="4758519"/>
          </a:xfrm>
        </p:spPr>
        <p:txBody>
          <a:bodyPr>
            <a:noAutofit/>
          </a:bodyPr>
          <a:lstStyle/>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A bytecode is a binary program code that can only run on </a:t>
            </a:r>
            <a:r>
              <a:rPr lang="en-US" sz="2400" b="1" dirty="0">
                <a:solidFill>
                  <a:srgbClr val="002060"/>
                </a:solidFill>
                <a:latin typeface="Arial" panose="020B0604020202020204" pitchFamily="34" charset="0"/>
                <a:cs typeface="Arial" panose="020B0604020202020204" pitchFamily="34" charset="0"/>
              </a:rPr>
              <a:t>JVM</a:t>
            </a:r>
            <a:r>
              <a:rPr lang="en-US" sz="2400" dirty="0">
                <a:solidFill>
                  <a:srgbClr val="002060"/>
                </a:solidFill>
                <a:latin typeface="Arial" panose="020B0604020202020204" pitchFamily="34" charset="0"/>
                <a:cs typeface="Arial" panose="020B0604020202020204" pitchFamily="34" charset="0"/>
              </a:rPr>
              <a:t>. </a:t>
            </a:r>
            <a:endParaRPr lang="en-US" sz="24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In </a:t>
            </a:r>
            <a:r>
              <a:rPr lang="en-US" sz="2400" dirty="0">
                <a:solidFill>
                  <a:srgbClr val="002060"/>
                </a:solidFill>
                <a:latin typeface="Arial" panose="020B0604020202020204" pitchFamily="34" charset="0"/>
                <a:cs typeface="Arial" panose="020B0604020202020204" pitchFamily="34" charset="0"/>
              </a:rPr>
              <a:t>other words, it is a machine language (code) for </a:t>
            </a:r>
            <a:r>
              <a:rPr lang="en-US" sz="2400" b="1" dirty="0">
                <a:solidFill>
                  <a:srgbClr val="002060"/>
                </a:solidFill>
                <a:latin typeface="Arial" panose="020B0604020202020204" pitchFamily="34" charset="0"/>
                <a:cs typeface="Arial" panose="020B0604020202020204" pitchFamily="34" charset="0"/>
              </a:rPr>
              <a:t>JVM</a:t>
            </a:r>
            <a:r>
              <a:rPr lang="en-US" sz="2400" dirty="0">
                <a:solidFill>
                  <a:srgbClr val="002060"/>
                </a:solidFill>
                <a:latin typeface="Arial" panose="020B0604020202020204" pitchFamily="34" charset="0"/>
                <a:cs typeface="Arial" panose="020B0604020202020204" pitchFamily="34" charset="0"/>
              </a:rPr>
              <a:t> in the form of </a:t>
            </a:r>
            <a:r>
              <a:rPr lang="en-US" sz="2400" b="1" dirty="0">
                <a:solidFill>
                  <a:srgbClr val="002060"/>
                </a:solidFill>
                <a:latin typeface="Arial" panose="020B0604020202020204" pitchFamily="34" charset="0"/>
                <a:cs typeface="Arial" panose="020B0604020202020204" pitchFamily="34" charset="0"/>
              </a:rPr>
              <a:t>.class </a:t>
            </a:r>
            <a:r>
              <a:rPr lang="en-US" sz="2400" dirty="0">
                <a:solidFill>
                  <a:srgbClr val="002060"/>
                </a:solidFill>
                <a:latin typeface="Arial" panose="020B0604020202020204" pitchFamily="34" charset="0"/>
                <a:cs typeface="Arial" panose="020B0604020202020204" pitchFamily="34" charset="0"/>
              </a:rPr>
              <a:t>file, but it is not machine specific because it is not a native code.</a:t>
            </a:r>
          </a:p>
          <a:p>
            <a:pPr algn="just">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not machine language (machine instructions) for any specific hardware processor.</a:t>
            </a:r>
          </a:p>
          <a:p>
            <a:pPr algn="just">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Byte </a:t>
            </a:r>
            <a:r>
              <a:rPr lang="en-US" sz="2400" dirty="0">
                <a:solidFill>
                  <a:srgbClr val="002060"/>
                </a:solidFill>
                <a:latin typeface="Arial" panose="020B0604020202020204" pitchFamily="34" charset="0"/>
                <a:cs typeface="Arial" panose="020B0604020202020204" pitchFamily="34" charset="0"/>
              </a:rPr>
              <a:t>code acts as an intermediate language that is platform (machine) independent. </a:t>
            </a:r>
            <a:endParaRPr lang="en-US" sz="24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generated by Java interpreter that can be directly run by a real machine.</a:t>
            </a:r>
          </a:p>
        </p:txBody>
      </p:sp>
    </p:spTree>
    <p:extLst>
      <p:ext uri="{BB962C8B-B14F-4D97-AF65-F5344CB8AC3E}">
        <p14:creationId xmlns:p14="http://schemas.microsoft.com/office/powerpoint/2010/main" val="242614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719645"/>
            <a:ext cx="8911687" cy="467711"/>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Characteristics of Java Bytecode</a:t>
            </a:r>
          </a:p>
        </p:txBody>
      </p:sp>
      <p:sp>
        <p:nvSpPr>
          <p:cNvPr id="3" name="Content Placeholder 2"/>
          <p:cNvSpPr>
            <a:spLocks noGrp="1"/>
          </p:cNvSpPr>
          <p:nvPr>
            <p:ph idx="1"/>
          </p:nvPr>
        </p:nvSpPr>
        <p:spPr>
          <a:xfrm>
            <a:off x="1702108" y="1533099"/>
            <a:ext cx="8588304" cy="4799462"/>
          </a:xfrm>
        </p:spPr>
        <p:txBody>
          <a:bodyPr>
            <a:normAutofit/>
          </a:bodyPr>
          <a:lstStyle/>
          <a:p>
            <a:pPr marL="0" indent="0">
              <a:buNone/>
            </a:pPr>
            <a:r>
              <a:rPr lang="en-US" sz="2400" dirty="0">
                <a:solidFill>
                  <a:srgbClr val="002060"/>
                </a:solidFill>
                <a:latin typeface="Arial" panose="020B0604020202020204" pitchFamily="34" charset="0"/>
                <a:cs typeface="Arial" panose="020B0604020202020204" pitchFamily="34" charset="0"/>
              </a:rPr>
              <a:t>Java bytecode has two most important characteristics that are as follows:</a:t>
            </a:r>
          </a:p>
          <a:p>
            <a:pPr algn="just">
              <a:buFont typeface="+mj-lt"/>
              <a:buAutoNum type="arabicPeriod"/>
            </a:pPr>
            <a:r>
              <a:rPr lang="en-US" sz="2400" dirty="0" smtClean="0">
                <a:solidFill>
                  <a:srgbClr val="002060"/>
                </a:solidFill>
                <a:latin typeface="Arial" panose="020B0604020202020204" pitchFamily="34" charset="0"/>
                <a:cs typeface="Arial" panose="020B0604020202020204" pitchFamily="34" charset="0"/>
              </a:rPr>
              <a:t>Byte </a:t>
            </a:r>
            <a:r>
              <a:rPr lang="en-US" sz="2400" dirty="0">
                <a:solidFill>
                  <a:srgbClr val="002060"/>
                </a:solidFill>
                <a:latin typeface="Arial" panose="020B0604020202020204" pitchFamily="34" charset="0"/>
                <a:cs typeface="Arial" panose="020B0604020202020204" pitchFamily="34" charset="0"/>
              </a:rPr>
              <a:t>code is independent of processor, i.e., Java program can be executed on any processor architecture.</a:t>
            </a:r>
          </a:p>
          <a:p>
            <a:pPr algn="just">
              <a:buFont typeface="+mj-lt"/>
              <a:buAutoNum type="arabicPeriod"/>
            </a:pPr>
            <a:r>
              <a:rPr lang="en-US" sz="2400" dirty="0">
                <a:solidFill>
                  <a:srgbClr val="002060"/>
                </a:solidFill>
                <a:latin typeface="Arial" panose="020B0604020202020204" pitchFamily="34" charset="0"/>
                <a:cs typeface="Arial" panose="020B0604020202020204" pitchFamily="34" charset="0"/>
              </a:rPr>
              <a:t>It does not depend on operating systems such as Windows, Linux, and Mac OS.</a:t>
            </a:r>
          </a:p>
        </p:txBody>
      </p:sp>
    </p:spTree>
    <p:extLst>
      <p:ext uri="{BB962C8B-B14F-4D97-AF65-F5344CB8AC3E}">
        <p14:creationId xmlns:p14="http://schemas.microsoft.com/office/powerpoint/2010/main" val="293428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733292"/>
            <a:ext cx="8911687" cy="549597"/>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How does Bytecode work in Java?</a:t>
            </a:r>
          </a:p>
        </p:txBody>
      </p:sp>
      <p:pic>
        <p:nvPicPr>
          <p:cNvPr id="4" name="Content Placeholder 3"/>
          <p:cNvPicPr>
            <a:picLocks noGrp="1" noChangeAspect="1"/>
          </p:cNvPicPr>
          <p:nvPr>
            <p:ph idx="1"/>
          </p:nvPr>
        </p:nvPicPr>
        <p:blipFill>
          <a:blip r:embed="rId2"/>
          <a:stretch>
            <a:fillRect/>
          </a:stretch>
        </p:blipFill>
        <p:spPr>
          <a:xfrm>
            <a:off x="1924334" y="1451211"/>
            <a:ext cx="8911988" cy="5263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0952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64" y="733292"/>
            <a:ext cx="8911687" cy="495006"/>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Key </a:t>
            </a:r>
            <a:r>
              <a:rPr lang="en-US" sz="2800" b="1" dirty="0" smtClean="0">
                <a:solidFill>
                  <a:srgbClr val="C00000"/>
                </a:solidFill>
                <a:latin typeface="Arial" panose="020B0604020202020204" pitchFamily="34" charset="0"/>
                <a:cs typeface="Arial" panose="020B0604020202020204" pitchFamily="34" charset="0"/>
              </a:rPr>
              <a:t>points to remember: </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70345" y="1546745"/>
            <a:ext cx="9134215" cy="4662985"/>
          </a:xfrm>
        </p:spPr>
        <p:txBody>
          <a:bodyPr>
            <a:normAutofit/>
          </a:bodyPr>
          <a:lstStyle/>
          <a:p>
            <a:pPr marL="0" indent="0" algn="just">
              <a:buNone/>
            </a:pPr>
            <a:r>
              <a:rPr lang="en-US" sz="2000" dirty="0" smtClean="0">
                <a:solidFill>
                  <a:srgbClr val="002060"/>
                </a:solidFill>
                <a:latin typeface="Arial" panose="020B0604020202020204" pitchFamily="34" charset="0"/>
                <a:cs typeface="Arial" panose="020B0604020202020204" pitchFamily="34" charset="0"/>
              </a:rPr>
              <a:t>1</a:t>
            </a: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A </a:t>
            </a:r>
            <a:r>
              <a:rPr lang="en-US" sz="2000" dirty="0">
                <a:solidFill>
                  <a:srgbClr val="002060"/>
                </a:solidFill>
                <a:latin typeface="Arial" panose="020B0604020202020204" pitchFamily="34" charset="0"/>
                <a:cs typeface="Arial" panose="020B0604020202020204" pitchFamily="34" charset="0"/>
              </a:rPr>
              <a:t>bytecode in Java is a set of byte-long instructions that Java </a:t>
            </a:r>
            <a:r>
              <a:rPr lang="en-US" sz="2000" dirty="0" smtClean="0">
                <a:solidFill>
                  <a:srgbClr val="002060"/>
                </a:solidFill>
                <a:latin typeface="Arial" panose="020B0604020202020204" pitchFamily="34" charset="0"/>
                <a:cs typeface="Arial" panose="020B0604020202020204" pitchFamily="34" charset="0"/>
              </a:rPr>
              <a:t>compiler 	produces </a:t>
            </a:r>
            <a:r>
              <a:rPr lang="en-US" sz="2000" dirty="0">
                <a:solidFill>
                  <a:srgbClr val="002060"/>
                </a:solidFill>
                <a:latin typeface="Arial" panose="020B0604020202020204" pitchFamily="34" charset="0"/>
                <a:cs typeface="Arial" panose="020B0604020202020204" pitchFamily="34" charset="0"/>
              </a:rPr>
              <a:t>and Java interpreter (JVM) executes.</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2. </a:t>
            </a:r>
            <a:r>
              <a:rPr lang="en-US" sz="2000" dirty="0" smtClean="0">
                <a:solidFill>
                  <a:srgbClr val="002060"/>
                </a:solidFill>
                <a:latin typeface="Arial" panose="020B0604020202020204" pitchFamily="34" charset="0"/>
                <a:cs typeface="Arial" panose="020B0604020202020204" pitchFamily="34" charset="0"/>
              </a:rPr>
              <a:t>	When </a:t>
            </a:r>
            <a:r>
              <a:rPr lang="en-US" sz="2000" dirty="0">
                <a:solidFill>
                  <a:srgbClr val="002060"/>
                </a:solidFill>
                <a:latin typeface="Arial" panose="020B0604020202020204" pitchFamily="34" charset="0"/>
                <a:cs typeface="Arial" panose="020B0604020202020204" pitchFamily="34" charset="0"/>
              </a:rPr>
              <a:t>Java compiler compiles </a:t>
            </a:r>
            <a:r>
              <a:rPr lang="en-US" sz="2000" b="1" dirty="0">
                <a:solidFill>
                  <a:srgbClr val="002060"/>
                </a:solidFill>
                <a:latin typeface="Arial" panose="020B0604020202020204" pitchFamily="34" charset="0"/>
                <a:cs typeface="Arial" panose="020B0604020202020204" pitchFamily="34" charset="0"/>
              </a:rPr>
              <a:t>.</a:t>
            </a:r>
            <a:r>
              <a:rPr lang="en-US" sz="2000" b="1" dirty="0">
                <a:solidFill>
                  <a:srgbClr val="C00000"/>
                </a:solidFill>
                <a:latin typeface="Arial" panose="020B0604020202020204" pitchFamily="34" charset="0"/>
                <a:cs typeface="Arial" panose="020B0604020202020204" pitchFamily="34" charset="0"/>
              </a:rPr>
              <a:t>java</a:t>
            </a:r>
            <a:r>
              <a:rPr lang="en-US" sz="2000" b="1" dirty="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file, it generates a series of </a:t>
            </a:r>
            <a:r>
              <a:rPr lang="en-US" sz="2000" dirty="0" smtClean="0">
                <a:solidFill>
                  <a:srgbClr val="002060"/>
                </a:solidFill>
                <a:latin typeface="Arial" panose="020B0604020202020204" pitchFamily="34" charset="0"/>
                <a:cs typeface="Arial" panose="020B0604020202020204" pitchFamily="34" charset="0"/>
              </a:rPr>
              <a:t>	bytecode 	(</a:t>
            </a:r>
            <a:r>
              <a:rPr lang="en-US" sz="2000" dirty="0">
                <a:solidFill>
                  <a:srgbClr val="002060"/>
                </a:solidFill>
                <a:latin typeface="Arial" panose="020B0604020202020204" pitchFamily="34" charset="0"/>
                <a:cs typeface="Arial" panose="020B0604020202020204" pitchFamily="34" charset="0"/>
              </a:rPr>
              <a:t>machine independent code)and stores them in a </a:t>
            </a:r>
            <a:r>
              <a:rPr lang="en-US" sz="2000" b="1" dirty="0">
                <a:solidFill>
                  <a:srgbClr val="002060"/>
                </a:solidFill>
                <a:latin typeface="Arial" panose="020B0604020202020204" pitchFamily="34" charset="0"/>
                <a:cs typeface="Arial" panose="020B0604020202020204" pitchFamily="34" charset="0"/>
              </a:rPr>
              <a:t>.</a:t>
            </a:r>
            <a:r>
              <a:rPr lang="en-US" sz="2000" b="1" dirty="0">
                <a:solidFill>
                  <a:srgbClr val="C00000"/>
                </a:solidFill>
                <a:latin typeface="Arial" panose="020B0604020202020204" pitchFamily="34" charset="0"/>
                <a:cs typeface="Arial" panose="020B0604020202020204" pitchFamily="34" charset="0"/>
              </a:rPr>
              <a:t>class</a:t>
            </a:r>
            <a:r>
              <a:rPr lang="en-US" sz="2000" b="1"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file</a:t>
            </a:r>
            <a:r>
              <a:rPr lang="en-US" sz="2000" dirty="0">
                <a:solidFill>
                  <a:srgbClr val="00206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3. </a:t>
            </a:r>
            <a:r>
              <a:rPr lang="en-US" sz="2000" dirty="0" smtClean="0">
                <a:solidFill>
                  <a:srgbClr val="002060"/>
                </a:solidFill>
                <a:latin typeface="Arial" panose="020B0604020202020204" pitchFamily="34" charset="0"/>
                <a:cs typeface="Arial" panose="020B0604020202020204" pitchFamily="34" charset="0"/>
              </a:rPr>
              <a:t>	JVM </a:t>
            </a:r>
            <a:r>
              <a:rPr lang="en-US" sz="2000" dirty="0">
                <a:solidFill>
                  <a:srgbClr val="002060"/>
                </a:solidFill>
                <a:latin typeface="Arial" panose="020B0604020202020204" pitchFamily="34" charset="0"/>
                <a:cs typeface="Arial" panose="020B0604020202020204" pitchFamily="34" charset="0"/>
              </a:rPr>
              <a:t>then interprets and executes the byte code stored in the .</a:t>
            </a:r>
            <a:r>
              <a:rPr lang="en-US" sz="2000" b="1" dirty="0">
                <a:solidFill>
                  <a:srgbClr val="002060"/>
                </a:solidFill>
                <a:latin typeface="Arial" panose="020B0604020202020204" pitchFamily="34" charset="0"/>
                <a:cs typeface="Arial" panose="020B0604020202020204" pitchFamily="34" charset="0"/>
              </a:rPr>
              <a:t>class</a:t>
            </a: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file 	and </a:t>
            </a:r>
            <a:r>
              <a:rPr lang="en-US" sz="2000" dirty="0">
                <a:solidFill>
                  <a:srgbClr val="002060"/>
                </a:solidFill>
                <a:latin typeface="Arial" panose="020B0604020202020204" pitchFamily="34" charset="0"/>
                <a:cs typeface="Arial" panose="020B0604020202020204" pitchFamily="34" charset="0"/>
              </a:rPr>
              <a:t>converts them into machine code.</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marL="0" indent="0" algn="just">
              <a:buNone/>
            </a:pPr>
            <a:r>
              <a:rPr lang="en-US" sz="2000" dirty="0">
                <a:solidFill>
                  <a:srgbClr val="002060"/>
                </a:solidFill>
                <a:latin typeface="Arial" panose="020B0604020202020204" pitchFamily="34" charset="0"/>
                <a:cs typeface="Arial" panose="020B0604020202020204" pitchFamily="34" charset="0"/>
              </a:rPr>
              <a:t>4. </a:t>
            </a:r>
            <a:r>
              <a:rPr lang="en-US" sz="2000" dirty="0" smtClean="0">
                <a:solidFill>
                  <a:srgbClr val="002060"/>
                </a:solidFill>
                <a:latin typeface="Arial" panose="020B0604020202020204" pitchFamily="34" charset="0"/>
                <a:cs typeface="Arial" panose="020B0604020202020204" pitchFamily="34" charset="0"/>
              </a:rPr>
              <a:t>	The </a:t>
            </a:r>
            <a:r>
              <a:rPr lang="en-US" sz="2000" dirty="0">
                <a:solidFill>
                  <a:srgbClr val="002060"/>
                </a:solidFill>
                <a:latin typeface="Arial" panose="020B0604020202020204" pitchFamily="34" charset="0"/>
                <a:cs typeface="Arial" panose="020B0604020202020204" pitchFamily="34" charset="0"/>
              </a:rPr>
              <a:t>byte code remains the same on different platforms such as </a:t>
            </a:r>
            <a:r>
              <a:rPr lang="en-US" sz="2000" b="1" dirty="0" smtClean="0">
                <a:solidFill>
                  <a:srgbClr val="002060"/>
                </a:solidFill>
                <a:latin typeface="Arial" panose="020B0604020202020204" pitchFamily="34" charset="0"/>
                <a:cs typeface="Arial" panose="020B0604020202020204" pitchFamily="34" charset="0"/>
              </a:rPr>
              <a:t>Windows</a:t>
            </a: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Linux</a:t>
            </a:r>
            <a:r>
              <a:rPr lang="en-US" sz="2000" dirty="0">
                <a:solidFill>
                  <a:srgbClr val="002060"/>
                </a:solidFill>
                <a:latin typeface="Arial" panose="020B0604020202020204" pitchFamily="34" charset="0"/>
                <a:cs typeface="Arial" panose="020B0604020202020204" pitchFamily="34" charset="0"/>
              </a:rPr>
              <a:t>, and </a:t>
            </a:r>
            <a:r>
              <a:rPr lang="en-US" sz="2000" b="1" dirty="0">
                <a:solidFill>
                  <a:srgbClr val="002060"/>
                </a:solidFill>
                <a:latin typeface="Arial" panose="020B0604020202020204" pitchFamily="34" charset="0"/>
                <a:cs typeface="Arial" panose="020B0604020202020204" pitchFamily="34" charset="0"/>
              </a:rPr>
              <a:t>Mac OS</a:t>
            </a:r>
            <a:r>
              <a:rPr lang="en-US" sz="2000" dirty="0">
                <a:solidFill>
                  <a:srgbClr val="00206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9522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3892" y="2433851"/>
            <a:ext cx="8147264" cy="2097206"/>
          </a:xfrm>
        </p:spPr>
        <p:txBody>
          <a:bodyPr>
            <a:normAutofit/>
          </a:bodyPr>
          <a:lstStyle/>
          <a:p>
            <a:pPr marL="0" indent="0">
              <a:buNone/>
            </a:pPr>
            <a:endParaRPr lang="en-US" sz="3200" b="1" dirty="0" smtClean="0">
              <a:solidFill>
                <a:srgbClr val="C00000"/>
              </a:solidFill>
              <a:latin typeface="Arial" panose="020B0604020202020204" pitchFamily="34" charset="0"/>
              <a:cs typeface="Arial" panose="020B0604020202020204" pitchFamily="34" charset="0"/>
            </a:endParaRPr>
          </a:p>
          <a:p>
            <a:pPr marL="0" indent="0">
              <a:buNone/>
            </a:pPr>
            <a:r>
              <a:rPr lang="en-US" sz="3200" b="1" dirty="0" smtClean="0">
                <a:solidFill>
                  <a:srgbClr val="C00000"/>
                </a:solidFill>
                <a:latin typeface="Arial" panose="020B0604020202020204" pitchFamily="34" charset="0"/>
                <a:cs typeface="Arial" panose="020B0604020202020204" pitchFamily="34" charset="0"/>
              </a:rPr>
              <a:t>What </a:t>
            </a:r>
            <a:r>
              <a:rPr lang="en-US" sz="3200" b="1" dirty="0">
                <a:solidFill>
                  <a:srgbClr val="C00000"/>
                </a:solidFill>
                <a:latin typeface="Arial" panose="020B0604020202020204" pitchFamily="34" charset="0"/>
                <a:cs typeface="Arial" panose="020B0604020202020204" pitchFamily="34" charset="0"/>
              </a:rPr>
              <a:t>is JRE </a:t>
            </a:r>
            <a:r>
              <a:rPr lang="en-US" sz="3200" b="1" dirty="0" smtClean="0">
                <a:solidFill>
                  <a:srgbClr val="C00000"/>
                </a:solidFill>
                <a:latin typeface="Arial" panose="020B0604020202020204" pitchFamily="34" charset="0"/>
                <a:cs typeface="Arial" panose="020B0604020202020204" pitchFamily="34" charset="0"/>
              </a:rPr>
              <a:t> |  Java API   |  Class </a:t>
            </a:r>
            <a:r>
              <a:rPr lang="en-US" sz="3200" b="1" dirty="0">
                <a:solidFill>
                  <a:srgbClr val="C00000"/>
                </a:solidFill>
                <a:latin typeface="Arial" panose="020B0604020202020204" pitchFamily="34" charset="0"/>
                <a:cs typeface="Arial" panose="020B0604020202020204" pitchFamily="34" charset="0"/>
              </a:rPr>
              <a:t>Loader</a:t>
            </a:r>
          </a:p>
        </p:txBody>
      </p:sp>
    </p:spTree>
    <p:extLst>
      <p:ext uri="{BB962C8B-B14F-4D97-AF65-F5344CB8AC3E}">
        <p14:creationId xmlns:p14="http://schemas.microsoft.com/office/powerpoint/2010/main" val="65336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1" y="760588"/>
            <a:ext cx="8911687" cy="495007"/>
          </a:xfrm>
        </p:spPr>
        <p:txBody>
          <a:bodyPr>
            <a:normAutofit fontScale="90000"/>
          </a:bodyPr>
          <a:lstStyle/>
          <a:p>
            <a:r>
              <a:rPr lang="en-US" sz="2800" b="1" dirty="0">
                <a:solidFill>
                  <a:srgbClr val="C00000"/>
                </a:solidFill>
                <a:latin typeface="Arial" panose="020B0604020202020204" pitchFamily="34" charset="0"/>
                <a:cs typeface="Arial" panose="020B0604020202020204" pitchFamily="34" charset="0"/>
              </a:rPr>
              <a:t>Java Runtime Engine (JRE)</a:t>
            </a:r>
          </a:p>
        </p:txBody>
      </p:sp>
      <p:sp>
        <p:nvSpPr>
          <p:cNvPr id="3" name="Content Placeholder 2"/>
          <p:cNvSpPr>
            <a:spLocks noGrp="1"/>
          </p:cNvSpPr>
          <p:nvPr>
            <p:ph idx="1"/>
          </p:nvPr>
        </p:nvSpPr>
        <p:spPr>
          <a:xfrm>
            <a:off x="1637581" y="1555845"/>
            <a:ext cx="9307923" cy="5031475"/>
          </a:xfrm>
        </p:spPr>
        <p:txBody>
          <a:bodyPr>
            <a:noAutofit/>
          </a:bodyPr>
          <a:lstStyle/>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JRE </a:t>
            </a:r>
            <a:r>
              <a:rPr lang="en-US" sz="2000" dirty="0">
                <a:solidFill>
                  <a:srgbClr val="002060"/>
                </a:solidFill>
                <a:latin typeface="Arial" panose="020B0604020202020204" pitchFamily="34" charset="0"/>
                <a:cs typeface="Arial" panose="020B0604020202020204" pitchFamily="34" charset="0"/>
              </a:rPr>
              <a:t>is a software environment that is required for executing Java applications on any system regardless of operating system and underlying hardware</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JRE </a:t>
            </a:r>
            <a:r>
              <a:rPr lang="en-US" sz="2000" dirty="0">
                <a:solidFill>
                  <a:srgbClr val="002060"/>
                </a:solidFill>
                <a:latin typeface="Arial" panose="020B0604020202020204" pitchFamily="34" charset="0"/>
                <a:cs typeface="Arial" panose="020B0604020202020204" pitchFamily="34" charset="0"/>
              </a:rPr>
              <a:t>is a part of the Java Development Kit but cannot be used independently to execute any bytecode (compiled java program</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smtClean="0">
                <a:solidFill>
                  <a:srgbClr val="002060"/>
                </a:solidFill>
                <a:latin typeface="Arial" panose="020B0604020202020204" pitchFamily="34" charset="0"/>
                <a:cs typeface="Arial" panose="020B0604020202020204" pitchFamily="34" charset="0"/>
              </a:rPr>
              <a:t> </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Runtime Environment is a collection of programs that contains Java Virtual Machine and many class libraries files that are required to run programs on JVM (via java command</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Development Kit also contains Java Runtime Environment (JRE) that enables to run Java program in </a:t>
            </a:r>
            <a:r>
              <a:rPr lang="en-US" sz="2000" b="1" dirty="0">
                <a:solidFill>
                  <a:srgbClr val="002060"/>
                </a:solidFill>
                <a:latin typeface="Arial" panose="020B0604020202020204" pitchFamily="34" charset="0"/>
                <a:cs typeface="Arial" panose="020B0604020202020204" pitchFamily="34" charset="0"/>
              </a:rPr>
              <a:t>Eclipse</a:t>
            </a:r>
            <a:r>
              <a:rPr lang="en-US" sz="2000" dirty="0">
                <a:solidFill>
                  <a:srgbClr val="002060"/>
                </a:solidFill>
                <a:latin typeface="Arial" panose="020B0604020202020204" pitchFamily="34" charset="0"/>
                <a:cs typeface="Arial" panose="020B0604020202020204" pitchFamily="34" charset="0"/>
              </a:rPr>
              <a:t> of your system.</a:t>
            </a:r>
          </a:p>
        </p:txBody>
      </p:sp>
    </p:spTree>
    <p:extLst>
      <p:ext uri="{BB962C8B-B14F-4D97-AF65-F5344CB8AC3E}">
        <p14:creationId xmlns:p14="http://schemas.microsoft.com/office/powerpoint/2010/main" val="3325520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89" y="719643"/>
            <a:ext cx="9730403" cy="454063"/>
          </a:xfrm>
        </p:spPr>
        <p:txBody>
          <a:bodyPr>
            <a:normAutofit fontScale="90000"/>
          </a:bodyPr>
          <a:lstStyle/>
          <a:p>
            <a:r>
              <a:rPr lang="en-US" sz="2800" b="1" dirty="0">
                <a:solidFill>
                  <a:srgbClr val="C00000"/>
                </a:solidFill>
                <a:latin typeface="Arial" panose="020B0604020202020204" pitchFamily="34" charset="0"/>
                <a:cs typeface="Arial" panose="020B0604020202020204" pitchFamily="34" charset="0"/>
              </a:rPr>
              <a:t>Components of Java Runtime Environment (JRE)</a:t>
            </a:r>
          </a:p>
        </p:txBody>
      </p:sp>
      <p:sp>
        <p:nvSpPr>
          <p:cNvPr id="3" name="Content Placeholder 2"/>
          <p:cNvSpPr>
            <a:spLocks noGrp="1"/>
          </p:cNvSpPr>
          <p:nvPr>
            <p:ph idx="1"/>
          </p:nvPr>
        </p:nvSpPr>
        <p:spPr>
          <a:xfrm>
            <a:off x="1665026" y="1451212"/>
            <a:ext cx="8379725" cy="5045122"/>
          </a:xfrm>
        </p:spPr>
        <p:txBody>
          <a:bodyPr>
            <a:normAutofit/>
          </a:bodyPr>
          <a:lstStyle/>
          <a:p>
            <a:pPr marL="0" indent="0">
              <a:buNone/>
            </a:pPr>
            <a:r>
              <a:rPr lang="en-US" sz="2000" b="1" dirty="0">
                <a:solidFill>
                  <a:srgbClr val="002060"/>
                </a:solidFill>
                <a:latin typeface="Arial" panose="020B0604020202020204" pitchFamily="34" charset="0"/>
                <a:cs typeface="Arial" panose="020B0604020202020204" pitchFamily="34" charset="0"/>
              </a:rPr>
              <a:t>JRE consists of the following main components that are as follows:</a:t>
            </a:r>
          </a:p>
          <a:p>
            <a:pPr marL="0" indent="0">
              <a:buNone/>
            </a:pPr>
            <a:endParaRPr lang="en-US" sz="2000" dirty="0">
              <a:solidFill>
                <a:srgbClr val="002060"/>
              </a:solidFill>
              <a:latin typeface="Arial" panose="020B0604020202020204" pitchFamily="34" charset="0"/>
              <a:cs typeface="Arial" panose="020B0604020202020204" pitchFamily="34" charset="0"/>
            </a:endParaRPr>
          </a:p>
          <a:p>
            <a:pPr marL="457200" indent="-457200">
              <a:buFont typeface="+mj-lt"/>
              <a:buAutoNum type="arabicParenR"/>
            </a:pPr>
            <a:r>
              <a:rPr lang="en-US" sz="2000" dirty="0">
                <a:solidFill>
                  <a:srgbClr val="002060"/>
                </a:solidFill>
                <a:latin typeface="Arial" panose="020B0604020202020204" pitchFamily="34" charset="0"/>
                <a:cs typeface="Arial" panose="020B0604020202020204" pitchFamily="34" charset="0"/>
              </a:rPr>
              <a:t>Java API (Application Programming Interface)</a:t>
            </a:r>
          </a:p>
          <a:p>
            <a:pPr marL="457200" indent="-457200">
              <a:buFont typeface="+mj-lt"/>
              <a:buAutoNum type="arabicParenR"/>
            </a:pPr>
            <a:r>
              <a:rPr lang="en-US" sz="2000" dirty="0">
                <a:solidFill>
                  <a:srgbClr val="002060"/>
                </a:solidFill>
                <a:latin typeface="Arial" panose="020B0604020202020204" pitchFamily="34" charset="0"/>
                <a:cs typeface="Arial" panose="020B0604020202020204" pitchFamily="34" charset="0"/>
              </a:rPr>
              <a:t>Class Loader</a:t>
            </a:r>
          </a:p>
          <a:p>
            <a:pPr marL="457200" indent="-457200">
              <a:buFont typeface="+mj-lt"/>
              <a:buAutoNum type="arabicParenR"/>
            </a:pPr>
            <a:r>
              <a:rPr lang="en-US" sz="2000" dirty="0">
                <a:solidFill>
                  <a:srgbClr val="002060"/>
                </a:solidFill>
                <a:latin typeface="Arial" panose="020B0604020202020204" pitchFamily="34" charset="0"/>
                <a:cs typeface="Arial" panose="020B0604020202020204" pitchFamily="34" charset="0"/>
              </a:rPr>
              <a:t>Bytecode verifier</a:t>
            </a:r>
          </a:p>
          <a:p>
            <a:pPr marL="457200" indent="-457200">
              <a:buFont typeface="+mj-lt"/>
              <a:buAutoNum type="arabicParenR"/>
            </a:pPr>
            <a:r>
              <a:rPr lang="en-US" sz="2000" dirty="0">
                <a:solidFill>
                  <a:srgbClr val="002060"/>
                </a:solidFill>
                <a:latin typeface="Arial" panose="020B0604020202020204" pitchFamily="34" charset="0"/>
                <a:cs typeface="Arial" panose="020B0604020202020204" pitchFamily="34" charset="0"/>
              </a:rPr>
              <a:t>Java Virtual Machine (Interpreter)</a:t>
            </a:r>
          </a:p>
        </p:txBody>
      </p:sp>
    </p:spTree>
    <p:extLst>
      <p:ext uri="{BB962C8B-B14F-4D97-AF65-F5344CB8AC3E}">
        <p14:creationId xmlns:p14="http://schemas.microsoft.com/office/powerpoint/2010/main" val="4148182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786" y="705996"/>
            <a:ext cx="9812290" cy="426768"/>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Java API (Application Interface Programming)?</a:t>
            </a:r>
          </a:p>
        </p:txBody>
      </p:sp>
      <p:sp>
        <p:nvSpPr>
          <p:cNvPr id="3" name="Content Placeholder 2"/>
          <p:cNvSpPr>
            <a:spLocks noGrp="1"/>
          </p:cNvSpPr>
          <p:nvPr>
            <p:ph idx="1"/>
          </p:nvPr>
        </p:nvSpPr>
        <p:spPr>
          <a:xfrm>
            <a:off x="1715756" y="1382970"/>
            <a:ext cx="9025032" cy="5475029"/>
          </a:xfrm>
        </p:spPr>
        <p:txBody>
          <a:bodyPr>
            <a:normAutofit fontScale="92500" lnSpcReduction="10000"/>
          </a:bodyPr>
          <a:lstStyle/>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Java Application Programming Interface (API) is a very large collection of prepackaged, ready-made software components that provides the core functionality of the Java programming language</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API is a large collection of already defined classes, interfaces, and methods in the form of Java packages</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provides many useful capabilities, such as Graphical User Interface (GUI), Date, Time, and Calendar capabilities to programmers</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dirty="0" smtClean="0">
              <a:solidFill>
                <a:srgbClr val="002060"/>
              </a:solidFill>
              <a:latin typeface="Arial" panose="020B0604020202020204" pitchFamily="34" charset="0"/>
              <a:cs typeface="Arial" panose="020B0604020202020204" pitchFamily="34" charset="0"/>
            </a:endParaRPr>
          </a:p>
          <a:p>
            <a:pPr marL="0" indent="0" algn="just">
              <a:buNone/>
            </a:pPr>
            <a:r>
              <a:rPr lang="en-US" sz="2000" b="1" dirty="0" smtClean="0">
                <a:solidFill>
                  <a:srgbClr val="002060"/>
                </a:solidFill>
                <a:latin typeface="Arial" panose="020B0604020202020204" pitchFamily="34" charset="0"/>
                <a:cs typeface="Arial" panose="020B0604020202020204" pitchFamily="34" charset="0"/>
              </a:rPr>
              <a:t>Some </a:t>
            </a:r>
            <a:r>
              <a:rPr lang="en-US" sz="2000" b="1" dirty="0">
                <a:solidFill>
                  <a:srgbClr val="002060"/>
                </a:solidFill>
                <a:latin typeface="Arial" panose="020B0604020202020204" pitchFamily="34" charset="0"/>
                <a:cs typeface="Arial" panose="020B0604020202020204" pitchFamily="34" charset="0"/>
              </a:rPr>
              <a:t>popular libraries and their functionality from the Java </a:t>
            </a:r>
            <a:r>
              <a:rPr lang="en-US" sz="2000" b="1" dirty="0" smtClean="0">
                <a:solidFill>
                  <a:srgbClr val="002060"/>
                </a:solidFill>
                <a:latin typeface="Arial" panose="020B0604020202020204" pitchFamily="34" charset="0"/>
                <a:cs typeface="Arial" panose="020B0604020202020204" pitchFamily="34" charset="0"/>
              </a:rPr>
              <a:t>API:</a:t>
            </a:r>
          </a:p>
          <a:p>
            <a:pPr marL="0" indent="0" algn="just">
              <a:buNone/>
            </a:pPr>
            <a:r>
              <a:rPr lang="en-US" sz="2000" dirty="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a) </a:t>
            </a:r>
            <a:r>
              <a:rPr lang="en-US" sz="2000" dirty="0" err="1" smtClean="0">
                <a:solidFill>
                  <a:srgbClr val="C00000"/>
                </a:solidFill>
                <a:latin typeface="Arial" panose="020B0604020202020204" pitchFamily="34" charset="0"/>
                <a:cs typeface="Arial" panose="020B0604020202020204" pitchFamily="34" charset="0"/>
              </a:rPr>
              <a:t>java.lang</a:t>
            </a:r>
            <a:endParaRPr lang="en-US" sz="2000" dirty="0" smtClean="0">
              <a:solidFill>
                <a:srgbClr val="C00000"/>
              </a:solidFill>
              <a:latin typeface="Arial" panose="020B0604020202020204" pitchFamily="34" charset="0"/>
              <a:cs typeface="Arial" panose="020B0604020202020204" pitchFamily="34" charset="0"/>
            </a:endParaRPr>
          </a:p>
          <a:p>
            <a:pPr marL="0" indent="0" algn="just">
              <a:buNone/>
            </a:pPr>
            <a:r>
              <a:rPr lang="en-US" sz="2000" dirty="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b) </a:t>
            </a:r>
            <a:r>
              <a:rPr lang="en-US" sz="2000" dirty="0" err="1" smtClean="0">
                <a:solidFill>
                  <a:srgbClr val="C00000"/>
                </a:solidFill>
                <a:latin typeface="Arial" panose="020B0604020202020204" pitchFamily="34" charset="0"/>
                <a:cs typeface="Arial" panose="020B0604020202020204" pitchFamily="34" charset="0"/>
              </a:rPr>
              <a:t>java.util</a:t>
            </a:r>
            <a:endParaRPr lang="en-US" sz="2000" dirty="0" smtClean="0">
              <a:solidFill>
                <a:srgbClr val="C00000"/>
              </a:solidFill>
              <a:latin typeface="Arial" panose="020B0604020202020204" pitchFamily="34" charset="0"/>
              <a:cs typeface="Arial" panose="020B0604020202020204" pitchFamily="34" charset="0"/>
            </a:endParaRPr>
          </a:p>
          <a:p>
            <a:pPr marL="0" indent="0" algn="just">
              <a:buNone/>
            </a:pPr>
            <a:r>
              <a:rPr lang="en-US" sz="2000" dirty="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c) java.io</a:t>
            </a:r>
          </a:p>
          <a:p>
            <a:pPr marL="0" indent="0" algn="just">
              <a:buNone/>
            </a:pPr>
            <a:r>
              <a:rPr lang="en-US" sz="2000" dirty="0">
                <a:solidFill>
                  <a:srgbClr val="C00000"/>
                </a:solidFill>
                <a:latin typeface="Arial" panose="020B0604020202020204" pitchFamily="34" charset="0"/>
                <a:cs typeface="Arial" panose="020B0604020202020204" pitchFamily="34" charset="0"/>
              </a:rPr>
              <a:t>	</a:t>
            </a:r>
            <a:r>
              <a:rPr lang="en-US" sz="2000" dirty="0" smtClean="0">
                <a:solidFill>
                  <a:srgbClr val="C00000"/>
                </a:solidFill>
                <a:latin typeface="Arial" panose="020B0604020202020204" pitchFamily="34" charset="0"/>
                <a:cs typeface="Arial" panose="020B0604020202020204" pitchFamily="34" charset="0"/>
              </a:rPr>
              <a:t>d) </a:t>
            </a:r>
            <a:r>
              <a:rPr lang="en-US" sz="2000" dirty="0" err="1" smtClean="0">
                <a:solidFill>
                  <a:srgbClr val="C00000"/>
                </a:solidFill>
                <a:latin typeface="Arial" panose="020B0604020202020204" pitchFamily="34" charset="0"/>
                <a:cs typeface="Arial" panose="020B0604020202020204" pitchFamily="34" charset="0"/>
              </a:rPr>
              <a:t>java.math</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676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322" y="692349"/>
            <a:ext cx="9812290" cy="1280890"/>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Complete List of Java </a:t>
            </a:r>
            <a:r>
              <a:rPr lang="en-US" sz="2800" b="1" dirty="0">
                <a:solidFill>
                  <a:srgbClr val="C00000"/>
                </a:solidFill>
                <a:latin typeface="Arial" panose="020B0604020202020204" pitchFamily="34" charset="0"/>
                <a:cs typeface="Arial" panose="020B0604020202020204" pitchFamily="34" charset="0"/>
              </a:rPr>
              <a:t>API (Application Interface Programming</a:t>
            </a:r>
            <a:r>
              <a:rPr lang="en-US" sz="2800" b="1" dirty="0" smtClean="0">
                <a:solidFill>
                  <a:srgbClr val="C00000"/>
                </a:solidFill>
                <a:latin typeface="Arial" panose="020B0604020202020204" pitchFamily="34" charset="0"/>
                <a:cs typeface="Arial" panose="020B0604020202020204" pitchFamily="34" charset="0"/>
              </a:rPr>
              <a:t>)</a:t>
            </a:r>
            <a:endParaRPr lang="en-US" sz="2800" dirty="0"/>
          </a:p>
        </p:txBody>
      </p:sp>
      <p:sp>
        <p:nvSpPr>
          <p:cNvPr id="3" name="Content Placeholder 2"/>
          <p:cNvSpPr>
            <a:spLocks noGrp="1"/>
          </p:cNvSpPr>
          <p:nvPr>
            <p:ph idx="1"/>
          </p:nvPr>
        </p:nvSpPr>
        <p:spPr>
          <a:xfrm>
            <a:off x="1692322" y="2147248"/>
            <a:ext cx="8915400" cy="3777622"/>
          </a:xfrm>
        </p:spPr>
        <p:txBody>
          <a:bodyPr>
            <a:normAutofit/>
          </a:bodyPr>
          <a:lstStyle/>
          <a:p>
            <a:pPr marL="0" indent="0">
              <a:buNone/>
            </a:pPr>
            <a:r>
              <a:rPr lang="en-US" sz="2400" dirty="0">
                <a:solidFill>
                  <a:srgbClr val="002060"/>
                </a:solidFill>
                <a:latin typeface="Arial" panose="020B0604020202020204" pitchFamily="34" charset="0"/>
                <a:cs typeface="Arial" panose="020B0604020202020204" pitchFamily="34" charset="0"/>
              </a:rPr>
              <a:t>A complete list of all classes in Java API can be found at Oracle’s website: </a:t>
            </a:r>
            <a:endParaRPr lang="en-US" sz="2400" dirty="0" smtClean="0">
              <a:solidFill>
                <a:srgbClr val="002060"/>
              </a:solidFill>
              <a:latin typeface="Arial" panose="020B0604020202020204" pitchFamily="34" charset="0"/>
              <a:cs typeface="Arial" panose="020B0604020202020204" pitchFamily="34" charset="0"/>
            </a:endParaRPr>
          </a:p>
          <a:p>
            <a:pPr marL="0" indent="0">
              <a:buNone/>
            </a:pPr>
            <a:endParaRPr lang="en-US" sz="2400" dirty="0">
              <a:solidFill>
                <a:srgbClr val="002060"/>
              </a:solidFill>
              <a:latin typeface="Arial" panose="020B0604020202020204" pitchFamily="34" charset="0"/>
              <a:cs typeface="Arial" panose="020B0604020202020204" pitchFamily="34" charset="0"/>
            </a:endParaRPr>
          </a:p>
          <a:p>
            <a:pPr marL="0" indent="0">
              <a:buNone/>
            </a:pPr>
            <a:r>
              <a:rPr lang="en-US" sz="2400" dirty="0">
                <a:solidFill>
                  <a:srgbClr val="002060"/>
                </a:solidFill>
                <a:latin typeface="Arial" panose="020B0604020202020204" pitchFamily="34" charset="0"/>
                <a:cs typeface="Arial" panose="020B0604020202020204" pitchFamily="34" charset="0"/>
              </a:rPr>
              <a:t>	</a:t>
            </a:r>
            <a:r>
              <a:rPr lang="en-US" sz="2400" dirty="0" smtClean="0">
                <a:solidFill>
                  <a:srgbClr val="002060"/>
                </a:solidFill>
                <a:latin typeface="Arial" panose="020B0604020202020204" pitchFamily="34" charset="0"/>
                <a:cs typeface="Arial" panose="020B0604020202020204" pitchFamily="34" charset="0"/>
              </a:rPr>
              <a:t>	</a:t>
            </a:r>
            <a:r>
              <a:rPr lang="en-US" sz="2400" b="1" dirty="0" smtClean="0">
                <a:solidFill>
                  <a:srgbClr val="7030A0"/>
                </a:solidFill>
                <a:latin typeface="Arial" panose="020B0604020202020204" pitchFamily="34" charset="0"/>
                <a:cs typeface="Arial" panose="020B0604020202020204" pitchFamily="34" charset="0"/>
                <a:hlinkClick r:id="rId2"/>
              </a:rPr>
              <a:t>https</a:t>
            </a:r>
            <a:r>
              <a:rPr lang="en-US" sz="2400" b="1" dirty="0">
                <a:solidFill>
                  <a:srgbClr val="7030A0"/>
                </a:solidFill>
                <a:latin typeface="Arial" panose="020B0604020202020204" pitchFamily="34" charset="0"/>
                <a:cs typeface="Arial" panose="020B0604020202020204" pitchFamily="34" charset="0"/>
                <a:hlinkClick r:id="rId2"/>
              </a:rPr>
              <a:t>://docs.oracle.com/javase/7/docs/api</a:t>
            </a:r>
            <a:r>
              <a:rPr lang="en-US" sz="2400" b="1" dirty="0" smtClean="0">
                <a:solidFill>
                  <a:srgbClr val="7030A0"/>
                </a:solidFill>
                <a:latin typeface="Arial" panose="020B0604020202020204" pitchFamily="34" charset="0"/>
                <a:cs typeface="Arial" panose="020B0604020202020204" pitchFamily="34" charset="0"/>
                <a:hlinkClick r:id="rId2"/>
              </a:rPr>
              <a:t>/</a:t>
            </a:r>
            <a:r>
              <a:rPr lang="en-US" sz="2400" b="1" dirty="0" smtClean="0">
                <a:solidFill>
                  <a:srgbClr val="7030A0"/>
                </a:solidFill>
                <a:latin typeface="Arial" panose="020B0604020202020204" pitchFamily="34" charset="0"/>
                <a:cs typeface="Arial" panose="020B0604020202020204" pitchFamily="34" charset="0"/>
              </a:rPr>
              <a:t>   </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69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665053"/>
            <a:ext cx="8911687" cy="426768"/>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Creation of Java</a:t>
            </a:r>
          </a:p>
        </p:txBody>
      </p:sp>
      <p:sp>
        <p:nvSpPr>
          <p:cNvPr id="3" name="Content Placeholder 2"/>
          <p:cNvSpPr>
            <a:spLocks noGrp="1"/>
          </p:cNvSpPr>
          <p:nvPr>
            <p:ph idx="1"/>
          </p:nvPr>
        </p:nvSpPr>
        <p:spPr>
          <a:xfrm>
            <a:off x="1770347" y="1464859"/>
            <a:ext cx="8915400" cy="4976883"/>
          </a:xfrm>
        </p:spPr>
        <p:txBody>
          <a:bodyPr>
            <a:noAutofit/>
          </a:bodyPr>
          <a:lstStyle/>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In </a:t>
            </a:r>
            <a:r>
              <a:rPr lang="en-US" sz="2000" b="1" dirty="0">
                <a:solidFill>
                  <a:srgbClr val="002060"/>
                </a:solidFill>
                <a:latin typeface="Arial" panose="020B0604020202020204" pitchFamily="34" charset="0"/>
                <a:cs typeface="Arial" panose="020B0604020202020204" pitchFamily="34" charset="0"/>
              </a:rPr>
              <a:t>1990</a:t>
            </a: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Sun Microsystems Inc. (US) </a:t>
            </a:r>
            <a:r>
              <a:rPr lang="en-US" sz="2000" dirty="0">
                <a:solidFill>
                  <a:srgbClr val="002060"/>
                </a:solidFill>
                <a:latin typeface="Arial" panose="020B0604020202020204" pitchFamily="34" charset="0"/>
                <a:cs typeface="Arial" panose="020B0604020202020204" pitchFamily="34" charset="0"/>
              </a:rPr>
              <a:t>imagined a project to develop software for consumer electronic devices that could be controlled by a remote.</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Initially, this project was named </a:t>
            </a:r>
            <a:r>
              <a:rPr lang="en-US" sz="2000" b="1" dirty="0">
                <a:solidFill>
                  <a:srgbClr val="002060"/>
                </a:solidFill>
                <a:latin typeface="Arial" panose="020B0604020202020204" pitchFamily="34" charset="0"/>
                <a:cs typeface="Arial" panose="020B0604020202020204" pitchFamily="34" charset="0"/>
              </a:rPr>
              <a:t>Stealth Project </a:t>
            </a:r>
            <a:r>
              <a:rPr lang="en-US" sz="2000" dirty="0">
                <a:solidFill>
                  <a:srgbClr val="002060"/>
                </a:solidFill>
                <a:latin typeface="Arial" panose="020B0604020202020204" pitchFamily="34" charset="0"/>
                <a:cs typeface="Arial" panose="020B0604020202020204" pitchFamily="34" charset="0"/>
              </a:rPr>
              <a:t>but later its name was changed to </a:t>
            </a:r>
            <a:r>
              <a:rPr lang="en-US" sz="2000" b="1" dirty="0">
                <a:solidFill>
                  <a:srgbClr val="002060"/>
                </a:solidFill>
                <a:latin typeface="Arial" panose="020B0604020202020204" pitchFamily="34" charset="0"/>
                <a:cs typeface="Arial" panose="020B0604020202020204" pitchFamily="34" charset="0"/>
              </a:rPr>
              <a:t>Green Project</a:t>
            </a:r>
            <a:r>
              <a:rPr lang="en-US" sz="2000" dirty="0">
                <a:solidFill>
                  <a:srgbClr val="002060"/>
                </a:solidFill>
                <a:latin typeface="Arial" panose="020B0604020202020204" pitchFamily="34" charset="0"/>
                <a:cs typeface="Arial" panose="020B0604020202020204" pitchFamily="34" charset="0"/>
              </a:rPr>
              <a: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In January of </a:t>
            </a:r>
            <a:r>
              <a:rPr lang="en-US" sz="2000" b="1" dirty="0">
                <a:solidFill>
                  <a:srgbClr val="002060"/>
                </a:solidFill>
                <a:latin typeface="Arial" panose="020B0604020202020204" pitchFamily="34" charset="0"/>
                <a:cs typeface="Arial" panose="020B0604020202020204" pitchFamily="34" charset="0"/>
              </a:rPr>
              <a:t>1991</a:t>
            </a:r>
            <a:r>
              <a:rPr lang="en-US" sz="2000" dirty="0">
                <a:solidFill>
                  <a:srgbClr val="002060"/>
                </a:solidFill>
                <a:latin typeface="Arial" panose="020B0604020202020204" pitchFamily="34" charset="0"/>
                <a:cs typeface="Arial" panose="020B0604020202020204" pitchFamily="34" charset="0"/>
              </a:rPr>
              <a:t>, </a:t>
            </a:r>
            <a:r>
              <a:rPr lang="en-US" sz="2000" b="1" dirty="0">
                <a:solidFill>
                  <a:srgbClr val="002060"/>
                </a:solidFill>
                <a:latin typeface="Arial" panose="020B0604020202020204" pitchFamily="34" charset="0"/>
                <a:cs typeface="Arial" panose="020B0604020202020204" pitchFamily="34" charset="0"/>
              </a:rPr>
              <a:t>Bill Joy, James Gosling, Patrick </a:t>
            </a:r>
            <a:r>
              <a:rPr lang="en-US" sz="2000" b="1" dirty="0" err="1">
                <a:solidFill>
                  <a:srgbClr val="002060"/>
                </a:solidFill>
                <a:latin typeface="Arial" panose="020B0604020202020204" pitchFamily="34" charset="0"/>
                <a:cs typeface="Arial" panose="020B0604020202020204" pitchFamily="34" charset="0"/>
              </a:rPr>
              <a:t>Naughton</a:t>
            </a:r>
            <a:r>
              <a:rPr lang="en-US" sz="2000" b="1" dirty="0">
                <a:solidFill>
                  <a:srgbClr val="002060"/>
                </a:solidFill>
                <a:latin typeface="Arial" panose="020B0604020202020204" pitchFamily="34" charset="0"/>
                <a:cs typeface="Arial" panose="020B0604020202020204" pitchFamily="34" charset="0"/>
              </a:rPr>
              <a:t>, Mike Sheridan</a:t>
            </a:r>
            <a:r>
              <a:rPr lang="en-US" sz="2000" dirty="0">
                <a:solidFill>
                  <a:srgbClr val="002060"/>
                </a:solidFill>
                <a:latin typeface="Arial" panose="020B0604020202020204" pitchFamily="34" charset="0"/>
                <a:cs typeface="Arial" panose="020B0604020202020204" pitchFamily="34" charset="0"/>
              </a:rPr>
              <a:t>, and several others met in </a:t>
            </a:r>
            <a:r>
              <a:rPr lang="en-US" sz="2000" b="1" dirty="0">
                <a:solidFill>
                  <a:srgbClr val="002060"/>
                </a:solidFill>
                <a:latin typeface="Arial" panose="020B0604020202020204" pitchFamily="34" charset="0"/>
                <a:cs typeface="Arial" panose="020B0604020202020204" pitchFamily="34" charset="0"/>
              </a:rPr>
              <a:t>Aspen, Colorado </a:t>
            </a:r>
            <a:r>
              <a:rPr lang="en-US" sz="2000" dirty="0">
                <a:solidFill>
                  <a:srgbClr val="002060"/>
                </a:solidFill>
                <a:latin typeface="Arial" panose="020B0604020202020204" pitchFamily="34" charset="0"/>
                <a:cs typeface="Arial" panose="020B0604020202020204" pitchFamily="34" charset="0"/>
              </a:rPr>
              <a:t>to discuss this project.</a:t>
            </a:r>
          </a:p>
          <a:p>
            <a:pPr marL="0" indent="0" algn="just">
              <a:buNone/>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The job of </a:t>
            </a:r>
            <a:r>
              <a:rPr lang="en-US" sz="2000" b="1" dirty="0">
                <a:solidFill>
                  <a:srgbClr val="002060"/>
                </a:solidFill>
                <a:latin typeface="Arial" panose="020B0604020202020204" pitchFamily="34" charset="0"/>
                <a:cs typeface="Arial" panose="020B0604020202020204" pitchFamily="34" charset="0"/>
              </a:rPr>
              <a:t>Mike Sheridan </a:t>
            </a:r>
            <a:r>
              <a:rPr lang="en-US" sz="2000" dirty="0">
                <a:solidFill>
                  <a:srgbClr val="002060"/>
                </a:solidFill>
                <a:latin typeface="Arial" panose="020B0604020202020204" pitchFamily="34" charset="0"/>
                <a:cs typeface="Arial" panose="020B0604020202020204" pitchFamily="34" charset="0"/>
              </a:rPr>
              <a:t>was to focus on business development. </a:t>
            </a:r>
            <a:r>
              <a:rPr lang="en-US" sz="2000" b="1" dirty="0">
                <a:solidFill>
                  <a:srgbClr val="002060"/>
                </a:solidFill>
                <a:latin typeface="Arial" panose="020B0604020202020204" pitchFamily="34" charset="0"/>
                <a:cs typeface="Arial" panose="020B0604020202020204" pitchFamily="34" charset="0"/>
              </a:rPr>
              <a:t>Patrick </a:t>
            </a:r>
            <a:r>
              <a:rPr lang="en-US" sz="2000" b="1" dirty="0" err="1">
                <a:solidFill>
                  <a:srgbClr val="002060"/>
                </a:solidFill>
                <a:latin typeface="Arial" panose="020B0604020202020204" pitchFamily="34" charset="0"/>
                <a:cs typeface="Arial" panose="020B0604020202020204" pitchFamily="34" charset="0"/>
              </a:rPr>
              <a:t>Naughton</a:t>
            </a:r>
            <a:r>
              <a:rPr lang="en-US" sz="2000" b="1" dirty="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was to work on the graphics system.</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574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820" y="733292"/>
            <a:ext cx="8911687" cy="522302"/>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What is Class Loader in Java?</a:t>
            </a:r>
          </a:p>
        </p:txBody>
      </p:sp>
      <p:sp>
        <p:nvSpPr>
          <p:cNvPr id="3" name="Content Placeholder 2"/>
          <p:cNvSpPr>
            <a:spLocks noGrp="1"/>
          </p:cNvSpPr>
          <p:nvPr>
            <p:ph idx="1"/>
          </p:nvPr>
        </p:nvSpPr>
        <p:spPr>
          <a:xfrm>
            <a:off x="1705820" y="1505802"/>
            <a:ext cx="9512640" cy="5352198"/>
          </a:xfrm>
        </p:spPr>
        <p:txBody>
          <a:bodyPr>
            <a:noAutofit/>
          </a:bodyPr>
          <a:lstStyle/>
          <a:p>
            <a:pPr algn="just">
              <a:buFont typeface="Wingdings" panose="05000000000000000000" pitchFamily="2" charset="2"/>
              <a:buChar char="§"/>
            </a:pPr>
            <a:r>
              <a:rPr lang="en-US" sz="2000" dirty="0">
                <a:solidFill>
                  <a:srgbClr val="002060"/>
                </a:solidFill>
                <a:latin typeface="Arial" panose="020B0604020202020204" pitchFamily="34" charset="0"/>
                <a:cs typeface="Arial" panose="020B0604020202020204" pitchFamily="34" charset="0"/>
              </a:rPr>
              <a:t>When we write a program in java, the program is placed in memory by the class loader before it can be executed.</a:t>
            </a:r>
          </a:p>
          <a:p>
            <a:pPr algn="just">
              <a:buFont typeface="Wingdings" panose="05000000000000000000" pitchFamily="2" charset="2"/>
              <a:buChar char="§"/>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000" dirty="0">
                <a:solidFill>
                  <a:srgbClr val="002060"/>
                </a:solidFill>
                <a:latin typeface="Arial" panose="020B0604020202020204" pitchFamily="34" charset="0"/>
                <a:cs typeface="Arial" panose="020B0604020202020204" pitchFamily="34" charset="0"/>
              </a:rPr>
              <a:t>Java Class loader takes .class file containing bytecode and transfers it to the memory. It loads the .class file from a disk on your system or over a network.</a:t>
            </a:r>
          </a:p>
          <a:p>
            <a:pPr algn="just">
              <a:buFont typeface="Wingdings" panose="05000000000000000000" pitchFamily="2" charset="2"/>
              <a:buChar char="§"/>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
            </a:pPr>
            <a:r>
              <a:rPr lang="en-US" sz="2000" dirty="0">
                <a:solidFill>
                  <a:srgbClr val="002060"/>
                </a:solidFill>
                <a:latin typeface="Arial" panose="020B0604020202020204" pitchFamily="34" charset="0"/>
                <a:cs typeface="Arial" panose="020B0604020202020204" pitchFamily="34" charset="0"/>
              </a:rPr>
              <a:t>After loading of class, it is passed to the bytecode verifier.</a:t>
            </a:r>
          </a:p>
          <a:p>
            <a:pPr marL="0" indent="0" algn="just">
              <a:buNone/>
            </a:pPr>
            <a:r>
              <a:rPr lang="en-US" sz="2000" b="1" dirty="0" smtClean="0">
                <a:solidFill>
                  <a:srgbClr val="002060"/>
                </a:solidFill>
                <a:latin typeface="Arial" panose="020B0604020202020204" pitchFamily="34" charset="0"/>
                <a:cs typeface="Arial" panose="020B0604020202020204" pitchFamily="34" charset="0"/>
              </a:rPr>
              <a:t>There </a:t>
            </a:r>
            <a:r>
              <a:rPr lang="en-US" sz="2000" b="1" dirty="0">
                <a:solidFill>
                  <a:srgbClr val="002060"/>
                </a:solidFill>
                <a:latin typeface="Arial" panose="020B0604020202020204" pitchFamily="34" charset="0"/>
                <a:cs typeface="Arial" panose="020B0604020202020204" pitchFamily="34" charset="0"/>
              </a:rPr>
              <a:t>are basically three subcomponents of Class loader in Java. They are as follows:</a:t>
            </a:r>
          </a:p>
          <a:p>
            <a:pPr marL="0" indent="0">
              <a:buNone/>
            </a:pPr>
            <a:r>
              <a:rPr lang="en-US" sz="2000" dirty="0" smtClean="0">
                <a:solidFill>
                  <a:srgbClr val="002060"/>
                </a:solidFill>
                <a:latin typeface="Arial" panose="020B0604020202020204" pitchFamily="34" charset="0"/>
                <a:cs typeface="Arial" panose="020B0604020202020204" pitchFamily="34" charset="0"/>
              </a:rPr>
              <a:t>		</a:t>
            </a:r>
            <a:r>
              <a:rPr lang="en-US" sz="2000" b="1" dirty="0" smtClean="0">
                <a:solidFill>
                  <a:srgbClr val="C00000"/>
                </a:solidFill>
                <a:latin typeface="Arial" panose="020B0604020202020204" pitchFamily="34" charset="0"/>
                <a:cs typeface="Arial" panose="020B0604020202020204" pitchFamily="34" charset="0"/>
              </a:rPr>
              <a:t>1) Bootstrap </a:t>
            </a:r>
            <a:r>
              <a:rPr lang="en-US" sz="2000" b="1" dirty="0">
                <a:solidFill>
                  <a:srgbClr val="C00000"/>
                </a:solidFill>
                <a:latin typeface="Arial" panose="020B0604020202020204" pitchFamily="34" charset="0"/>
                <a:cs typeface="Arial" panose="020B0604020202020204" pitchFamily="34" charset="0"/>
              </a:rPr>
              <a:t>class loader</a:t>
            </a:r>
          </a:p>
          <a:p>
            <a:pPr marL="0" indent="0">
              <a:buNone/>
            </a:pPr>
            <a:r>
              <a:rPr lang="en-US" sz="2000" b="1" dirty="0" smtClean="0">
                <a:solidFill>
                  <a:srgbClr val="C00000"/>
                </a:solidFill>
                <a:latin typeface="Arial" panose="020B0604020202020204" pitchFamily="34" charset="0"/>
                <a:cs typeface="Arial" panose="020B0604020202020204" pitchFamily="34" charset="0"/>
              </a:rPr>
              <a:t>		2) Extensions </a:t>
            </a:r>
            <a:r>
              <a:rPr lang="en-US" sz="2000" b="1" dirty="0">
                <a:solidFill>
                  <a:srgbClr val="C00000"/>
                </a:solidFill>
                <a:latin typeface="Arial" panose="020B0604020202020204" pitchFamily="34" charset="0"/>
                <a:cs typeface="Arial" panose="020B0604020202020204" pitchFamily="34" charset="0"/>
              </a:rPr>
              <a:t>class loader</a:t>
            </a:r>
          </a:p>
          <a:p>
            <a:pPr marL="0" indent="0">
              <a:buNone/>
            </a:pPr>
            <a:r>
              <a:rPr lang="en-US" sz="2000" b="1" dirty="0" smtClean="0">
                <a:solidFill>
                  <a:srgbClr val="C00000"/>
                </a:solidFill>
                <a:latin typeface="Arial" panose="020B0604020202020204" pitchFamily="34" charset="0"/>
                <a:cs typeface="Arial" panose="020B0604020202020204" pitchFamily="34" charset="0"/>
              </a:rPr>
              <a:t>		3) System </a:t>
            </a:r>
            <a:r>
              <a:rPr lang="en-US" sz="2000" b="1" dirty="0">
                <a:solidFill>
                  <a:srgbClr val="C00000"/>
                </a:solidFill>
                <a:latin typeface="Arial" panose="020B0604020202020204" pitchFamily="34" charset="0"/>
                <a:cs typeface="Arial" panose="020B0604020202020204" pitchFamily="34" charset="0"/>
              </a:rPr>
              <a:t>class loader</a:t>
            </a:r>
          </a:p>
        </p:txBody>
      </p:sp>
    </p:spTree>
    <p:extLst>
      <p:ext uri="{BB962C8B-B14F-4D97-AF65-F5344CB8AC3E}">
        <p14:creationId xmlns:p14="http://schemas.microsoft.com/office/powerpoint/2010/main" val="2680067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705996"/>
            <a:ext cx="8911687" cy="413120"/>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Bytecode Verifier?</a:t>
            </a:r>
          </a:p>
        </p:txBody>
      </p:sp>
      <p:sp>
        <p:nvSpPr>
          <p:cNvPr id="3" name="Content Placeholder 2"/>
          <p:cNvSpPr>
            <a:spLocks noGrp="1"/>
          </p:cNvSpPr>
          <p:nvPr>
            <p:ph idx="1"/>
          </p:nvPr>
        </p:nvSpPr>
        <p:spPr>
          <a:xfrm>
            <a:off x="1582991" y="1410268"/>
            <a:ext cx="9649116" cy="5195248"/>
          </a:xfrm>
        </p:spPr>
        <p:txBody>
          <a:bodyPr>
            <a:noAutofit/>
          </a:bodyPr>
          <a:lstStyle/>
          <a:p>
            <a:pPr algn="just">
              <a:buFont typeface="Wingdings" panose="05000000000000000000" pitchFamily="2" charset="2"/>
              <a:buChar char="ü"/>
            </a:pPr>
            <a:r>
              <a:rPr lang="en-US" sz="2400" dirty="0">
                <a:latin typeface="Arial" panose="020B0604020202020204" pitchFamily="34" charset="0"/>
                <a:cs typeface="Arial" panose="020B0604020202020204" pitchFamily="34" charset="0"/>
              </a:rPr>
              <a:t>The bytecode verifier verifies that byte codes are valid or not without breaching any of Java’s security rules. </a:t>
            </a:r>
            <a:endParaRPr lang="en-US" sz="2400" dirty="0" smtClean="0">
              <a:latin typeface="Arial" panose="020B0604020202020204" pitchFamily="34" charset="0"/>
              <a:cs typeface="Arial" panose="020B0604020202020204" pitchFamily="34" charset="0"/>
            </a:endParaRPr>
          </a:p>
          <a:p>
            <a:pPr algn="just">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gives special attention to checking the type of all the variables and expressions in the code.</a:t>
            </a:r>
          </a:p>
          <a:p>
            <a:pPr algn="just">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latin typeface="Arial" panose="020B0604020202020204" pitchFamily="34" charset="0"/>
                <a:cs typeface="Arial" panose="020B0604020202020204" pitchFamily="34" charset="0"/>
              </a:rPr>
              <a:t>Bytecode verifier ensures that there is no unauthorized access to memory. </a:t>
            </a:r>
            <a:endParaRPr lang="en-US" sz="2400" dirty="0" smtClean="0">
              <a:latin typeface="Arial" panose="020B0604020202020204" pitchFamily="34" charset="0"/>
              <a:cs typeface="Arial" panose="020B0604020202020204" pitchFamily="34" charset="0"/>
            </a:endParaRPr>
          </a:p>
          <a:p>
            <a:pPr algn="just">
              <a:buFont typeface="Wingdings" panose="05000000000000000000" pitchFamily="2" charset="2"/>
              <a:buChar char="ü"/>
            </a:pPr>
            <a:endParaRPr lang="en-US" sz="2400"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smtClean="0">
                <a:latin typeface="Arial" panose="020B0604020202020204" pitchFamily="34" charset="0"/>
                <a:cs typeface="Arial" panose="020B0604020202020204" pitchFamily="34" charset="0"/>
              </a:rPr>
              <a:t>Once </a:t>
            </a:r>
            <a:r>
              <a:rPr lang="en-US" sz="2400" dirty="0">
                <a:latin typeface="Arial" panose="020B0604020202020204" pitchFamily="34" charset="0"/>
                <a:cs typeface="Arial" panose="020B0604020202020204" pitchFamily="34" charset="0"/>
              </a:rPr>
              <a:t>the code is successfully verified, it is transferred to Java Virtual Machine (JVM) for interpretation.</a:t>
            </a:r>
          </a:p>
        </p:txBody>
      </p:sp>
    </p:spTree>
    <p:extLst>
      <p:ext uri="{BB962C8B-B14F-4D97-AF65-F5344CB8AC3E}">
        <p14:creationId xmlns:p14="http://schemas.microsoft.com/office/powerpoint/2010/main" val="3369815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9743" y="3143535"/>
            <a:ext cx="9880979" cy="555009"/>
          </a:xfrm>
        </p:spPr>
        <p:txBody>
          <a:bodyPr>
            <a:noAutofit/>
          </a:bodyPr>
          <a:lstStyle/>
          <a:p>
            <a:pPr marL="0" indent="0">
              <a:buNone/>
            </a:pPr>
            <a:r>
              <a:rPr lang="en-US" sz="3200" b="1" dirty="0">
                <a:solidFill>
                  <a:srgbClr val="C00000"/>
                </a:solidFill>
                <a:latin typeface="Arial" panose="020B0604020202020204" pitchFamily="34" charset="0"/>
                <a:cs typeface="Arial" panose="020B0604020202020204" pitchFamily="34" charset="0"/>
              </a:rPr>
              <a:t>What is </a:t>
            </a:r>
            <a:r>
              <a:rPr lang="en-US" sz="3200" b="1" dirty="0" smtClean="0">
                <a:solidFill>
                  <a:srgbClr val="C00000"/>
                </a:solidFill>
                <a:latin typeface="Arial" panose="020B0604020202020204" pitchFamily="34" charset="0"/>
                <a:cs typeface="Arial" panose="020B0604020202020204" pitchFamily="34" charset="0"/>
              </a:rPr>
              <a:t>JVM  </a:t>
            </a:r>
            <a:r>
              <a:rPr lang="en-US" sz="3200" b="1" dirty="0">
                <a:solidFill>
                  <a:srgbClr val="C00000"/>
                </a:solidFill>
                <a:latin typeface="Arial" panose="020B0604020202020204" pitchFamily="34" charset="0"/>
                <a:cs typeface="Arial" panose="020B0604020202020204" pitchFamily="34" charset="0"/>
              </a:rPr>
              <a:t>| </a:t>
            </a:r>
            <a:r>
              <a:rPr lang="en-US" sz="3200" b="1" dirty="0" smtClean="0">
                <a:solidFill>
                  <a:srgbClr val="C00000"/>
                </a:solidFill>
                <a:latin typeface="Arial" panose="020B0604020202020204" pitchFamily="34" charset="0"/>
                <a:cs typeface="Arial" panose="020B0604020202020204" pitchFamily="34" charset="0"/>
              </a:rPr>
              <a:t> JVM Architecture |  JIT </a:t>
            </a:r>
            <a:r>
              <a:rPr lang="en-US" sz="3200" b="1" dirty="0">
                <a:solidFill>
                  <a:srgbClr val="C00000"/>
                </a:solidFill>
                <a:latin typeface="Arial" panose="020B0604020202020204" pitchFamily="34" charset="0"/>
                <a:cs typeface="Arial" panose="020B0604020202020204" pitchFamily="34" charset="0"/>
              </a:rPr>
              <a:t>Compiler</a:t>
            </a:r>
          </a:p>
        </p:txBody>
      </p:sp>
    </p:spTree>
    <p:extLst>
      <p:ext uri="{BB962C8B-B14F-4D97-AF65-F5344CB8AC3E}">
        <p14:creationId xmlns:p14="http://schemas.microsoft.com/office/powerpoint/2010/main" val="1134711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6" y="746940"/>
            <a:ext cx="8911687" cy="495006"/>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Java Virtual Machine (JVM)</a:t>
            </a:r>
          </a:p>
        </p:txBody>
      </p:sp>
      <p:sp>
        <p:nvSpPr>
          <p:cNvPr id="3" name="Content Placeholder 2"/>
          <p:cNvSpPr>
            <a:spLocks noGrp="1"/>
          </p:cNvSpPr>
          <p:nvPr>
            <p:ph idx="1"/>
          </p:nvPr>
        </p:nvSpPr>
        <p:spPr>
          <a:xfrm>
            <a:off x="1610286" y="1451211"/>
            <a:ext cx="9294276" cy="5263488"/>
          </a:xfrm>
        </p:spPr>
        <p:txBody>
          <a:bodyPr>
            <a:noAutofit/>
          </a:bodyPr>
          <a:lstStyle/>
          <a:p>
            <a:pPr algn="just">
              <a:buFont typeface="Wingdings" panose="05000000000000000000" pitchFamily="2" charset="2"/>
              <a:buChar char="ü"/>
            </a:pPr>
            <a:r>
              <a:rPr lang="en-US" sz="2400" b="1" dirty="0">
                <a:solidFill>
                  <a:srgbClr val="002060"/>
                </a:solidFill>
                <a:latin typeface="Arial" panose="020B0604020202020204" pitchFamily="34" charset="0"/>
                <a:cs typeface="Arial" panose="020B0604020202020204" pitchFamily="34" charset="0"/>
              </a:rPr>
              <a:t>Java Virtual Machine (JVM) </a:t>
            </a:r>
            <a:r>
              <a:rPr lang="en-US" sz="2400" dirty="0">
                <a:solidFill>
                  <a:srgbClr val="002060"/>
                </a:solidFill>
                <a:latin typeface="Arial" panose="020B0604020202020204" pitchFamily="34" charset="0"/>
                <a:cs typeface="Arial" panose="020B0604020202020204" pitchFamily="34" charset="0"/>
              </a:rPr>
              <a:t>in Java is the heart of the entire execution process of the Java program.</a:t>
            </a: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It is basically a program that provides the </a:t>
            </a:r>
            <a:r>
              <a:rPr lang="en-US" sz="2400" b="1" dirty="0">
                <a:solidFill>
                  <a:srgbClr val="002060"/>
                </a:solidFill>
                <a:latin typeface="Arial" panose="020B0604020202020204" pitchFamily="34" charset="0"/>
                <a:cs typeface="Arial" panose="020B0604020202020204" pitchFamily="34" charset="0"/>
              </a:rPr>
              <a:t>runtime environment </a:t>
            </a:r>
            <a:r>
              <a:rPr lang="en-US" sz="2400" dirty="0">
                <a:solidFill>
                  <a:srgbClr val="002060"/>
                </a:solidFill>
                <a:latin typeface="Arial" panose="020B0604020202020204" pitchFamily="34" charset="0"/>
                <a:cs typeface="Arial" panose="020B0604020202020204" pitchFamily="34" charset="0"/>
              </a:rPr>
              <a:t>necessary for Java programs to execute.</a:t>
            </a: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In other words, </a:t>
            </a:r>
            <a:r>
              <a:rPr lang="en-US" sz="2400" b="1" dirty="0">
                <a:solidFill>
                  <a:srgbClr val="002060"/>
                </a:solidFill>
                <a:latin typeface="Arial" panose="020B0604020202020204" pitchFamily="34" charset="0"/>
                <a:cs typeface="Arial" panose="020B0604020202020204" pitchFamily="34" charset="0"/>
              </a:rPr>
              <a:t>Java Virtual Machine (JVM) </a:t>
            </a:r>
            <a:r>
              <a:rPr lang="en-US" sz="2400" dirty="0">
                <a:solidFill>
                  <a:srgbClr val="002060"/>
                </a:solidFill>
                <a:latin typeface="Arial" panose="020B0604020202020204" pitchFamily="34" charset="0"/>
                <a:cs typeface="Arial" panose="020B0604020202020204" pitchFamily="34" charset="0"/>
              </a:rPr>
              <a:t>is an abstract computer machine that is responsible for executing Java bytecode (a highly optimized set of instructions) on a particular hardware platform. </a:t>
            </a:r>
            <a:endParaRPr lang="en-US" sz="24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smtClean="0">
                <a:solidFill>
                  <a:srgbClr val="002060"/>
                </a:solidFill>
                <a:latin typeface="Arial" panose="020B0604020202020204" pitchFamily="34" charset="0"/>
                <a:cs typeface="Arial" panose="020B0604020202020204" pitchFamily="34" charset="0"/>
              </a:rPr>
              <a:t>It </a:t>
            </a:r>
            <a:r>
              <a:rPr lang="en-US" sz="2400" dirty="0">
                <a:solidFill>
                  <a:srgbClr val="002060"/>
                </a:solidFill>
                <a:latin typeface="Arial" panose="020B0604020202020204" pitchFamily="34" charset="0"/>
                <a:cs typeface="Arial" panose="020B0604020202020204" pitchFamily="34" charset="0"/>
              </a:rPr>
              <a:t>is also called </a:t>
            </a:r>
            <a:r>
              <a:rPr lang="en-US" sz="2400" b="1" dirty="0">
                <a:solidFill>
                  <a:srgbClr val="002060"/>
                </a:solidFill>
                <a:latin typeface="Arial" panose="020B0604020202020204" pitchFamily="34" charset="0"/>
                <a:cs typeface="Arial" panose="020B0604020202020204" pitchFamily="34" charset="0"/>
              </a:rPr>
              <a:t>Java run-time system.</a:t>
            </a:r>
          </a:p>
        </p:txBody>
      </p:sp>
    </p:spTree>
    <p:extLst>
      <p:ext uri="{BB962C8B-B14F-4D97-AF65-F5344CB8AC3E}">
        <p14:creationId xmlns:p14="http://schemas.microsoft.com/office/powerpoint/2010/main" val="3986927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286" y="746940"/>
            <a:ext cx="8911687" cy="495006"/>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Java Virtual Machine (JVM)</a:t>
            </a:r>
          </a:p>
        </p:txBody>
      </p:sp>
      <p:sp>
        <p:nvSpPr>
          <p:cNvPr id="3" name="Content Placeholder 2"/>
          <p:cNvSpPr>
            <a:spLocks noGrp="1"/>
          </p:cNvSpPr>
          <p:nvPr>
            <p:ph idx="1"/>
          </p:nvPr>
        </p:nvSpPr>
        <p:spPr>
          <a:xfrm>
            <a:off x="1610286" y="1451211"/>
            <a:ext cx="9294276" cy="5263488"/>
          </a:xfrm>
        </p:spPr>
        <p:txBody>
          <a:bodyPr>
            <a:noAutofit/>
          </a:bodyPr>
          <a:lstStyle/>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JVM implementation is known as </a:t>
            </a:r>
            <a:r>
              <a:rPr lang="en-US" sz="2400" b="1" dirty="0">
                <a:solidFill>
                  <a:srgbClr val="002060"/>
                </a:solidFill>
                <a:latin typeface="Arial" panose="020B0604020202020204" pitchFamily="34" charset="0"/>
                <a:cs typeface="Arial" panose="020B0604020202020204" pitchFamily="34" charset="0"/>
              </a:rPr>
              <a:t>Java Runtime Environment </a:t>
            </a:r>
            <a:r>
              <a:rPr lang="en-US" sz="2400" dirty="0">
                <a:solidFill>
                  <a:srgbClr val="002060"/>
                </a:solidFill>
                <a:latin typeface="Arial" panose="020B0604020202020204" pitchFamily="34" charset="0"/>
                <a:cs typeface="Arial" panose="020B0604020202020204" pitchFamily="34" charset="0"/>
              </a:rPr>
              <a:t>(JRE).</a:t>
            </a: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Since </a:t>
            </a:r>
            <a:r>
              <a:rPr lang="en-US" sz="2400" b="1" u="sng" dirty="0">
                <a:solidFill>
                  <a:srgbClr val="FF0000"/>
                </a:solidFill>
                <a:latin typeface="Arial" panose="020B0604020202020204" pitchFamily="34" charset="0"/>
                <a:cs typeface="Arial" panose="020B0604020202020204" pitchFamily="34" charset="0"/>
              </a:rPr>
              <a:t>JVM is platform-dependent</a:t>
            </a:r>
            <a:r>
              <a:rPr lang="en-US" sz="2400" dirty="0">
                <a:solidFill>
                  <a:srgbClr val="002060"/>
                </a:solidFill>
                <a:latin typeface="Arial" panose="020B0604020202020204" pitchFamily="34" charset="0"/>
                <a:cs typeface="Arial" panose="020B0604020202020204" pitchFamily="34" charset="0"/>
              </a:rPr>
              <a:t>, therefore, it is available for many hardware and software platforms.</a:t>
            </a: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The most popular JVM is </a:t>
            </a:r>
            <a:r>
              <a:rPr lang="en-US" sz="2400" b="1" dirty="0" err="1" smtClean="0">
                <a:solidFill>
                  <a:srgbClr val="FF0000"/>
                </a:solidFill>
                <a:latin typeface="Arial" panose="020B0604020202020204" pitchFamily="34" charset="0"/>
                <a:cs typeface="Arial" panose="020B0604020202020204" pitchFamily="34" charset="0"/>
              </a:rPr>
              <a:t>HotSpot</a:t>
            </a:r>
            <a:r>
              <a:rPr lang="en-US" sz="2400" dirty="0" smtClean="0">
                <a:solidFill>
                  <a:srgbClr val="002060"/>
                </a:solidFill>
                <a:latin typeface="Arial" panose="020B0604020202020204" pitchFamily="34" charset="0"/>
                <a:cs typeface="Arial" panose="020B0604020202020204" pitchFamily="34" charset="0"/>
              </a:rPr>
              <a:t> that </a:t>
            </a:r>
            <a:r>
              <a:rPr lang="en-US" sz="2400" dirty="0">
                <a:solidFill>
                  <a:srgbClr val="002060"/>
                </a:solidFill>
                <a:latin typeface="Arial" panose="020B0604020202020204" pitchFamily="34" charset="0"/>
                <a:cs typeface="Arial" panose="020B0604020202020204" pitchFamily="34" charset="0"/>
              </a:rPr>
              <a:t>is produced by Oracle. It is available for many </a:t>
            </a:r>
            <a:r>
              <a:rPr lang="en-US" sz="2400" dirty="0" smtClean="0">
                <a:solidFill>
                  <a:srgbClr val="002060"/>
                </a:solidFill>
                <a:latin typeface="Arial" panose="020B0604020202020204" pitchFamily="34" charset="0"/>
                <a:cs typeface="Arial" panose="020B0604020202020204" pitchFamily="34" charset="0"/>
              </a:rPr>
              <a:t>operating </a:t>
            </a:r>
            <a:r>
              <a:rPr lang="en-US" sz="2400" dirty="0">
                <a:solidFill>
                  <a:srgbClr val="002060"/>
                </a:solidFill>
                <a:latin typeface="Arial" panose="020B0604020202020204" pitchFamily="34" charset="0"/>
                <a:cs typeface="Arial" panose="020B0604020202020204" pitchFamily="34" charset="0"/>
              </a:rPr>
              <a:t>systems such as </a:t>
            </a:r>
            <a:r>
              <a:rPr lang="en-US" sz="2400" b="1" dirty="0">
                <a:solidFill>
                  <a:srgbClr val="002060"/>
                </a:solidFill>
                <a:latin typeface="Arial" panose="020B0604020202020204" pitchFamily="34" charset="0"/>
                <a:cs typeface="Arial" panose="020B0604020202020204" pitchFamily="34" charset="0"/>
              </a:rPr>
              <a:t>Windows</a:t>
            </a:r>
            <a:r>
              <a:rPr lang="en-US" sz="2400"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Linux</a:t>
            </a:r>
            <a:r>
              <a:rPr lang="en-US" sz="2400"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Solaris</a:t>
            </a:r>
            <a:r>
              <a:rPr lang="en-US" sz="2400" dirty="0">
                <a:solidFill>
                  <a:srgbClr val="002060"/>
                </a:solidFill>
                <a:latin typeface="Arial" panose="020B0604020202020204" pitchFamily="34" charset="0"/>
                <a:cs typeface="Arial" panose="020B0604020202020204" pitchFamily="34" charset="0"/>
              </a:rPr>
              <a:t>, and </a:t>
            </a:r>
            <a:r>
              <a:rPr lang="en-US" sz="2400" b="1" dirty="0">
                <a:solidFill>
                  <a:srgbClr val="002060"/>
                </a:solidFill>
                <a:latin typeface="Arial" panose="020B0604020202020204" pitchFamily="34" charset="0"/>
                <a:cs typeface="Arial" panose="020B0604020202020204" pitchFamily="34" charset="0"/>
              </a:rPr>
              <a:t>Mac OS</a:t>
            </a:r>
            <a:r>
              <a:rPr lang="en-US" sz="2400" dirty="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endParaRPr lang="en-US" sz="24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We cannot run the Java program unless JVM is available for the appropriate hardware and operating system platform.</a:t>
            </a:r>
          </a:p>
        </p:txBody>
      </p:sp>
    </p:spTree>
    <p:extLst>
      <p:ext uri="{BB962C8B-B14F-4D97-AF65-F5344CB8AC3E}">
        <p14:creationId xmlns:p14="http://schemas.microsoft.com/office/powerpoint/2010/main" val="2510642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05996"/>
            <a:ext cx="8911687" cy="535950"/>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Internal Structure of JVM</a:t>
            </a:r>
          </a:p>
        </p:txBody>
      </p:sp>
      <p:pic>
        <p:nvPicPr>
          <p:cNvPr id="4" name="Content Placeholder 3"/>
          <p:cNvPicPr>
            <a:picLocks noGrp="1" noChangeAspect="1"/>
          </p:cNvPicPr>
          <p:nvPr>
            <p:ph idx="1"/>
          </p:nvPr>
        </p:nvPicPr>
        <p:blipFill>
          <a:blip r:embed="rId2"/>
          <a:stretch>
            <a:fillRect/>
          </a:stretch>
        </p:blipFill>
        <p:spPr>
          <a:xfrm>
            <a:off x="1678525" y="1368828"/>
            <a:ext cx="9103206" cy="5489172"/>
          </a:xfrm>
          <a:prstGeom prst="rect">
            <a:avLst/>
          </a:prstGeom>
        </p:spPr>
      </p:pic>
    </p:spTree>
    <p:extLst>
      <p:ext uri="{BB962C8B-B14F-4D97-AF65-F5344CB8AC3E}">
        <p14:creationId xmlns:p14="http://schemas.microsoft.com/office/powerpoint/2010/main" val="3222933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05997"/>
            <a:ext cx="8911687" cy="413120"/>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What is JIT Compiler in Java?</a:t>
            </a:r>
          </a:p>
        </p:txBody>
      </p:sp>
      <p:sp>
        <p:nvSpPr>
          <p:cNvPr id="3" name="Content Placeholder 2"/>
          <p:cNvSpPr>
            <a:spLocks noGrp="1"/>
          </p:cNvSpPr>
          <p:nvPr>
            <p:ph idx="1"/>
          </p:nvPr>
        </p:nvSpPr>
        <p:spPr>
          <a:xfrm>
            <a:off x="1678525" y="1342029"/>
            <a:ext cx="8915400" cy="5283959"/>
          </a:xfrm>
        </p:spPr>
        <p:txBody>
          <a:bodyPr>
            <a:normAutofit/>
          </a:bodyPr>
          <a:lstStyle/>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JIT compiler in Java is the part of JVM that is used to increase the speed of execution of a Java program.</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In </a:t>
            </a:r>
            <a:r>
              <a:rPr lang="en-US" sz="2000" dirty="0">
                <a:solidFill>
                  <a:srgbClr val="002060"/>
                </a:solidFill>
                <a:latin typeface="Arial" panose="020B0604020202020204" pitchFamily="34" charset="0"/>
                <a:cs typeface="Arial" panose="020B0604020202020204" pitchFamily="34" charset="0"/>
              </a:rPr>
              <a:t>other words, it is used to improve the performance of the execution of the program.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helps to reduce the amount of time needed for the execution of the program</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When .class file is loaded in the memory, JVM, first of all, tries to identify which code is to be given to the interpreter and which one to JIT compiler so that the performance is better.</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blocks of code given to the JIT compiler are also called </a:t>
            </a:r>
            <a:r>
              <a:rPr lang="en-US" sz="2000" b="1" u="sng" dirty="0">
                <a:solidFill>
                  <a:srgbClr val="C00000"/>
                </a:solidFill>
                <a:latin typeface="Arial" panose="020B0604020202020204" pitchFamily="34" charset="0"/>
                <a:cs typeface="Arial" panose="020B0604020202020204" pitchFamily="34" charset="0"/>
              </a:rPr>
              <a:t>hotspots in Java</a:t>
            </a:r>
            <a:r>
              <a:rPr lang="en-US" sz="2000" dirty="0">
                <a:solidFill>
                  <a:srgbClr val="002060"/>
                </a:solidFill>
                <a:latin typeface="Arial" panose="020B0604020202020204" pitchFamily="34" charset="0"/>
                <a:cs typeface="Arial" panose="020B0604020202020204" pitchFamily="34" charset="0"/>
              </a:rPr>
              <a:t>. </a:t>
            </a:r>
            <a:r>
              <a:rPr lang="en-US" sz="2000" dirty="0" smtClean="0">
                <a:solidFill>
                  <a:srgbClr val="002060"/>
                </a:solidFill>
                <a:latin typeface="Arial" panose="020B0604020202020204" pitchFamily="34" charset="0"/>
                <a:cs typeface="Arial" panose="020B0604020202020204" pitchFamily="34" charset="0"/>
              </a:rPr>
              <a:t>T</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his </a:t>
            </a:r>
            <a:r>
              <a:rPr lang="en-US" sz="2000" dirty="0">
                <a:solidFill>
                  <a:srgbClr val="002060"/>
                </a:solidFill>
                <a:latin typeface="Arial" panose="020B0604020202020204" pitchFamily="34" charset="0"/>
                <a:cs typeface="Arial" panose="020B0604020202020204" pitchFamily="34" charset="0"/>
              </a:rPr>
              <a:t>feature in Java language really improves the execution time of the program at runtime, especially when it is to be executed multiple times.</a:t>
            </a:r>
          </a:p>
        </p:txBody>
      </p:sp>
    </p:spTree>
    <p:extLst>
      <p:ext uri="{BB962C8B-B14F-4D97-AF65-F5344CB8AC3E}">
        <p14:creationId xmlns:p14="http://schemas.microsoft.com/office/powerpoint/2010/main" val="97973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7767" y="3484729"/>
            <a:ext cx="8915400" cy="582304"/>
          </a:xfrm>
        </p:spPr>
        <p:txBody>
          <a:bodyPr>
            <a:normAutofit fontScale="92500" lnSpcReduction="10000"/>
          </a:bodyPr>
          <a:lstStyle/>
          <a:p>
            <a:pPr marL="0" indent="0">
              <a:buNone/>
            </a:pPr>
            <a:r>
              <a:rPr lang="en-US" sz="3600" b="1" dirty="0">
                <a:solidFill>
                  <a:srgbClr val="C00000"/>
                </a:solidFill>
                <a:latin typeface="Arial" panose="020B0604020202020204" pitchFamily="34" charset="0"/>
                <a:cs typeface="Arial" panose="020B0604020202020204" pitchFamily="34" charset="0"/>
              </a:rPr>
              <a:t>What is Java </a:t>
            </a:r>
            <a:r>
              <a:rPr lang="en-US" sz="3600" b="1" dirty="0" smtClean="0">
                <a:solidFill>
                  <a:srgbClr val="C00000"/>
                </a:solidFill>
                <a:latin typeface="Arial" panose="020B0604020202020204" pitchFamily="34" charset="0"/>
                <a:cs typeface="Arial" panose="020B0604020202020204" pitchFamily="34" charset="0"/>
              </a:rPr>
              <a:t>Compiler? </a:t>
            </a:r>
            <a:r>
              <a:rPr lang="en-US" sz="3600" b="1" dirty="0">
                <a:solidFill>
                  <a:srgbClr val="C00000"/>
                </a:solidFill>
                <a:latin typeface="Arial" panose="020B0604020202020204" pitchFamily="34" charset="0"/>
                <a:cs typeface="Arial" panose="020B0604020202020204" pitchFamily="34" charset="0"/>
              </a:rPr>
              <a:t>| How works </a:t>
            </a:r>
            <a:r>
              <a:rPr lang="en-US" sz="3600" b="1" dirty="0" smtClean="0">
                <a:solidFill>
                  <a:srgbClr val="C00000"/>
                </a:solidFill>
                <a:latin typeface="Arial" panose="020B0604020202020204" pitchFamily="34" charset="0"/>
                <a:cs typeface="Arial" panose="020B0604020202020204" pitchFamily="34" charset="0"/>
              </a:rPr>
              <a:t>it?</a:t>
            </a:r>
            <a:endParaRPr lang="en-US" sz="36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748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760588"/>
            <a:ext cx="8911687" cy="522302"/>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Key points to remember about Java Compiler</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92173" y="1642279"/>
            <a:ext cx="8915400" cy="4922293"/>
          </a:xfrm>
        </p:spPr>
        <p:txBody>
          <a:bodyPr>
            <a:normAutofit/>
          </a:bodyPr>
          <a:lstStyle/>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Compiler </a:t>
            </a:r>
            <a:r>
              <a:rPr lang="en-US" sz="2000" dirty="0">
                <a:latin typeface="Arial" panose="020B0604020202020204" pitchFamily="34" charset="0"/>
                <a:cs typeface="Arial" panose="020B0604020202020204" pitchFamily="34" charset="0"/>
              </a:rPr>
              <a:t>is a translator program that converts high-level language programs (source code) into the machine language code called object code.</a:t>
            </a:r>
          </a:p>
          <a:p>
            <a:pPr marL="457200" indent="-457200" algn="just">
              <a:buFont typeface="+mj-lt"/>
              <a:buAutoNum type="arabicPeriod"/>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We </a:t>
            </a:r>
            <a:r>
              <a:rPr lang="en-US" sz="2000" dirty="0">
                <a:latin typeface="Arial" panose="020B0604020202020204" pitchFamily="34" charset="0"/>
                <a:cs typeface="Arial" panose="020B0604020202020204" pitchFamily="34" charset="0"/>
              </a:rPr>
              <a:t>can execute the generated object code at any time.</a:t>
            </a:r>
          </a:p>
          <a:p>
            <a:pPr marL="457200" indent="-457200" algn="just">
              <a:buFont typeface="+mj-lt"/>
              <a:buAutoNum type="arabicPeriod"/>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object code refers to a code that can be executed to generate the output of the program written in the high-level language even without the availability of source code (i.e. actual program).</a:t>
            </a:r>
          </a:p>
          <a:p>
            <a:pPr marL="457200" indent="-457200" algn="just">
              <a:buFont typeface="+mj-lt"/>
              <a:buAutoNum type="arabicPeriod"/>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During </a:t>
            </a:r>
            <a:r>
              <a:rPr lang="en-US" sz="2000" dirty="0">
                <a:latin typeface="Arial" panose="020B0604020202020204" pitchFamily="34" charset="0"/>
                <a:cs typeface="Arial" panose="020B0604020202020204" pitchFamily="34" charset="0"/>
              </a:rPr>
              <a:t>the compilation process, Java compiler converts the complete program into an object code that is a machine readable and notifies the user about all the errors in the program.</a:t>
            </a:r>
          </a:p>
        </p:txBody>
      </p:sp>
    </p:spTree>
    <p:extLst>
      <p:ext uri="{BB962C8B-B14F-4D97-AF65-F5344CB8AC3E}">
        <p14:creationId xmlns:p14="http://schemas.microsoft.com/office/powerpoint/2010/main" val="2724547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173" y="760588"/>
            <a:ext cx="8911687" cy="522302"/>
          </a:xfrm>
        </p:spPr>
        <p:txBody>
          <a:bodyPr>
            <a:normAutofit/>
          </a:bodyPr>
          <a:lstStyle/>
          <a:p>
            <a:r>
              <a:rPr lang="en-US" sz="2800" b="1" dirty="0" smtClean="0">
                <a:solidFill>
                  <a:srgbClr val="C00000"/>
                </a:solidFill>
                <a:latin typeface="Arial" panose="020B0604020202020204" pitchFamily="34" charset="0"/>
                <a:cs typeface="Arial" panose="020B0604020202020204" pitchFamily="34" charset="0"/>
              </a:rPr>
              <a:t>Key points to remember about Java Compiler</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92173" y="1642279"/>
            <a:ext cx="8915400" cy="4922293"/>
          </a:xfrm>
        </p:spPr>
        <p:txBody>
          <a:bodyPr>
            <a:normAutofit/>
          </a:bodyPr>
          <a:lstStyle/>
          <a:p>
            <a:pPr marL="457200" indent="-457200" algn="just">
              <a:buFont typeface="+mj-lt"/>
              <a:buAutoNum type="arabicPeriod" startAt="5"/>
            </a:pPr>
            <a:r>
              <a:rPr lang="en-US" sz="2000" dirty="0" smtClean="0">
                <a:latin typeface="Arial" panose="020B0604020202020204" pitchFamily="34" charset="0"/>
                <a:cs typeface="Arial" panose="020B0604020202020204" pitchFamily="34" charset="0"/>
              </a:rPr>
              <a:t>Compliers </a:t>
            </a:r>
            <a:r>
              <a:rPr lang="en-US" sz="2000" dirty="0">
                <a:latin typeface="Arial" panose="020B0604020202020204" pitchFamily="34" charset="0"/>
                <a:cs typeface="Arial" panose="020B0604020202020204" pitchFamily="34" charset="0"/>
              </a:rPr>
              <a:t>are language specific. That is, each high-level language has its own compiler program. Hence, we cannot use a C++ compiler to compile a source code written in Java.</a:t>
            </a:r>
          </a:p>
          <a:p>
            <a:pPr marL="457200" indent="-457200" algn="just">
              <a:buFont typeface="+mj-lt"/>
              <a:buAutoNum type="arabicPeriod" startAt="5"/>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startAt="5"/>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compiler does not detect logical errors in the program.</a:t>
            </a:r>
          </a:p>
          <a:p>
            <a:pPr marL="457200" indent="-457200" algn="just">
              <a:buFont typeface="+mj-lt"/>
              <a:buAutoNum type="arabicPeriod" startAt="5"/>
            </a:pP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startAt="5"/>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only creates an object code and does not execute the program.</a:t>
            </a:r>
          </a:p>
          <a:p>
            <a:pPr marL="457200" indent="-457200" algn="just">
              <a:buFont typeface="+mj-lt"/>
              <a:buAutoNum type="arabicPeriod" startAt="5"/>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1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665053"/>
            <a:ext cx="8911687" cy="426768"/>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Creation of Java</a:t>
            </a:r>
          </a:p>
        </p:txBody>
      </p:sp>
      <p:sp>
        <p:nvSpPr>
          <p:cNvPr id="4" name="Content Placeholder 3"/>
          <p:cNvSpPr>
            <a:spLocks noGrp="1"/>
          </p:cNvSpPr>
          <p:nvPr>
            <p:ph idx="1"/>
          </p:nvPr>
        </p:nvSpPr>
        <p:spPr>
          <a:xfrm>
            <a:off x="1623934" y="1437563"/>
            <a:ext cx="8968586" cy="5420437"/>
          </a:xfrm>
        </p:spPr>
        <p:txBody>
          <a:bodyPr>
            <a:normAutofit/>
          </a:bodyPr>
          <a:lstStyle/>
          <a:p>
            <a:pPr algn="just">
              <a:buFont typeface="Wingdings" panose="05000000000000000000" pitchFamily="2" charset="2"/>
              <a:buChar char="ü"/>
            </a:pPr>
            <a:r>
              <a:rPr lang="en-US" sz="2400" b="1" dirty="0">
                <a:solidFill>
                  <a:srgbClr val="002060"/>
                </a:solidFill>
                <a:latin typeface="Arial" panose="020B0604020202020204" pitchFamily="34" charset="0"/>
                <a:cs typeface="Arial" panose="020B0604020202020204" pitchFamily="34" charset="0"/>
              </a:rPr>
              <a:t>James Gosling </a:t>
            </a:r>
            <a:r>
              <a:rPr lang="en-US" sz="2000" dirty="0">
                <a:solidFill>
                  <a:srgbClr val="002060"/>
                </a:solidFill>
                <a:latin typeface="Arial" panose="020B0604020202020204" pitchFamily="34" charset="0"/>
                <a:cs typeface="Arial" panose="020B0604020202020204" pitchFamily="34" charset="0"/>
              </a:rPr>
              <a:t>was to recognize the proper programming language for the project. He thought that C and C++ programming languages could be used to develop this project</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But the problem he faced in using these languages is that C and C++ were system-dependent programming languages. Due to which they could not be used on various computer systems or electronic devices</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So, he started to develop a new programming language that was completely platform-independent and could be run on any electronic device.</a:t>
            </a:r>
          </a:p>
          <a:p>
            <a:pPr algn="just">
              <a:buFont typeface="Wingdings" panose="05000000000000000000" pitchFamily="2" charset="2"/>
              <a:buChar char="ü"/>
            </a:pPr>
            <a:endParaRPr lang="en-US" sz="2000" dirty="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This programming language was initially named </a:t>
            </a:r>
            <a:r>
              <a:rPr lang="en-US" sz="2400" b="1" dirty="0">
                <a:solidFill>
                  <a:srgbClr val="002060"/>
                </a:solidFill>
                <a:latin typeface="Arial" panose="020B0604020202020204" pitchFamily="34" charset="0"/>
                <a:cs typeface="Arial" panose="020B0604020202020204" pitchFamily="34" charset="0"/>
              </a:rPr>
              <a:t>Oak</a:t>
            </a:r>
            <a:r>
              <a:rPr lang="en-US" sz="2000" dirty="0">
                <a:solidFill>
                  <a:srgbClr val="002060"/>
                </a:solidFill>
                <a:latin typeface="Arial" panose="020B0604020202020204" pitchFamily="34" charset="0"/>
                <a:cs typeface="Arial" panose="020B0604020202020204" pitchFamily="34" charset="0"/>
              </a:rPr>
              <a:t> but later it was changed to </a:t>
            </a:r>
            <a:r>
              <a:rPr lang="en-US" sz="2400" b="1" dirty="0">
                <a:solidFill>
                  <a:srgbClr val="002060"/>
                </a:solidFill>
                <a:latin typeface="Arial" panose="020B0604020202020204" pitchFamily="34" charset="0"/>
                <a:cs typeface="Arial" panose="020B0604020202020204" pitchFamily="34" charset="0"/>
              </a:rPr>
              <a:t>Java</a:t>
            </a:r>
            <a:r>
              <a:rPr lang="en-US" sz="2000" dirty="0">
                <a:solidFill>
                  <a:srgbClr val="002060"/>
                </a:solidFill>
                <a:latin typeface="Arial" panose="020B0604020202020204" pitchFamily="34" charset="0"/>
                <a:cs typeface="Arial" panose="020B0604020202020204" pitchFamily="34" charset="0"/>
              </a:rPr>
              <a:t> in 1995.</a:t>
            </a:r>
          </a:p>
        </p:txBody>
      </p:sp>
    </p:spTree>
    <p:extLst>
      <p:ext uri="{BB962C8B-B14F-4D97-AF65-F5344CB8AC3E}">
        <p14:creationId xmlns:p14="http://schemas.microsoft.com/office/powerpoint/2010/main" val="216021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6" y="787883"/>
            <a:ext cx="9894176" cy="454063"/>
          </a:xfrm>
        </p:spPr>
        <p:txBody>
          <a:bodyPr>
            <a:normAutofit fontScale="90000"/>
          </a:bodyPr>
          <a:lstStyle/>
          <a:p>
            <a:r>
              <a:rPr lang="en-US" sz="2800" b="1" dirty="0">
                <a:solidFill>
                  <a:srgbClr val="C00000"/>
                </a:solidFill>
                <a:latin typeface="Arial" panose="020B0604020202020204" pitchFamily="34" charset="0"/>
                <a:cs typeface="Arial" panose="020B0604020202020204" pitchFamily="34" charset="0"/>
              </a:rPr>
              <a:t>Interpreter in Java | Interpreter vs Compiler</a:t>
            </a:r>
          </a:p>
        </p:txBody>
      </p:sp>
      <p:sp>
        <p:nvSpPr>
          <p:cNvPr id="3" name="Content Placeholder 2"/>
          <p:cNvSpPr>
            <a:spLocks noGrp="1"/>
          </p:cNvSpPr>
          <p:nvPr>
            <p:ph idx="1"/>
          </p:nvPr>
        </p:nvSpPr>
        <p:spPr>
          <a:xfrm>
            <a:off x="1729403" y="1546745"/>
            <a:ext cx="8915400" cy="4894997"/>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Interpreter in Java is a computer program (software) that implements Java Virtual Machine (JVM) and runs Java applications (programs).</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It translates (converts) bytecode to machine code (native code) line by line during runtime.</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In other words, Java interpreter is a computer program that converts the high-level program into assembly language (machine language).</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It is used for executing Java programs. Interpreter takes bytecode as an input and executes that code by converting it to machine code. It is recognized by </a:t>
            </a:r>
            <a:r>
              <a:rPr lang="en-US" sz="2000" b="1" dirty="0">
                <a:solidFill>
                  <a:srgbClr val="C00000"/>
                </a:solidFill>
                <a:latin typeface="Arial" panose="020B0604020202020204" pitchFamily="34" charset="0"/>
                <a:cs typeface="Arial" panose="020B0604020202020204" pitchFamily="34" charset="0"/>
              </a:rPr>
              <a:t>“Java.exe” </a:t>
            </a:r>
            <a:r>
              <a:rPr lang="en-US" sz="2000" dirty="0">
                <a:latin typeface="Arial" panose="020B0604020202020204" pitchFamily="34" charset="0"/>
                <a:cs typeface="Arial" panose="020B0604020202020204" pitchFamily="34" charset="0"/>
              </a:rPr>
              <a:t>command.</a:t>
            </a:r>
          </a:p>
        </p:txBody>
      </p:sp>
    </p:spTree>
    <p:extLst>
      <p:ext uri="{BB962C8B-B14F-4D97-AF65-F5344CB8AC3E}">
        <p14:creationId xmlns:p14="http://schemas.microsoft.com/office/powerpoint/2010/main" val="571875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116" y="746940"/>
            <a:ext cx="8911687" cy="522302"/>
          </a:xfrm>
        </p:spPr>
        <p:txBody>
          <a:bodyPr>
            <a:normAutofit/>
          </a:bodyPr>
          <a:lstStyle/>
          <a:p>
            <a:r>
              <a:rPr lang="en-US" sz="2800" dirty="0" smtClean="0">
                <a:solidFill>
                  <a:srgbClr val="C00000"/>
                </a:solidFill>
                <a:latin typeface="Arial" panose="020B0604020202020204" pitchFamily="34" charset="0"/>
                <a:cs typeface="Arial" panose="020B0604020202020204" pitchFamily="34" charset="0"/>
              </a:rPr>
              <a:t>Kindly read the JVM internal architecture in details: </a:t>
            </a:r>
            <a:endParaRPr lang="en-US" sz="2800"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33116" y="1642281"/>
            <a:ext cx="8915400" cy="3777622"/>
          </a:xfrm>
        </p:spPr>
        <p:txBody>
          <a:bodyPr/>
          <a:lstStyle/>
          <a:p>
            <a:pPr marL="0" indent="0">
              <a:buNone/>
            </a:pPr>
            <a:endParaRPr lang="en-US" dirty="0" smtClean="0"/>
          </a:p>
          <a:p>
            <a:pPr marL="0" indent="0">
              <a:buNone/>
            </a:pPr>
            <a:endParaRPr lang="en-US" dirty="0"/>
          </a:p>
          <a:p>
            <a:pPr marL="0" indent="0">
              <a:buNone/>
            </a:pPr>
            <a:r>
              <a:rPr lang="en-US" b="1" dirty="0" smtClean="0">
                <a:solidFill>
                  <a:srgbClr val="C00000"/>
                </a:solidFill>
                <a:latin typeface="Arial" panose="020B0604020202020204" pitchFamily="34" charset="0"/>
                <a:cs typeface="Arial" panose="020B0604020202020204" pitchFamily="34" charset="0"/>
                <a:hlinkClick r:id="rId2"/>
              </a:rPr>
              <a:t>https</a:t>
            </a:r>
            <a:r>
              <a:rPr lang="en-US" b="1" dirty="0">
                <a:solidFill>
                  <a:srgbClr val="C00000"/>
                </a:solidFill>
                <a:latin typeface="Arial" panose="020B0604020202020204" pitchFamily="34" charset="0"/>
                <a:cs typeface="Arial" panose="020B0604020202020204" pitchFamily="34" charset="0"/>
                <a:hlinkClick r:id="rId2"/>
              </a:rPr>
              <a:t>://</a:t>
            </a:r>
            <a:r>
              <a:rPr lang="en-US" b="1" dirty="0" smtClean="0">
                <a:solidFill>
                  <a:srgbClr val="C00000"/>
                </a:solidFill>
                <a:latin typeface="Arial" panose="020B0604020202020204" pitchFamily="34" charset="0"/>
                <a:cs typeface="Arial" panose="020B0604020202020204" pitchFamily="34" charset="0"/>
                <a:hlinkClick r:id="rId2"/>
              </a:rPr>
              <a:t>ssudan16.medium.com/internals-of-jvm-architecture-a7162e989553</a:t>
            </a:r>
            <a:r>
              <a:rPr lang="en-US" b="1" dirty="0" smtClean="0">
                <a:solidFill>
                  <a:srgbClr val="C00000"/>
                </a:solidFill>
                <a:latin typeface="Arial" panose="020B0604020202020204" pitchFamily="34" charset="0"/>
                <a:cs typeface="Arial" panose="020B0604020202020204" pitchFamily="34" charset="0"/>
              </a:rPr>
              <a:t> </a:t>
            </a:r>
            <a:endParaRPr lang="en-US"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85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665053"/>
            <a:ext cx="8911687" cy="426768"/>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Creation of Java</a:t>
            </a:r>
          </a:p>
        </p:txBody>
      </p:sp>
      <p:sp>
        <p:nvSpPr>
          <p:cNvPr id="4" name="Content Placeholder 3"/>
          <p:cNvSpPr>
            <a:spLocks noGrp="1"/>
          </p:cNvSpPr>
          <p:nvPr>
            <p:ph idx="1"/>
          </p:nvPr>
        </p:nvSpPr>
        <p:spPr>
          <a:xfrm>
            <a:off x="1623934" y="1437563"/>
            <a:ext cx="8968586" cy="4485565"/>
          </a:xfrm>
        </p:spPr>
        <p:txBody>
          <a:bodyPr>
            <a:normAutofit/>
          </a:bodyPr>
          <a:lstStyle/>
          <a:p>
            <a:pPr algn="just">
              <a:buFont typeface="Wingdings" panose="05000000000000000000" pitchFamily="2" charset="2"/>
              <a:buChar char="ü"/>
            </a:pPr>
            <a:r>
              <a:rPr lang="en-US" sz="2000" dirty="0">
                <a:latin typeface="Arial" panose="020B0604020202020204" pitchFamily="34" charset="0"/>
                <a:cs typeface="Arial" panose="020B0604020202020204" pitchFamily="34" charset="0"/>
              </a:rPr>
              <a:t>Thus, </a:t>
            </a:r>
            <a:r>
              <a:rPr lang="en-US" sz="2000" b="1" dirty="0">
                <a:latin typeface="Arial" panose="020B0604020202020204" pitchFamily="34" charset="0"/>
                <a:cs typeface="Arial" panose="020B0604020202020204" pitchFamily="34" charset="0"/>
              </a:rPr>
              <a:t>Java</a:t>
            </a:r>
            <a:r>
              <a:rPr lang="en-US" sz="2000" dirty="0">
                <a:latin typeface="Arial" panose="020B0604020202020204" pitchFamily="34" charset="0"/>
                <a:cs typeface="Arial" panose="020B0604020202020204" pitchFamily="34" charset="0"/>
              </a:rPr>
              <a:t> was developed by </a:t>
            </a:r>
            <a:r>
              <a:rPr lang="en-US" sz="2400" b="1" dirty="0">
                <a:latin typeface="Arial" panose="020B0604020202020204" pitchFamily="34" charset="0"/>
                <a:cs typeface="Arial" panose="020B0604020202020204" pitchFamily="34" charset="0"/>
              </a:rPr>
              <a:t>James Gosling</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Patrick </a:t>
            </a:r>
            <a:r>
              <a:rPr lang="en-US" sz="2400" b="1" dirty="0" err="1">
                <a:latin typeface="Arial" panose="020B0604020202020204" pitchFamily="34" charset="0"/>
                <a:cs typeface="Arial" panose="020B0604020202020204" pitchFamily="34" charset="0"/>
              </a:rPr>
              <a:t>Naughton</a:t>
            </a:r>
            <a:r>
              <a:rPr lang="en-US" sz="2400"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Chris </a:t>
            </a:r>
            <a:r>
              <a:rPr lang="en-US" sz="2400" b="1" dirty="0" err="1" smtClean="0">
                <a:latin typeface="Arial" panose="020B0604020202020204" pitchFamily="34" charset="0"/>
                <a:cs typeface="Arial" panose="020B0604020202020204" pitchFamily="34" charset="0"/>
              </a:rPr>
              <a:t>Warth</a:t>
            </a:r>
            <a:r>
              <a:rPr lang="en-US" sz="2400" b="1" dirty="0">
                <a:latin typeface="Arial" panose="020B0604020202020204" pitchFamily="34" charset="0"/>
                <a:cs typeface="Arial" panose="020B0604020202020204" pitchFamily="34" charset="0"/>
              </a:rPr>
              <a:t>, Ed Frank, </a:t>
            </a:r>
            <a:r>
              <a:rPr lang="en-US" sz="2400" dirty="0">
                <a:latin typeface="Arial" panose="020B0604020202020204" pitchFamily="34" charset="0"/>
                <a:cs typeface="Arial" panose="020B0604020202020204" pitchFamily="34" charset="0"/>
              </a:rPr>
              <a:t>and</a:t>
            </a:r>
            <a:r>
              <a:rPr lang="en-US" sz="2400" b="1" dirty="0">
                <a:latin typeface="Arial" panose="020B0604020202020204" pitchFamily="34" charset="0"/>
                <a:cs typeface="Arial" panose="020B0604020202020204" pitchFamily="34" charset="0"/>
              </a:rPr>
              <a:t> Mike Sheridan </a:t>
            </a:r>
            <a:r>
              <a:rPr lang="en-US" sz="2000" dirty="0">
                <a:latin typeface="Arial" panose="020B0604020202020204" pitchFamily="34" charset="0"/>
                <a:cs typeface="Arial" panose="020B0604020202020204" pitchFamily="34" charset="0"/>
              </a:rPr>
              <a:t>at Sun Microsystems in </a:t>
            </a:r>
            <a:r>
              <a:rPr lang="en-US" sz="2000" b="1" dirty="0">
                <a:latin typeface="Arial" panose="020B0604020202020204" pitchFamily="34" charset="0"/>
                <a:cs typeface="Arial" panose="020B0604020202020204" pitchFamily="34" charset="0"/>
              </a:rPr>
              <a:t>1991</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lgn="just">
              <a:buNone/>
            </a:pPr>
            <a:endParaRPr lang="en-US"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took 18 months to develop the first working version of Java.</a:t>
            </a:r>
            <a:endParaRPr lang="en-US" sz="2400" dirty="0" smtClean="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83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1" y="705996"/>
            <a:ext cx="8911687" cy="467711"/>
          </a:xfrm>
        </p:spPr>
        <p:txBody>
          <a:bodyPr>
            <a:noAutofit/>
          </a:bodyPr>
          <a:lstStyle/>
          <a:p>
            <a:r>
              <a:rPr lang="en-US" sz="2800" b="1" dirty="0">
                <a:solidFill>
                  <a:srgbClr val="C00000"/>
                </a:solidFill>
                <a:latin typeface="Arial" panose="020B0604020202020204" pitchFamily="34" charset="0"/>
                <a:cs typeface="Arial" panose="020B0604020202020204" pitchFamily="34" charset="0"/>
              </a:rPr>
              <a:t>Why named Java?</a:t>
            </a:r>
          </a:p>
        </p:txBody>
      </p:sp>
      <p:sp>
        <p:nvSpPr>
          <p:cNvPr id="3" name="Content Placeholder 2"/>
          <p:cNvSpPr>
            <a:spLocks noGrp="1"/>
          </p:cNvSpPr>
          <p:nvPr>
            <p:ph idx="1"/>
          </p:nvPr>
        </p:nvSpPr>
        <p:spPr>
          <a:xfrm>
            <a:off x="1582991" y="1301085"/>
            <a:ext cx="9471696" cy="5447733"/>
          </a:xfrm>
        </p:spPr>
        <p:txBody>
          <a:bodyPr>
            <a:normAutofit/>
          </a:bodyPr>
          <a:lstStyle/>
          <a:p>
            <a:pPr algn="just">
              <a:buFont typeface="Wingdings" panose="05000000000000000000" pitchFamily="2" charset="2"/>
              <a:buChar char="ü"/>
            </a:pPr>
            <a:r>
              <a:rPr lang="en-US" sz="2000" b="1" dirty="0">
                <a:solidFill>
                  <a:srgbClr val="FF0000"/>
                </a:solidFill>
                <a:latin typeface="Arial" panose="020B0604020202020204" pitchFamily="34" charset="0"/>
                <a:cs typeface="Arial" panose="020B0604020202020204" pitchFamily="34" charset="0"/>
              </a:rPr>
              <a:t>James Gosling </a:t>
            </a:r>
            <a:r>
              <a:rPr lang="en-US" sz="2000" dirty="0">
                <a:solidFill>
                  <a:srgbClr val="002060"/>
                </a:solidFill>
                <a:latin typeface="Arial" panose="020B0604020202020204" pitchFamily="34" charset="0"/>
                <a:cs typeface="Arial" panose="020B0604020202020204" pitchFamily="34" charset="0"/>
              </a:rPr>
              <a:t>and his team members were consuming a lot of tea while developing the Java programming language.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They </a:t>
            </a:r>
            <a:r>
              <a:rPr lang="en-US" sz="2000" dirty="0">
                <a:solidFill>
                  <a:srgbClr val="002060"/>
                </a:solidFill>
                <a:latin typeface="Arial" panose="020B0604020202020204" pitchFamily="34" charset="0"/>
                <a:cs typeface="Arial" panose="020B0604020202020204" pitchFamily="34" charset="0"/>
              </a:rPr>
              <a:t>felt that they had developed a better programming language because of the good quality tea they had consumed.</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Thus</a:t>
            </a:r>
            <a:r>
              <a:rPr lang="en-US" sz="2000" dirty="0">
                <a:solidFill>
                  <a:srgbClr val="002060"/>
                </a:solidFill>
                <a:latin typeface="Arial" panose="020B0604020202020204" pitchFamily="34" charset="0"/>
                <a:cs typeface="Arial" panose="020B0604020202020204" pitchFamily="34" charset="0"/>
              </a:rPr>
              <a:t>, the tea also had its own role in developing Java language. Hence, they kept the name for the language as Java.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Since </a:t>
            </a:r>
            <a:r>
              <a:rPr lang="en-US" sz="2000" dirty="0">
                <a:solidFill>
                  <a:srgbClr val="002060"/>
                </a:solidFill>
                <a:latin typeface="Arial" panose="020B0604020202020204" pitchFamily="34" charset="0"/>
                <a:cs typeface="Arial" panose="020B0604020202020204" pitchFamily="34" charset="0"/>
              </a:rPr>
              <a:t>Java was so unique name, most of the team members preferred to name </a:t>
            </a:r>
            <a:r>
              <a:rPr lang="en-US" sz="2000" dirty="0" smtClean="0">
                <a:solidFill>
                  <a:srgbClr val="002060"/>
                </a:solidFill>
                <a:latin typeface="Arial" panose="020B0604020202020204" pitchFamily="34" charset="0"/>
                <a:cs typeface="Arial" panose="020B0604020202020204" pitchFamily="34" charset="0"/>
              </a:rPr>
              <a:t>Java.</a:t>
            </a: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is an island of Indonesia where the first time coffee was produced, was named java coffee.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Java </a:t>
            </a:r>
            <a:r>
              <a:rPr lang="en-US" sz="2000" dirty="0">
                <a:solidFill>
                  <a:srgbClr val="002060"/>
                </a:solidFill>
                <a:latin typeface="Arial" panose="020B0604020202020204" pitchFamily="34" charset="0"/>
                <a:cs typeface="Arial" panose="020B0604020202020204" pitchFamily="34" charset="0"/>
              </a:rPr>
              <a:t>name was chosen by </a:t>
            </a:r>
            <a:r>
              <a:rPr lang="en-US" sz="2000" b="1" dirty="0">
                <a:solidFill>
                  <a:srgbClr val="FF0000"/>
                </a:solidFill>
                <a:latin typeface="Arial" panose="020B0604020202020204" pitchFamily="34" charset="0"/>
                <a:cs typeface="Arial" panose="020B0604020202020204" pitchFamily="34" charset="0"/>
              </a:rPr>
              <a:t>James Gosling </a:t>
            </a:r>
            <a:r>
              <a:rPr lang="en-US" sz="2000" dirty="0">
                <a:solidFill>
                  <a:srgbClr val="002060"/>
                </a:solidFill>
                <a:latin typeface="Arial" panose="020B0604020202020204" pitchFamily="34" charset="0"/>
                <a:cs typeface="Arial" panose="020B0604020202020204" pitchFamily="34" charset="0"/>
              </a:rPr>
              <a:t>while consuming coffee near his office during the development of java language. </a:t>
            </a:r>
            <a:endParaRPr lang="en-US" sz="2000" dirty="0" smtClean="0">
              <a:solidFill>
                <a:srgbClr val="002060"/>
              </a:solidFill>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000" dirty="0" smtClean="0">
                <a:solidFill>
                  <a:srgbClr val="002060"/>
                </a:solidFill>
                <a:latin typeface="Arial" panose="020B0604020202020204" pitchFamily="34" charset="0"/>
                <a:cs typeface="Arial" panose="020B0604020202020204" pitchFamily="34" charset="0"/>
              </a:rPr>
              <a:t>Thus</a:t>
            </a:r>
            <a:r>
              <a:rPr lang="en-US" sz="2000" dirty="0">
                <a:solidFill>
                  <a:srgbClr val="002060"/>
                </a:solidFill>
                <a:latin typeface="Arial" panose="020B0604020202020204" pitchFamily="34" charset="0"/>
                <a:cs typeface="Arial" panose="020B0604020202020204" pitchFamily="34" charset="0"/>
              </a:rPr>
              <a:t>, the symbol for Java is tea cup</a:t>
            </a:r>
            <a:r>
              <a:rPr lang="en-US" sz="2000" dirty="0" smtClean="0">
                <a:solidFill>
                  <a:srgbClr val="002060"/>
                </a:solidFill>
                <a:latin typeface="Arial" panose="020B0604020202020204" pitchFamily="34" charset="0"/>
                <a:cs typeface="Arial" panose="020B0604020202020204" pitchFamily="34" charset="0"/>
              </a:rPr>
              <a:t>.</a:t>
            </a:r>
          </a:p>
          <a:p>
            <a:pPr algn="just">
              <a:buFont typeface="Wingdings" panose="05000000000000000000" pitchFamily="2" charset="2"/>
              <a:buChar char="ü"/>
            </a:pPr>
            <a:r>
              <a:rPr lang="en-US" sz="2000" dirty="0">
                <a:solidFill>
                  <a:srgbClr val="002060"/>
                </a:solidFill>
                <a:latin typeface="Arial" panose="020B0604020202020204" pitchFamily="34" charset="0"/>
                <a:cs typeface="Arial" panose="020B0604020202020204" pitchFamily="34" charset="0"/>
              </a:rPr>
              <a:t>JAVA stands for </a:t>
            </a:r>
            <a:r>
              <a:rPr lang="en-US" sz="2000" b="1" dirty="0">
                <a:solidFill>
                  <a:srgbClr val="002060"/>
                </a:solidFill>
                <a:latin typeface="Arial" panose="020B0604020202020204" pitchFamily="34" charset="0"/>
                <a:cs typeface="Arial" panose="020B0604020202020204" pitchFamily="34" charset="0"/>
              </a:rPr>
              <a:t>Just Another Virtual Accelerator</a:t>
            </a:r>
            <a:r>
              <a:rPr lang="en-US" sz="2000" dirty="0" smtClean="0">
                <a:solidFill>
                  <a:srgbClr val="002060"/>
                </a:solidFill>
                <a:latin typeface="Arial" panose="020B0604020202020204" pitchFamily="34" charset="0"/>
                <a:cs typeface="Arial" panose="020B0604020202020204" pitchFamily="34" charset="0"/>
              </a:rPr>
              <a:t>. But this is not correct.</a:t>
            </a: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03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774235"/>
            <a:ext cx="8911687" cy="522302"/>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Java Impacted the Internet</a:t>
            </a:r>
          </a:p>
        </p:txBody>
      </p:sp>
      <p:sp>
        <p:nvSpPr>
          <p:cNvPr id="3" name="Content Placeholder 2"/>
          <p:cNvSpPr>
            <a:spLocks noGrp="1"/>
          </p:cNvSpPr>
          <p:nvPr>
            <p:ph idx="1"/>
          </p:nvPr>
        </p:nvSpPr>
        <p:spPr>
          <a:xfrm>
            <a:off x="1744982" y="1433014"/>
            <a:ext cx="8751478" cy="5031476"/>
          </a:xfrm>
        </p:spPr>
        <p:txBody>
          <a:bodyPr>
            <a:noAutofit/>
          </a:bodyPr>
          <a:lstStyle/>
          <a:p>
            <a:pPr marL="0" indent="0" algn="just">
              <a:buNone/>
            </a:pPr>
            <a:r>
              <a:rPr lang="en-US" sz="2000" dirty="0">
                <a:solidFill>
                  <a:srgbClr val="002060"/>
                </a:solidFill>
                <a:latin typeface="Arial" panose="020B0604020202020204" pitchFamily="34" charset="0"/>
                <a:cs typeface="Arial" panose="020B0604020202020204" pitchFamily="34" charset="0"/>
              </a:rPr>
              <a:t>The Internet played an important role in forwarding Java programming</a:t>
            </a:r>
            <a:r>
              <a:rPr lang="en-US" sz="2000" dirty="0" smtClean="0">
                <a:solidFill>
                  <a:srgbClr val="002060"/>
                </a:solidFill>
                <a:latin typeface="Arial" panose="020B0604020202020204" pitchFamily="34" charset="0"/>
                <a:cs typeface="Arial" panose="020B0604020202020204" pitchFamily="34" charset="0"/>
              </a:rPr>
              <a:t>.</a:t>
            </a:r>
          </a:p>
          <a:p>
            <a:pPr marL="0" indent="0" algn="just">
              <a:buNone/>
            </a:pPr>
            <a:r>
              <a:rPr lang="en-US" sz="2000" dirty="0">
                <a:solidFill>
                  <a:srgbClr val="002060"/>
                </a:solidFill>
                <a:latin typeface="Arial" panose="020B0604020202020204" pitchFamily="34" charset="0"/>
                <a:cs typeface="Arial" panose="020B0604020202020204" pitchFamily="34" charset="0"/>
              </a:rPr>
              <a:t>Java also solved some of the thorniest issues associated with the Internet: portability and security</a:t>
            </a:r>
            <a:r>
              <a:rPr lang="en-US" sz="2000" dirty="0" smtClean="0">
                <a:solidFill>
                  <a:srgbClr val="002060"/>
                </a:solidFill>
                <a:latin typeface="Arial" panose="020B0604020202020204" pitchFamily="34" charset="0"/>
                <a:cs typeface="Arial" panose="020B0604020202020204" pitchFamily="34" charset="0"/>
              </a:rPr>
              <a:t>.</a:t>
            </a:r>
          </a:p>
          <a:p>
            <a:pPr algn="just">
              <a:buFont typeface="+mj-lt"/>
              <a:buAutoNum type="arabicParenR"/>
            </a:pPr>
            <a:r>
              <a:rPr lang="en-US" sz="2400" b="1" dirty="0" smtClean="0">
                <a:solidFill>
                  <a:srgbClr val="C00000"/>
                </a:solidFill>
                <a:latin typeface="Arial" panose="020B0604020202020204" pitchFamily="34" charset="0"/>
                <a:cs typeface="Arial" panose="020B0604020202020204" pitchFamily="34" charset="0"/>
              </a:rPr>
              <a:t>Applets</a:t>
            </a:r>
            <a:r>
              <a:rPr lang="en-US" sz="2400" b="1" dirty="0">
                <a:solidFill>
                  <a:srgbClr val="C00000"/>
                </a:solidFill>
                <a:latin typeface="Arial" panose="020B0604020202020204" pitchFamily="34" charset="0"/>
                <a:cs typeface="Arial" panose="020B0604020202020204" pitchFamily="34" charset="0"/>
              </a:rPr>
              <a:t>: </a:t>
            </a:r>
            <a:endParaRPr lang="en-US" sz="2400" b="1" dirty="0" smtClean="0">
              <a:solidFill>
                <a:srgbClr val="C00000"/>
              </a:solidFill>
              <a:latin typeface="Arial" panose="020B0604020202020204" pitchFamily="34" charset="0"/>
              <a:cs typeface="Arial" panose="020B0604020202020204" pitchFamily="34" charset="0"/>
            </a:endParaRPr>
          </a:p>
          <a:p>
            <a:pPr marL="800100" lvl="1" indent="-400050" algn="just">
              <a:buFont typeface="+mj-lt"/>
              <a:buAutoNum type="romanUcPeriod"/>
            </a:pPr>
            <a:r>
              <a:rPr lang="en-US" sz="2000" dirty="0" smtClean="0">
                <a:solidFill>
                  <a:srgbClr val="002060"/>
                </a:solidFill>
                <a:latin typeface="Arial" panose="020B0604020202020204" pitchFamily="34" charset="0"/>
                <a:cs typeface="Arial" panose="020B0604020202020204" pitchFamily="34" charset="0"/>
              </a:rPr>
              <a:t>At </a:t>
            </a:r>
            <a:r>
              <a:rPr lang="en-US" sz="2000" dirty="0">
                <a:solidFill>
                  <a:srgbClr val="002060"/>
                </a:solidFill>
                <a:latin typeface="Arial" panose="020B0604020202020204" pitchFamily="34" charset="0"/>
                <a:cs typeface="Arial" panose="020B0604020202020204" pitchFamily="34" charset="0"/>
              </a:rPr>
              <a:t>the time of Java creation, the applet was one of the most existing features. An applet is a special kind of small Java program that is designed to be transmitted over the Internet.</a:t>
            </a:r>
          </a:p>
          <a:p>
            <a:pPr marL="800100" lvl="1" indent="-400050" algn="just">
              <a:buFont typeface="+mj-lt"/>
              <a:buAutoNum type="romanUcPeriod"/>
            </a:pPr>
            <a:r>
              <a:rPr lang="en-US" sz="2000" dirty="0" smtClean="0">
                <a:solidFill>
                  <a:srgbClr val="002060"/>
                </a:solidFill>
                <a:latin typeface="Arial" panose="020B0604020202020204" pitchFamily="34" charset="0"/>
                <a:cs typeface="Arial" panose="020B0604020202020204" pitchFamily="34" charset="0"/>
              </a:rPr>
              <a:t>It </a:t>
            </a:r>
            <a:r>
              <a:rPr lang="en-US" sz="2000" dirty="0">
                <a:solidFill>
                  <a:srgbClr val="002060"/>
                </a:solidFill>
                <a:latin typeface="Arial" panose="020B0604020202020204" pitchFamily="34" charset="0"/>
                <a:cs typeface="Arial" panose="020B0604020202020204" pitchFamily="34" charset="0"/>
              </a:rPr>
              <a:t>is automatically executed by a Java-compatible web browser. </a:t>
            </a:r>
            <a:endParaRPr lang="en-US" sz="2000" dirty="0" smtClean="0">
              <a:solidFill>
                <a:srgbClr val="002060"/>
              </a:solidFill>
              <a:latin typeface="Arial" panose="020B0604020202020204" pitchFamily="34" charset="0"/>
              <a:cs typeface="Arial" panose="020B0604020202020204" pitchFamily="34" charset="0"/>
            </a:endParaRPr>
          </a:p>
          <a:p>
            <a:pPr marL="800100" lvl="1" indent="-400050" algn="just">
              <a:buFont typeface="+mj-lt"/>
              <a:buAutoNum type="romanUcPeriod"/>
            </a:pPr>
            <a:r>
              <a:rPr lang="en-US" sz="2000" dirty="0" smtClean="0">
                <a:solidFill>
                  <a:srgbClr val="002060"/>
                </a:solidFill>
                <a:latin typeface="Arial" panose="020B0604020202020204" pitchFamily="34" charset="0"/>
                <a:cs typeface="Arial" panose="020B0604020202020204" pitchFamily="34" charset="0"/>
              </a:rPr>
              <a:t>If </a:t>
            </a:r>
            <a:r>
              <a:rPr lang="en-US" sz="2000" dirty="0">
                <a:solidFill>
                  <a:srgbClr val="002060"/>
                </a:solidFill>
                <a:latin typeface="Arial" panose="020B0604020202020204" pitchFamily="34" charset="0"/>
                <a:cs typeface="Arial" panose="020B0604020202020204" pitchFamily="34" charset="0"/>
              </a:rPr>
              <a:t>a user clicks a link that contains an applet, the applet will automatically download and run in the browser</a:t>
            </a:r>
            <a:r>
              <a:rPr lang="en-US" sz="2000" dirty="0" smtClean="0">
                <a:solidFill>
                  <a:srgbClr val="002060"/>
                </a:solidFill>
                <a:latin typeface="Arial" panose="020B0604020202020204" pitchFamily="34" charset="0"/>
                <a:cs typeface="Arial" panose="020B0604020202020204" pitchFamily="34" charset="0"/>
              </a:rPr>
              <a:t>.</a:t>
            </a:r>
          </a:p>
          <a:p>
            <a:pPr marL="800100" lvl="1" indent="-400050" algn="just">
              <a:buFont typeface="+mj-lt"/>
              <a:buAutoNum type="romanUcPeriod"/>
            </a:pPr>
            <a:r>
              <a:rPr lang="en-US" sz="2000" dirty="0">
                <a:solidFill>
                  <a:srgbClr val="002060"/>
                </a:solidFill>
                <a:latin typeface="Arial" panose="020B0604020202020204" pitchFamily="34" charset="0"/>
                <a:cs typeface="Arial" panose="020B0604020202020204" pitchFamily="34" charset="0"/>
              </a:rPr>
              <a:t>In the beginning days of Java, applets were a vital part of Java programming. But over time they became less important. </a:t>
            </a:r>
            <a:endParaRPr lang="en-US" sz="2000" dirty="0" smtClean="0">
              <a:solidFill>
                <a:srgbClr val="002060"/>
              </a:solidFill>
              <a:latin typeface="Arial" panose="020B0604020202020204" pitchFamily="34" charset="0"/>
              <a:cs typeface="Arial" panose="020B0604020202020204" pitchFamily="34" charset="0"/>
            </a:endParaRPr>
          </a:p>
          <a:p>
            <a:pPr marL="800100" lvl="1" indent="-400050" algn="just">
              <a:buFont typeface="+mj-lt"/>
              <a:buAutoNum type="romanUcPeriod"/>
            </a:pPr>
            <a:r>
              <a:rPr lang="en-US" sz="2000" dirty="0" smtClean="0">
                <a:solidFill>
                  <a:srgbClr val="002060"/>
                </a:solidFill>
                <a:latin typeface="Arial" panose="020B0604020202020204" pitchFamily="34" charset="0"/>
                <a:cs typeface="Arial" panose="020B0604020202020204" pitchFamily="34" charset="0"/>
              </a:rPr>
              <a:t>At </a:t>
            </a:r>
            <a:r>
              <a:rPr lang="en-US" sz="2000" dirty="0">
                <a:solidFill>
                  <a:srgbClr val="002060"/>
                </a:solidFill>
                <a:latin typeface="Arial" panose="020B0604020202020204" pitchFamily="34" charset="0"/>
                <a:cs typeface="Arial" panose="020B0604020202020204" pitchFamily="34" charset="0"/>
              </a:rPr>
              <a:t>last, applet support was completely removed by </a:t>
            </a:r>
            <a:r>
              <a:rPr lang="en-US" sz="2400" b="1" dirty="0">
                <a:solidFill>
                  <a:srgbClr val="002060"/>
                </a:solidFill>
                <a:latin typeface="Arial" panose="020B0604020202020204" pitchFamily="34" charset="0"/>
                <a:cs typeface="Arial" panose="020B0604020202020204" pitchFamily="34" charset="0"/>
              </a:rPr>
              <a:t>JDK 11.</a:t>
            </a:r>
          </a:p>
        </p:txBody>
      </p:sp>
    </p:spTree>
    <p:extLst>
      <p:ext uri="{BB962C8B-B14F-4D97-AF65-F5344CB8AC3E}">
        <p14:creationId xmlns:p14="http://schemas.microsoft.com/office/powerpoint/2010/main" val="7462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774235"/>
            <a:ext cx="8911687" cy="522302"/>
          </a:xfrm>
        </p:spPr>
        <p:txBody>
          <a:bodyPr>
            <a:normAutofit/>
          </a:bodyPr>
          <a:lstStyle/>
          <a:p>
            <a:r>
              <a:rPr lang="en-US" sz="2800" b="1" dirty="0">
                <a:solidFill>
                  <a:srgbClr val="C00000"/>
                </a:solidFill>
                <a:latin typeface="Arial" panose="020B0604020202020204" pitchFamily="34" charset="0"/>
                <a:cs typeface="Arial" panose="020B0604020202020204" pitchFamily="34" charset="0"/>
              </a:rPr>
              <a:t>Java Impacted the </a:t>
            </a:r>
            <a:r>
              <a:rPr lang="en-US" sz="2800" b="1" dirty="0" smtClean="0">
                <a:solidFill>
                  <a:srgbClr val="C00000"/>
                </a:solidFill>
                <a:latin typeface="Arial" panose="020B0604020202020204" pitchFamily="34" charset="0"/>
                <a:cs typeface="Arial" panose="020B0604020202020204" pitchFamily="34" charset="0"/>
              </a:rPr>
              <a:t>Internet (Conti..)</a:t>
            </a:r>
            <a:endParaRPr lang="en-US" sz="2800" b="1" dirty="0">
              <a:solidFill>
                <a:srgbClr val="C0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44981" y="1433014"/>
            <a:ext cx="9050397" cy="5031476"/>
          </a:xfrm>
        </p:spPr>
        <p:txBody>
          <a:bodyPr>
            <a:noAutofit/>
          </a:bodyPr>
          <a:lstStyle/>
          <a:p>
            <a:pPr marL="0" indent="0" algn="just">
              <a:buNone/>
            </a:pPr>
            <a:r>
              <a:rPr lang="en-US" sz="2400" b="1" dirty="0">
                <a:solidFill>
                  <a:srgbClr val="C00000"/>
                </a:solidFill>
                <a:latin typeface="Arial" panose="020B0604020202020204" pitchFamily="34" charset="0"/>
                <a:cs typeface="Arial" panose="020B0604020202020204" pitchFamily="34" charset="0"/>
              </a:rPr>
              <a:t>2. Security</a:t>
            </a:r>
            <a:r>
              <a:rPr lang="en-US" sz="2400" b="1" dirty="0" smtClean="0">
                <a:solidFill>
                  <a:srgbClr val="C00000"/>
                </a:solidFill>
                <a:latin typeface="Arial" panose="020B0604020202020204" pitchFamily="34" charset="0"/>
                <a:cs typeface="Arial" panose="020B0604020202020204" pitchFamily="34" charset="0"/>
              </a:rPr>
              <a:t>:</a:t>
            </a:r>
          </a:p>
          <a:p>
            <a:pPr marL="914400" lvl="1" indent="-514350" algn="just">
              <a:buFont typeface="+mj-lt"/>
              <a:buAutoNum type="romanUcPeriod"/>
            </a:pPr>
            <a:r>
              <a:rPr lang="en-US" sz="2000" dirty="0">
                <a:solidFill>
                  <a:srgbClr val="002060"/>
                </a:solidFill>
                <a:latin typeface="Arial" panose="020B0604020202020204" pitchFamily="34" charset="0"/>
                <a:cs typeface="Arial" panose="020B0604020202020204" pitchFamily="34" charset="0"/>
              </a:rPr>
              <a:t>As we know that when we download a program, we are taking a risk because the code we are downloading might contain a virus, Trojan horse, or other harmful code.</a:t>
            </a:r>
          </a:p>
          <a:p>
            <a:pPr marL="914400" lvl="1" indent="-514350" algn="just">
              <a:buFont typeface="+mj-lt"/>
              <a:buAutoNum type="romanUcPeriod"/>
            </a:pPr>
            <a:endParaRPr lang="en-US" sz="2000" dirty="0">
              <a:solidFill>
                <a:srgbClr val="002060"/>
              </a:solidFill>
              <a:latin typeface="Arial" panose="020B0604020202020204" pitchFamily="34" charset="0"/>
              <a:cs typeface="Arial" panose="020B0604020202020204" pitchFamily="34" charset="0"/>
            </a:endParaRPr>
          </a:p>
          <a:p>
            <a:pPr marL="914400" lvl="1" indent="-514350" algn="just">
              <a:buFont typeface="+mj-lt"/>
              <a:buAutoNum type="romanUcPeriod"/>
            </a:pPr>
            <a:r>
              <a:rPr lang="en-US" sz="2000" dirty="0">
                <a:solidFill>
                  <a:srgbClr val="002060"/>
                </a:solidFill>
                <a:latin typeface="Arial" panose="020B0604020202020204" pitchFamily="34" charset="0"/>
                <a:cs typeface="Arial" panose="020B0604020202020204" pitchFamily="34" charset="0"/>
              </a:rPr>
              <a:t>For example, a virus program might collect private information such as credit card numbers, bank account balances, and passwords by searching the contents inside the local file system of computer.</a:t>
            </a:r>
          </a:p>
          <a:p>
            <a:pPr marL="914400" lvl="1" indent="-514350" algn="just">
              <a:buFont typeface="+mj-lt"/>
              <a:buAutoNum type="romanUcPeriod"/>
            </a:pPr>
            <a:endParaRPr lang="en-US" sz="2000" dirty="0">
              <a:solidFill>
                <a:srgbClr val="002060"/>
              </a:solidFill>
              <a:latin typeface="Arial" panose="020B0604020202020204" pitchFamily="34" charset="0"/>
              <a:cs typeface="Arial" panose="020B0604020202020204" pitchFamily="34" charset="0"/>
            </a:endParaRPr>
          </a:p>
          <a:p>
            <a:pPr marL="914400" lvl="1" indent="-514350" algn="just">
              <a:buFont typeface="+mj-lt"/>
              <a:buAutoNum type="romanUcPeriod"/>
            </a:pPr>
            <a:r>
              <a:rPr lang="en-US" sz="2000" dirty="0">
                <a:solidFill>
                  <a:srgbClr val="002060"/>
                </a:solidFill>
                <a:latin typeface="Arial" panose="020B0604020202020204" pitchFamily="34" charset="0"/>
                <a:cs typeface="Arial" panose="020B0604020202020204" pitchFamily="34" charset="0"/>
              </a:rPr>
              <a:t>Java technology enables programs to be safely downloaded and executed on the client computer. Java achieved this protection (security) by confining an applet application to the Java execution environment and prevent it from accessing other parts of the computer</a:t>
            </a:r>
            <a:r>
              <a:rPr lang="en-US" sz="1800" dirty="0">
                <a:solidFill>
                  <a:srgbClr val="00206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22531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991</TotalTime>
  <Words>3935</Words>
  <Application>Microsoft Office PowerPoint</Application>
  <PresentationFormat>Widescreen</PresentationFormat>
  <Paragraphs>309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Century Gothic</vt:lpstr>
      <vt:lpstr>Wingdings</vt:lpstr>
      <vt:lpstr>Wingdings 3</vt:lpstr>
      <vt:lpstr>Wisp</vt:lpstr>
      <vt:lpstr>PowerPoint Presentation</vt:lpstr>
      <vt:lpstr>What is Java? </vt:lpstr>
      <vt:lpstr>What is Platforms ?</vt:lpstr>
      <vt:lpstr>Creation of Java</vt:lpstr>
      <vt:lpstr>Creation of Java</vt:lpstr>
      <vt:lpstr>Creation of Java</vt:lpstr>
      <vt:lpstr>Why named Java?</vt:lpstr>
      <vt:lpstr>Java Impacted the Internet</vt:lpstr>
      <vt:lpstr>Java Impacted the Internet (Conti..)</vt:lpstr>
      <vt:lpstr>Java Impacted the Internet (Conti..)</vt:lpstr>
      <vt:lpstr>History of Java Version </vt:lpstr>
      <vt:lpstr>History of Java Version </vt:lpstr>
      <vt:lpstr>Features of Java Programming Language (Buzzwords) </vt:lpstr>
      <vt:lpstr>Features of Java Programming Language (Buzzwords) </vt:lpstr>
      <vt:lpstr>Features of Java Programming Language (Buzzwords) </vt:lpstr>
      <vt:lpstr>Features of Java Programming Language (Buzzwords) </vt:lpstr>
      <vt:lpstr>Features of Java Programming Language (Buzzwords) </vt:lpstr>
      <vt:lpstr>Features of Java Programming Language (Buzzwords) </vt:lpstr>
      <vt:lpstr>Features of Java Programming Language (Buzzwords) </vt:lpstr>
      <vt:lpstr>Java Development Kit (JDK)</vt:lpstr>
      <vt:lpstr>Java Development Kit (JDK)</vt:lpstr>
      <vt:lpstr>Different Components of Java Development Kit.</vt:lpstr>
      <vt:lpstr>JRE(Java Runtime Environment)</vt:lpstr>
      <vt:lpstr>Java Language Specification</vt:lpstr>
      <vt:lpstr>Java Development Tools</vt:lpstr>
      <vt:lpstr>What is Java Compiler?</vt:lpstr>
      <vt:lpstr>What is Java Interpreter ?</vt:lpstr>
      <vt:lpstr>Editions of Java Platforms</vt:lpstr>
      <vt:lpstr>Editions of Java Platforms (Cont..)</vt:lpstr>
      <vt:lpstr>PowerPoint Presentation</vt:lpstr>
      <vt:lpstr>Bytecode in Java</vt:lpstr>
      <vt:lpstr>Characteristics of Java Bytecode</vt:lpstr>
      <vt:lpstr>How does Bytecode work in Java?</vt:lpstr>
      <vt:lpstr>Key points to remember: </vt:lpstr>
      <vt:lpstr>PowerPoint Presentation</vt:lpstr>
      <vt:lpstr>Java Runtime Engine (JRE)</vt:lpstr>
      <vt:lpstr>Components of Java Runtime Environment (JRE)</vt:lpstr>
      <vt:lpstr>What is Java API (Application Interface Programming)?</vt:lpstr>
      <vt:lpstr>Complete List of Java API (Application Interface Programming)</vt:lpstr>
      <vt:lpstr>What is Class Loader in Java?</vt:lpstr>
      <vt:lpstr>What is Bytecode Verifier?</vt:lpstr>
      <vt:lpstr>PowerPoint Presentation</vt:lpstr>
      <vt:lpstr>Java Virtual Machine (JVM)</vt:lpstr>
      <vt:lpstr>Java Virtual Machine (JVM)</vt:lpstr>
      <vt:lpstr>Internal Structure of JVM</vt:lpstr>
      <vt:lpstr>What is JIT Compiler in Java?</vt:lpstr>
      <vt:lpstr>PowerPoint Presentation</vt:lpstr>
      <vt:lpstr>Key points to remember about Java Compiler</vt:lpstr>
      <vt:lpstr>Key points to remember about Java Compiler</vt:lpstr>
      <vt:lpstr>Interpreter in Java | Interpreter vs Compiler</vt:lpstr>
      <vt:lpstr>Kindly read the JVM internal architecture in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Mahto</dc:creator>
  <cp:lastModifiedBy>Pankaj Mahto</cp:lastModifiedBy>
  <cp:revision>146</cp:revision>
  <dcterms:created xsi:type="dcterms:W3CDTF">2024-03-24T04:27:30Z</dcterms:created>
  <dcterms:modified xsi:type="dcterms:W3CDTF">2024-03-25T08:17:55Z</dcterms:modified>
</cp:coreProperties>
</file>