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Nunito"/>
      <p:regular r:id="rId43"/>
      <p:bold r:id="rId44"/>
      <p:italic r:id="rId45"/>
      <p:boldItalic r:id="rId46"/>
    </p:embeddedFont>
    <p:embeddedFont>
      <p:font typeface="Arimo"/>
      <p:regular r:id="rId47"/>
      <p:bold r:id="rId48"/>
      <p:italic r:id="rId49"/>
      <p:boldItalic r:id="rId50"/>
    </p:embeddedFont>
    <p:embeddedFont>
      <p:font typeface="Inter"/>
      <p:regular r:id="rId51"/>
      <p:bold r:id="rId52"/>
      <p:italic r:id="rId53"/>
      <p:boldItalic r:id="rId54"/>
    </p:embeddedFont>
    <p:embeddedFont>
      <p:font typeface="Source Sans 3"/>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gvE2uVBHJqeK0IvB0k1FE5nh6J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9B5084-CD66-47B3-8A23-4EF4627CF49B}">
  <a:tblStyle styleId="{779B5084-CD66-47B3-8A23-4EF4627CF4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rimo-bold.fntdata"/><Relationship Id="rId47" Type="http://schemas.openxmlformats.org/officeDocument/2006/relationships/font" Target="fonts/Arimo-regular.fntdata"/><Relationship Id="rId49"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Inter-regular.fntdata"/><Relationship Id="rId50" Type="http://schemas.openxmlformats.org/officeDocument/2006/relationships/font" Target="fonts/Arimo-boldItalic.fntdata"/><Relationship Id="rId53" Type="http://schemas.openxmlformats.org/officeDocument/2006/relationships/font" Target="fonts/Inter-italic.fntdata"/><Relationship Id="rId52" Type="http://schemas.openxmlformats.org/officeDocument/2006/relationships/font" Target="fonts/Inter-bold.fntdata"/><Relationship Id="rId11" Type="http://schemas.openxmlformats.org/officeDocument/2006/relationships/slide" Target="slides/slide6.xml"/><Relationship Id="rId55" Type="http://schemas.openxmlformats.org/officeDocument/2006/relationships/font" Target="fonts/SourceSans3-regular.fntdata"/><Relationship Id="rId10" Type="http://schemas.openxmlformats.org/officeDocument/2006/relationships/slide" Target="slides/slide5.xml"/><Relationship Id="rId54" Type="http://schemas.openxmlformats.org/officeDocument/2006/relationships/font" Target="fonts/Inter-boldItalic.fntdata"/><Relationship Id="rId13" Type="http://schemas.openxmlformats.org/officeDocument/2006/relationships/slide" Target="slides/slide8.xml"/><Relationship Id="rId57" Type="http://schemas.openxmlformats.org/officeDocument/2006/relationships/font" Target="fonts/SourceSans3-italic.fntdata"/><Relationship Id="rId12" Type="http://schemas.openxmlformats.org/officeDocument/2006/relationships/slide" Target="slides/slide7.xml"/><Relationship Id="rId56" Type="http://schemas.openxmlformats.org/officeDocument/2006/relationships/font" Target="fonts/SourceSans3-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SourceSans3-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Color 1f</a:t>
            </a:r>
            <a:endParaRPr/>
          </a:p>
        </p:txBody>
      </p:sp>
      <p:sp>
        <p:nvSpPr>
          <p:cNvPr id="102" name="Google Shape;1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5183188" y="987425"/>
            <a:ext cx="6172200" cy="4873625"/>
          </a:xfrm>
          <a:prstGeom prst="rect">
            <a:avLst/>
          </a:prstGeom>
          <a:noFill/>
          <a:ln>
            <a:noFill/>
          </a:ln>
        </p:spPr>
      </p:sp>
      <p:sp>
        <p:nvSpPr>
          <p:cNvPr id="68" name="Google Shape;68;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jp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jpg"/><Relationship Id="rId5" Type="http://schemas.openxmlformats.org/officeDocument/2006/relationships/image" Target="../media/image8.png"/><Relationship Id="rId6"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jp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jp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jp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81099" y="1830389"/>
            <a:ext cx="9929971" cy="161607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212529"/>
              </a:buClr>
              <a:buSzPct val="100000"/>
              <a:buFont typeface="Inter"/>
              <a:buNone/>
            </a:pPr>
            <a:br>
              <a:rPr b="0" i="0" lang="en-US">
                <a:solidFill>
                  <a:srgbClr val="212529"/>
                </a:solidFill>
                <a:latin typeface="Inter"/>
                <a:ea typeface="Inter"/>
                <a:cs typeface="Inter"/>
                <a:sym typeface="Inter"/>
              </a:rPr>
            </a:br>
            <a:r>
              <a:rPr b="1" i="0" lang="en-US" sz="4000">
                <a:solidFill>
                  <a:srgbClr val="212529"/>
                </a:solidFill>
                <a:latin typeface="Calibri"/>
                <a:ea typeface="Calibri"/>
                <a:cs typeface="Calibri"/>
                <a:sym typeface="Calibri"/>
              </a:rPr>
              <a:t>PG Diploma in Big Data Analytics(PG-</a:t>
            </a:r>
            <a:r>
              <a:rPr b="1" lang="en-US" sz="4000">
                <a:latin typeface="Calibri"/>
                <a:ea typeface="Calibri"/>
                <a:cs typeface="Calibri"/>
                <a:sym typeface="Calibri"/>
              </a:rPr>
              <a:t>DBDA) </a:t>
            </a:r>
            <a:br>
              <a:rPr b="1" lang="en-US" sz="4400">
                <a:latin typeface="Calibri"/>
                <a:ea typeface="Calibri"/>
                <a:cs typeface="Calibri"/>
                <a:sym typeface="Calibri"/>
              </a:rPr>
            </a:br>
            <a:br>
              <a:rPr lang="en-US"/>
            </a:br>
            <a:endParaRPr/>
          </a:p>
        </p:txBody>
      </p:sp>
      <p:sp>
        <p:nvSpPr>
          <p:cNvPr id="89" name="Google Shape;89;p1"/>
          <p:cNvSpPr txBox="1"/>
          <p:nvPr>
            <p:ph idx="1" type="subTitle"/>
          </p:nvPr>
        </p:nvSpPr>
        <p:spPr>
          <a:xfrm>
            <a:off x="1524000" y="3348835"/>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5400"/>
              <a:buNone/>
            </a:pPr>
            <a:r>
              <a:rPr b="1" i="0" lang="en-US" sz="5400" u="none" cap="none" strike="noStrike">
                <a:solidFill>
                  <a:srgbClr val="000000"/>
                </a:solidFill>
                <a:latin typeface="Calibri"/>
                <a:ea typeface="Calibri"/>
                <a:cs typeface="Calibri"/>
                <a:sym typeface="Calibri"/>
              </a:rPr>
              <a:t>Linux Programming and Cloud Computing</a:t>
            </a:r>
            <a:endParaRPr b="1"/>
          </a:p>
        </p:txBody>
      </p:sp>
      <p:pic>
        <p:nvPicPr>
          <p:cNvPr id="90" name="Google Shape;90;p1"/>
          <p:cNvPicPr preferRelativeResize="0"/>
          <p:nvPr/>
        </p:nvPicPr>
        <p:blipFill rotWithShape="1">
          <a:blip r:embed="rId3">
            <a:alphaModFix/>
          </a:blip>
          <a:srcRect b="0" l="0" r="0" t="0"/>
          <a:stretch/>
        </p:blipFill>
        <p:spPr>
          <a:xfrm>
            <a:off x="9539129" y="149781"/>
            <a:ext cx="1571942" cy="9213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838200" y="578925"/>
            <a:ext cx="10515600" cy="11117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Nunito"/>
              <a:buNone/>
            </a:pPr>
            <a:r>
              <a:rPr b="1" i="0" lang="en-US">
                <a:solidFill>
                  <a:srgbClr val="273239"/>
                </a:solidFill>
                <a:latin typeface="Nunito"/>
                <a:ea typeface="Nunito"/>
                <a:cs typeface="Nunito"/>
                <a:sym typeface="Nunito"/>
              </a:rPr>
              <a:t>Architecture of Linux</a:t>
            </a:r>
            <a:br>
              <a:rPr b="1" i="0" lang="en-US">
                <a:solidFill>
                  <a:srgbClr val="273239"/>
                </a:solidFill>
                <a:latin typeface="Nunito"/>
                <a:ea typeface="Nunito"/>
                <a:cs typeface="Nunito"/>
                <a:sym typeface="Nunito"/>
              </a:rPr>
            </a:br>
            <a:endParaRPr/>
          </a:p>
        </p:txBody>
      </p:sp>
      <p:pic>
        <p:nvPicPr>
          <p:cNvPr id="168" name="Google Shape;168;p10"/>
          <p:cNvPicPr preferRelativeResize="0"/>
          <p:nvPr/>
        </p:nvPicPr>
        <p:blipFill rotWithShape="1">
          <a:blip r:embed="rId3">
            <a:alphaModFix/>
          </a:blip>
          <a:srcRect b="0" l="0" r="0" t="0"/>
          <a:stretch/>
        </p:blipFill>
        <p:spPr>
          <a:xfrm>
            <a:off x="9481979" y="100013"/>
            <a:ext cx="1571942" cy="771525"/>
          </a:xfrm>
          <a:prstGeom prst="rect">
            <a:avLst/>
          </a:prstGeom>
          <a:noFill/>
          <a:ln>
            <a:noFill/>
          </a:ln>
        </p:spPr>
      </p:pic>
      <p:pic>
        <p:nvPicPr>
          <p:cNvPr descr="Lightbox" id="169" name="Google Shape;169;p10"/>
          <p:cNvPicPr preferRelativeResize="0"/>
          <p:nvPr/>
        </p:nvPicPr>
        <p:blipFill rotWithShape="1">
          <a:blip r:embed="rId4">
            <a:alphaModFix/>
          </a:blip>
          <a:srcRect b="0" l="0" r="0" t="0"/>
          <a:stretch/>
        </p:blipFill>
        <p:spPr>
          <a:xfrm>
            <a:off x="6931817" y="1191956"/>
            <a:ext cx="5260183" cy="5057775"/>
          </a:xfrm>
          <a:prstGeom prst="rect">
            <a:avLst/>
          </a:prstGeom>
          <a:noFill/>
          <a:ln>
            <a:noFill/>
          </a:ln>
        </p:spPr>
      </p:pic>
      <p:sp>
        <p:nvSpPr>
          <p:cNvPr id="170" name="Google Shape;170;p10"/>
          <p:cNvSpPr txBox="1"/>
          <p:nvPr/>
        </p:nvSpPr>
        <p:spPr>
          <a:xfrm>
            <a:off x="549913" y="1272597"/>
            <a:ext cx="609361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HARDWARE: physical parts of a computer, such as central processing unit (CPU), monitor, mouse, keyboard, hard disk and other connected devices to CPU. </a:t>
            </a:r>
            <a:endParaRPr sz="2000">
              <a:solidFill>
                <a:schemeClr val="dk1"/>
              </a:solidFill>
              <a:latin typeface="Calibri"/>
              <a:ea typeface="Calibri"/>
              <a:cs typeface="Calibri"/>
              <a:sym typeface="Calibri"/>
            </a:endParaRPr>
          </a:p>
        </p:txBody>
      </p:sp>
      <p:sp>
        <p:nvSpPr>
          <p:cNvPr id="171" name="Google Shape;171;p10"/>
          <p:cNvSpPr txBox="1"/>
          <p:nvPr/>
        </p:nvSpPr>
        <p:spPr>
          <a:xfrm>
            <a:off x="549913" y="2296670"/>
            <a:ext cx="609361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KERNEL: A kernel is a computer program and is the central, core part of an operating system. It manages the operations of the computer and the hardware, most notably memory and CPU time. It is an integral part of any operating system.</a:t>
            </a:r>
            <a:endParaRPr sz="2000">
              <a:solidFill>
                <a:schemeClr val="dk1"/>
              </a:solidFill>
              <a:latin typeface="Calibri"/>
              <a:ea typeface="Calibri"/>
              <a:cs typeface="Calibri"/>
              <a:sym typeface="Calibri"/>
            </a:endParaRPr>
          </a:p>
        </p:txBody>
      </p:sp>
      <p:sp>
        <p:nvSpPr>
          <p:cNvPr id="172" name="Google Shape;172;p10"/>
          <p:cNvSpPr txBox="1"/>
          <p:nvPr/>
        </p:nvSpPr>
        <p:spPr>
          <a:xfrm>
            <a:off x="549913" y="4002169"/>
            <a:ext cx="609361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SHELL: Shell is an environment in which we can run our commands, programs, and shell scripts. It is a user interface for access to an operating system's services.</a:t>
            </a:r>
            <a:endParaRPr sz="2000">
              <a:solidFill>
                <a:schemeClr val="dk1"/>
              </a:solidFill>
              <a:latin typeface="Calibri"/>
              <a:ea typeface="Calibri"/>
              <a:cs typeface="Calibri"/>
              <a:sym typeface="Calibri"/>
            </a:endParaRPr>
          </a:p>
        </p:txBody>
      </p:sp>
      <p:sp>
        <p:nvSpPr>
          <p:cNvPr id="173" name="Google Shape;173;p10"/>
          <p:cNvSpPr txBox="1"/>
          <p:nvPr/>
        </p:nvSpPr>
        <p:spPr>
          <a:xfrm>
            <a:off x="549913" y="5092115"/>
            <a:ext cx="6093618"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Application programs/software An application, or application program, is a software program that runs on your computer. It is excited by user. Some inbuilt application programs in Linux are terminal, Firefox browser, Libre office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GNU Movement and the GPL</a:t>
            </a:r>
            <a:endParaRPr/>
          </a:p>
        </p:txBody>
      </p:sp>
      <p:sp>
        <p:nvSpPr>
          <p:cNvPr id="179" name="Google Shape;17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GNU stands for Gnu's Not Unix, and it is pronounced as “g-noo”. </a:t>
            </a:r>
            <a:endParaRPr/>
          </a:p>
          <a:p>
            <a:pPr indent="-228600" lvl="0" marL="228600" rtl="0" algn="l">
              <a:lnSpc>
                <a:spcPct val="90000"/>
              </a:lnSpc>
              <a:spcBef>
                <a:spcPts val="1000"/>
              </a:spcBef>
              <a:spcAft>
                <a:spcPts val="0"/>
              </a:spcAft>
              <a:buClr>
                <a:schemeClr val="dk1"/>
              </a:buClr>
              <a:buSzPts val="2800"/>
              <a:buChar char="•"/>
            </a:pPr>
            <a:r>
              <a:rPr lang="en-US"/>
              <a:t>GNU is a free and open-source operating system that was started in 1984 by Richard Stallman. GNU is based on the Unix operating system, but it has been greatly modified over the years.</a:t>
            </a:r>
            <a:endParaRPr/>
          </a:p>
          <a:p>
            <a:pPr indent="-228600" lvl="0" marL="228600" rtl="0" algn="l">
              <a:lnSpc>
                <a:spcPct val="90000"/>
              </a:lnSpc>
              <a:spcBef>
                <a:spcPts val="1000"/>
              </a:spcBef>
              <a:spcAft>
                <a:spcPts val="0"/>
              </a:spcAft>
              <a:buClr>
                <a:schemeClr val="dk1"/>
              </a:buClr>
              <a:buSzPts val="2800"/>
              <a:buChar char="•"/>
            </a:pPr>
            <a:r>
              <a:rPr lang="en-US"/>
              <a:t>GNU make sure that any software source code licensed under it have to make originating source code open and freely available to all its users. Here, freely doesn't mean by cost but it means that it is freely available to users to distribute and modify the code.</a:t>
            </a:r>
            <a:endParaRPr/>
          </a:p>
          <a:p>
            <a:pPr indent="-228600" lvl="0" marL="228600" rtl="0" algn="l">
              <a:lnSpc>
                <a:spcPct val="90000"/>
              </a:lnSpc>
              <a:spcBef>
                <a:spcPts val="1000"/>
              </a:spcBef>
              <a:spcAft>
                <a:spcPts val="0"/>
              </a:spcAft>
              <a:buClr>
                <a:schemeClr val="dk1"/>
              </a:buClr>
              <a:buSzPts val="2800"/>
              <a:buChar char="•"/>
            </a:pPr>
            <a:r>
              <a:rPr lang="en-US"/>
              <a:t>lists terms and conditions for copying, modifying and distributing free software-a series of widely used free software licenses that guarantee end users </a:t>
            </a:r>
            <a:endParaRPr/>
          </a:p>
        </p:txBody>
      </p:sp>
      <p:pic>
        <p:nvPicPr>
          <p:cNvPr id="180" name="Google Shape;180;p11"/>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User add &amp; passwd</a:t>
            </a:r>
            <a:endParaRPr/>
          </a:p>
        </p:txBody>
      </p:sp>
      <p:sp>
        <p:nvSpPr>
          <p:cNvPr id="186" name="Google Shape;186;p12"/>
          <p:cNvSpPr txBox="1"/>
          <p:nvPr>
            <p:ph idx="1" type="body"/>
          </p:nvPr>
        </p:nvSpPr>
        <p:spPr>
          <a:xfrm>
            <a:off x="637032" y="140366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 is the prompt for regular users, whereas the # is the prompt solely for the root user.</a:t>
            </a:r>
            <a:endParaRPr/>
          </a:p>
          <a:p>
            <a:pPr indent="-228600" lvl="0" marL="228600" rtl="0" algn="l">
              <a:lnSpc>
                <a:spcPct val="90000"/>
              </a:lnSpc>
              <a:spcBef>
                <a:spcPts val="1000"/>
              </a:spcBef>
              <a:spcAft>
                <a:spcPts val="0"/>
              </a:spcAft>
              <a:buClr>
                <a:schemeClr val="dk1"/>
              </a:buClr>
              <a:buSzPts val="2800"/>
              <a:buChar char="•"/>
            </a:pPr>
            <a:r>
              <a:rPr lang="en-US"/>
              <a:t>Add by using privileges of super user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7" name="Google Shape;187;p12"/>
          <p:cNvPicPr preferRelativeResize="0"/>
          <p:nvPr/>
        </p:nvPicPr>
        <p:blipFill rotWithShape="1">
          <a:blip r:embed="rId3">
            <a:alphaModFix/>
          </a:blip>
          <a:srcRect b="0" l="0" r="0" t="0"/>
          <a:stretch/>
        </p:blipFill>
        <p:spPr>
          <a:xfrm>
            <a:off x="838200" y="3031808"/>
            <a:ext cx="7897327" cy="3651878"/>
          </a:xfrm>
          <a:prstGeom prst="rect">
            <a:avLst/>
          </a:prstGeom>
          <a:noFill/>
          <a:ln>
            <a:noFill/>
          </a:ln>
        </p:spPr>
      </p:pic>
      <p:pic>
        <p:nvPicPr>
          <p:cNvPr id="188" name="Google Shape;188;p12"/>
          <p:cNvPicPr preferRelativeResize="0"/>
          <p:nvPr/>
        </p:nvPicPr>
        <p:blipFill rotWithShape="1">
          <a:blip r:embed="rId4">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Update passwd</a:t>
            </a:r>
            <a:endParaRPr/>
          </a:p>
        </p:txBody>
      </p:sp>
      <p:pic>
        <p:nvPicPr>
          <p:cNvPr id="194" name="Google Shape;194;p13"/>
          <p:cNvPicPr preferRelativeResize="0"/>
          <p:nvPr>
            <p:ph idx="1" type="body"/>
          </p:nvPr>
        </p:nvPicPr>
        <p:blipFill rotWithShape="1">
          <a:blip r:embed="rId3">
            <a:alphaModFix/>
          </a:blip>
          <a:srcRect b="0" l="0" r="0" t="0"/>
          <a:stretch/>
        </p:blipFill>
        <p:spPr>
          <a:xfrm>
            <a:off x="272796" y="4645152"/>
            <a:ext cx="9145524" cy="2382822"/>
          </a:xfrm>
          <a:prstGeom prst="rect">
            <a:avLst/>
          </a:prstGeom>
          <a:noFill/>
          <a:ln>
            <a:noFill/>
          </a:ln>
        </p:spPr>
      </p:pic>
      <p:pic>
        <p:nvPicPr>
          <p:cNvPr id="195" name="Google Shape;195;p13"/>
          <p:cNvPicPr preferRelativeResize="0"/>
          <p:nvPr/>
        </p:nvPicPr>
        <p:blipFill rotWithShape="1">
          <a:blip r:embed="rId4">
            <a:alphaModFix/>
          </a:blip>
          <a:srcRect b="0" l="0" r="0" t="0"/>
          <a:stretch/>
        </p:blipFill>
        <p:spPr>
          <a:xfrm>
            <a:off x="272796" y="1307855"/>
            <a:ext cx="11353800" cy="3245857"/>
          </a:xfrm>
          <a:prstGeom prst="rect">
            <a:avLst/>
          </a:prstGeom>
          <a:noFill/>
          <a:ln>
            <a:noFill/>
          </a:ln>
        </p:spPr>
      </p:pic>
      <p:pic>
        <p:nvPicPr>
          <p:cNvPr id="196" name="Google Shape;196;p13"/>
          <p:cNvPicPr preferRelativeResize="0"/>
          <p:nvPr/>
        </p:nvPicPr>
        <p:blipFill rotWithShape="1">
          <a:blip r:embed="rId5">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idx="1" type="body"/>
          </p:nvPr>
        </p:nvSpPr>
        <p:spPr>
          <a:xfrm>
            <a:off x="838200" y="239712"/>
            <a:ext cx="10515600" cy="496093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Installing apps using apt is as easy as: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sudo apt install app_name</a:t>
            </a:r>
            <a:endParaRPr/>
          </a:p>
          <a:p>
            <a:pPr indent="-228600" lvl="0" marL="228600" rtl="0" algn="l">
              <a:lnSpc>
                <a:spcPct val="90000"/>
              </a:lnSpc>
              <a:spcBef>
                <a:spcPts val="1000"/>
              </a:spcBef>
              <a:spcAft>
                <a:spcPts val="0"/>
              </a:spcAft>
              <a:buClr>
                <a:schemeClr val="dk1"/>
              </a:buClr>
              <a:buSzPts val="2800"/>
              <a:buChar char="•"/>
            </a:pPr>
            <a:r>
              <a:rPr lang="en-US"/>
              <a:t>Uninstalling an app via apt is also super easy:</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sudo apt remove app_name</a:t>
            </a:r>
            <a:endParaRPr/>
          </a:p>
          <a:p>
            <a:pPr indent="-228600" lvl="0" marL="228600" rtl="0" algn="l">
              <a:lnSpc>
                <a:spcPct val="90000"/>
              </a:lnSpc>
              <a:spcBef>
                <a:spcPts val="1000"/>
              </a:spcBef>
              <a:spcAft>
                <a:spcPts val="0"/>
              </a:spcAft>
              <a:buClr>
                <a:schemeClr val="dk1"/>
              </a:buClr>
              <a:buSzPts val="2800"/>
              <a:buChar char="•"/>
            </a:pPr>
            <a:r>
              <a:rPr lang="en-US"/>
              <a:t>To upgrade your installed apps, you'll first need to update the app repository:</a:t>
            </a:r>
            <a:endParaRPr/>
          </a:p>
          <a:p>
            <a:pPr indent="-228600" lvl="0" marL="228600" rtl="0" algn="l">
              <a:lnSpc>
                <a:spcPct val="90000"/>
              </a:lnSpc>
              <a:spcBef>
                <a:spcPts val="1000"/>
              </a:spcBef>
              <a:spcAft>
                <a:spcPts val="0"/>
              </a:spcAft>
              <a:buClr>
                <a:schemeClr val="dk1"/>
              </a:buClr>
              <a:buSzPts val="2800"/>
              <a:buChar char="•"/>
            </a:pPr>
            <a:r>
              <a:rPr lang="en-US"/>
              <a:t>$ sudo apt update</a:t>
            </a:r>
            <a:endParaRPr/>
          </a:p>
          <a:p>
            <a:pPr indent="-228600" lvl="0" marL="228600" rtl="0" algn="l">
              <a:lnSpc>
                <a:spcPct val="90000"/>
              </a:lnSpc>
              <a:spcBef>
                <a:spcPts val="1000"/>
              </a:spcBef>
              <a:spcAft>
                <a:spcPts val="0"/>
              </a:spcAft>
              <a:buClr>
                <a:schemeClr val="dk1"/>
              </a:buClr>
              <a:buSzPts val="2800"/>
              <a:buChar char="•"/>
            </a:pPr>
            <a:r>
              <a:rPr lang="en-US"/>
              <a:t>Once finished, you can update any apps that need updating with the following:</a:t>
            </a:r>
            <a:endParaRPr/>
          </a:p>
          <a:p>
            <a:pPr indent="-228600" lvl="0" marL="228600" rtl="0" algn="l">
              <a:lnSpc>
                <a:spcPct val="90000"/>
              </a:lnSpc>
              <a:spcBef>
                <a:spcPts val="1000"/>
              </a:spcBef>
              <a:spcAft>
                <a:spcPts val="0"/>
              </a:spcAft>
              <a:buClr>
                <a:schemeClr val="dk1"/>
              </a:buClr>
              <a:buSzPts val="2800"/>
              <a:buChar char="•"/>
            </a:pPr>
            <a:r>
              <a:rPr lang="en-US"/>
              <a:t>$ sudo apt upgrade</a:t>
            </a:r>
            <a:endParaRPr/>
          </a:p>
          <a:p>
            <a:pPr indent="-228600" lvl="0" marL="228600" rtl="0" algn="l">
              <a:lnSpc>
                <a:spcPct val="90000"/>
              </a:lnSpc>
              <a:spcBef>
                <a:spcPts val="1000"/>
              </a:spcBef>
              <a:spcAft>
                <a:spcPts val="0"/>
              </a:spcAft>
              <a:buClr>
                <a:schemeClr val="dk1"/>
              </a:buClr>
              <a:buSzPts val="2800"/>
              <a:buChar char="•"/>
            </a:pPr>
            <a:r>
              <a:rPr lang="en-US"/>
              <a:t>$ sudo apt update app_name</a:t>
            </a:r>
            <a:endParaRPr/>
          </a:p>
        </p:txBody>
      </p:sp>
      <p:pic>
        <p:nvPicPr>
          <p:cNvPr id="202" name="Google Shape;202;p14"/>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Logging In and Out with the Command Line</a:t>
            </a:r>
            <a:endParaRPr/>
          </a:p>
        </p:txBody>
      </p:sp>
      <p:sp>
        <p:nvSpPr>
          <p:cNvPr id="208" name="Google Shape;20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you log in to an account, you can enter and execute commands. Logging in to your Linux account involves two steps: entering your username and then entering your password. </a:t>
            </a:r>
            <a:endParaRPr/>
          </a:p>
          <a:p>
            <a:pPr indent="-228600" lvl="0" marL="228600" rtl="0" algn="l">
              <a:lnSpc>
                <a:spcPct val="90000"/>
              </a:lnSpc>
              <a:spcBef>
                <a:spcPts val="1000"/>
              </a:spcBef>
              <a:spcAft>
                <a:spcPts val="0"/>
              </a:spcAft>
              <a:buClr>
                <a:schemeClr val="dk1"/>
              </a:buClr>
              <a:buSzPts val="2800"/>
              <a:buChar char="•"/>
            </a:pPr>
            <a:r>
              <a:rPr lang="en-US"/>
              <a:t>To end your session, issue the logout or exit command. </a:t>
            </a:r>
            <a:endParaRPr/>
          </a:p>
          <a:p>
            <a:pPr indent="-228600" lvl="0" marL="228600" rtl="0" algn="l">
              <a:lnSpc>
                <a:spcPct val="90000"/>
              </a:lnSpc>
              <a:spcBef>
                <a:spcPts val="1000"/>
              </a:spcBef>
              <a:spcAft>
                <a:spcPts val="0"/>
              </a:spcAft>
              <a:buClr>
                <a:schemeClr val="dk1"/>
              </a:buClr>
              <a:buSzPts val="2800"/>
              <a:buChar char="•"/>
            </a:pPr>
            <a:r>
              <a:rPr lang="en-US"/>
              <a:t>[$ logout or exit</a:t>
            </a:r>
            <a:endParaRPr/>
          </a:p>
          <a:p>
            <a:pPr indent="-228600" lvl="0" marL="228600" rtl="0" algn="l">
              <a:lnSpc>
                <a:spcPct val="90000"/>
              </a:lnSpc>
              <a:spcBef>
                <a:spcPts val="1000"/>
              </a:spcBef>
              <a:spcAft>
                <a:spcPts val="0"/>
              </a:spcAft>
              <a:buClr>
                <a:schemeClr val="dk1"/>
              </a:buClr>
              <a:buSzPts val="2800"/>
              <a:buChar char="•"/>
            </a:pPr>
            <a:r>
              <a:rPr lang="en-US"/>
              <a:t>If you want to turn off your computer, you must first shut down Linux.</a:t>
            </a:r>
            <a:endParaRPr/>
          </a:p>
          <a:p>
            <a:pPr indent="-228600" lvl="0" marL="228600" rtl="0" algn="l">
              <a:lnSpc>
                <a:spcPct val="90000"/>
              </a:lnSpc>
              <a:spcBef>
                <a:spcPts val="1000"/>
              </a:spcBef>
              <a:spcAft>
                <a:spcPts val="0"/>
              </a:spcAft>
              <a:buClr>
                <a:schemeClr val="dk1"/>
              </a:buClr>
              <a:buSzPts val="2800"/>
              <a:buChar char="•"/>
            </a:pPr>
            <a:r>
              <a:rPr lang="en-US"/>
              <a:t>halt</a:t>
            </a:r>
            <a:endParaRPr/>
          </a:p>
          <a:p>
            <a:pPr indent="-228600" lvl="0" marL="228600" rtl="0" algn="l">
              <a:lnSpc>
                <a:spcPct val="90000"/>
              </a:lnSpc>
              <a:spcBef>
                <a:spcPts val="1000"/>
              </a:spcBef>
              <a:spcAft>
                <a:spcPts val="0"/>
              </a:spcAft>
              <a:buClr>
                <a:schemeClr val="dk1"/>
              </a:buClr>
              <a:buSzPts val="2800"/>
              <a:buChar char="•"/>
            </a:pPr>
            <a:r>
              <a:rPr lang="en-US"/>
              <a:t>Alternatively, you can use the shutdown command with the -h option</a:t>
            </a:r>
            <a:endParaRPr/>
          </a:p>
          <a:p>
            <a:pPr indent="-228600" lvl="0" marL="228600" rtl="0" algn="l">
              <a:lnSpc>
                <a:spcPct val="90000"/>
              </a:lnSpc>
              <a:spcBef>
                <a:spcPts val="1000"/>
              </a:spcBef>
              <a:spcAft>
                <a:spcPts val="0"/>
              </a:spcAft>
              <a:buClr>
                <a:schemeClr val="dk1"/>
              </a:buClr>
              <a:buSzPts val="2800"/>
              <a:buChar char="•"/>
            </a:pPr>
            <a:r>
              <a:rPr lang="en-US"/>
              <a:t># shutdown -h now</a:t>
            </a:r>
            <a:endParaRPr/>
          </a:p>
        </p:txBody>
      </p:sp>
      <p:pic>
        <p:nvPicPr>
          <p:cNvPr id="209" name="Google Shape;209;p15"/>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6"/>
          <p:cNvSpPr txBox="1"/>
          <p:nvPr>
            <p:ph idx="1" type="body"/>
          </p:nvPr>
        </p:nvSpPr>
        <p:spPr>
          <a:xfrm>
            <a:off x="574729" y="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1" i="0" lang="en-US">
                <a:solidFill>
                  <a:srgbClr val="222222"/>
                </a:solidFill>
                <a:latin typeface="Arial"/>
                <a:ea typeface="Arial"/>
                <a:cs typeface="Arial"/>
                <a:sym typeface="Arial"/>
              </a:rPr>
              <a:t>SSH</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SSH which stands for Secure Shell, It is used to connect to a remote computer securely. </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Compare to Telnet, SSH is secure wherein the client /server connection is authenticated using a digital certificate and passwords are encrypted.</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 Hence it’s widely used by system administrators to control remote Linux servers. Once you are logged in, you can execute any commands that you do in your terminal</a:t>
            </a:r>
            <a:endParaRPr/>
          </a:p>
          <a:p>
            <a:pPr indent="-50800" lvl="0" marL="228600" rtl="0" algn="l">
              <a:lnSpc>
                <a:spcPct val="90000"/>
              </a:lnSpc>
              <a:spcBef>
                <a:spcPts val="1000"/>
              </a:spcBef>
              <a:spcAft>
                <a:spcPts val="0"/>
              </a:spcAft>
              <a:buClr>
                <a:schemeClr val="dk1"/>
              </a:buClr>
              <a:buSzPts val="2800"/>
              <a:buNone/>
            </a:pPr>
            <a:r>
              <a:t/>
            </a:r>
            <a:endParaRPr b="0" i="0">
              <a:solidFill>
                <a:srgbClr val="222222"/>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pic>
        <p:nvPicPr>
          <p:cNvPr id="215" name="Google Shape;215;p16"/>
          <p:cNvPicPr preferRelativeResize="0"/>
          <p:nvPr/>
        </p:nvPicPr>
        <p:blipFill rotWithShape="1">
          <a:blip r:embed="rId3">
            <a:alphaModFix/>
          </a:blip>
          <a:srcRect b="0" l="0" r="0" t="0"/>
          <a:stretch/>
        </p:blipFill>
        <p:spPr>
          <a:xfrm>
            <a:off x="764015" y="4324027"/>
            <a:ext cx="8770829" cy="2169764"/>
          </a:xfrm>
          <a:prstGeom prst="rect">
            <a:avLst/>
          </a:prstGeom>
          <a:noFill/>
          <a:ln>
            <a:noFill/>
          </a:ln>
        </p:spPr>
      </p:pic>
      <p:sp>
        <p:nvSpPr>
          <p:cNvPr id="216" name="Google Shape;216;p16"/>
          <p:cNvSpPr/>
          <p:nvPr/>
        </p:nvSpPr>
        <p:spPr>
          <a:xfrm>
            <a:off x="729631" y="3846973"/>
            <a:ext cx="7784503" cy="477054"/>
          </a:xfrm>
          <a:prstGeom prst="rect">
            <a:avLst/>
          </a:prstGeom>
          <a:no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222222"/>
              </a:buClr>
              <a:buSzPts val="2800"/>
              <a:buFont typeface="Courier"/>
              <a:buNone/>
            </a:pPr>
            <a:r>
              <a:rPr b="0" i="0" lang="en-US" sz="2800" u="none" cap="none" strike="noStrike">
                <a:solidFill>
                  <a:srgbClr val="222222"/>
                </a:solidFill>
                <a:latin typeface="Courier"/>
                <a:ea typeface="Courier"/>
                <a:cs typeface="Courier"/>
                <a:sym typeface="Courier"/>
              </a:rPr>
              <a:t>SSH username@ip-address or hostname</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295759" y="24479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1" i="0" lang="en-US">
                <a:solidFill>
                  <a:srgbClr val="222222"/>
                </a:solidFill>
                <a:latin typeface="Arial"/>
                <a:ea typeface="Arial"/>
                <a:cs typeface="Arial"/>
                <a:sym typeface="Arial"/>
              </a:rPr>
              <a:t>FTP</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FTP</a:t>
            </a:r>
            <a:r>
              <a:rPr b="1" i="0" lang="en-US">
                <a:solidFill>
                  <a:srgbClr val="222222"/>
                </a:solidFill>
                <a:latin typeface="Arial"/>
                <a:ea typeface="Arial"/>
                <a:cs typeface="Arial"/>
                <a:sym typeface="Arial"/>
              </a:rPr>
              <a:t> is file transfer protocol</a:t>
            </a:r>
            <a:r>
              <a:rPr b="0" i="0" lang="en-US">
                <a:solidFill>
                  <a:srgbClr val="222222"/>
                </a:solidFill>
                <a:latin typeface="Arial"/>
                <a:ea typeface="Arial"/>
                <a:cs typeface="Arial"/>
                <a:sym typeface="Arial"/>
              </a:rPr>
              <a:t>. It’s the </a:t>
            </a:r>
            <a:r>
              <a:rPr b="1" i="0" lang="en-US">
                <a:solidFill>
                  <a:srgbClr val="222222"/>
                </a:solidFill>
                <a:latin typeface="Arial"/>
                <a:ea typeface="Arial"/>
                <a:cs typeface="Arial"/>
                <a:sym typeface="Arial"/>
              </a:rPr>
              <a:t>most preferred protocol for</a:t>
            </a:r>
            <a:r>
              <a:rPr b="0" i="0" lang="en-US">
                <a:solidFill>
                  <a:srgbClr val="222222"/>
                </a:solidFill>
                <a:latin typeface="Arial"/>
                <a:ea typeface="Arial"/>
                <a:cs typeface="Arial"/>
                <a:sym typeface="Arial"/>
              </a:rPr>
              <a:t> </a:t>
            </a:r>
            <a:r>
              <a:rPr b="1" i="0" lang="en-US">
                <a:solidFill>
                  <a:srgbClr val="222222"/>
                </a:solidFill>
                <a:latin typeface="Arial"/>
                <a:ea typeface="Arial"/>
                <a:cs typeface="Arial"/>
                <a:sym typeface="Arial"/>
              </a:rPr>
              <a:t>data transfer</a:t>
            </a:r>
            <a:r>
              <a:rPr b="0" i="0" lang="en-US">
                <a:solidFill>
                  <a:srgbClr val="222222"/>
                </a:solidFill>
                <a:latin typeface="Arial"/>
                <a:ea typeface="Arial"/>
                <a:cs typeface="Arial"/>
                <a:sym typeface="Arial"/>
              </a:rPr>
              <a:t> amongst computers.</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You can use FTP to –</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Logging in and establishing a connection with a remote host</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Upload and download files</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Navigating through directories</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Browsing contents of the directories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22" name="Google Shape;222;p17"/>
          <p:cNvSpPr/>
          <p:nvPr/>
        </p:nvSpPr>
        <p:spPr>
          <a:xfrm>
            <a:off x="790413" y="4388387"/>
            <a:ext cx="4124847" cy="415498"/>
          </a:xfrm>
          <a:prstGeom prst="rect">
            <a:avLst/>
          </a:prstGeom>
          <a:noFill/>
          <a:ln>
            <a:noFill/>
          </a:ln>
        </p:spPr>
        <p:txBody>
          <a:bodyPr anchorCtr="0" anchor="ctr" bIns="45700" lIns="91425" spcFirstLastPara="1" rIns="91425" wrap="square" tIns="0">
            <a:spAutoFit/>
          </a:bodyPr>
          <a:lstStyle/>
          <a:p>
            <a:pPr indent="0" lvl="0" marL="0" marR="0" rtl="0" algn="l">
              <a:lnSpc>
                <a:spcPct val="100000"/>
              </a:lnSpc>
              <a:spcBef>
                <a:spcPts val="0"/>
              </a:spcBef>
              <a:spcAft>
                <a:spcPts val="0"/>
              </a:spcAft>
              <a:buClr>
                <a:srgbClr val="222222"/>
              </a:buClr>
              <a:buSzPts val="2400"/>
              <a:buFont typeface="Courier"/>
              <a:buNone/>
            </a:pPr>
            <a:r>
              <a:rPr b="0" i="0" lang="en-US" sz="2400" u="none" cap="none" strike="noStrike">
                <a:solidFill>
                  <a:srgbClr val="222222"/>
                </a:solidFill>
                <a:latin typeface="Courier"/>
                <a:ea typeface="Courier"/>
                <a:cs typeface="Courier"/>
                <a:sym typeface="Courier"/>
              </a:rPr>
              <a:t>ftp hostname="" or=""</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p:txBody>
      </p:sp>
      <p:pic>
        <p:nvPicPr>
          <p:cNvPr id="223" name="Google Shape;223;p17"/>
          <p:cNvPicPr preferRelativeResize="0"/>
          <p:nvPr/>
        </p:nvPicPr>
        <p:blipFill rotWithShape="1">
          <a:blip r:embed="rId3">
            <a:alphaModFix/>
          </a:blip>
          <a:srcRect b="0" l="0" r="0" t="0"/>
          <a:stretch/>
        </p:blipFill>
        <p:spPr>
          <a:xfrm>
            <a:off x="5947151" y="2393627"/>
            <a:ext cx="6374001" cy="45806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idx="1" type="body"/>
          </p:nvPr>
        </p:nvSpPr>
        <p:spPr>
          <a:xfrm>
            <a:off x="481739" y="384283"/>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22222"/>
              </a:buClr>
              <a:buSzPts val="2800"/>
              <a:buChar char="•"/>
            </a:pPr>
            <a:r>
              <a:rPr b="1" i="0" lang="en-US">
                <a:solidFill>
                  <a:srgbClr val="222222"/>
                </a:solidFill>
                <a:latin typeface="Arial"/>
                <a:ea typeface="Arial"/>
                <a:cs typeface="Arial"/>
                <a:sym typeface="Arial"/>
              </a:rPr>
              <a:t>Telnet</a:t>
            </a:r>
            <a:endParaRPr/>
          </a:p>
          <a:p>
            <a:pPr indent="-228600" lvl="0" marL="228600" rtl="0" algn="l">
              <a:lnSpc>
                <a:spcPct val="90000"/>
              </a:lnSpc>
              <a:spcBef>
                <a:spcPts val="1000"/>
              </a:spcBef>
              <a:spcAft>
                <a:spcPts val="0"/>
              </a:spcAft>
              <a:buClr>
                <a:srgbClr val="222222"/>
              </a:buClr>
              <a:buSzPts val="2800"/>
              <a:buChar char="•"/>
            </a:pPr>
            <a:r>
              <a:rPr b="0" i="0" lang="en-US">
                <a:solidFill>
                  <a:srgbClr val="222222"/>
                </a:solidFill>
                <a:latin typeface="Arial"/>
                <a:ea typeface="Arial"/>
                <a:cs typeface="Arial"/>
                <a:sym typeface="Arial"/>
              </a:rPr>
              <a:t>Telnet helps to –</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connect to a remote Linux computer</a:t>
            </a:r>
            <a:endParaRPr/>
          </a:p>
          <a:p>
            <a:pPr indent="-228600" lvl="0" marL="228600" rtl="0" algn="l">
              <a:lnSpc>
                <a:spcPct val="90000"/>
              </a:lnSpc>
              <a:spcBef>
                <a:spcPts val="1000"/>
              </a:spcBef>
              <a:spcAft>
                <a:spcPts val="0"/>
              </a:spcAft>
              <a:buClr>
                <a:srgbClr val="222222"/>
              </a:buClr>
              <a:buSzPts val="2800"/>
              <a:buFont typeface="Arial"/>
              <a:buChar char="•"/>
            </a:pPr>
            <a:r>
              <a:rPr b="0" i="0" lang="en-US">
                <a:solidFill>
                  <a:srgbClr val="222222"/>
                </a:solidFill>
                <a:latin typeface="Arial"/>
                <a:ea typeface="Arial"/>
                <a:cs typeface="Arial"/>
                <a:sym typeface="Arial"/>
              </a:rPr>
              <a:t>run programs remotely and conduct administration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29" name="Google Shape;229;p18"/>
          <p:cNvPicPr preferRelativeResize="0"/>
          <p:nvPr/>
        </p:nvPicPr>
        <p:blipFill rotWithShape="1">
          <a:blip r:embed="rId3">
            <a:alphaModFix/>
          </a:blip>
          <a:srcRect b="0" l="0" r="0" t="0"/>
          <a:stretch/>
        </p:blipFill>
        <p:spPr>
          <a:xfrm>
            <a:off x="1194661" y="2386739"/>
            <a:ext cx="9111712" cy="44712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Linux shell programming </a:t>
            </a:r>
            <a:endParaRPr/>
          </a:p>
        </p:txBody>
      </p:sp>
      <p:sp>
        <p:nvSpPr>
          <p:cNvPr id="235" name="Google Shape;235;p19"/>
          <p:cNvSpPr txBox="1"/>
          <p:nvPr>
            <p:ph idx="1" type="body"/>
          </p:nvPr>
        </p:nvSpPr>
        <p:spPr>
          <a:xfrm>
            <a:off x="838200" y="131127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What is Shell?</a:t>
            </a:r>
            <a:endParaRPr/>
          </a:p>
          <a:p>
            <a:pPr indent="-228600" lvl="0" marL="228600" rtl="0" algn="l">
              <a:lnSpc>
                <a:spcPct val="90000"/>
              </a:lnSpc>
              <a:spcBef>
                <a:spcPts val="1000"/>
              </a:spcBef>
              <a:spcAft>
                <a:spcPts val="0"/>
              </a:spcAft>
              <a:buClr>
                <a:srgbClr val="273239"/>
              </a:buClr>
              <a:buSzPts val="2800"/>
              <a:buChar char="•"/>
            </a:pPr>
            <a:r>
              <a:rPr b="0" i="0" lang="en-US">
                <a:solidFill>
                  <a:srgbClr val="273239"/>
                </a:solidFill>
                <a:latin typeface="Nunito"/>
                <a:ea typeface="Nunito"/>
                <a:cs typeface="Nunito"/>
                <a:sym typeface="Nunito"/>
              </a:rPr>
              <a:t>A shell is a special user program that provides an interface for the user to use operating system services. </a:t>
            </a:r>
            <a:endParaRPr/>
          </a:p>
          <a:p>
            <a:pPr indent="-228600" lvl="0" marL="228600" rtl="0" algn="l">
              <a:lnSpc>
                <a:spcPct val="90000"/>
              </a:lnSpc>
              <a:spcBef>
                <a:spcPts val="1000"/>
              </a:spcBef>
              <a:spcAft>
                <a:spcPts val="0"/>
              </a:spcAft>
              <a:buClr>
                <a:srgbClr val="273239"/>
              </a:buClr>
              <a:buSzPts val="2800"/>
              <a:buChar char="•"/>
            </a:pPr>
            <a:r>
              <a:rPr b="0" i="0" lang="en-US">
                <a:solidFill>
                  <a:srgbClr val="273239"/>
                </a:solidFill>
                <a:latin typeface="Nunito"/>
                <a:ea typeface="Nunito"/>
                <a:cs typeface="Nunito"/>
                <a:sym typeface="Nunito"/>
              </a:rPr>
              <a:t>Shell accepts human-readable commands from users and converts them into something which the kernel can understand.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36" name="Google Shape;236;p19"/>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pic>
        <p:nvPicPr>
          <p:cNvPr descr="Lightbox" id="237" name="Google Shape;237;p19"/>
          <p:cNvPicPr preferRelativeResize="0"/>
          <p:nvPr/>
        </p:nvPicPr>
        <p:blipFill rotWithShape="1">
          <a:blip r:embed="rId4">
            <a:alphaModFix/>
          </a:blip>
          <a:srcRect b="0" l="0" r="0" t="0"/>
          <a:stretch/>
        </p:blipFill>
        <p:spPr>
          <a:xfrm>
            <a:off x="5514975" y="3429000"/>
            <a:ext cx="6000749" cy="34718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Linux Programming </a:t>
            </a:r>
            <a:endParaRPr/>
          </a:p>
        </p:txBody>
      </p:sp>
      <p:sp>
        <p:nvSpPr>
          <p:cNvPr id="96" name="Google Shape;96;p2"/>
          <p:cNvSpPr txBox="1"/>
          <p:nvPr>
            <p:ph idx="1" type="body"/>
          </p:nvPr>
        </p:nvSpPr>
        <p:spPr>
          <a:xfrm>
            <a:off x="681038" y="1425575"/>
            <a:ext cx="10515600" cy="32439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Linux History and Operation</a:t>
            </a:r>
            <a:endParaRPr/>
          </a:p>
          <a:p>
            <a:pPr indent="-228600" lvl="0" marL="228600" rtl="0" algn="l">
              <a:lnSpc>
                <a:spcPct val="90000"/>
              </a:lnSpc>
              <a:spcBef>
                <a:spcPts val="1000"/>
              </a:spcBef>
              <a:spcAft>
                <a:spcPts val="0"/>
              </a:spcAft>
              <a:buClr>
                <a:schemeClr val="dk1"/>
              </a:buClr>
              <a:buSzPts val="2400"/>
              <a:buChar char="•"/>
            </a:pPr>
            <a:r>
              <a:rPr lang="en-US" sz="2400"/>
              <a:t>Installing and Configuring Linux (Ubuntu and CentOS)</a:t>
            </a:r>
            <a:endParaRPr sz="2400"/>
          </a:p>
          <a:p>
            <a:pPr indent="-228600" lvl="0" marL="228600" rtl="0" algn="l">
              <a:lnSpc>
                <a:spcPct val="90000"/>
              </a:lnSpc>
              <a:spcBef>
                <a:spcPts val="1000"/>
              </a:spcBef>
              <a:spcAft>
                <a:spcPts val="0"/>
              </a:spcAft>
              <a:buClr>
                <a:schemeClr val="dk1"/>
              </a:buClr>
              <a:buSzPts val="2400"/>
              <a:buChar char="•"/>
            </a:pPr>
            <a:r>
              <a:rPr lang="en-US" sz="2400"/>
              <a:t>Basic Commands</a:t>
            </a:r>
            <a:endParaRPr/>
          </a:p>
          <a:p>
            <a:pPr indent="-228600" lvl="0" marL="228600" rtl="0" algn="l">
              <a:lnSpc>
                <a:spcPct val="90000"/>
              </a:lnSpc>
              <a:spcBef>
                <a:spcPts val="1000"/>
              </a:spcBef>
              <a:spcAft>
                <a:spcPts val="0"/>
              </a:spcAft>
              <a:buClr>
                <a:schemeClr val="dk1"/>
              </a:buClr>
              <a:buSzPts val="2400"/>
              <a:buChar char="•"/>
            </a:pPr>
            <a:r>
              <a:rPr lang="en-US" sz="2400"/>
              <a:t>Gaining confidence with Linux</a:t>
            </a:r>
            <a:endParaRPr/>
          </a:p>
          <a:p>
            <a:pPr indent="-228600" lvl="0" marL="228600" rtl="0" algn="l">
              <a:lnSpc>
                <a:spcPct val="90000"/>
              </a:lnSpc>
              <a:spcBef>
                <a:spcPts val="1000"/>
              </a:spcBef>
              <a:spcAft>
                <a:spcPts val="0"/>
              </a:spcAft>
              <a:buClr>
                <a:schemeClr val="dk1"/>
              </a:buClr>
              <a:buSzPts val="2400"/>
              <a:buChar char="•"/>
            </a:pPr>
            <a:r>
              <a:rPr lang="en-US" sz="2400"/>
              <a:t>Vi/vim/gedit editior</a:t>
            </a:r>
            <a:endParaRPr sz="2400"/>
          </a:p>
          <a:p>
            <a:pPr indent="-228600" lvl="0" marL="228600" rtl="0" algn="l">
              <a:lnSpc>
                <a:spcPct val="90000"/>
              </a:lnSpc>
              <a:spcBef>
                <a:spcPts val="1000"/>
              </a:spcBef>
              <a:spcAft>
                <a:spcPts val="0"/>
              </a:spcAft>
              <a:buClr>
                <a:schemeClr val="dk1"/>
              </a:buClr>
              <a:buSzPts val="2400"/>
              <a:buChar char="•"/>
            </a:pPr>
            <a:r>
              <a:rPr lang="en-US" sz="2400"/>
              <a:t>Linux shell programming</a:t>
            </a:r>
            <a:endParaRPr/>
          </a:p>
          <a:p>
            <a:pPr indent="-228600" lvl="0" marL="228600" rtl="0" algn="l">
              <a:lnSpc>
                <a:spcPct val="90000"/>
              </a:lnSpc>
              <a:spcBef>
                <a:spcPts val="1000"/>
              </a:spcBef>
              <a:spcAft>
                <a:spcPts val="0"/>
              </a:spcAft>
              <a:buClr>
                <a:schemeClr val="dk1"/>
              </a:buClr>
              <a:buSzPts val="2400"/>
              <a:buChar char="•"/>
            </a:pPr>
            <a:r>
              <a:rPr lang="en-US" sz="2400"/>
              <a:t>Git / GitHub </a:t>
            </a:r>
            <a:endParaRPr/>
          </a:p>
        </p:txBody>
      </p:sp>
      <p:sp>
        <p:nvSpPr>
          <p:cNvPr id="97" name="Google Shape;97;p2"/>
          <p:cNvSpPr txBox="1"/>
          <p:nvPr/>
        </p:nvSpPr>
        <p:spPr>
          <a:xfrm>
            <a:off x="681038" y="4520079"/>
            <a:ext cx="92202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Reference Books: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 1. Linux: The Complete Reference – Petersen/ TMH 6 th Edition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2. The Linux Programming Interface: Linux and UNIX System Programming Handbook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3. Pro Bash Programming: Scripting the GNU/Linux Shell, Second Edition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4. Beginning Unix – Joe Marilino (Wrox Publication)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5. Linux Command Line and Shell Scripting Bible – Blum (Wiley – India)</a:t>
            </a:r>
            <a:endParaRPr/>
          </a:p>
        </p:txBody>
      </p:sp>
      <p:pic>
        <p:nvPicPr>
          <p:cNvPr id="98" name="Google Shape;98;p2"/>
          <p:cNvPicPr preferRelativeResize="0"/>
          <p:nvPr/>
        </p:nvPicPr>
        <p:blipFill rotWithShape="1">
          <a:blip r:embed="rId3">
            <a:alphaModFix/>
          </a:blip>
          <a:srcRect b="0" l="0" r="0" t="0"/>
          <a:stretch/>
        </p:blipFill>
        <p:spPr>
          <a:xfrm>
            <a:off x="9481979" y="49371"/>
            <a:ext cx="1571942" cy="921385"/>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idx="1" type="body"/>
          </p:nvPr>
        </p:nvSpPr>
        <p:spPr>
          <a:xfrm>
            <a:off x="538321" y="654050"/>
            <a:ext cx="10515600" cy="6203949"/>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90000"/>
              </a:lnSpc>
              <a:spcBef>
                <a:spcPts val="0"/>
              </a:spcBef>
              <a:spcAft>
                <a:spcPts val="0"/>
              </a:spcAft>
              <a:buClr>
                <a:srgbClr val="273239"/>
              </a:buClr>
              <a:buSzPct val="100000"/>
              <a:buChar char="•"/>
            </a:pPr>
            <a:r>
              <a:rPr b="0" i="0" lang="en-US" sz="4200">
                <a:solidFill>
                  <a:srgbClr val="273239"/>
                </a:solidFill>
              </a:rPr>
              <a:t>Shell is broadly classified into two categories –</a:t>
            </a:r>
            <a:endParaRPr/>
          </a:p>
          <a:p>
            <a:pPr indent="-228600" lvl="0" marL="228600" rtl="0" algn="l">
              <a:lnSpc>
                <a:spcPct val="90000"/>
              </a:lnSpc>
              <a:spcBef>
                <a:spcPts val="1000"/>
              </a:spcBef>
              <a:spcAft>
                <a:spcPts val="0"/>
              </a:spcAft>
              <a:buClr>
                <a:srgbClr val="273239"/>
              </a:buClr>
              <a:buSzPct val="100000"/>
              <a:buFont typeface="Arial"/>
              <a:buChar char="•"/>
            </a:pPr>
            <a:r>
              <a:rPr b="0" i="0" lang="en-US" sz="4200">
                <a:solidFill>
                  <a:srgbClr val="273239"/>
                </a:solidFill>
              </a:rPr>
              <a:t>Command Line Shell</a:t>
            </a:r>
            <a:endParaRPr/>
          </a:p>
          <a:p>
            <a:pPr indent="-228600" lvl="0" marL="228600" rtl="0" algn="l">
              <a:lnSpc>
                <a:spcPct val="90000"/>
              </a:lnSpc>
              <a:spcBef>
                <a:spcPts val="1000"/>
              </a:spcBef>
              <a:spcAft>
                <a:spcPts val="0"/>
              </a:spcAft>
              <a:buClr>
                <a:srgbClr val="273239"/>
              </a:buClr>
              <a:buSzPct val="100000"/>
              <a:buFont typeface="Arial"/>
              <a:buChar char="•"/>
            </a:pPr>
            <a:r>
              <a:rPr b="0" i="0" lang="en-US" sz="4200">
                <a:solidFill>
                  <a:srgbClr val="273239"/>
                </a:solidFill>
              </a:rPr>
              <a:t>Graphical shell</a:t>
            </a:r>
            <a:endParaRPr/>
          </a:p>
          <a:p>
            <a:pPr indent="-101917" lvl="0" marL="228600" rtl="0" algn="l">
              <a:lnSpc>
                <a:spcPct val="90000"/>
              </a:lnSpc>
              <a:spcBef>
                <a:spcPts val="1000"/>
              </a:spcBef>
              <a:spcAft>
                <a:spcPts val="0"/>
              </a:spcAft>
              <a:buClr>
                <a:schemeClr val="dk1"/>
              </a:buClr>
              <a:buSzPct val="100000"/>
              <a:buFont typeface="Arial"/>
              <a:buNone/>
            </a:pPr>
            <a:r>
              <a:t/>
            </a:r>
            <a:endParaRPr b="0" i="0" sz="4200">
              <a:solidFill>
                <a:srgbClr val="273239"/>
              </a:solidFill>
            </a:endParaRPr>
          </a:p>
          <a:p>
            <a:pPr indent="-228600" lvl="0" marL="228600" rtl="0" algn="l">
              <a:lnSpc>
                <a:spcPct val="90000"/>
              </a:lnSpc>
              <a:spcBef>
                <a:spcPts val="1000"/>
              </a:spcBef>
              <a:spcAft>
                <a:spcPts val="0"/>
              </a:spcAft>
              <a:buClr>
                <a:srgbClr val="273239"/>
              </a:buClr>
              <a:buSzPct val="100000"/>
              <a:buChar char="•"/>
            </a:pPr>
            <a:r>
              <a:rPr b="0" i="0" lang="en-US" sz="4200">
                <a:solidFill>
                  <a:srgbClr val="273239"/>
                </a:solidFill>
              </a:rPr>
              <a:t>There are several shells are available for Linux systems like –</a:t>
            </a:r>
            <a:endParaRPr/>
          </a:p>
          <a:p>
            <a:pPr indent="-101917" lvl="0" marL="228600" rtl="0" algn="l">
              <a:lnSpc>
                <a:spcPct val="90000"/>
              </a:lnSpc>
              <a:spcBef>
                <a:spcPts val="1000"/>
              </a:spcBef>
              <a:spcAft>
                <a:spcPts val="0"/>
              </a:spcAft>
              <a:buClr>
                <a:schemeClr val="dk1"/>
              </a:buClr>
              <a:buSzPct val="100000"/>
              <a:buNone/>
            </a:pPr>
            <a:r>
              <a:t/>
            </a:r>
            <a:endParaRPr b="0" i="0" sz="4200">
              <a:solidFill>
                <a:srgbClr val="273239"/>
              </a:solidFill>
            </a:endParaRPr>
          </a:p>
          <a:p>
            <a:pPr indent="-228600" lvl="0" marL="228600" rtl="0" algn="l">
              <a:lnSpc>
                <a:spcPct val="90000"/>
              </a:lnSpc>
              <a:spcBef>
                <a:spcPts val="1000"/>
              </a:spcBef>
              <a:spcAft>
                <a:spcPts val="0"/>
              </a:spcAft>
              <a:buClr>
                <a:srgbClr val="273239"/>
              </a:buClr>
              <a:buSzPct val="100000"/>
              <a:buFont typeface="Arial"/>
              <a:buChar char="•"/>
            </a:pPr>
            <a:r>
              <a:rPr b="0" i="0" lang="en-US" sz="4200">
                <a:solidFill>
                  <a:srgbClr val="273239"/>
                </a:solidFill>
              </a:rPr>
              <a:t>BASH (Bourne Again SHell) – It is the most widely used shell in Linux systems. It is used as default login shell in Linux systems and in macOS. It can also be installed on Windows OS.</a:t>
            </a:r>
            <a:endParaRPr/>
          </a:p>
          <a:p>
            <a:pPr indent="-101917" lvl="0" marL="228600" rtl="0" algn="l">
              <a:lnSpc>
                <a:spcPct val="90000"/>
              </a:lnSpc>
              <a:spcBef>
                <a:spcPts val="1000"/>
              </a:spcBef>
              <a:spcAft>
                <a:spcPts val="0"/>
              </a:spcAft>
              <a:buClr>
                <a:schemeClr val="dk1"/>
              </a:buClr>
              <a:buSzPct val="100000"/>
              <a:buFont typeface="Arial"/>
              <a:buNone/>
            </a:pPr>
            <a:r>
              <a:t/>
            </a:r>
            <a:endParaRPr b="0" i="0" sz="4200">
              <a:solidFill>
                <a:srgbClr val="273239"/>
              </a:solidFill>
            </a:endParaRPr>
          </a:p>
          <a:p>
            <a:pPr indent="-228600" lvl="0" marL="228600" rtl="0" algn="l">
              <a:lnSpc>
                <a:spcPct val="90000"/>
              </a:lnSpc>
              <a:spcBef>
                <a:spcPts val="1000"/>
              </a:spcBef>
              <a:spcAft>
                <a:spcPts val="0"/>
              </a:spcAft>
              <a:buClr>
                <a:srgbClr val="273239"/>
              </a:buClr>
              <a:buSzPct val="100000"/>
              <a:buFont typeface="Arial"/>
              <a:buChar char="•"/>
            </a:pPr>
            <a:r>
              <a:rPr b="0" i="0" lang="en-US" sz="4200">
                <a:solidFill>
                  <a:srgbClr val="273239"/>
                </a:solidFill>
              </a:rPr>
              <a:t>CSH (C SHell) – The C shell’s syntax and its usage are very similar to the C programming language.</a:t>
            </a:r>
            <a:endParaRPr/>
          </a:p>
          <a:p>
            <a:pPr indent="-101917" lvl="0" marL="228600" rtl="0" algn="l">
              <a:lnSpc>
                <a:spcPct val="90000"/>
              </a:lnSpc>
              <a:spcBef>
                <a:spcPts val="1000"/>
              </a:spcBef>
              <a:spcAft>
                <a:spcPts val="0"/>
              </a:spcAft>
              <a:buClr>
                <a:schemeClr val="dk1"/>
              </a:buClr>
              <a:buSzPct val="100000"/>
              <a:buFont typeface="Arial"/>
              <a:buNone/>
            </a:pPr>
            <a:r>
              <a:t/>
            </a:r>
            <a:endParaRPr b="0" i="0" sz="4200">
              <a:solidFill>
                <a:srgbClr val="273239"/>
              </a:solidFill>
            </a:endParaRPr>
          </a:p>
          <a:p>
            <a:pPr indent="-228600" lvl="0" marL="228600" rtl="0" algn="l">
              <a:lnSpc>
                <a:spcPct val="90000"/>
              </a:lnSpc>
              <a:spcBef>
                <a:spcPts val="1000"/>
              </a:spcBef>
              <a:spcAft>
                <a:spcPts val="0"/>
              </a:spcAft>
              <a:buClr>
                <a:srgbClr val="273239"/>
              </a:buClr>
              <a:buSzPct val="100000"/>
              <a:buFont typeface="Arial"/>
              <a:buChar char="•"/>
            </a:pPr>
            <a:r>
              <a:rPr b="0" i="0" lang="en-US" sz="4200">
                <a:solidFill>
                  <a:srgbClr val="273239"/>
                </a:solidFill>
              </a:rPr>
              <a:t>KSH (Korn SHell) – The Korn Shell was also the base for the POSIX Shell standard specifications etc.(POSIX Shell is a command line shell for computer operating system which was introduced by IEEE Computer Society. POSIX stands for Portable Operating System Interface.)</a:t>
            </a:r>
            <a:endParaRPr/>
          </a:p>
          <a:p>
            <a:pPr indent="-101917" lvl="0" marL="228600" rtl="0" algn="l">
              <a:lnSpc>
                <a:spcPct val="90000"/>
              </a:lnSpc>
              <a:spcBef>
                <a:spcPts val="1000"/>
              </a:spcBef>
              <a:spcAft>
                <a:spcPts val="0"/>
              </a:spcAft>
              <a:buClr>
                <a:schemeClr val="dk1"/>
              </a:buClr>
              <a:buSzPct val="100000"/>
              <a:buFont typeface="Arial"/>
              <a:buNone/>
            </a:pPr>
            <a:r>
              <a:t/>
            </a:r>
            <a:endParaRPr b="0" i="0" sz="4200">
              <a:solidFill>
                <a:srgbClr val="273239"/>
              </a:solidFill>
            </a:endParaRPr>
          </a:p>
          <a:p>
            <a:pPr indent="-228600" lvl="0" marL="228600" rtl="0" algn="l">
              <a:lnSpc>
                <a:spcPct val="90000"/>
              </a:lnSpc>
              <a:spcBef>
                <a:spcPts val="1000"/>
              </a:spcBef>
              <a:spcAft>
                <a:spcPts val="0"/>
              </a:spcAft>
              <a:buClr>
                <a:srgbClr val="273239"/>
              </a:buClr>
              <a:buSzPct val="100000"/>
              <a:buChar char="•"/>
            </a:pPr>
            <a:r>
              <a:rPr b="0" i="0" lang="en-US" sz="4200">
                <a:solidFill>
                  <a:srgbClr val="273239"/>
                </a:solidFill>
              </a:rPr>
              <a:t>Each shell does the same job but understands different commands and provides different built-in functions.</a:t>
            </a:r>
            <a:endParaRPr/>
          </a:p>
          <a:p>
            <a:pPr indent="-144145" lvl="0" marL="228600" rtl="0" algn="l">
              <a:lnSpc>
                <a:spcPct val="90000"/>
              </a:lnSpc>
              <a:spcBef>
                <a:spcPts val="1000"/>
              </a:spcBef>
              <a:spcAft>
                <a:spcPts val="0"/>
              </a:spcAft>
              <a:buClr>
                <a:schemeClr val="dk1"/>
              </a:buClr>
              <a:buSzPct val="100000"/>
              <a:buNone/>
            </a:pPr>
            <a:r>
              <a:t/>
            </a:r>
            <a:endParaRPr/>
          </a:p>
        </p:txBody>
      </p:sp>
      <p:pic>
        <p:nvPicPr>
          <p:cNvPr id="243" name="Google Shape;243;p20"/>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idx="1" type="body"/>
          </p:nvPr>
        </p:nvSpPr>
        <p:spPr>
          <a:xfrm>
            <a:off x="838200" y="112553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Why do we need shell scripts?</a:t>
            </a:r>
            <a:endParaRPr/>
          </a:p>
          <a:p>
            <a:pPr indent="-228600" lvl="0" marL="228600" rtl="0" algn="l">
              <a:lnSpc>
                <a:spcPct val="90000"/>
              </a:lnSpc>
              <a:spcBef>
                <a:spcPts val="1000"/>
              </a:spcBef>
              <a:spcAft>
                <a:spcPts val="0"/>
              </a:spcAft>
              <a:buClr>
                <a:srgbClr val="273239"/>
              </a:buClr>
              <a:buSzPts val="2800"/>
              <a:buChar char="•"/>
            </a:pPr>
            <a:r>
              <a:rPr b="0" i="0" lang="en-US">
                <a:solidFill>
                  <a:srgbClr val="273239"/>
                </a:solidFill>
                <a:latin typeface="Nunito"/>
                <a:ea typeface="Nunito"/>
                <a:cs typeface="Nunito"/>
                <a:sym typeface="Nunito"/>
              </a:rPr>
              <a:t>There are many reasons to write shell scripts:</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To avoid repetitive work and automation</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System admins use shell scripting for routine backups.</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System monitoring</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Adding new functionality to the shell etc.</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49" name="Google Shape;249;p21"/>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idx="1" type="body"/>
          </p:nvPr>
        </p:nvSpPr>
        <p:spPr>
          <a:xfrm>
            <a:off x="838200" y="600075"/>
            <a:ext cx="10515600" cy="621506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Some Advantages of shell scripts</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The command and syntax are exactly the same as those directly entered in the command line, so programmers do not need to switch to entirely different syntax</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Writing shell scripts are much quicker</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Quick start</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Interactive debugging etc.</a:t>
            </a:r>
            <a:endParaRPr/>
          </a:p>
          <a:p>
            <a:pPr indent="-228600" lvl="0" marL="228600" rtl="0" algn="l">
              <a:lnSpc>
                <a:spcPct val="90000"/>
              </a:lnSpc>
              <a:spcBef>
                <a:spcPts val="1000"/>
              </a:spcBef>
              <a:spcAft>
                <a:spcPts val="0"/>
              </a:spcAft>
              <a:buClr>
                <a:srgbClr val="273239"/>
              </a:buClr>
              <a:buSzPts val="2800"/>
              <a:buChar char="•"/>
            </a:pPr>
            <a:r>
              <a:rPr b="1" i="0" lang="en-US">
                <a:solidFill>
                  <a:srgbClr val="273239"/>
                </a:solidFill>
                <a:latin typeface="Nunito"/>
                <a:ea typeface="Nunito"/>
                <a:cs typeface="Nunito"/>
                <a:sym typeface="Nunito"/>
              </a:rPr>
              <a:t>Some Disadvantages of shell scripts</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Prone to costly errors, a single mistake can change the command which might be harmful.</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Slow execution speed</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Design flaws within the language syntax or implementation</a:t>
            </a:r>
            <a:endParaRPr/>
          </a:p>
          <a:p>
            <a:pPr indent="-228600" lvl="0" marL="228600" rtl="0" algn="l">
              <a:lnSpc>
                <a:spcPct val="90000"/>
              </a:lnSpc>
              <a:spcBef>
                <a:spcPts val="1000"/>
              </a:spcBef>
              <a:spcAft>
                <a:spcPts val="0"/>
              </a:spcAft>
              <a:buClr>
                <a:srgbClr val="273239"/>
              </a:buClr>
              <a:buSzPts val="2800"/>
              <a:buFont typeface="Arial"/>
              <a:buChar char="•"/>
            </a:pPr>
            <a:r>
              <a:rPr b="0" i="0" lang="en-US">
                <a:solidFill>
                  <a:srgbClr val="273239"/>
                </a:solidFill>
                <a:latin typeface="Nunito"/>
                <a:ea typeface="Nunito"/>
                <a:cs typeface="Nunito"/>
                <a:sym typeface="Nunito"/>
              </a:rPr>
              <a:t>Not well suited for large and complex task etc</a:t>
            </a:r>
            <a:endParaRPr b="0" i="0">
              <a:solidFill>
                <a:srgbClr val="273239"/>
              </a:solidFill>
              <a:latin typeface="Nunito"/>
              <a:ea typeface="Nunito"/>
              <a:cs typeface="Nunito"/>
              <a:sym typeface="Nunito"/>
            </a:endParaRPr>
          </a:p>
          <a:p>
            <a:pPr indent="-50800" lvl="0" marL="228600" rtl="0" algn="l">
              <a:lnSpc>
                <a:spcPct val="90000"/>
              </a:lnSpc>
              <a:spcBef>
                <a:spcPts val="1000"/>
              </a:spcBef>
              <a:spcAft>
                <a:spcPts val="0"/>
              </a:spcAft>
              <a:buClr>
                <a:schemeClr val="dk1"/>
              </a:buClr>
              <a:buSzPts val="2800"/>
              <a:buNone/>
            </a:pPr>
            <a:r>
              <a:t/>
            </a:r>
            <a:endParaRPr/>
          </a:p>
        </p:txBody>
      </p:sp>
      <p:pic>
        <p:nvPicPr>
          <p:cNvPr id="255" name="Google Shape;255;p22"/>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02124"/>
              </a:buClr>
              <a:buSzPts val="2800"/>
              <a:buFont typeface="Calibri"/>
              <a:buAutoNum type="arabicPeriod"/>
            </a:pPr>
            <a:r>
              <a:rPr b="0" i="0" lang="en-US">
                <a:solidFill>
                  <a:srgbClr val="202124"/>
                </a:solidFill>
                <a:latin typeface="Arial"/>
                <a:ea typeface="Arial"/>
                <a:cs typeface="Arial"/>
                <a:sym typeface="Arial"/>
              </a:rPr>
              <a:t>Create a file using a vi editor (or any other editor). Name script file with extension .sh.</a:t>
            </a:r>
            <a:endParaRPr/>
          </a:p>
          <a:p>
            <a:pPr indent="-228600" lvl="0" marL="228600" rtl="0" algn="l">
              <a:lnSpc>
                <a:spcPct val="90000"/>
              </a:lnSpc>
              <a:spcBef>
                <a:spcPts val="1000"/>
              </a:spcBef>
              <a:spcAft>
                <a:spcPts val="0"/>
              </a:spcAft>
              <a:buClr>
                <a:srgbClr val="202124"/>
              </a:buClr>
              <a:buSzPts val="2800"/>
              <a:buFont typeface="Calibri"/>
              <a:buAutoNum type="arabicPeriod"/>
            </a:pPr>
            <a:r>
              <a:rPr b="0" i="0" lang="en-US">
                <a:solidFill>
                  <a:srgbClr val="202124"/>
                </a:solidFill>
                <a:latin typeface="Arial"/>
                <a:ea typeface="Arial"/>
                <a:cs typeface="Arial"/>
                <a:sym typeface="Arial"/>
              </a:rPr>
              <a:t>Start the script with #! /bin/sh.</a:t>
            </a:r>
            <a:endParaRPr/>
          </a:p>
          <a:p>
            <a:pPr indent="-228600" lvl="0" marL="228600" rtl="0" algn="l">
              <a:lnSpc>
                <a:spcPct val="90000"/>
              </a:lnSpc>
              <a:spcBef>
                <a:spcPts val="1000"/>
              </a:spcBef>
              <a:spcAft>
                <a:spcPts val="0"/>
              </a:spcAft>
              <a:buClr>
                <a:srgbClr val="202124"/>
              </a:buClr>
              <a:buSzPts val="2800"/>
              <a:buFont typeface="Calibri"/>
              <a:buAutoNum type="arabicPeriod"/>
            </a:pPr>
            <a:r>
              <a:rPr b="0" i="0" lang="en-US">
                <a:solidFill>
                  <a:srgbClr val="202124"/>
                </a:solidFill>
                <a:latin typeface="Arial"/>
                <a:ea typeface="Arial"/>
                <a:cs typeface="Arial"/>
                <a:sym typeface="Arial"/>
              </a:rPr>
              <a:t>Write some code.</a:t>
            </a:r>
            <a:endParaRPr/>
          </a:p>
          <a:p>
            <a:pPr indent="-228600" lvl="0" marL="228600" rtl="0" algn="l">
              <a:lnSpc>
                <a:spcPct val="90000"/>
              </a:lnSpc>
              <a:spcBef>
                <a:spcPts val="1000"/>
              </a:spcBef>
              <a:spcAft>
                <a:spcPts val="0"/>
              </a:spcAft>
              <a:buClr>
                <a:srgbClr val="202124"/>
              </a:buClr>
              <a:buSzPts val="2800"/>
              <a:buFont typeface="Calibri"/>
              <a:buAutoNum type="arabicPeriod"/>
            </a:pPr>
            <a:r>
              <a:rPr b="0" i="0" lang="en-US">
                <a:solidFill>
                  <a:srgbClr val="202124"/>
                </a:solidFill>
                <a:latin typeface="Arial"/>
                <a:ea typeface="Arial"/>
                <a:cs typeface="Arial"/>
                <a:sym typeface="Arial"/>
              </a:rPr>
              <a:t>Save the script file as filename.sh.</a:t>
            </a:r>
            <a:endParaRPr/>
          </a:p>
          <a:p>
            <a:pPr indent="-228600" lvl="0" marL="228600" rtl="0" algn="l">
              <a:lnSpc>
                <a:spcPct val="90000"/>
              </a:lnSpc>
              <a:spcBef>
                <a:spcPts val="1000"/>
              </a:spcBef>
              <a:spcAft>
                <a:spcPts val="0"/>
              </a:spcAft>
              <a:buClr>
                <a:srgbClr val="202124"/>
              </a:buClr>
              <a:buSzPts val="2800"/>
              <a:buFont typeface="Calibri"/>
              <a:buAutoNum type="arabicPeriod"/>
            </a:pPr>
            <a:r>
              <a:rPr b="0" i="0" lang="en-US">
                <a:solidFill>
                  <a:srgbClr val="202124"/>
                </a:solidFill>
                <a:latin typeface="Arial"/>
                <a:ea typeface="Arial"/>
                <a:cs typeface="Arial"/>
                <a:sym typeface="Arial"/>
              </a:rPr>
              <a:t>For executing the script type bash filename.sh.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738187" y="3079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73239"/>
              </a:buClr>
              <a:buSzPts val="4400"/>
              <a:buFont typeface="Nunito"/>
              <a:buNone/>
            </a:pPr>
            <a:r>
              <a:rPr b="1" i="0" lang="en-US">
                <a:solidFill>
                  <a:srgbClr val="273239"/>
                </a:solidFill>
                <a:latin typeface="Nunito"/>
                <a:ea typeface="Nunito"/>
                <a:cs typeface="Nunito"/>
                <a:sym typeface="Nunito"/>
              </a:rPr>
              <a:t>Creating a Shell Script</a:t>
            </a:r>
            <a:br>
              <a:rPr b="1" i="0" lang="en-US">
                <a:solidFill>
                  <a:srgbClr val="273239"/>
                </a:solidFill>
                <a:latin typeface="Nunito"/>
                <a:ea typeface="Nunito"/>
                <a:cs typeface="Nunito"/>
                <a:sym typeface="Nunito"/>
              </a:rPr>
            </a:br>
            <a:endParaRPr/>
          </a:p>
        </p:txBody>
      </p:sp>
      <p:pic>
        <p:nvPicPr>
          <p:cNvPr id="266" name="Google Shape;266;p24"/>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267" name="Google Shape;267;p24"/>
          <p:cNvSpPr/>
          <p:nvPr/>
        </p:nvSpPr>
        <p:spPr>
          <a:xfrm>
            <a:off x="2373085" y="1521098"/>
            <a:ext cx="5129213" cy="1351624"/>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touch script.sh</a:t>
            </a:r>
            <a:endParaRPr/>
          </a:p>
          <a:p>
            <a:pPr indent="0" lvl="0" marL="0" marR="0" rtl="0" algn="l">
              <a:spcBef>
                <a:spcPts val="0"/>
              </a:spcBef>
              <a:spcAft>
                <a:spcPts val="0"/>
              </a:spcAft>
              <a:buNone/>
            </a:pPr>
            <a:r>
              <a:rPr b="0" i="0" lang="en-US" sz="2400" u="none" cap="none" strike="noStrike">
                <a:solidFill>
                  <a:srgbClr val="273239"/>
                </a:solidFill>
                <a:latin typeface="Consolas"/>
                <a:ea typeface="Consolas"/>
                <a:cs typeface="Consolas"/>
                <a:sym typeface="Consolas"/>
              </a:rPr>
              <a:t>chmod +x script.sh</a:t>
            </a:r>
            <a:endParaRPr/>
          </a:p>
          <a:p>
            <a:pPr indent="0" lvl="0" marL="0" marR="0" rtl="0" algn="l">
              <a:spcBef>
                <a:spcPts val="0"/>
              </a:spcBef>
              <a:spcAft>
                <a:spcPts val="0"/>
              </a:spcAft>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68" name="Google Shape;268;p24"/>
          <p:cNvSpPr/>
          <p:nvPr/>
        </p:nvSpPr>
        <p:spPr>
          <a:xfrm>
            <a:off x="1828800" y="2413650"/>
            <a:ext cx="2447786" cy="459072"/>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nano script.sh</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Arial"/>
              <a:ea typeface="Arial"/>
              <a:cs typeface="Arial"/>
              <a:sym typeface="Arial"/>
            </a:endParaRPr>
          </a:p>
        </p:txBody>
      </p:sp>
      <p:sp>
        <p:nvSpPr>
          <p:cNvPr id="269" name="Google Shape;269;p24"/>
          <p:cNvSpPr/>
          <p:nvPr/>
        </p:nvSpPr>
        <p:spPr>
          <a:xfrm>
            <a:off x="933451" y="2743808"/>
            <a:ext cx="7449155" cy="3783059"/>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2400"/>
              <a:buFont typeface="Nunito"/>
              <a:buNone/>
            </a:pPr>
            <a:r>
              <a:rPr b="0" i="0" lang="en-US" sz="2400" u="none" cap="none" strike="noStrike">
                <a:solidFill>
                  <a:srgbClr val="273239"/>
                </a:solidFill>
                <a:latin typeface="Nunito"/>
                <a:ea typeface="Nunito"/>
                <a:cs typeface="Nunito"/>
                <a:sym typeface="Nunito"/>
              </a:rPr>
              <a:t>Add the following commands to test this shell script</a:t>
            </a:r>
            <a:endParaRPr b="0" i="0" sz="24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echo This is my first shell script </a:t>
            </a:r>
            <a:endParaRPr/>
          </a:p>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touch testfile </a:t>
            </a:r>
            <a:endParaRPr/>
          </a:p>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ls </a:t>
            </a:r>
            <a:endParaRPr/>
          </a:p>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echo End of my shell script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400"/>
              <a:buFont typeface="Nunito"/>
              <a:buNone/>
            </a:pPr>
            <a:r>
              <a:rPr b="0" i="0" lang="en-US" sz="2400" u="none" cap="none" strike="noStrike">
                <a:solidFill>
                  <a:srgbClr val="273239"/>
                </a:solidFill>
                <a:latin typeface="Nunito"/>
                <a:ea typeface="Nunito"/>
                <a:cs typeface="Nunito"/>
                <a:sym typeface="Nunito"/>
              </a:rPr>
              <a:t>Save the changes, and run the shell script by typing in</a:t>
            </a:r>
            <a:endParaRPr b="0" i="0" sz="24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2400"/>
              <a:buFont typeface="Consolas"/>
              <a:buNone/>
            </a:pPr>
            <a:r>
              <a:rPr b="0" i="0" lang="en-US" sz="2400" u="none" cap="none" strike="noStrike">
                <a:solidFill>
                  <a:srgbClr val="273239"/>
                </a:solidFill>
                <a:latin typeface="Consolas"/>
                <a:ea typeface="Consolas"/>
                <a:cs typeface="Consolas"/>
                <a:sym typeface="Consolas"/>
              </a:rPr>
              <a:t>./script.sh</a:t>
            </a:r>
            <a:r>
              <a:rPr b="0" i="0" lang="en-US" sz="2400" u="none" cap="none" strike="noStrike">
                <a:solidFill>
                  <a:schemeClr val="dk1"/>
                </a:solidFill>
                <a:latin typeface="Arial"/>
                <a:ea typeface="Arial"/>
                <a:cs typeface="Arial"/>
                <a:sym typeface="Arial"/>
              </a:rPr>
              <a:t>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73239"/>
              </a:buClr>
              <a:buSzPts val="4400"/>
              <a:buFont typeface="Nunito"/>
              <a:buNone/>
            </a:pPr>
            <a:r>
              <a:rPr b="1" i="0" lang="en-US">
                <a:solidFill>
                  <a:srgbClr val="273239"/>
                </a:solidFill>
                <a:latin typeface="Nunito"/>
                <a:ea typeface="Nunito"/>
                <a:cs typeface="Nunito"/>
                <a:sym typeface="Nunito"/>
              </a:rPr>
              <a:t>Variables in Shell Script</a:t>
            </a:r>
            <a:br>
              <a:rPr b="1" i="0" lang="en-US">
                <a:solidFill>
                  <a:srgbClr val="273239"/>
                </a:solidFill>
                <a:latin typeface="Nunito"/>
                <a:ea typeface="Nunito"/>
                <a:cs typeface="Nunito"/>
                <a:sym typeface="Nunito"/>
              </a:rPr>
            </a:br>
            <a:endParaRPr/>
          </a:p>
        </p:txBody>
      </p:sp>
      <p:sp>
        <p:nvSpPr>
          <p:cNvPr id="275" name="Google Shape;275;p25"/>
          <p:cNvSpPr txBox="1"/>
          <p:nvPr>
            <p:ph idx="1" type="body"/>
          </p:nvPr>
        </p:nvSpPr>
        <p:spPr>
          <a:xfrm>
            <a:off x="838200" y="13684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273239"/>
              </a:buClr>
              <a:buSzPct val="100000"/>
              <a:buChar char="•"/>
            </a:pPr>
            <a:r>
              <a:rPr b="0" i="0" lang="en-US">
                <a:solidFill>
                  <a:srgbClr val="273239"/>
                </a:solidFill>
                <a:latin typeface="Nunito"/>
                <a:ea typeface="Nunito"/>
                <a:cs typeface="Nunito"/>
                <a:sym typeface="Nunito"/>
              </a:rPr>
              <a:t>There are two types of variables:</a:t>
            </a:r>
            <a:endParaRPr/>
          </a:p>
          <a:p>
            <a:pPr indent="-228600"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Nunito"/>
                <a:ea typeface="Nunito"/>
                <a:cs typeface="Nunito"/>
                <a:sym typeface="Nunito"/>
              </a:rPr>
              <a:t>System Defined variables</a:t>
            </a:r>
            <a:endParaRPr/>
          </a:p>
          <a:p>
            <a:pPr indent="-228600" lvl="0" marL="228600" rtl="0" algn="l">
              <a:lnSpc>
                <a:spcPct val="90000"/>
              </a:lnSpc>
              <a:spcBef>
                <a:spcPts val="1000"/>
              </a:spcBef>
              <a:spcAft>
                <a:spcPts val="0"/>
              </a:spcAft>
              <a:buClr>
                <a:srgbClr val="273239"/>
              </a:buClr>
              <a:buSzPct val="100000"/>
              <a:buFont typeface="Arial"/>
              <a:buChar char="•"/>
            </a:pPr>
            <a:r>
              <a:rPr b="0" i="0" lang="en-US">
                <a:solidFill>
                  <a:srgbClr val="273239"/>
                </a:solidFill>
                <a:latin typeface="Nunito"/>
                <a:ea typeface="Nunito"/>
                <a:cs typeface="Nunito"/>
                <a:sym typeface="Nunito"/>
              </a:rPr>
              <a:t>User-Defined Variables.</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Nunito"/>
                <a:ea typeface="Nunito"/>
                <a:cs typeface="Nunito"/>
                <a:sym typeface="Nunito"/>
              </a:rPr>
              <a:t>System-defined variables, also called environment variables, are generally Capitalised. </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Nunito"/>
                <a:ea typeface="Nunito"/>
                <a:cs typeface="Nunito"/>
                <a:sym typeface="Nunito"/>
              </a:rPr>
              <a:t>You can view all the current environment variables using the printenv command. </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Nunito"/>
                <a:ea typeface="Nunito"/>
                <a:cs typeface="Nunito"/>
                <a:sym typeface="Nunito"/>
              </a:rPr>
              <a:t>User-Defined variables are set by the user, and they exist only during script execution. </a:t>
            </a:r>
            <a:endParaRPr/>
          </a:p>
          <a:p>
            <a:pPr indent="-228600" lvl="0" marL="228600" rtl="0" algn="l">
              <a:lnSpc>
                <a:spcPct val="90000"/>
              </a:lnSpc>
              <a:spcBef>
                <a:spcPts val="1000"/>
              </a:spcBef>
              <a:spcAft>
                <a:spcPts val="0"/>
              </a:spcAft>
              <a:buClr>
                <a:srgbClr val="273239"/>
              </a:buClr>
              <a:buSzPct val="100000"/>
              <a:buChar char="•"/>
            </a:pPr>
            <a:r>
              <a:rPr b="0" i="0" lang="en-US">
                <a:solidFill>
                  <a:srgbClr val="273239"/>
                </a:solidFill>
                <a:latin typeface="Nunito"/>
                <a:ea typeface="Nunito"/>
                <a:cs typeface="Nunito"/>
                <a:sym typeface="Nunito"/>
              </a:rPr>
              <a:t>You can define a variable by simply typing its name and assigning a value with = sign and access a variable by adding a $ before the variable name.</a:t>
            </a:r>
            <a:endParaRPr/>
          </a:p>
        </p:txBody>
      </p:sp>
      <p:pic>
        <p:nvPicPr>
          <p:cNvPr id="276" name="Google Shape;276;p25"/>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ph idx="1" type="body"/>
          </p:nvPr>
        </p:nvSpPr>
        <p:spPr>
          <a:xfrm>
            <a:off x="838200" y="8143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Accessing an Environment Variable</a:t>
            </a:r>
            <a:endParaRPr/>
          </a:p>
          <a:p>
            <a:pPr indent="-228600" lvl="0" marL="228600" rtl="0" algn="l">
              <a:lnSpc>
                <a:spcPct val="90000"/>
              </a:lnSpc>
              <a:spcBef>
                <a:spcPts val="1000"/>
              </a:spcBef>
              <a:spcAft>
                <a:spcPts val="0"/>
              </a:spcAft>
              <a:buClr>
                <a:schemeClr val="dk1"/>
              </a:buClr>
              <a:buSzPts val="2800"/>
              <a:buChar char="•"/>
            </a:pPr>
            <a:r>
              <a:rPr lang="en-US"/>
              <a:t>echo $USER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 Creating and accessing User defined Variable</a:t>
            </a:r>
            <a:endParaRPr/>
          </a:p>
          <a:p>
            <a:pPr indent="-228600" lvl="0" marL="228600" rtl="0" algn="l">
              <a:lnSpc>
                <a:spcPct val="90000"/>
              </a:lnSpc>
              <a:spcBef>
                <a:spcPts val="1000"/>
              </a:spcBef>
              <a:spcAft>
                <a:spcPts val="0"/>
              </a:spcAft>
              <a:buClr>
                <a:schemeClr val="dk1"/>
              </a:buClr>
              <a:buSzPts val="2800"/>
              <a:buChar char="•"/>
            </a:pPr>
            <a:r>
              <a:rPr lang="en-US"/>
              <a:t>variable_name="Geeksforgeeks"</a:t>
            </a:r>
            <a:endParaRPr/>
          </a:p>
          <a:p>
            <a:pPr indent="-228600" lvl="0" marL="228600" rtl="0" algn="l">
              <a:lnSpc>
                <a:spcPct val="90000"/>
              </a:lnSpc>
              <a:spcBef>
                <a:spcPts val="1000"/>
              </a:spcBef>
              <a:spcAft>
                <a:spcPts val="0"/>
              </a:spcAft>
              <a:buClr>
                <a:schemeClr val="dk1"/>
              </a:buClr>
              <a:buSzPts val="2800"/>
              <a:buChar char="•"/>
            </a:pPr>
            <a:r>
              <a:rPr lang="en-US"/>
              <a:t>echo $variable_name</a:t>
            </a:r>
            <a:endParaRPr/>
          </a:p>
        </p:txBody>
      </p:sp>
      <p:pic>
        <p:nvPicPr>
          <p:cNvPr id="282" name="Google Shape;282;p26"/>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7"/>
          <p:cNvSpPr txBox="1"/>
          <p:nvPr>
            <p:ph idx="1" type="body"/>
          </p:nvPr>
        </p:nvSpPr>
        <p:spPr>
          <a:xfrm>
            <a:off x="838200" y="93345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many Shells available in Linux, such as The bourne shell(sh), The Korn Shell(ksh), and GNU Bourne-Again Shell(bash).</a:t>
            </a:r>
            <a:endParaRPr/>
          </a:p>
          <a:p>
            <a:pPr indent="-228600" lvl="0" marL="228600" rtl="0" algn="l">
              <a:lnSpc>
                <a:spcPct val="90000"/>
              </a:lnSpc>
              <a:spcBef>
                <a:spcPts val="1000"/>
              </a:spcBef>
              <a:spcAft>
                <a:spcPts val="0"/>
              </a:spcAft>
              <a:buClr>
                <a:schemeClr val="dk1"/>
              </a:buClr>
              <a:buSzPts val="2800"/>
              <a:buChar char="•"/>
            </a:pPr>
            <a:r>
              <a:rPr lang="en-US"/>
              <a:t> Scripts written for the sh shell are called shell scripts.</a:t>
            </a:r>
            <a:endParaRPr/>
          </a:p>
          <a:p>
            <a:pPr indent="-228600" lvl="0" marL="228600" rtl="0" algn="l">
              <a:lnSpc>
                <a:spcPct val="90000"/>
              </a:lnSpc>
              <a:spcBef>
                <a:spcPts val="1000"/>
              </a:spcBef>
              <a:spcAft>
                <a:spcPts val="0"/>
              </a:spcAft>
              <a:buClr>
                <a:schemeClr val="dk1"/>
              </a:buClr>
              <a:buSzPts val="2800"/>
              <a:buChar char="•"/>
            </a:pPr>
            <a:r>
              <a:rPr lang="en-US"/>
              <a:t>To do this, add “#!” on top of the script file, followed by the absolute path of the shell of choice.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88" name="Google Shape;288;p27"/>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289" name="Google Shape;289;p27"/>
          <p:cNvSpPr/>
          <p:nvPr/>
        </p:nvSpPr>
        <p:spPr>
          <a:xfrm>
            <a:off x="838199" y="3534469"/>
            <a:ext cx="9747143" cy="2154436"/>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3200"/>
              <a:buFont typeface="Consolas"/>
              <a:buNone/>
            </a:pPr>
            <a:r>
              <a:rPr b="0" i="0" lang="en-US" sz="3200" u="none" cap="none" strike="noStrike">
                <a:solidFill>
                  <a:srgbClr val="273239"/>
                </a:solidFill>
                <a:latin typeface="Consolas"/>
                <a:ea typeface="Consolas"/>
                <a:cs typeface="Consolas"/>
                <a:sym typeface="Consolas"/>
              </a:rPr>
              <a:t>#!/bin/bash</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3200"/>
              <a:buFont typeface="Nunito"/>
              <a:buNone/>
            </a:pPr>
            <a:r>
              <a:rPr b="0" i="0" lang="en-US" sz="3200" u="none" cap="none" strike="noStrike">
                <a:solidFill>
                  <a:srgbClr val="273239"/>
                </a:solidFill>
                <a:latin typeface="Nunito"/>
                <a:ea typeface="Nunito"/>
                <a:cs typeface="Nunito"/>
                <a:sym typeface="Nunito"/>
              </a:rPr>
              <a:t>This line is called the shebang line.</a:t>
            </a:r>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200"/>
              <a:buFont typeface="Nunito"/>
              <a:buNone/>
            </a:pPr>
            <a:r>
              <a:rPr b="0" i="0" lang="en-US" sz="1200" u="none" cap="none" strike="noStrike">
                <a:solidFill>
                  <a:srgbClr val="273239"/>
                </a:solidFill>
                <a:latin typeface="Nunito"/>
                <a:ea typeface="Nunito"/>
                <a:cs typeface="Nunito"/>
                <a:sym typeface="Nunito"/>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28"/>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295" name="Google Shape;295;p28"/>
          <p:cNvSpPr txBox="1"/>
          <p:nvPr/>
        </p:nvSpPr>
        <p:spPr>
          <a:xfrm>
            <a:off x="1646633" y="4874988"/>
            <a:ext cx="748307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Operator	Description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is equal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is not equal to</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\&lt;	is less than, in ASCII alphabetical order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\&gt;	is greater than, in ASCII alphabetical order</a:t>
            </a:r>
            <a:endParaRPr sz="1800">
              <a:solidFill>
                <a:schemeClr val="dk1"/>
              </a:solidFill>
              <a:latin typeface="Calibri"/>
              <a:ea typeface="Calibri"/>
              <a:cs typeface="Calibri"/>
              <a:sym typeface="Calibri"/>
            </a:endParaRPr>
          </a:p>
        </p:txBody>
      </p:sp>
      <p:sp>
        <p:nvSpPr>
          <p:cNvPr id="296" name="Google Shape;296;p28"/>
          <p:cNvSpPr txBox="1"/>
          <p:nvPr/>
        </p:nvSpPr>
        <p:spPr>
          <a:xfrm>
            <a:off x="1346597" y="629722"/>
            <a:ext cx="60936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273239"/>
                </a:solidFill>
                <a:latin typeface="Nunito"/>
                <a:ea typeface="Nunito"/>
                <a:cs typeface="Nunito"/>
                <a:sym typeface="Nunito"/>
              </a:rPr>
              <a:t>Comparison Operators</a:t>
            </a:r>
            <a:endParaRPr/>
          </a:p>
        </p:txBody>
      </p:sp>
      <p:graphicFrame>
        <p:nvGraphicFramePr>
          <p:cNvPr id="297" name="Google Shape;297;p28"/>
          <p:cNvGraphicFramePr/>
          <p:nvPr/>
        </p:nvGraphicFramePr>
        <p:xfrm>
          <a:off x="838200" y="1377408"/>
          <a:ext cx="3000000" cy="3000000"/>
        </p:xfrm>
        <a:graphic>
          <a:graphicData uri="http://schemas.openxmlformats.org/drawingml/2006/table">
            <a:tbl>
              <a:tblPr>
                <a:noFill/>
                <a:tableStyleId>{779B5084-CD66-47B3-8A23-4EF4627CF49B}</a:tableStyleId>
              </a:tblPr>
              <a:tblGrid>
                <a:gridCol w="5257800"/>
                <a:gridCol w="5257800"/>
              </a:tblGrid>
              <a:tr h="203200">
                <a:tc>
                  <a:txBody>
                    <a:bodyPr/>
                    <a:lstStyle/>
                    <a:p>
                      <a:pPr indent="0" lvl="0" marL="0" marR="0" rtl="0" algn="ctr">
                        <a:spcBef>
                          <a:spcPts val="0"/>
                        </a:spcBef>
                        <a:spcAft>
                          <a:spcPts val="0"/>
                        </a:spcAft>
                        <a:buNone/>
                      </a:pPr>
                      <a:r>
                        <a:rPr b="1" lang="en-US" sz="1600" u="none" cap="none" strike="noStrike"/>
                        <a:t>Operator</a:t>
                      </a:r>
                      <a:endParaRPr/>
                    </a:p>
                  </a:txBody>
                  <a:tcPr marT="95250" marB="95250" marR="38100" marL="3810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ctr">
                        <a:spcBef>
                          <a:spcPts val="0"/>
                        </a:spcBef>
                        <a:spcAft>
                          <a:spcPts val="0"/>
                        </a:spcAft>
                        <a:buNone/>
                      </a:pPr>
                      <a:r>
                        <a:rPr b="1" lang="en-US" sz="1600" u="none" cap="none" strike="noStrike"/>
                        <a:t>Description</a:t>
                      </a:r>
                      <a:endParaRPr/>
                    </a:p>
                  </a:txBody>
                  <a:tcPr marT="95250" marB="952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-eq</a:t>
                      </a:r>
                      <a:endParaRPr b="0" sz="16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equal to</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-ne</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not equal to</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-gt</a:t>
                      </a:r>
                      <a:endParaRPr b="0" sz="16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greater than</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-ge</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greater than or equal to</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-lt</a:t>
                      </a:r>
                      <a:endParaRPr b="0" sz="1600" u="none" cap="none" strike="noStrike"/>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less than</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203200">
                <a:tc>
                  <a:txBody>
                    <a:bodyPr/>
                    <a:lstStyle/>
                    <a:p>
                      <a:pPr indent="0" lvl="0" marL="0" marR="0" rtl="0" algn="l">
                        <a:spcBef>
                          <a:spcPts val="0"/>
                        </a:spcBef>
                        <a:spcAft>
                          <a:spcPts val="0"/>
                        </a:spcAft>
                        <a:buNone/>
                      </a:pPr>
                      <a:r>
                        <a:rPr b="0" lang="en-US" sz="1600" u="none" cap="none" strike="noStrike"/>
                        <a:t>-le</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marR="0" rtl="0" algn="l">
                        <a:spcBef>
                          <a:spcPts val="0"/>
                        </a:spcBef>
                        <a:spcAft>
                          <a:spcPts val="0"/>
                        </a:spcAft>
                        <a:buNone/>
                      </a:pPr>
                      <a:r>
                        <a:rPr b="0" lang="en-US" sz="1600" u="none" cap="none" strike="noStrike"/>
                        <a:t>is less than or equal to</a:t>
                      </a:r>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
        <p:nvSpPr>
          <p:cNvPr id="298" name="Google Shape;298;p28"/>
          <p:cNvSpPr/>
          <p:nvPr/>
        </p:nvSpPr>
        <p:spPr>
          <a:xfrm>
            <a:off x="5753101" y="915743"/>
            <a:ext cx="2303516" cy="1017450"/>
          </a:xfrm>
          <a:prstGeom prst="rect">
            <a:avLst/>
          </a:prstGeom>
          <a:solidFill>
            <a:srgbClr val="FFFFFF"/>
          </a:solidFill>
          <a:ln>
            <a:noFill/>
          </a:ln>
        </p:spPr>
        <p:txBody>
          <a:bodyPr anchorCtr="0" anchor="ctr" bIns="214225" lIns="0" spcFirstLastPara="1" rIns="0" wrap="square" tIns="214225">
            <a:spAutoFit/>
          </a:bodyPr>
          <a:lstStyle/>
          <a:p>
            <a:pPr indent="0" lvl="0" marL="0" marR="0" rtl="0" algn="l">
              <a:lnSpc>
                <a:spcPct val="100000"/>
              </a:lnSpc>
              <a:spcBef>
                <a:spcPts val="0"/>
              </a:spcBef>
              <a:spcAft>
                <a:spcPts val="0"/>
              </a:spcAft>
              <a:buClr>
                <a:srgbClr val="273239"/>
              </a:buClr>
              <a:buSzPts val="2000"/>
              <a:buFont typeface="Nunito"/>
              <a:buNone/>
            </a:pPr>
            <a:r>
              <a:rPr b="1" i="0" lang="en-US" sz="2000" u="none" cap="none" strike="noStrike">
                <a:solidFill>
                  <a:srgbClr val="273239"/>
                </a:solidFill>
                <a:latin typeface="Nunito"/>
                <a:ea typeface="Nunito"/>
                <a:cs typeface="Nunito"/>
                <a:sym typeface="Nunito"/>
              </a:rPr>
              <a:t>Integer comparison</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idx="1" type="body"/>
          </p:nvPr>
        </p:nvSpPr>
        <p:spPr>
          <a:xfrm>
            <a:off x="538321" y="37147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Conditional statements</a:t>
            </a:r>
            <a:endParaRPr/>
          </a:p>
          <a:p>
            <a:pPr indent="-228600" lvl="0" marL="228600" rtl="0" algn="l">
              <a:lnSpc>
                <a:spcPct val="90000"/>
              </a:lnSpc>
              <a:spcBef>
                <a:spcPts val="1000"/>
              </a:spcBef>
              <a:spcAft>
                <a:spcPts val="0"/>
              </a:spcAft>
              <a:buClr>
                <a:srgbClr val="273239"/>
              </a:buClr>
              <a:buSzPts val="2800"/>
              <a:buChar char="•"/>
            </a:pPr>
            <a:r>
              <a:rPr b="0" i="0" lang="en-US">
                <a:solidFill>
                  <a:srgbClr val="273239"/>
                </a:solidFill>
                <a:latin typeface="Nunito"/>
                <a:ea typeface="Nunito"/>
                <a:cs typeface="Nunito"/>
                <a:sym typeface="Nunito"/>
              </a:rPr>
              <a:t>Conditional statements are used to execute a block of code only when certain conditions are met. Shell scripts support the use of conditional statements. We use comparison operators to check the conditions.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04" name="Google Shape;304;p29"/>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305" name="Google Shape;305;p29"/>
          <p:cNvSpPr/>
          <p:nvPr/>
        </p:nvSpPr>
        <p:spPr>
          <a:xfrm>
            <a:off x="1138079" y="2604294"/>
            <a:ext cx="5686425" cy="3967725"/>
          </a:xfrm>
          <a:prstGeom prst="rect">
            <a:avLst/>
          </a:prstGeom>
          <a:solidFill>
            <a:srgbClr val="FFFFFF"/>
          </a:solid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1800"/>
              <a:buFont typeface="Nunito"/>
              <a:buNone/>
            </a:pPr>
            <a:r>
              <a:rPr b="1" i="0" lang="en-US" sz="1800" u="none" cap="none" strike="noStrike">
                <a:solidFill>
                  <a:srgbClr val="273239"/>
                </a:solidFill>
                <a:latin typeface="Nunito"/>
                <a:ea typeface="Nunito"/>
                <a:cs typeface="Nunito"/>
                <a:sym typeface="Nunito"/>
              </a:rPr>
              <a:t>Syntax</a:t>
            </a:r>
            <a:endParaRPr b="0" i="0" sz="18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if [ condition ]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then #statements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Fi</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800"/>
              <a:buFont typeface="Nunito"/>
              <a:buNone/>
            </a:pPr>
            <a:r>
              <a:rPr b="0" i="0" lang="en-US" sz="1800" u="none" cap="none" strike="noStrike">
                <a:solidFill>
                  <a:srgbClr val="273239"/>
                </a:solidFill>
                <a:latin typeface="Nunito"/>
                <a:ea typeface="Nunito"/>
                <a:cs typeface="Nunito"/>
                <a:sym typeface="Nunito"/>
              </a:rPr>
              <a:t>Let’s see an example.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#!/bin/sh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x=10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y=11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if [ $x -ne $y ]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Then</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 echo "Not equal“</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 fi</a:t>
            </a:r>
            <a:r>
              <a:rPr b="0" i="0" lang="en-US" sz="18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pic>
        <p:nvPicPr>
          <p:cNvPr descr="Lightbox" id="306" name="Google Shape;306;p29"/>
          <p:cNvPicPr preferRelativeResize="0"/>
          <p:nvPr/>
        </p:nvPicPr>
        <p:blipFill rotWithShape="1">
          <a:blip r:embed="rId4">
            <a:alphaModFix/>
          </a:blip>
          <a:srcRect b="0" l="0" r="0" t="0"/>
          <a:stretch/>
        </p:blipFill>
        <p:spPr>
          <a:xfrm>
            <a:off x="4462463" y="2390544"/>
            <a:ext cx="6296025" cy="418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 type="body"/>
          </p:nvPr>
        </p:nvSpPr>
        <p:spPr>
          <a:xfrm>
            <a:off x="595313" y="41036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3600"/>
              <a:buChar char="•"/>
            </a:pPr>
            <a:r>
              <a:rPr b="1" lang="en-US" sz="3600">
                <a:solidFill>
                  <a:srgbClr val="000000"/>
                </a:solidFill>
                <a:latin typeface="Times New Roman"/>
                <a:ea typeface="Times New Roman"/>
                <a:cs typeface="Times New Roman"/>
                <a:sym typeface="Times New Roman"/>
              </a:rPr>
              <a:t>Windows Basic Commands</a:t>
            </a:r>
            <a:endParaRPr b="1" sz="3600">
              <a:solidFill>
                <a:srgbClr val="000000"/>
              </a:solidFill>
              <a:latin typeface="Calibri"/>
              <a:ea typeface="Calibri"/>
              <a:cs typeface="Calibri"/>
              <a:sym typeface="Calibri"/>
            </a:endParaRPr>
          </a:p>
          <a:p>
            <a:pPr indent="-50800" lvl="0" marL="228600" rtl="0" algn="l">
              <a:lnSpc>
                <a:spcPct val="90000"/>
              </a:lnSpc>
              <a:spcBef>
                <a:spcPts val="1000"/>
              </a:spcBef>
              <a:spcAft>
                <a:spcPts val="0"/>
              </a:spcAft>
              <a:buClr>
                <a:schemeClr val="dk1"/>
              </a:buClr>
              <a:buSzPts val="2800"/>
              <a:buNone/>
            </a:pPr>
            <a:r>
              <a:t/>
            </a:r>
            <a:endParaRPr/>
          </a:p>
        </p:txBody>
      </p:sp>
      <p:grpSp>
        <p:nvGrpSpPr>
          <p:cNvPr id="105" name="Google Shape;105;p3"/>
          <p:cNvGrpSpPr/>
          <p:nvPr/>
        </p:nvGrpSpPr>
        <p:grpSpPr>
          <a:xfrm>
            <a:off x="1123950" y="970756"/>
            <a:ext cx="4729163" cy="1956258"/>
            <a:chOff x="0" y="0"/>
            <a:chExt cx="5169282" cy="1914143"/>
          </a:xfrm>
        </p:grpSpPr>
        <p:pic>
          <p:nvPicPr>
            <p:cNvPr id="106" name="Google Shape;106;p3"/>
            <p:cNvPicPr preferRelativeResize="0"/>
            <p:nvPr/>
          </p:nvPicPr>
          <p:blipFill rotWithShape="1">
            <a:blip r:embed="rId3">
              <a:alphaModFix/>
            </a:blip>
            <a:srcRect b="0" l="0" r="0" t="0"/>
            <a:stretch/>
          </p:blipFill>
          <p:spPr>
            <a:xfrm>
              <a:off x="6096" y="6095"/>
              <a:ext cx="5157216" cy="1908048"/>
            </a:xfrm>
            <a:prstGeom prst="rect">
              <a:avLst/>
            </a:prstGeom>
            <a:noFill/>
            <a:ln>
              <a:noFill/>
            </a:ln>
          </p:spPr>
        </p:pic>
        <p:sp>
          <p:nvSpPr>
            <p:cNvPr id="107" name="Google Shape;107;p3"/>
            <p:cNvSpPr/>
            <p:nvPr/>
          </p:nvSpPr>
          <p:spPr>
            <a:xfrm>
              <a:off x="0" y="0"/>
              <a:ext cx="5169282" cy="1913763"/>
            </a:xfrm>
            <a:custGeom>
              <a:rect b="b" l="l" r="r" t="t"/>
              <a:pathLst>
                <a:path extrusionOk="0" h="1913763" w="5169282">
                  <a:moveTo>
                    <a:pt x="5169282" y="1913763"/>
                  </a:moveTo>
                  <a:lnTo>
                    <a:pt x="5169282" y="0"/>
                  </a:lnTo>
                  <a:lnTo>
                    <a:pt x="0" y="0"/>
                  </a:lnTo>
                  <a:lnTo>
                    <a:pt x="0" y="1913763"/>
                  </a:lnTo>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8" name="Google Shape;108;p3"/>
          <p:cNvGrpSpPr/>
          <p:nvPr/>
        </p:nvGrpSpPr>
        <p:grpSpPr>
          <a:xfrm>
            <a:off x="6661922" y="1157288"/>
            <a:ext cx="4929188" cy="3496206"/>
            <a:chOff x="0" y="0"/>
            <a:chExt cx="5964936" cy="3566160"/>
          </a:xfrm>
        </p:grpSpPr>
        <p:pic>
          <p:nvPicPr>
            <p:cNvPr id="109" name="Google Shape;109;p3"/>
            <p:cNvPicPr preferRelativeResize="0"/>
            <p:nvPr/>
          </p:nvPicPr>
          <p:blipFill rotWithShape="1">
            <a:blip r:embed="rId4">
              <a:alphaModFix/>
            </a:blip>
            <a:srcRect b="0" l="0" r="0" t="0"/>
            <a:stretch/>
          </p:blipFill>
          <p:spPr>
            <a:xfrm>
              <a:off x="6096" y="6096"/>
              <a:ext cx="5958840" cy="3553968"/>
            </a:xfrm>
            <a:prstGeom prst="rect">
              <a:avLst/>
            </a:prstGeom>
            <a:noFill/>
            <a:ln>
              <a:noFill/>
            </a:ln>
          </p:spPr>
        </p:pic>
        <p:sp>
          <p:nvSpPr>
            <p:cNvPr id="110" name="Google Shape;110;p3"/>
            <p:cNvSpPr/>
            <p:nvPr/>
          </p:nvSpPr>
          <p:spPr>
            <a:xfrm>
              <a:off x="0" y="3566160"/>
              <a:ext cx="5964682" cy="0"/>
            </a:xfrm>
            <a:custGeom>
              <a:rect b="b" l="l" r="r" t="t"/>
              <a:pathLst>
                <a:path extrusionOk="0" h="120000" w="5964682">
                  <a:moveTo>
                    <a:pt x="0" y="0"/>
                  </a:moveTo>
                  <a:lnTo>
                    <a:pt x="5964682" y="0"/>
                  </a:lnTo>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0" y="0"/>
              <a:ext cx="5964682" cy="3566160"/>
            </a:xfrm>
            <a:custGeom>
              <a:rect b="b" l="l" r="r" t="t"/>
              <a:pathLst>
                <a:path extrusionOk="0" h="3566160" w="5964682">
                  <a:moveTo>
                    <a:pt x="5964682" y="0"/>
                  </a:moveTo>
                  <a:lnTo>
                    <a:pt x="0" y="0"/>
                  </a:lnTo>
                  <a:lnTo>
                    <a:pt x="0" y="3566160"/>
                  </a:lnTo>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12" name="Google Shape;112;p3"/>
          <p:cNvPicPr preferRelativeResize="0"/>
          <p:nvPr/>
        </p:nvPicPr>
        <p:blipFill rotWithShape="1">
          <a:blip r:embed="rId5">
            <a:alphaModFix/>
          </a:blip>
          <a:srcRect b="0" l="0" r="0" t="0"/>
          <a:stretch/>
        </p:blipFill>
        <p:spPr>
          <a:xfrm>
            <a:off x="267242" y="3405607"/>
            <a:ext cx="10515600" cy="2826498"/>
          </a:xfrm>
          <a:prstGeom prst="rect">
            <a:avLst/>
          </a:prstGeom>
          <a:noFill/>
          <a:ln>
            <a:noFill/>
          </a:ln>
        </p:spPr>
      </p:pic>
      <p:pic>
        <p:nvPicPr>
          <p:cNvPr id="113" name="Google Shape;113;p3"/>
          <p:cNvPicPr preferRelativeResize="0"/>
          <p:nvPr/>
        </p:nvPicPr>
        <p:blipFill rotWithShape="1">
          <a:blip r:embed="rId6">
            <a:alphaModFix/>
          </a:blip>
          <a:srcRect b="0" l="0" r="0" t="0"/>
          <a:stretch/>
        </p:blipFill>
        <p:spPr>
          <a:xfrm>
            <a:off x="9481979" y="49371"/>
            <a:ext cx="1571942" cy="9213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0"/>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312" name="Google Shape;312;p30"/>
          <p:cNvSpPr txBox="1"/>
          <p:nvPr>
            <p:ph idx="1" type="body"/>
          </p:nvPr>
        </p:nvSpPr>
        <p:spPr>
          <a:xfrm>
            <a:off x="938212" y="379966"/>
            <a:ext cx="6227667" cy="2613508"/>
          </a:xfrm>
          <a:prstGeom prst="rect">
            <a:avLst/>
          </a:prstGeom>
          <a:solidFill>
            <a:srgbClr val="FFFFFF"/>
          </a:solid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1800"/>
              <a:buFont typeface="Arial"/>
              <a:buNone/>
            </a:pPr>
            <a:r>
              <a:rPr b="1" i="0" lang="en-US" sz="1800" u="none" cap="none" strike="noStrike">
                <a:solidFill>
                  <a:srgbClr val="273239"/>
                </a:solidFill>
                <a:latin typeface="Nunito"/>
                <a:ea typeface="Nunito"/>
                <a:cs typeface="Nunito"/>
                <a:sym typeface="Nunito"/>
              </a:rPr>
              <a:t>if-else statement</a:t>
            </a:r>
            <a:endParaRPr/>
          </a:p>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Nunito"/>
                <a:ea typeface="Nunito"/>
                <a:cs typeface="Nunito"/>
                <a:sym typeface="Nunito"/>
              </a:rPr>
              <a:t>In an if-else statement, </a:t>
            </a:r>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Nunito"/>
                <a:ea typeface="Nunito"/>
                <a:cs typeface="Nunito"/>
                <a:sym typeface="Nunito"/>
              </a:rPr>
              <a:t>you can specify a set of commands to run if the condition is not met.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1" i="0" sz="16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Clr>
                <a:srgbClr val="273239"/>
              </a:buClr>
              <a:buSzPts val="1600"/>
              <a:buFont typeface="Arial"/>
              <a:buNone/>
            </a:pPr>
            <a:r>
              <a:rPr b="1" i="0" lang="en-US" sz="1600" u="none" cap="none" strike="noStrike">
                <a:solidFill>
                  <a:srgbClr val="273239"/>
                </a:solidFill>
                <a:latin typeface="Nunito"/>
                <a:ea typeface="Nunito"/>
                <a:cs typeface="Nunito"/>
                <a:sym typeface="Nunito"/>
              </a:rPr>
              <a:t>Syntax</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Consolas"/>
                <a:ea typeface="Consolas"/>
                <a:cs typeface="Consolas"/>
                <a:sym typeface="Consolas"/>
              </a:rPr>
              <a:t>if [ condition ] </a:t>
            </a:r>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Consolas"/>
                <a:ea typeface="Consolas"/>
                <a:cs typeface="Consolas"/>
                <a:sym typeface="Consolas"/>
              </a:rPr>
              <a:t>then #set of statements if the condition is true </a:t>
            </a:r>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Consolas"/>
                <a:ea typeface="Consolas"/>
                <a:cs typeface="Consolas"/>
                <a:sym typeface="Consolas"/>
              </a:rPr>
              <a:t>else #set of statements if the condition is false</a:t>
            </a:r>
            <a:endParaRPr/>
          </a:p>
          <a:p>
            <a:pPr indent="0" lvl="0" marL="0" marR="0" rtl="0" algn="l">
              <a:lnSpc>
                <a:spcPct val="100000"/>
              </a:lnSpc>
              <a:spcBef>
                <a:spcPts val="0"/>
              </a:spcBef>
              <a:spcAft>
                <a:spcPts val="0"/>
              </a:spcAft>
              <a:buClr>
                <a:srgbClr val="273239"/>
              </a:buClr>
              <a:buSzPts val="1600"/>
              <a:buFont typeface="Arial"/>
              <a:buNone/>
            </a:pPr>
            <a:r>
              <a:rPr b="0" i="0" lang="en-US" sz="1600" u="none" cap="none" strike="noStrike">
                <a:solidFill>
                  <a:srgbClr val="273239"/>
                </a:solidFill>
                <a:latin typeface="Consolas"/>
                <a:ea typeface="Consolas"/>
                <a:cs typeface="Consolas"/>
                <a:sym typeface="Consolas"/>
              </a:rPr>
              <a:t> fi</a:t>
            </a:r>
            <a:r>
              <a:rPr b="0" i="0" lang="en-US" sz="1600" u="none" cap="none" strike="noStrike">
                <a:solidFill>
                  <a:schemeClr val="dk1"/>
                </a:solidFill>
                <a:latin typeface="Arial"/>
                <a:ea typeface="Arial"/>
                <a:cs typeface="Arial"/>
                <a:sym typeface="Arial"/>
              </a:rPr>
              <a:t> </a:t>
            </a:r>
            <a:endParaRPr/>
          </a:p>
        </p:txBody>
      </p:sp>
      <p:pic>
        <p:nvPicPr>
          <p:cNvPr descr="Lightbox" id="313" name="Google Shape;313;p30"/>
          <p:cNvPicPr preferRelativeResize="0"/>
          <p:nvPr/>
        </p:nvPicPr>
        <p:blipFill rotWithShape="1">
          <a:blip r:embed="rId4">
            <a:alphaModFix/>
          </a:blip>
          <a:srcRect b="0" l="0" r="0" t="0"/>
          <a:stretch/>
        </p:blipFill>
        <p:spPr>
          <a:xfrm>
            <a:off x="2743201" y="2696705"/>
            <a:ext cx="6391275" cy="41612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31"/>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319" name="Google Shape;319;p31"/>
          <p:cNvSpPr/>
          <p:nvPr/>
        </p:nvSpPr>
        <p:spPr>
          <a:xfrm>
            <a:off x="578603" y="814388"/>
            <a:ext cx="11034794" cy="553997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273239"/>
              </a:buClr>
              <a:buSzPts val="1800"/>
              <a:buFont typeface="Nunito"/>
              <a:buNone/>
            </a:pPr>
            <a:r>
              <a:rPr b="1" i="0" lang="en-US" sz="1800" u="none" cap="none" strike="noStrike">
                <a:solidFill>
                  <a:srgbClr val="273239"/>
                </a:solidFill>
                <a:latin typeface="Nunito"/>
                <a:ea typeface="Nunito"/>
                <a:cs typeface="Nunito"/>
                <a:sym typeface="Nunito"/>
              </a:rPr>
              <a:t>if..then..else..if..then..fi..fi..(Nested if)</a:t>
            </a:r>
            <a:endParaRPr/>
          </a:p>
          <a:p>
            <a:pPr indent="0" lvl="0" marL="0" marR="0" rtl="0" algn="l">
              <a:lnSpc>
                <a:spcPct val="100000"/>
              </a:lnSpc>
              <a:spcBef>
                <a:spcPts val="0"/>
              </a:spcBef>
              <a:spcAft>
                <a:spcPts val="0"/>
              </a:spcAft>
              <a:buClr>
                <a:srgbClr val="273239"/>
              </a:buClr>
              <a:buSzPts val="1800"/>
              <a:buFont typeface="Nunito"/>
              <a:buNone/>
            </a:pPr>
            <a:br>
              <a:rPr b="0" i="0" lang="en-US" sz="1800" u="none" cap="none" strike="noStrike">
                <a:solidFill>
                  <a:srgbClr val="273239"/>
                </a:solidFill>
                <a:latin typeface="Nunito"/>
                <a:ea typeface="Nunito"/>
                <a:cs typeface="Nunito"/>
                <a:sym typeface="Nunito"/>
              </a:rPr>
            </a:br>
            <a:r>
              <a:rPr b="0" i="0" lang="en-US" sz="1800" u="none" cap="none" strike="noStrike">
                <a:solidFill>
                  <a:srgbClr val="273239"/>
                </a:solidFill>
                <a:latin typeface="Nunito"/>
                <a:ea typeface="Nunito"/>
                <a:cs typeface="Nunito"/>
                <a:sym typeface="Nunito"/>
              </a:rPr>
              <a:t>Nested if-else block can be used when, one condition is satisfies then it again checks another condition.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Nunito"/>
              <a:ea typeface="Nunito"/>
              <a:cs typeface="Nunito"/>
              <a:sym typeface="Nunito"/>
            </a:endParaRPr>
          </a:p>
          <a:p>
            <a:pPr indent="0" lvl="0" marL="0" marR="0" rtl="0" algn="l">
              <a:lnSpc>
                <a:spcPct val="100000"/>
              </a:lnSpc>
              <a:spcBef>
                <a:spcPts val="0"/>
              </a:spcBef>
              <a:spcAft>
                <a:spcPts val="0"/>
              </a:spcAft>
              <a:buClr>
                <a:srgbClr val="273239"/>
              </a:buClr>
              <a:buSzPts val="1800"/>
              <a:buFont typeface="Nunito"/>
              <a:buNone/>
            </a:pPr>
            <a:r>
              <a:rPr b="0" i="0" lang="en-US" sz="1800" u="none" cap="none" strike="noStrike">
                <a:solidFill>
                  <a:srgbClr val="273239"/>
                </a:solidFill>
                <a:latin typeface="Nunito"/>
                <a:ea typeface="Nunito"/>
                <a:cs typeface="Nunito"/>
                <a:sym typeface="Nunito"/>
              </a:rPr>
              <a:t>In the syntax, </a:t>
            </a:r>
            <a:endParaRPr/>
          </a:p>
          <a:p>
            <a:pPr indent="0" lvl="0" marL="0" marR="0" rtl="0" algn="l">
              <a:lnSpc>
                <a:spcPct val="100000"/>
              </a:lnSpc>
              <a:spcBef>
                <a:spcPts val="0"/>
              </a:spcBef>
              <a:spcAft>
                <a:spcPts val="0"/>
              </a:spcAft>
              <a:buClr>
                <a:srgbClr val="273239"/>
              </a:buClr>
              <a:buSzPts val="1800"/>
              <a:buFont typeface="Nunito"/>
              <a:buNone/>
            </a:pPr>
            <a:r>
              <a:rPr b="0" i="0" lang="en-US" sz="1800" u="none" cap="none" strike="noStrike">
                <a:solidFill>
                  <a:srgbClr val="273239"/>
                </a:solidFill>
                <a:latin typeface="Nunito"/>
                <a:ea typeface="Nunito"/>
                <a:cs typeface="Nunito"/>
                <a:sym typeface="Nunito"/>
              </a:rPr>
              <a:t>if expression1 is false  then it processes else part, and again expression2 will be check.</a:t>
            </a:r>
            <a:br>
              <a:rPr b="0" i="0" lang="en-US" sz="1800" u="none" cap="none" strike="noStrike">
                <a:solidFill>
                  <a:srgbClr val="273239"/>
                </a:solidFill>
                <a:latin typeface="Nunito"/>
                <a:ea typeface="Nunito"/>
                <a:cs typeface="Nunito"/>
                <a:sym typeface="Nunito"/>
              </a:rPr>
            </a:br>
            <a:endParaRPr b="0" i="0" sz="18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Clr>
                <a:srgbClr val="273239"/>
              </a:buClr>
              <a:buSzPts val="1800"/>
              <a:buFont typeface="Nunito"/>
              <a:buNone/>
            </a:pPr>
            <a:r>
              <a:rPr b="1" i="1" lang="en-US" sz="1800" u="none" cap="none" strike="noStrike">
                <a:solidFill>
                  <a:srgbClr val="273239"/>
                </a:solidFill>
                <a:latin typeface="Nunito"/>
                <a:ea typeface="Nunito"/>
                <a:cs typeface="Nunito"/>
                <a:sym typeface="Nunito"/>
              </a:rPr>
              <a:t>Syntax:</a:t>
            </a:r>
            <a:endParaRPr b="0" i="0" sz="1800" u="none" cap="none" strike="noStrike">
              <a:solidFill>
                <a:srgbClr val="273239"/>
              </a:solidFill>
              <a:latin typeface="Arimo"/>
              <a:ea typeface="Arimo"/>
              <a:cs typeface="Arimo"/>
              <a:sym typeface="Arimo"/>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if [ expression1 ]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then statement1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         statement2 .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else if [ expression2 ]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then statement3 </a:t>
            </a:r>
            <a:endParaRPr/>
          </a:p>
          <a:p>
            <a:pPr indent="0" lvl="0" marL="0" marR="0" rtl="0" algn="l">
              <a:lnSpc>
                <a:spcPct val="100000"/>
              </a:lnSpc>
              <a:spcBef>
                <a:spcPts val="0"/>
              </a:spcBef>
              <a:spcAft>
                <a:spcPts val="0"/>
              </a:spcAft>
              <a:buClr>
                <a:schemeClr val="dk1"/>
              </a:buClr>
              <a:buSzPts val="1800"/>
              <a:buFont typeface="Calibri"/>
              <a:buNone/>
            </a:pPr>
            <a:r>
              <a:t/>
            </a:r>
            <a:endParaRPr sz="1800">
              <a:solidFill>
                <a:srgbClr val="273239"/>
              </a:solidFill>
              <a:latin typeface="Arimo"/>
              <a:ea typeface="Arimo"/>
              <a:cs typeface="Arimo"/>
              <a:sym typeface="Arimo"/>
            </a:endParaRPr>
          </a:p>
          <a:p>
            <a:pPr indent="0" lvl="0" marL="0" marR="0" rtl="0" algn="l">
              <a:lnSpc>
                <a:spcPct val="100000"/>
              </a:lnSpc>
              <a:spcBef>
                <a:spcPts val="0"/>
              </a:spcBef>
              <a:spcAft>
                <a:spcPts val="0"/>
              </a:spcAft>
              <a:buClr>
                <a:srgbClr val="273239"/>
              </a:buClr>
              <a:buSzPts val="1800"/>
              <a:buFont typeface="Arimo"/>
              <a:buNone/>
            </a:pPr>
            <a:r>
              <a:rPr b="0" i="0" lang="en-US" sz="1800" u="none" cap="none" strike="noStrike">
                <a:solidFill>
                  <a:srgbClr val="273239"/>
                </a:solidFill>
                <a:latin typeface="Arimo"/>
                <a:ea typeface="Arimo"/>
                <a:cs typeface="Arimo"/>
                <a:sym typeface="Arimo"/>
              </a:rPr>
              <a:t>fi</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73239"/>
              </a:buClr>
              <a:buSzPts val="4400"/>
              <a:buFont typeface="Source Sans 3"/>
              <a:buNone/>
            </a:pPr>
            <a:r>
              <a:rPr b="1" i="0" lang="en-US">
                <a:solidFill>
                  <a:srgbClr val="273239"/>
                </a:solidFill>
                <a:latin typeface="Source Sans 3"/>
                <a:ea typeface="Source Sans 3"/>
                <a:cs typeface="Source Sans 3"/>
                <a:sym typeface="Source Sans 3"/>
              </a:rPr>
              <a:t>Shell Scripting – Shell Variables</a:t>
            </a:r>
            <a:br>
              <a:rPr b="1" i="0" lang="en-US">
                <a:solidFill>
                  <a:srgbClr val="273239"/>
                </a:solidFill>
                <a:latin typeface="Source Sans 3"/>
                <a:ea typeface="Source Sans 3"/>
                <a:cs typeface="Source Sans 3"/>
                <a:sym typeface="Source Sans 3"/>
              </a:rPr>
            </a:br>
            <a:endParaRPr/>
          </a:p>
        </p:txBody>
      </p:sp>
      <p:sp>
        <p:nvSpPr>
          <p:cNvPr id="325" name="Google Shape;325;p32"/>
          <p:cNvSpPr txBox="1"/>
          <p:nvPr>
            <p:ph idx="1" type="body"/>
          </p:nvPr>
        </p:nvSpPr>
        <p:spPr>
          <a:xfrm>
            <a:off x="714214" y="102790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It must be noted that no other special character except underscore can be used in a variable name because all other special characters have special meanings in Shell Scripting.</a:t>
            </a:r>
            <a:endParaRPr/>
          </a:p>
          <a:p>
            <a:pPr indent="-228600" lvl="0" marL="228600" rtl="0" algn="l">
              <a:lnSpc>
                <a:spcPct val="90000"/>
              </a:lnSpc>
              <a:spcBef>
                <a:spcPts val="1000"/>
              </a:spcBef>
              <a:spcAft>
                <a:spcPts val="0"/>
              </a:spcAft>
              <a:buClr>
                <a:schemeClr val="dk1"/>
              </a:buClr>
              <a:buSzPts val="2800"/>
              <a:buChar char="•"/>
            </a:pPr>
            <a:r>
              <a:rPr lang="en-US"/>
              <a:t>A variable name could contain any alphabet (a-z, A-Z), any digits (0-9), and an underscore ( _ ). However, a variable name must start with an alphabet or underscore. It can never start with a number.</a:t>
            </a:r>
            <a:endParaRPr/>
          </a:p>
        </p:txBody>
      </p:sp>
      <p:pic>
        <p:nvPicPr>
          <p:cNvPr id="326" name="Google Shape;326;p32"/>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327" name="Google Shape;327;p32"/>
          <p:cNvSpPr/>
          <p:nvPr/>
        </p:nvSpPr>
        <p:spPr>
          <a:xfrm>
            <a:off x="1208867" y="3494647"/>
            <a:ext cx="8896028" cy="3136728"/>
          </a:xfrm>
          <a:prstGeom prst="rect">
            <a:avLst/>
          </a:prstGeom>
          <a:solidFill>
            <a:srgbClr val="FFFFFF"/>
          </a:solid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2000"/>
              <a:buFont typeface="Calibri"/>
              <a:buNone/>
            </a:pPr>
            <a:r>
              <a:rPr b="1" i="0" lang="en-US" sz="2000" u="none" cap="none" strike="noStrike">
                <a:solidFill>
                  <a:srgbClr val="273239"/>
                </a:solidFill>
                <a:latin typeface="Calibri"/>
                <a:ea typeface="Calibri"/>
                <a:cs typeface="Calibri"/>
                <a:sym typeface="Calibri"/>
              </a:rPr>
              <a:t>Variable data could be accessed by appending the variable name with ‘$’ as follows:</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Accessing variable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#!/bin/bash </a:t>
            </a:r>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VAR_1="Devil" </a:t>
            </a:r>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VAR_2="OWL" </a:t>
            </a:r>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echo "$VAR_1$VAR_2“</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273239"/>
              </a:buClr>
              <a:buSzPts val="2000"/>
              <a:buFont typeface="Nunito"/>
              <a:buNone/>
            </a:pPr>
            <a:r>
              <a:rPr b="1" i="0" lang="en-US" sz="2000" u="none" cap="none" strike="noStrike">
                <a:solidFill>
                  <a:srgbClr val="273239"/>
                </a:solidFill>
                <a:latin typeface="Nunito"/>
                <a:ea typeface="Nunito"/>
                <a:cs typeface="Nunito"/>
                <a:sym typeface="Nunito"/>
              </a:rPr>
              <a:t>Output:</a:t>
            </a:r>
            <a:endParaRPr b="0" i="0" sz="2000" u="none" cap="none" strike="noStrike">
              <a:solidFill>
                <a:srgbClr val="273239"/>
              </a:solidFill>
              <a:latin typeface="Consolas"/>
              <a:ea typeface="Consolas"/>
              <a:cs typeface="Consolas"/>
              <a:sym typeface="Consolas"/>
            </a:endParaRPr>
          </a:p>
          <a:p>
            <a:pPr indent="0" lvl="0" marL="0" marR="0" rtl="0" algn="l">
              <a:lnSpc>
                <a:spcPct val="100000"/>
              </a:lnSpc>
              <a:spcBef>
                <a:spcPts val="0"/>
              </a:spcBef>
              <a:spcAft>
                <a:spcPts val="0"/>
              </a:spcAft>
              <a:buClr>
                <a:srgbClr val="273239"/>
              </a:buClr>
              <a:buSzPts val="2000"/>
              <a:buFont typeface="Consolas"/>
              <a:buNone/>
            </a:pPr>
            <a:r>
              <a:rPr b="0" i="0" lang="en-US" sz="2000" u="none" cap="none" strike="noStrike">
                <a:solidFill>
                  <a:srgbClr val="273239"/>
                </a:solidFill>
                <a:latin typeface="Consolas"/>
                <a:ea typeface="Consolas"/>
                <a:cs typeface="Consolas"/>
                <a:sym typeface="Consolas"/>
              </a:rPr>
              <a:t>DevilOWL</a:t>
            </a:r>
            <a:r>
              <a:rPr b="0" i="0" lang="en-US" sz="2000" u="none" cap="none" strike="noStrike">
                <a:solidFill>
                  <a:schemeClr val="dk1"/>
                </a:solidFill>
                <a:latin typeface="Arial"/>
                <a:ea typeface="Arial"/>
                <a:cs typeface="Arial"/>
                <a:sym typeface="Arial"/>
              </a:rPr>
              <a:t> </a:t>
            </a:r>
            <a:endParaRPr/>
          </a:p>
        </p:txBody>
      </p:sp>
      <p:pic>
        <p:nvPicPr>
          <p:cNvPr descr="Lightbox" id="328" name="Google Shape;328;p32"/>
          <p:cNvPicPr preferRelativeResize="0"/>
          <p:nvPr/>
        </p:nvPicPr>
        <p:blipFill rotWithShape="1">
          <a:blip r:embed="rId4">
            <a:alphaModFix/>
          </a:blip>
          <a:srcRect b="0" l="0" r="0" t="0"/>
          <a:stretch/>
        </p:blipFill>
        <p:spPr>
          <a:xfrm>
            <a:off x="4830225" y="4044950"/>
            <a:ext cx="5972175" cy="261932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idx="1" type="body"/>
          </p:nvPr>
        </p:nvSpPr>
        <p:spPr>
          <a:xfrm>
            <a:off x="538321" y="663252"/>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Unsetting Variables</a:t>
            </a:r>
            <a:endParaRPr/>
          </a:p>
          <a:p>
            <a:pPr indent="-228600" lvl="0" marL="228600" rtl="0" algn="l">
              <a:lnSpc>
                <a:spcPct val="90000"/>
              </a:lnSpc>
              <a:spcBef>
                <a:spcPts val="1000"/>
              </a:spcBef>
              <a:spcAft>
                <a:spcPts val="0"/>
              </a:spcAft>
              <a:buClr>
                <a:srgbClr val="273239"/>
              </a:buClr>
              <a:buSzPts val="2800"/>
              <a:buChar char="•"/>
            </a:pPr>
            <a:r>
              <a:rPr b="0" i="0" lang="en-US">
                <a:solidFill>
                  <a:srgbClr val="273239"/>
                </a:solidFill>
                <a:latin typeface="Nunito"/>
                <a:ea typeface="Nunito"/>
                <a:cs typeface="Nunito"/>
                <a:sym typeface="Nunito"/>
              </a:rPr>
              <a:t>The unset command directs a shell to delete a variable and its stored data from list of variables.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34" name="Google Shape;334;p33"/>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pic>
        <p:nvPicPr>
          <p:cNvPr descr="Lightbox" id="335" name="Google Shape;335;p33"/>
          <p:cNvPicPr preferRelativeResize="0"/>
          <p:nvPr/>
        </p:nvPicPr>
        <p:blipFill rotWithShape="1">
          <a:blip r:embed="rId4">
            <a:alphaModFix/>
          </a:blip>
          <a:srcRect b="0" l="0" r="0" t="0"/>
          <a:stretch/>
        </p:blipFill>
        <p:spPr>
          <a:xfrm>
            <a:off x="1266178" y="2281642"/>
            <a:ext cx="6838950" cy="366330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838200" y="814388"/>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Nunito"/>
              <a:buNone/>
            </a:pPr>
            <a:r>
              <a:rPr b="1" i="0" lang="en-US">
                <a:solidFill>
                  <a:srgbClr val="273239"/>
                </a:solidFill>
                <a:latin typeface="Nunito"/>
                <a:ea typeface="Nunito"/>
                <a:cs typeface="Nunito"/>
                <a:sym typeface="Nunito"/>
              </a:rPr>
              <a:t>Read only Variables.</a:t>
            </a:r>
            <a:br>
              <a:rPr b="1" i="0" lang="en-US">
                <a:solidFill>
                  <a:srgbClr val="273239"/>
                </a:solidFill>
                <a:latin typeface="Nunito"/>
                <a:ea typeface="Nunito"/>
                <a:cs typeface="Nunito"/>
                <a:sym typeface="Nunito"/>
              </a:rPr>
            </a:br>
            <a:r>
              <a:rPr b="0" i="0" lang="en-US">
                <a:solidFill>
                  <a:srgbClr val="273239"/>
                </a:solidFill>
                <a:latin typeface="Nunito"/>
                <a:ea typeface="Nunito"/>
                <a:cs typeface="Nunito"/>
                <a:sym typeface="Nunito"/>
              </a:rPr>
              <a:t>These variables are read only i.e., their values could not be modified later in the script. </a:t>
            </a:r>
            <a:br>
              <a:rPr b="1" i="0" lang="en-US">
                <a:solidFill>
                  <a:srgbClr val="273239"/>
                </a:solidFill>
                <a:latin typeface="Nunito"/>
                <a:ea typeface="Nunito"/>
                <a:cs typeface="Nunito"/>
                <a:sym typeface="Nunito"/>
              </a:rPr>
            </a:br>
            <a:endParaRPr/>
          </a:p>
        </p:txBody>
      </p:sp>
      <p:pic>
        <p:nvPicPr>
          <p:cNvPr id="341" name="Google Shape;341;p34"/>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pic>
        <p:nvPicPr>
          <p:cNvPr descr="Lightbox" id="342" name="Google Shape;342;p34"/>
          <p:cNvPicPr preferRelativeResize="0"/>
          <p:nvPr/>
        </p:nvPicPr>
        <p:blipFill rotWithShape="1">
          <a:blip r:embed="rId4">
            <a:alphaModFix/>
          </a:blip>
          <a:srcRect b="0" l="0" r="0" t="0"/>
          <a:stretch/>
        </p:blipFill>
        <p:spPr>
          <a:xfrm>
            <a:off x="714214" y="2324746"/>
            <a:ext cx="10215721" cy="449039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Read and echo commands in shell scripts</a:t>
            </a:r>
            <a:endParaRPr/>
          </a:p>
        </p:txBody>
      </p:sp>
      <p:sp>
        <p:nvSpPr>
          <p:cNvPr id="348" name="Google Shape;348;p35"/>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How to Store User Data in a Variable?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49" name="Google Shape;349;p35"/>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
        <p:nvSpPr>
          <p:cNvPr id="350" name="Google Shape;350;p35"/>
          <p:cNvSpPr/>
          <p:nvPr/>
        </p:nvSpPr>
        <p:spPr>
          <a:xfrm>
            <a:off x="838200" y="2129631"/>
            <a:ext cx="9481979" cy="2028732"/>
          </a:xfrm>
          <a:prstGeom prst="rect">
            <a:avLst/>
          </a:prstGeom>
          <a:noFill/>
          <a:ln>
            <a:noFill/>
          </a:ln>
        </p:spPr>
        <p:txBody>
          <a:bodyPr anchorCtr="0" anchor="ctr" bIns="88850" lIns="0" spcFirstLastPara="1" rIns="0" wrap="square" tIns="0">
            <a:spAutoFit/>
          </a:bodyPr>
          <a:lstStyle/>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#!/bin/bash</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echo "Enter the length of the rectangle"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read length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echo "Enter the width of the rectangle" </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read width</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area=$((length * width))</a:t>
            </a:r>
            <a:endParaRPr/>
          </a:p>
          <a:p>
            <a:pPr indent="0" lvl="0" marL="0" marR="0" rtl="0" algn="l">
              <a:lnSpc>
                <a:spcPct val="100000"/>
              </a:lnSpc>
              <a:spcBef>
                <a:spcPts val="0"/>
              </a:spcBef>
              <a:spcAft>
                <a:spcPts val="0"/>
              </a:spcAft>
              <a:buClr>
                <a:srgbClr val="273239"/>
              </a:buClr>
              <a:buSzPts val="1800"/>
              <a:buFont typeface="Consolas"/>
              <a:buNone/>
            </a:pPr>
            <a:r>
              <a:rPr b="0" i="0" lang="en-US" sz="1800" u="none" cap="none" strike="noStrike">
                <a:solidFill>
                  <a:srgbClr val="273239"/>
                </a:solidFill>
                <a:latin typeface="Consolas"/>
                <a:ea typeface="Consolas"/>
                <a:cs typeface="Consolas"/>
                <a:sym typeface="Consolas"/>
              </a:rPr>
              <a:t>echo "The are of the rectangle is: $area"</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51" name="Google Shape;351;p35"/>
          <p:cNvSpPr txBox="1"/>
          <p:nvPr/>
        </p:nvSpPr>
        <p:spPr>
          <a:xfrm>
            <a:off x="337088" y="4589006"/>
            <a:ext cx="609858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273239"/>
                </a:solidFill>
                <a:latin typeface="Nunito"/>
                <a:ea typeface="Nunito"/>
                <a:cs typeface="Nunito"/>
                <a:sym typeface="Nunito"/>
              </a:rPr>
              <a:t>In this example the variables ‘length’, ‘width’ and ‘area’ are used to store user input and calculate the area of the rectangle.</a:t>
            </a:r>
            <a:endParaRPr sz="2000">
              <a:solidFill>
                <a:schemeClr val="dk1"/>
              </a:solidFill>
              <a:latin typeface="Calibri"/>
              <a:ea typeface="Calibri"/>
              <a:cs typeface="Calibri"/>
              <a:sym typeface="Calibri"/>
            </a:endParaRPr>
          </a:p>
        </p:txBody>
      </p:sp>
      <p:pic>
        <p:nvPicPr>
          <p:cNvPr descr="Lightbox" id="352" name="Google Shape;352;p35"/>
          <p:cNvPicPr preferRelativeResize="0"/>
          <p:nvPr/>
        </p:nvPicPr>
        <p:blipFill rotWithShape="1">
          <a:blip r:embed="rId4">
            <a:alphaModFix/>
          </a:blip>
          <a:srcRect b="0" l="0" r="0" t="0"/>
          <a:stretch/>
        </p:blipFill>
        <p:spPr>
          <a:xfrm>
            <a:off x="6292312" y="1702594"/>
            <a:ext cx="5899688" cy="511254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Arithmetic in shell scripts</a:t>
            </a:r>
            <a:endParaRPr/>
          </a:p>
        </p:txBody>
      </p:sp>
      <p:sp>
        <p:nvSpPr>
          <p:cNvPr id="358" name="Google Shape;358;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#!/bin/bash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x=</a:t>
            </a:r>
            <a:r>
              <a:rPr b="0" i="0" lang="en-US">
                <a:solidFill>
                  <a:srgbClr val="C00000"/>
                </a:solidFill>
                <a:latin typeface="Inter"/>
                <a:ea typeface="Inter"/>
                <a:cs typeface="Inter"/>
                <a:sym typeface="Inter"/>
              </a:rPr>
              <a:t>8</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y=</a:t>
            </a:r>
            <a:r>
              <a:rPr b="0" i="0" lang="en-US">
                <a:solidFill>
                  <a:srgbClr val="C00000"/>
                </a:solidFill>
                <a:latin typeface="Inter"/>
                <a:ea typeface="Inter"/>
                <a:cs typeface="Inter"/>
                <a:sym typeface="Inter"/>
              </a:rPr>
              <a:t>2</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a:t>
            </a:r>
            <a:r>
              <a:rPr b="0" i="0" lang="en-US">
                <a:solidFill>
                  <a:srgbClr val="0000FF"/>
                </a:solidFill>
                <a:latin typeface="Inter"/>
                <a:ea typeface="Inter"/>
                <a:cs typeface="Inter"/>
                <a:sym typeface="Inter"/>
              </a:rPr>
              <a:t>"x=8, y=2"</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a:t>
            </a:r>
            <a:r>
              <a:rPr b="0" i="0" lang="en-US">
                <a:solidFill>
                  <a:srgbClr val="0000FF"/>
                </a:solidFill>
                <a:latin typeface="Inter"/>
                <a:ea typeface="Inter"/>
                <a:cs typeface="Inter"/>
                <a:sym typeface="Inter"/>
              </a:rPr>
              <a:t>"Addition of x &amp; y"</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 $x + $y ))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a:t>
            </a:r>
            <a:r>
              <a:rPr b="0" i="0" lang="en-US">
                <a:solidFill>
                  <a:srgbClr val="0000FF"/>
                </a:solidFill>
                <a:latin typeface="Inter"/>
                <a:ea typeface="Inter"/>
                <a:cs typeface="Inter"/>
                <a:sym typeface="Inter"/>
              </a:rPr>
              <a:t>"Subtraction of x &amp; y"</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 $x - $y ))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a:t>
            </a:r>
            <a:r>
              <a:rPr b="0" i="0" lang="en-US">
                <a:solidFill>
                  <a:srgbClr val="0000FF"/>
                </a:solidFill>
                <a:latin typeface="Inter"/>
                <a:ea typeface="Inter"/>
                <a:cs typeface="Inter"/>
                <a:sym typeface="Inter"/>
              </a:rPr>
              <a:t>"Multiplication of x &amp; y"</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 $x * $y ))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a:t>
            </a:r>
            <a:r>
              <a:rPr b="0" i="0" lang="en-US">
                <a:solidFill>
                  <a:srgbClr val="0000FF"/>
                </a:solidFill>
                <a:latin typeface="Inter"/>
                <a:ea typeface="Inter"/>
                <a:cs typeface="Inter"/>
                <a:sym typeface="Inter"/>
              </a:rPr>
              <a:t>"Division of x by y"</a:t>
            </a:r>
            <a:r>
              <a:rPr b="0" i="0" lang="en-US">
                <a:solidFill>
                  <a:srgbClr val="000000"/>
                </a:solidFill>
                <a:latin typeface="Inter"/>
                <a:ea typeface="Inter"/>
                <a:cs typeface="Inter"/>
                <a:sym typeface="Inter"/>
              </a:rPr>
              <a:t>  </a:t>
            </a:r>
            <a:endParaRPr/>
          </a:p>
          <a:p>
            <a:pPr indent="-228600" lvl="0" marL="228600" rtl="0" algn="just">
              <a:lnSpc>
                <a:spcPct val="90000"/>
              </a:lnSpc>
              <a:spcBef>
                <a:spcPts val="1000"/>
              </a:spcBef>
              <a:spcAft>
                <a:spcPts val="0"/>
              </a:spcAft>
              <a:buClr>
                <a:srgbClr val="000000"/>
              </a:buClr>
              <a:buSzPct val="100000"/>
              <a:buFont typeface="Calibri"/>
              <a:buAutoNum type="arabicPeriod"/>
            </a:pPr>
            <a:r>
              <a:rPr b="0" i="0" lang="en-US">
                <a:solidFill>
                  <a:srgbClr val="000000"/>
                </a:solidFill>
                <a:latin typeface="Inter"/>
                <a:ea typeface="Inter"/>
                <a:cs typeface="Inter"/>
                <a:sym typeface="Inter"/>
              </a:rPr>
              <a:t>echo $(( $x / $y ))  </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73239"/>
              </a:buClr>
              <a:buSzPts val="4400"/>
              <a:buFont typeface="Source Sans 3"/>
              <a:buNone/>
            </a:pPr>
            <a:r>
              <a:rPr b="1" i="0" lang="en-US">
                <a:solidFill>
                  <a:srgbClr val="273239"/>
                </a:solidFill>
                <a:latin typeface="Source Sans 3"/>
                <a:ea typeface="Source Sans 3"/>
                <a:cs typeface="Source Sans 3"/>
                <a:sym typeface="Source Sans 3"/>
              </a:rPr>
              <a:t>Looping Statements | Shell Script</a:t>
            </a:r>
            <a:br>
              <a:rPr b="1" i="0" lang="en-US">
                <a:solidFill>
                  <a:srgbClr val="273239"/>
                </a:solidFill>
                <a:latin typeface="Source Sans 3"/>
                <a:ea typeface="Source Sans 3"/>
                <a:cs typeface="Source Sans 3"/>
                <a:sym typeface="Source Sans 3"/>
              </a:rPr>
            </a:br>
            <a:endParaRPr/>
          </a:p>
        </p:txBody>
      </p:sp>
      <p:sp>
        <p:nvSpPr>
          <p:cNvPr id="364" name="Google Shape;364;p37"/>
          <p:cNvSpPr txBox="1"/>
          <p:nvPr>
            <p:ph idx="1" type="body"/>
          </p:nvPr>
        </p:nvSpPr>
        <p:spPr>
          <a:xfrm>
            <a:off x="538321" y="125333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73239"/>
              </a:buClr>
              <a:buSzPts val="2800"/>
              <a:buChar char="•"/>
            </a:pPr>
            <a:r>
              <a:rPr b="1" i="0" lang="en-US">
                <a:solidFill>
                  <a:srgbClr val="273239"/>
                </a:solidFill>
                <a:latin typeface="Nunito"/>
                <a:ea typeface="Nunito"/>
                <a:cs typeface="Nunito"/>
                <a:sym typeface="Nunito"/>
              </a:rPr>
              <a:t>Looping Statements in Shell Scripting:</a:t>
            </a:r>
            <a:r>
              <a:rPr b="0" i="0" lang="en-US">
                <a:solidFill>
                  <a:srgbClr val="273239"/>
                </a:solidFill>
                <a:latin typeface="Nunito"/>
                <a:ea typeface="Nunito"/>
                <a:cs typeface="Nunito"/>
                <a:sym typeface="Nunito"/>
              </a:rPr>
              <a:t> There are total 3 looping statements that can be used in bash programming </a:t>
            </a:r>
            <a:endParaRPr/>
          </a:p>
          <a:p>
            <a:pPr indent="-228600" lvl="0" marL="228600" rtl="0" algn="l">
              <a:lnSpc>
                <a:spcPct val="90000"/>
              </a:lnSpc>
              <a:spcBef>
                <a:spcPts val="1000"/>
              </a:spcBef>
              <a:spcAft>
                <a:spcPts val="0"/>
              </a:spcAft>
              <a:buClr>
                <a:srgbClr val="273239"/>
              </a:buClr>
              <a:buSzPts val="2800"/>
              <a:buFont typeface="Calibri"/>
              <a:buAutoNum type="arabicPeriod"/>
            </a:pPr>
            <a:r>
              <a:rPr b="0" i="0" lang="en-US">
                <a:solidFill>
                  <a:srgbClr val="273239"/>
                </a:solidFill>
                <a:latin typeface="Nunito"/>
                <a:ea typeface="Nunito"/>
                <a:cs typeface="Nunito"/>
                <a:sym typeface="Nunito"/>
              </a:rPr>
              <a:t>while statement</a:t>
            </a:r>
            <a:endParaRPr/>
          </a:p>
          <a:p>
            <a:pPr indent="-228600" lvl="0" marL="228600" rtl="0" algn="l">
              <a:lnSpc>
                <a:spcPct val="90000"/>
              </a:lnSpc>
              <a:spcBef>
                <a:spcPts val="1000"/>
              </a:spcBef>
              <a:spcAft>
                <a:spcPts val="0"/>
              </a:spcAft>
              <a:buClr>
                <a:srgbClr val="273239"/>
              </a:buClr>
              <a:buSzPts val="2800"/>
              <a:buFont typeface="Calibri"/>
              <a:buAutoNum type="arabicPeriod"/>
            </a:pPr>
            <a:r>
              <a:rPr b="0" i="0" lang="en-US">
                <a:solidFill>
                  <a:srgbClr val="273239"/>
                </a:solidFill>
                <a:latin typeface="Nunito"/>
                <a:ea typeface="Nunito"/>
                <a:cs typeface="Nunito"/>
                <a:sym typeface="Nunito"/>
              </a:rPr>
              <a:t>for statement</a:t>
            </a:r>
            <a:endParaRPr/>
          </a:p>
          <a:p>
            <a:pPr indent="-228600" lvl="0" marL="228600" rtl="0" algn="l">
              <a:lnSpc>
                <a:spcPct val="90000"/>
              </a:lnSpc>
              <a:spcBef>
                <a:spcPts val="1000"/>
              </a:spcBef>
              <a:spcAft>
                <a:spcPts val="0"/>
              </a:spcAft>
              <a:buClr>
                <a:srgbClr val="273239"/>
              </a:buClr>
              <a:buSzPts val="2800"/>
              <a:buFont typeface="Calibri"/>
              <a:buAutoNum type="arabicPeriod"/>
            </a:pPr>
            <a:r>
              <a:rPr b="0" i="0" lang="en-US">
                <a:solidFill>
                  <a:srgbClr val="273239"/>
                </a:solidFill>
                <a:latin typeface="Nunito"/>
                <a:ea typeface="Nunito"/>
                <a:cs typeface="Nunito"/>
                <a:sym typeface="Nunito"/>
              </a:rPr>
              <a:t>until statement</a:t>
            </a:r>
            <a:endParaRPr/>
          </a:p>
          <a:p>
            <a:pPr indent="-228600" lvl="0" marL="228600" rtl="0" algn="l">
              <a:lnSpc>
                <a:spcPct val="90000"/>
              </a:lnSpc>
              <a:spcBef>
                <a:spcPts val="1000"/>
              </a:spcBef>
              <a:spcAft>
                <a:spcPts val="0"/>
              </a:spcAft>
              <a:buClr>
                <a:srgbClr val="273239"/>
              </a:buClr>
              <a:buSzPts val="2800"/>
              <a:buChar char="•"/>
            </a:pPr>
            <a:r>
              <a:rPr b="1" i="0" lang="en-US">
                <a:solidFill>
                  <a:srgbClr val="273239"/>
                </a:solidFill>
                <a:latin typeface="Nunito"/>
                <a:ea typeface="Nunito"/>
                <a:cs typeface="Nunito"/>
                <a:sym typeface="Nunito"/>
              </a:rPr>
              <a:t>while statement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65" name="Google Shape;365;p37"/>
          <p:cNvPicPr preferRelativeResize="0"/>
          <p:nvPr/>
        </p:nvPicPr>
        <p:blipFill rotWithShape="1">
          <a:blip r:embed="rId3">
            <a:alphaModFix/>
          </a:blip>
          <a:srcRect b="0" l="0" r="0" t="0"/>
          <a:stretch/>
        </p:blipFill>
        <p:spPr>
          <a:xfrm>
            <a:off x="9481979" y="42863"/>
            <a:ext cx="1571942" cy="771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idx="1" type="body"/>
          </p:nvPr>
        </p:nvSpPr>
        <p:spPr>
          <a:xfrm>
            <a:off x="220389" y="201637"/>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md </a:t>
            </a:r>
            <a:r>
              <a:rPr lang="en-US" sz="1800" u="none" strike="noStrike">
                <a:solidFill>
                  <a:srgbClr val="000000"/>
                </a:solidFill>
                <a:latin typeface="Times New Roman"/>
                <a:ea typeface="Times New Roman"/>
                <a:cs typeface="Times New Roman"/>
                <a:sym typeface="Times New Roman"/>
              </a:rPr>
              <a:t>– make directory. Create a new  directory</a:t>
            </a:r>
            <a:endParaRPr/>
          </a:p>
          <a:p>
            <a:pPr indent="-342900" lvl="0" marL="342900" rtl="0" algn="l">
              <a:lnSpc>
                <a:spcPct val="90000"/>
              </a:lnSpc>
              <a:spcBef>
                <a:spcPts val="151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rd </a:t>
            </a:r>
            <a:r>
              <a:rPr lang="en-US" sz="1800" u="none" strike="noStrike">
                <a:solidFill>
                  <a:srgbClr val="000000"/>
                </a:solidFill>
                <a:latin typeface="Times New Roman"/>
                <a:ea typeface="Times New Roman"/>
                <a:cs typeface="Times New Roman"/>
                <a:sym typeface="Times New Roman"/>
              </a:rPr>
              <a:t>– remove directory. Delete a  directory</a:t>
            </a:r>
            <a:endParaRPr/>
          </a:p>
          <a:p>
            <a:pPr indent="-342900" lvl="0" marL="342900" rtl="0" algn="l">
              <a:lnSpc>
                <a:spcPct val="90000"/>
              </a:lnSpc>
              <a:spcBef>
                <a:spcPts val="151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move </a:t>
            </a:r>
            <a:r>
              <a:rPr lang="en-US" sz="1800" u="none" strike="noStrike">
                <a:solidFill>
                  <a:srgbClr val="000000"/>
                </a:solidFill>
                <a:latin typeface="Times New Roman"/>
                <a:ea typeface="Times New Roman"/>
                <a:cs typeface="Times New Roman"/>
                <a:sym typeface="Times New Roman"/>
              </a:rPr>
              <a:t>– move a file or directory  from one directory to another</a:t>
            </a:r>
            <a:endParaRPr/>
          </a:p>
          <a:p>
            <a:pPr indent="-342900" lvl="0" marL="342900" rtl="0" algn="l">
              <a:lnSpc>
                <a:spcPct val="90000"/>
              </a:lnSpc>
              <a:spcBef>
                <a:spcPts val="151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ren </a:t>
            </a:r>
            <a:r>
              <a:rPr lang="en-US" sz="1800" u="none" strike="noStrike">
                <a:solidFill>
                  <a:srgbClr val="000000"/>
                </a:solidFill>
                <a:latin typeface="Times New Roman"/>
                <a:ea typeface="Times New Roman"/>
                <a:cs typeface="Times New Roman"/>
                <a:sym typeface="Times New Roman"/>
              </a:rPr>
              <a:t>– rename a directory or file</a:t>
            </a:r>
            <a:endParaRPr/>
          </a:p>
          <a:p>
            <a:pPr indent="-342900" lvl="0" marL="342900" rtl="0" algn="l">
              <a:lnSpc>
                <a:spcPct val="107000"/>
              </a:lnSpc>
              <a:spcBef>
                <a:spcPts val="151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type </a:t>
            </a:r>
            <a:r>
              <a:rPr lang="en-US" sz="1800" u="none" strike="noStrike">
                <a:solidFill>
                  <a:srgbClr val="000000"/>
                </a:solidFill>
                <a:latin typeface="Times New Roman"/>
                <a:ea typeface="Times New Roman"/>
                <a:cs typeface="Times New Roman"/>
                <a:sym typeface="Times New Roman"/>
              </a:rPr>
              <a:t>– display the contents of a file</a:t>
            </a:r>
            <a:endParaRPr/>
          </a:p>
          <a:p>
            <a:pPr indent="-342900" lvl="0" marL="342900" rtl="0" algn="l">
              <a:lnSpc>
                <a:spcPct val="107000"/>
              </a:lnSpc>
              <a:spcBef>
                <a:spcPts val="1400"/>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more </a:t>
            </a:r>
            <a:r>
              <a:rPr lang="en-US" sz="1800" u="none" strike="noStrike">
                <a:solidFill>
                  <a:srgbClr val="000000"/>
                </a:solidFill>
                <a:latin typeface="Times New Roman"/>
                <a:ea typeface="Times New Roman"/>
                <a:cs typeface="Times New Roman"/>
                <a:sym typeface="Times New Roman"/>
              </a:rPr>
              <a:t>– display the contents of a file one  screen at a time</a:t>
            </a:r>
            <a:endParaRPr/>
          </a:p>
          <a:p>
            <a:pPr indent="-342900" lvl="0" marL="342900" rtl="0" algn="l">
              <a:lnSpc>
                <a:spcPct val="107000"/>
              </a:lnSpc>
              <a:spcBef>
                <a:spcPts val="1375"/>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del </a:t>
            </a:r>
            <a:r>
              <a:rPr lang="en-US" sz="1800" u="none" strike="noStrike">
                <a:solidFill>
                  <a:srgbClr val="000000"/>
                </a:solidFill>
                <a:latin typeface="Times New Roman"/>
                <a:ea typeface="Times New Roman"/>
                <a:cs typeface="Times New Roman"/>
                <a:sym typeface="Times New Roman"/>
              </a:rPr>
              <a:t>– delete a file or folder</a:t>
            </a:r>
            <a:endParaRPr/>
          </a:p>
          <a:p>
            <a:pPr indent="-342900" lvl="0" marL="342900" rtl="0" algn="l">
              <a:lnSpc>
                <a:spcPct val="107000"/>
              </a:lnSpc>
              <a:spcBef>
                <a:spcPts val="1415"/>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copy </a:t>
            </a:r>
            <a:r>
              <a:rPr lang="en-US" sz="1800" u="none" strike="noStrike">
                <a:solidFill>
                  <a:srgbClr val="000000"/>
                </a:solidFill>
                <a:latin typeface="Times New Roman"/>
                <a:ea typeface="Times New Roman"/>
                <a:cs typeface="Times New Roman"/>
                <a:sym typeface="Times New Roman"/>
              </a:rPr>
              <a:t>– make a copy of a file</a:t>
            </a:r>
            <a:endParaRPr/>
          </a:p>
          <a:p>
            <a:pPr indent="-342900" lvl="0" marL="342900" rtl="0" algn="l">
              <a:lnSpc>
                <a:spcPct val="107000"/>
              </a:lnSpc>
              <a:spcBef>
                <a:spcPts val="1285"/>
              </a:spcBef>
              <a:spcAft>
                <a:spcPts val="0"/>
              </a:spcAft>
              <a:buClr>
                <a:srgbClr val="000000"/>
              </a:buClr>
              <a:buSzPts val="3000"/>
              <a:buFont typeface="Arial"/>
              <a:buChar char="•"/>
            </a:pPr>
            <a:r>
              <a:rPr b="1" lang="en-US" sz="1800" u="none" strike="noStrike">
                <a:solidFill>
                  <a:srgbClr val="000000"/>
                </a:solidFill>
                <a:latin typeface="Times New Roman"/>
                <a:ea typeface="Times New Roman"/>
                <a:cs typeface="Times New Roman"/>
                <a:sym typeface="Times New Roman"/>
              </a:rPr>
              <a:t>move </a:t>
            </a:r>
            <a:r>
              <a:rPr lang="en-US" sz="1800" u="none" strike="noStrike">
                <a:solidFill>
                  <a:srgbClr val="000000"/>
                </a:solidFill>
                <a:latin typeface="Times New Roman"/>
                <a:ea typeface="Times New Roman"/>
                <a:cs typeface="Times New Roman"/>
                <a:sym typeface="Times New Roman"/>
              </a:rPr>
              <a:t>– move a file from a source location to  a destination location</a:t>
            </a:r>
            <a:endParaRPr/>
          </a:p>
          <a:p>
            <a:pPr indent="-50800" lvl="0" marL="228600" rtl="0" algn="l">
              <a:lnSpc>
                <a:spcPct val="90000"/>
              </a:lnSpc>
              <a:spcBef>
                <a:spcPts val="1675"/>
              </a:spcBef>
              <a:spcAft>
                <a:spcPts val="0"/>
              </a:spcAft>
              <a:buClr>
                <a:schemeClr val="dk1"/>
              </a:buClr>
              <a:buSzPts val="2800"/>
              <a:buNone/>
            </a:pPr>
            <a:r>
              <a:t/>
            </a:r>
            <a:endParaRPr/>
          </a:p>
        </p:txBody>
      </p:sp>
      <p:grpSp>
        <p:nvGrpSpPr>
          <p:cNvPr id="120" name="Google Shape;120;p4"/>
          <p:cNvGrpSpPr/>
          <p:nvPr/>
        </p:nvGrpSpPr>
        <p:grpSpPr>
          <a:xfrm>
            <a:off x="6960145" y="1241101"/>
            <a:ext cx="4965481" cy="3742833"/>
            <a:chOff x="0" y="0"/>
            <a:chExt cx="4385564" cy="4145280"/>
          </a:xfrm>
        </p:grpSpPr>
        <p:pic>
          <p:nvPicPr>
            <p:cNvPr id="121" name="Google Shape;121;p4"/>
            <p:cNvPicPr preferRelativeResize="0"/>
            <p:nvPr/>
          </p:nvPicPr>
          <p:blipFill rotWithShape="1">
            <a:blip r:embed="rId3">
              <a:alphaModFix/>
            </a:blip>
            <a:srcRect b="0" l="0" r="0" t="0"/>
            <a:stretch/>
          </p:blipFill>
          <p:spPr>
            <a:xfrm>
              <a:off x="6097" y="6096"/>
              <a:ext cx="4373881" cy="4133088"/>
            </a:xfrm>
            <a:prstGeom prst="rect">
              <a:avLst/>
            </a:prstGeom>
            <a:noFill/>
            <a:ln>
              <a:noFill/>
            </a:ln>
          </p:spPr>
        </p:pic>
        <p:sp>
          <p:nvSpPr>
            <p:cNvPr id="122" name="Google Shape;122;p4"/>
            <p:cNvSpPr/>
            <p:nvPr/>
          </p:nvSpPr>
          <p:spPr>
            <a:xfrm>
              <a:off x="0" y="0"/>
              <a:ext cx="4385564" cy="4145280"/>
            </a:xfrm>
            <a:custGeom>
              <a:rect b="b" l="l" r="r" t="t"/>
              <a:pathLst>
                <a:path extrusionOk="0" h="4145280" w="4385564">
                  <a:moveTo>
                    <a:pt x="0" y="4145280"/>
                  </a:moveTo>
                  <a:lnTo>
                    <a:pt x="4385564" y="4145280"/>
                  </a:lnTo>
                  <a:lnTo>
                    <a:pt x="4385564" y="0"/>
                  </a:lnTo>
                  <a:lnTo>
                    <a:pt x="0" y="0"/>
                  </a:lnTo>
                  <a:close/>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3" name="Google Shape;123;p4"/>
          <p:cNvGrpSpPr/>
          <p:nvPr/>
        </p:nvGrpSpPr>
        <p:grpSpPr>
          <a:xfrm>
            <a:off x="582296" y="4207559"/>
            <a:ext cx="6504304" cy="2650441"/>
            <a:chOff x="0" y="0"/>
            <a:chExt cx="6504432" cy="3112008"/>
          </a:xfrm>
        </p:grpSpPr>
        <p:pic>
          <p:nvPicPr>
            <p:cNvPr id="124" name="Google Shape;124;p4"/>
            <p:cNvPicPr preferRelativeResize="0"/>
            <p:nvPr/>
          </p:nvPicPr>
          <p:blipFill rotWithShape="1">
            <a:blip r:embed="rId4">
              <a:alphaModFix/>
            </a:blip>
            <a:srcRect b="0" l="0" r="0" t="0"/>
            <a:stretch/>
          </p:blipFill>
          <p:spPr>
            <a:xfrm>
              <a:off x="6096" y="6096"/>
              <a:ext cx="6498336" cy="3099816"/>
            </a:xfrm>
            <a:prstGeom prst="rect">
              <a:avLst/>
            </a:prstGeom>
            <a:noFill/>
            <a:ln>
              <a:noFill/>
            </a:ln>
          </p:spPr>
        </p:pic>
        <p:sp>
          <p:nvSpPr>
            <p:cNvPr id="125" name="Google Shape;125;p4"/>
            <p:cNvSpPr/>
            <p:nvPr/>
          </p:nvSpPr>
          <p:spPr>
            <a:xfrm>
              <a:off x="0" y="3112008"/>
              <a:ext cx="6503924" cy="0"/>
            </a:xfrm>
            <a:custGeom>
              <a:rect b="b" l="l" r="r" t="t"/>
              <a:pathLst>
                <a:path extrusionOk="0" h="120000" w="6503924">
                  <a:moveTo>
                    <a:pt x="0" y="0"/>
                  </a:moveTo>
                  <a:lnTo>
                    <a:pt x="6503924" y="0"/>
                  </a:lnTo>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a:off x="0" y="0"/>
              <a:ext cx="6503924" cy="3111881"/>
            </a:xfrm>
            <a:custGeom>
              <a:rect b="b" l="l" r="r" t="t"/>
              <a:pathLst>
                <a:path extrusionOk="0" h="3111881" w="6503924">
                  <a:moveTo>
                    <a:pt x="6503924" y="0"/>
                  </a:moveTo>
                  <a:lnTo>
                    <a:pt x="0" y="0"/>
                  </a:lnTo>
                  <a:lnTo>
                    <a:pt x="0" y="3111881"/>
                  </a:lnTo>
                </a:path>
              </a:pathLst>
            </a:custGeom>
            <a:noFill/>
            <a:ln cap="flat" cmpd="sng" w="1217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27" name="Google Shape;127;p4"/>
          <p:cNvPicPr preferRelativeResize="0"/>
          <p:nvPr/>
        </p:nvPicPr>
        <p:blipFill rotWithShape="1">
          <a:blip r:embed="rId5">
            <a:alphaModFix/>
          </a:blip>
          <a:srcRect b="0" l="0" r="0" t="0"/>
          <a:stretch/>
        </p:blipFill>
        <p:spPr>
          <a:xfrm>
            <a:off x="9481979" y="49371"/>
            <a:ext cx="1571942" cy="9213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Operating Systems and Linux </a:t>
            </a:r>
            <a:endParaRPr/>
          </a:p>
        </p:txBody>
      </p:sp>
      <p:sp>
        <p:nvSpPr>
          <p:cNvPr id="134" name="Google Shape;13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An operating system is a program that manages computer hardware and software for the user.</a:t>
            </a:r>
            <a:endParaRPr/>
          </a:p>
          <a:p>
            <a:pPr indent="-228600" lvl="0" marL="228600" rtl="0" algn="l">
              <a:lnSpc>
                <a:spcPct val="90000"/>
              </a:lnSpc>
              <a:spcBef>
                <a:spcPts val="1000"/>
              </a:spcBef>
              <a:spcAft>
                <a:spcPts val="0"/>
              </a:spcAft>
              <a:buClr>
                <a:schemeClr val="dk1"/>
              </a:buClr>
              <a:buSzPts val="2000"/>
              <a:buChar char="•"/>
            </a:pPr>
            <a:r>
              <a:rPr lang="en-US" sz="2000"/>
              <a:t> Operating systems were originally designed to perform repetitive hardware tasks, managing files, running programs, and receiving commands from the user.</a:t>
            </a:r>
            <a:endParaRPr/>
          </a:p>
          <a:p>
            <a:pPr indent="-228600" lvl="0" marL="228600" rtl="0" algn="l">
              <a:lnSpc>
                <a:spcPct val="90000"/>
              </a:lnSpc>
              <a:spcBef>
                <a:spcPts val="1000"/>
              </a:spcBef>
              <a:spcAft>
                <a:spcPts val="0"/>
              </a:spcAft>
              <a:buClr>
                <a:schemeClr val="dk1"/>
              </a:buClr>
              <a:buSzPts val="2000"/>
              <a:buChar char="•"/>
            </a:pPr>
            <a:r>
              <a:rPr lang="en-US" sz="2000"/>
              <a:t>File management, program management, and user interaction are traditional features common to all operating systems. </a:t>
            </a:r>
            <a:endParaRPr/>
          </a:p>
          <a:p>
            <a:pPr indent="-228600" lvl="0" marL="228600" rtl="0" algn="l">
              <a:lnSpc>
                <a:spcPct val="90000"/>
              </a:lnSpc>
              <a:spcBef>
                <a:spcPts val="1000"/>
              </a:spcBef>
              <a:spcAft>
                <a:spcPts val="0"/>
              </a:spcAft>
              <a:buClr>
                <a:schemeClr val="dk1"/>
              </a:buClr>
              <a:buSzPts val="2000"/>
              <a:buChar char="•"/>
            </a:pPr>
            <a:r>
              <a:rPr lang="en-US" sz="2000"/>
              <a:t>Linux, like all versions of Unix, adds two more features. Linux is a multiuser and multitasking system</a:t>
            </a:r>
            <a:endParaRPr sz="2000"/>
          </a:p>
        </p:txBody>
      </p:sp>
      <p:pic>
        <p:nvPicPr>
          <p:cNvPr id="135" name="Google Shape;135;p5"/>
          <p:cNvPicPr preferRelativeResize="0"/>
          <p:nvPr/>
        </p:nvPicPr>
        <p:blipFill rotWithShape="1">
          <a:blip r:embed="rId3">
            <a:alphaModFix/>
          </a:blip>
          <a:srcRect b="0" l="0" r="0" t="0"/>
          <a:stretch/>
        </p:blipFill>
        <p:spPr>
          <a:xfrm>
            <a:off x="9639141" y="163194"/>
            <a:ext cx="1571942" cy="9213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History of Unix and Linux</a:t>
            </a:r>
            <a:endParaRPr b="1"/>
          </a:p>
        </p:txBody>
      </p:sp>
      <p:sp>
        <p:nvSpPr>
          <p:cNvPr id="141" name="Google Shape;141;p6"/>
          <p:cNvSpPr txBox="1"/>
          <p:nvPr>
            <p:ph idx="1" type="body"/>
          </p:nvPr>
        </p:nvSpPr>
        <p:spPr>
          <a:xfrm>
            <a:off x="523875" y="1468437"/>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b="1" lang="en-US"/>
              <a:t>Unix</a:t>
            </a:r>
            <a:endParaRPr/>
          </a:p>
          <a:p>
            <a:pPr indent="-228600" lvl="0" marL="228600" rtl="0" algn="l">
              <a:lnSpc>
                <a:spcPct val="90000"/>
              </a:lnSpc>
              <a:spcBef>
                <a:spcPts val="1000"/>
              </a:spcBef>
              <a:spcAft>
                <a:spcPts val="0"/>
              </a:spcAft>
              <a:buClr>
                <a:schemeClr val="dk1"/>
              </a:buClr>
              <a:buSzPct val="100000"/>
              <a:buChar char="•"/>
            </a:pPr>
            <a:r>
              <a:rPr lang="en-US"/>
              <a:t> In 1969, Ken Thompson, Dennis Ritchie, and the researchers at AT&amp;T Bell Laboratories developed the Unix operating system, incorporating many of the features of the MULTICS research project.</a:t>
            </a:r>
            <a:endParaRPr/>
          </a:p>
          <a:p>
            <a:pPr indent="-228600" lvl="0" marL="228600" rtl="0" algn="l">
              <a:lnSpc>
                <a:spcPct val="90000"/>
              </a:lnSpc>
              <a:spcBef>
                <a:spcPts val="1000"/>
              </a:spcBef>
              <a:spcAft>
                <a:spcPts val="0"/>
              </a:spcAft>
              <a:buClr>
                <a:schemeClr val="dk1"/>
              </a:buClr>
              <a:buSzPct val="100000"/>
              <a:buChar char="•"/>
            </a:pPr>
            <a:r>
              <a:rPr b="1" lang="en-US"/>
              <a:t>Linux </a:t>
            </a:r>
            <a:endParaRPr/>
          </a:p>
          <a:p>
            <a:pPr indent="-228600" lvl="0" marL="228600" rtl="0" algn="l">
              <a:lnSpc>
                <a:spcPct val="90000"/>
              </a:lnSpc>
              <a:spcBef>
                <a:spcPts val="1000"/>
              </a:spcBef>
              <a:spcAft>
                <a:spcPts val="0"/>
              </a:spcAft>
              <a:buClr>
                <a:schemeClr val="dk1"/>
              </a:buClr>
              <a:buSzPct val="100000"/>
              <a:buChar char="•"/>
            </a:pPr>
            <a:r>
              <a:rPr lang="en-US"/>
              <a:t>Originally designed specifically for Intel-based PCs, Linux started out at the University of Helsinki as a personal project of a computer science student named Linus Torvalds</a:t>
            </a:r>
            <a:endParaRPr/>
          </a:p>
          <a:p>
            <a:pPr indent="-228600" lvl="0" marL="228600" rtl="0" algn="l">
              <a:lnSpc>
                <a:spcPct val="90000"/>
              </a:lnSpc>
              <a:spcBef>
                <a:spcPts val="1000"/>
              </a:spcBef>
              <a:spcAft>
                <a:spcPts val="0"/>
              </a:spcAft>
              <a:buClr>
                <a:schemeClr val="dk1"/>
              </a:buClr>
              <a:buSzPct val="100000"/>
              <a:buChar char="•"/>
            </a:pPr>
            <a:r>
              <a:rPr lang="en-US"/>
              <a:t>Students were making use of a program called Minix, which highlighted different Unix features.</a:t>
            </a:r>
            <a:endParaRPr/>
          </a:p>
          <a:p>
            <a:pPr indent="-228600" lvl="0" marL="228600" rtl="0" algn="l">
              <a:lnSpc>
                <a:spcPct val="90000"/>
              </a:lnSpc>
              <a:spcBef>
                <a:spcPts val="1000"/>
              </a:spcBef>
              <a:spcAft>
                <a:spcPts val="0"/>
              </a:spcAft>
              <a:buClr>
                <a:schemeClr val="dk1"/>
              </a:buClr>
              <a:buSzPct val="100000"/>
              <a:buChar char="•"/>
            </a:pPr>
            <a:r>
              <a:rPr lang="en-US"/>
              <a:t> Minix was created by Professor Andrew Tanenbaum and widely distributed over the Internet to students around the world. </a:t>
            </a:r>
            <a:endParaRPr/>
          </a:p>
          <a:p>
            <a:pPr indent="-228600" lvl="0" marL="228600" rtl="0" algn="l">
              <a:lnSpc>
                <a:spcPct val="90000"/>
              </a:lnSpc>
              <a:spcBef>
                <a:spcPts val="1000"/>
              </a:spcBef>
              <a:spcAft>
                <a:spcPts val="0"/>
              </a:spcAft>
              <a:buClr>
                <a:schemeClr val="dk1"/>
              </a:buClr>
              <a:buSzPct val="100000"/>
              <a:buChar char="•"/>
            </a:pPr>
            <a:r>
              <a:rPr lang="en-US"/>
              <a:t>Linus’s intention was to create an effective PC version of Unix for Minix users. </a:t>
            </a:r>
            <a:endParaRPr/>
          </a:p>
          <a:p>
            <a:pPr indent="-228600" lvl="0" marL="228600" rtl="0" algn="l">
              <a:lnSpc>
                <a:spcPct val="90000"/>
              </a:lnSpc>
              <a:spcBef>
                <a:spcPts val="1000"/>
              </a:spcBef>
              <a:spcAft>
                <a:spcPts val="0"/>
              </a:spcAft>
              <a:buClr>
                <a:schemeClr val="dk1"/>
              </a:buClr>
              <a:buSzPct val="100000"/>
              <a:buChar char="•"/>
            </a:pPr>
            <a:r>
              <a:rPr lang="en-US"/>
              <a:t>It was named Linux, and in 1991, Linus released version 0.11.</a:t>
            </a:r>
            <a:endParaRPr/>
          </a:p>
        </p:txBody>
      </p:sp>
      <p:pic>
        <p:nvPicPr>
          <p:cNvPr id="142" name="Google Shape;142;p6"/>
          <p:cNvPicPr preferRelativeResize="0"/>
          <p:nvPr/>
        </p:nvPicPr>
        <p:blipFill rotWithShape="1">
          <a:blip r:embed="rId3">
            <a:alphaModFix/>
          </a:blip>
          <a:srcRect b="0" l="0" r="0" t="0"/>
          <a:stretch/>
        </p:blipFill>
        <p:spPr>
          <a:xfrm>
            <a:off x="9639141" y="163194"/>
            <a:ext cx="1571942" cy="921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7"/>
          <p:cNvSpPr txBox="1"/>
          <p:nvPr>
            <p:ph type="title"/>
          </p:nvPr>
        </p:nvSpPr>
        <p:spPr>
          <a:xfrm>
            <a:off x="838200" y="970756"/>
            <a:ext cx="10515600" cy="86487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400"/>
              <a:t>Linux History and Operation</a:t>
            </a:r>
            <a:br>
              <a:rPr b="1" lang="en-US" sz="4400"/>
            </a:br>
            <a:endParaRPr b="1"/>
          </a:p>
        </p:txBody>
      </p:sp>
      <p:sp>
        <p:nvSpPr>
          <p:cNvPr id="148" name="Google Shape;148;p7"/>
          <p:cNvSpPr txBox="1"/>
          <p:nvPr>
            <p:ph idx="1" type="body"/>
          </p:nvPr>
        </p:nvSpPr>
        <p:spPr>
          <a:xfrm>
            <a:off x="838200" y="1628457"/>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Linux can be generally divided into three major components: </a:t>
            </a:r>
            <a:r>
              <a:rPr b="1" lang="en-US"/>
              <a:t>the kernel, the environment, and the file structure. </a:t>
            </a:r>
            <a:endParaRPr/>
          </a:p>
          <a:p>
            <a:pPr indent="-228600" lvl="0" marL="228600" rtl="0" algn="l">
              <a:lnSpc>
                <a:spcPct val="90000"/>
              </a:lnSpc>
              <a:spcBef>
                <a:spcPts val="1000"/>
              </a:spcBef>
              <a:spcAft>
                <a:spcPts val="0"/>
              </a:spcAft>
              <a:buClr>
                <a:schemeClr val="dk1"/>
              </a:buClr>
              <a:buSzPct val="100000"/>
              <a:buChar char="•"/>
            </a:pPr>
            <a:r>
              <a:rPr lang="en-US"/>
              <a:t>The kernel is the core program that runs programs and manages hardware devices, such as disks and printers. </a:t>
            </a:r>
            <a:endParaRPr/>
          </a:p>
          <a:p>
            <a:pPr indent="-228600" lvl="0" marL="228600" rtl="0" algn="l">
              <a:lnSpc>
                <a:spcPct val="90000"/>
              </a:lnSpc>
              <a:spcBef>
                <a:spcPts val="1000"/>
              </a:spcBef>
              <a:spcAft>
                <a:spcPts val="0"/>
              </a:spcAft>
              <a:buClr>
                <a:schemeClr val="dk1"/>
              </a:buClr>
              <a:buSzPct val="100000"/>
              <a:buChar char="•"/>
            </a:pPr>
            <a:r>
              <a:rPr lang="en-US"/>
              <a:t>The environment provides an interface for the user. It receives commands from the user and sends those commands to the kernel for execution.</a:t>
            </a:r>
            <a:endParaRPr/>
          </a:p>
          <a:p>
            <a:pPr indent="-228600" lvl="0" marL="228600" rtl="0" algn="l">
              <a:lnSpc>
                <a:spcPct val="90000"/>
              </a:lnSpc>
              <a:spcBef>
                <a:spcPts val="1000"/>
              </a:spcBef>
              <a:spcAft>
                <a:spcPts val="0"/>
              </a:spcAft>
              <a:buClr>
                <a:schemeClr val="dk1"/>
              </a:buClr>
              <a:buSzPct val="100000"/>
              <a:buChar char="•"/>
            </a:pPr>
            <a:r>
              <a:rPr lang="en-US"/>
              <a:t> The file structure organizes the way files are stored on a storage device, such as a disk. Files are organized into directories. </a:t>
            </a:r>
            <a:endParaRPr/>
          </a:p>
          <a:p>
            <a:pPr indent="-228600" lvl="0" marL="228600" rtl="0" algn="l">
              <a:lnSpc>
                <a:spcPct val="90000"/>
              </a:lnSpc>
              <a:spcBef>
                <a:spcPts val="1000"/>
              </a:spcBef>
              <a:spcAft>
                <a:spcPts val="0"/>
              </a:spcAft>
              <a:buClr>
                <a:schemeClr val="dk1"/>
              </a:buClr>
              <a:buSzPct val="100000"/>
              <a:buChar char="•"/>
            </a:pPr>
            <a:r>
              <a:rPr lang="en-US"/>
              <a:t>Together, the kernel, the environment, and the file structure form the basic operating system structure. With these three, you can run programs, manage files, and interact with the system.</a:t>
            </a:r>
            <a:endParaRPr/>
          </a:p>
        </p:txBody>
      </p:sp>
      <p:pic>
        <p:nvPicPr>
          <p:cNvPr id="149" name="Google Shape;149;p7"/>
          <p:cNvPicPr preferRelativeResize="0"/>
          <p:nvPr/>
        </p:nvPicPr>
        <p:blipFill rotWithShape="1">
          <a:blip r:embed="rId3">
            <a:alphaModFix/>
          </a:blip>
          <a:srcRect b="0" l="0" r="0" t="0"/>
          <a:stretch/>
        </p:blipFill>
        <p:spPr>
          <a:xfrm>
            <a:off x="9481979" y="-64929"/>
            <a:ext cx="1571942" cy="9213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8"/>
          <p:cNvSpPr txBox="1"/>
          <p:nvPr>
            <p:ph type="title"/>
          </p:nvPr>
        </p:nvSpPr>
        <p:spPr>
          <a:xfrm>
            <a:off x="838200" y="3079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610B38"/>
              </a:buClr>
              <a:buSzPts val="4400"/>
              <a:buFont typeface="Arial"/>
              <a:buNone/>
            </a:pPr>
            <a:r>
              <a:rPr b="0" i="0" lang="en-US">
                <a:solidFill>
                  <a:srgbClr val="610B38"/>
                </a:solidFill>
                <a:latin typeface="Arial"/>
                <a:ea typeface="Arial"/>
                <a:cs typeface="Arial"/>
                <a:sym typeface="Arial"/>
              </a:rPr>
              <a:t>Advantages of Linux</a:t>
            </a:r>
            <a:br>
              <a:rPr b="0" i="0" lang="en-US">
                <a:solidFill>
                  <a:srgbClr val="610B38"/>
                </a:solidFill>
                <a:latin typeface="Arial"/>
                <a:ea typeface="Arial"/>
                <a:cs typeface="Arial"/>
                <a:sym typeface="Arial"/>
              </a:rPr>
            </a:br>
            <a:endParaRPr/>
          </a:p>
        </p:txBody>
      </p:sp>
      <p:sp>
        <p:nvSpPr>
          <p:cNvPr id="155" name="Google Shape;155;p8"/>
          <p:cNvSpPr txBox="1"/>
          <p:nvPr>
            <p:ph idx="1" type="body"/>
          </p:nvPr>
        </p:nvSpPr>
        <p:spPr>
          <a:xfrm>
            <a:off x="838200" y="928688"/>
            <a:ext cx="10515600" cy="5200649"/>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rgbClr val="333333"/>
              </a:buClr>
              <a:buSzPct val="100000"/>
              <a:buChar char="•"/>
            </a:pPr>
            <a:r>
              <a:rPr b="0" i="0" lang="en-US">
                <a:solidFill>
                  <a:srgbClr val="333333"/>
                </a:solidFill>
                <a:latin typeface="Inter"/>
                <a:ea typeface="Inter"/>
                <a:cs typeface="Inter"/>
                <a:sym typeface="Inter"/>
              </a:rPr>
              <a:t>Linux is an open-source operating system like Windows and MacOS. It is not just limited to the operating system, but nowadays, it is also used as a platform to run </a:t>
            </a:r>
            <a:r>
              <a:rPr b="1" i="0" lang="en-US">
                <a:solidFill>
                  <a:srgbClr val="333333"/>
                </a:solidFill>
                <a:latin typeface="Inter"/>
                <a:ea typeface="Inter"/>
                <a:cs typeface="Inter"/>
                <a:sym typeface="Inter"/>
              </a:rPr>
              <a:t>desktops, servers, and embedded systems</a:t>
            </a:r>
            <a:r>
              <a:rPr b="0" i="0" lang="en-US">
                <a:solidFill>
                  <a:srgbClr val="333333"/>
                </a:solidFill>
                <a:latin typeface="Inter"/>
                <a:ea typeface="Inter"/>
                <a:cs typeface="Inter"/>
                <a:sym typeface="Inter"/>
              </a:rPr>
              <a:t>. It provides various distributions and variations as it is open source and has a modular design. The </a:t>
            </a:r>
            <a:r>
              <a:rPr b="1" i="0" lang="en-US">
                <a:solidFill>
                  <a:srgbClr val="333333"/>
                </a:solidFill>
                <a:latin typeface="Inter"/>
                <a:ea typeface="Inter"/>
                <a:cs typeface="Inter"/>
                <a:sym typeface="Inter"/>
              </a:rPr>
              <a:t>kernel</a:t>
            </a:r>
            <a:r>
              <a:rPr b="0" i="0" lang="en-US">
                <a:solidFill>
                  <a:srgbClr val="333333"/>
                </a:solidFill>
                <a:latin typeface="Inter"/>
                <a:ea typeface="Inter"/>
                <a:cs typeface="Inter"/>
                <a:sym typeface="Inter"/>
              </a:rPr>
              <a:t> </a:t>
            </a:r>
            <a:r>
              <a:rPr b="0" i="1" lang="en-US">
                <a:solidFill>
                  <a:srgbClr val="333333"/>
                </a:solidFill>
                <a:latin typeface="Inter"/>
                <a:ea typeface="Inter"/>
                <a:cs typeface="Inter"/>
                <a:sym typeface="Inter"/>
              </a:rPr>
              <a:t>is a core part of</a:t>
            </a:r>
            <a:r>
              <a:rPr b="0" i="0" lang="en-US">
                <a:solidFill>
                  <a:srgbClr val="333333"/>
                </a:solidFill>
                <a:latin typeface="Inter"/>
                <a:ea typeface="Inter"/>
                <a:cs typeface="Inter"/>
                <a:sym typeface="Inter"/>
              </a:rPr>
              <a:t> the Linux system.</a:t>
            </a:r>
            <a:endParaRPr/>
          </a:p>
          <a:p>
            <a:pPr indent="-228600" lvl="0" marL="228600" rtl="0" algn="just">
              <a:lnSpc>
                <a:spcPct val="90000"/>
              </a:lnSpc>
              <a:spcBef>
                <a:spcPts val="1000"/>
              </a:spcBef>
              <a:spcAft>
                <a:spcPts val="0"/>
              </a:spcAft>
              <a:buClr>
                <a:srgbClr val="333333"/>
              </a:buClr>
              <a:buSzPct val="100000"/>
              <a:buChar char="•"/>
            </a:pPr>
            <a:r>
              <a:rPr b="0" i="0" lang="en-US">
                <a:solidFill>
                  <a:srgbClr val="333333"/>
                </a:solidFill>
                <a:latin typeface="Inter"/>
                <a:ea typeface="Inter"/>
                <a:cs typeface="Inter"/>
                <a:sym typeface="Inter"/>
              </a:rPr>
              <a:t>Linux system is used to manage various services such as </a:t>
            </a:r>
            <a:r>
              <a:rPr b="1" i="0" lang="en-US">
                <a:solidFill>
                  <a:srgbClr val="333333"/>
                </a:solidFill>
                <a:latin typeface="Inter"/>
                <a:ea typeface="Inter"/>
                <a:cs typeface="Inter"/>
                <a:sym typeface="Inter"/>
              </a:rPr>
              <a:t>process scheduling, application scheduling, basic peripheral devices, file system, and more</a:t>
            </a:r>
            <a:r>
              <a:rPr b="0" i="0" lang="en-US">
                <a:solidFill>
                  <a:srgbClr val="333333"/>
                </a:solidFill>
                <a:latin typeface="Inter"/>
                <a:ea typeface="Inter"/>
                <a:cs typeface="Inter"/>
                <a:sym typeface="Inter"/>
              </a:rPr>
              <a:t>.</a:t>
            </a:r>
            <a:endParaRPr/>
          </a:p>
          <a:p>
            <a:pPr indent="-228600" lvl="0" marL="228600" rtl="0" algn="l">
              <a:lnSpc>
                <a:spcPct val="90000"/>
              </a:lnSpc>
              <a:spcBef>
                <a:spcPts val="1000"/>
              </a:spcBef>
              <a:spcAft>
                <a:spcPts val="0"/>
              </a:spcAft>
              <a:buClr>
                <a:srgbClr val="610B4B"/>
              </a:buClr>
              <a:buSzPct val="100000"/>
              <a:buChar char="•"/>
            </a:pPr>
            <a:r>
              <a:rPr lang="en-US">
                <a:solidFill>
                  <a:srgbClr val="610B4B"/>
                </a:solidFill>
                <a:latin typeface="Arial"/>
                <a:ea typeface="Arial"/>
                <a:cs typeface="Arial"/>
                <a:sym typeface="Arial"/>
              </a:rPr>
              <a:t>O</a:t>
            </a:r>
            <a:r>
              <a:rPr b="0" i="0" lang="en-US">
                <a:solidFill>
                  <a:srgbClr val="610B4B"/>
                </a:solidFill>
                <a:latin typeface="Arial"/>
                <a:ea typeface="Arial"/>
                <a:cs typeface="Arial"/>
                <a:sym typeface="Arial"/>
              </a:rPr>
              <a:t>pen Source</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Security</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Free</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Performance</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Software Updates</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Distributions/ Distros</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Graphical User Interface</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Networking</a:t>
            </a:r>
            <a:endParaRPr/>
          </a:p>
          <a:p>
            <a:pPr indent="-228600" lvl="0" marL="228600" rtl="0" algn="l">
              <a:lnSpc>
                <a:spcPct val="90000"/>
              </a:lnSpc>
              <a:spcBef>
                <a:spcPts val="1000"/>
              </a:spcBef>
              <a:spcAft>
                <a:spcPts val="0"/>
              </a:spcAft>
              <a:buClr>
                <a:srgbClr val="610B4B"/>
              </a:buClr>
              <a:buSzPct val="100000"/>
              <a:buChar char="•"/>
            </a:pPr>
            <a:r>
              <a:rPr b="0" i="0" lang="en-US">
                <a:solidFill>
                  <a:srgbClr val="610B4B"/>
                </a:solidFill>
                <a:latin typeface="Arial"/>
                <a:ea typeface="Arial"/>
                <a:cs typeface="Arial"/>
                <a:sym typeface="Arial"/>
              </a:rPr>
              <a:t>Multitasking</a:t>
            </a:r>
            <a:endParaRPr/>
          </a:p>
          <a:p>
            <a:pPr indent="-90804" lvl="0" marL="228600" rtl="0" algn="l">
              <a:lnSpc>
                <a:spcPct val="90000"/>
              </a:lnSpc>
              <a:spcBef>
                <a:spcPts val="1000"/>
              </a:spcBef>
              <a:spcAft>
                <a:spcPts val="0"/>
              </a:spcAft>
              <a:buClr>
                <a:schemeClr val="dk1"/>
              </a:buClr>
              <a:buSzPct val="100000"/>
              <a:buNone/>
            </a:pPr>
            <a:r>
              <a:t/>
            </a:r>
            <a:endParaRPr/>
          </a:p>
        </p:txBody>
      </p:sp>
      <p:pic>
        <p:nvPicPr>
          <p:cNvPr id="156" name="Google Shape;156;p8"/>
          <p:cNvPicPr preferRelativeResize="0"/>
          <p:nvPr/>
        </p:nvPicPr>
        <p:blipFill rotWithShape="1">
          <a:blip r:embed="rId3">
            <a:alphaModFix/>
          </a:blip>
          <a:srcRect b="0" l="0" r="0" t="0"/>
          <a:stretch/>
        </p:blipFill>
        <p:spPr>
          <a:xfrm>
            <a:off x="9481979" y="-107791"/>
            <a:ext cx="1571942" cy="9213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9"/>
          <p:cNvPicPr preferRelativeResize="0"/>
          <p:nvPr/>
        </p:nvPicPr>
        <p:blipFill rotWithShape="1">
          <a:blip r:embed="rId3">
            <a:alphaModFix/>
          </a:blip>
          <a:srcRect b="0" l="0" r="0" t="0"/>
          <a:stretch/>
        </p:blipFill>
        <p:spPr>
          <a:xfrm>
            <a:off x="9481979" y="0"/>
            <a:ext cx="1571942" cy="813594"/>
          </a:xfrm>
          <a:prstGeom prst="rect">
            <a:avLst/>
          </a:prstGeom>
          <a:noFill/>
          <a:ln>
            <a:noFill/>
          </a:ln>
        </p:spPr>
      </p:pic>
      <p:pic>
        <p:nvPicPr>
          <p:cNvPr descr="Linux Operating system - ppt video online download" id="162" name="Google Shape;162;p9"/>
          <p:cNvPicPr preferRelativeResize="0"/>
          <p:nvPr/>
        </p:nvPicPr>
        <p:blipFill rotWithShape="1">
          <a:blip r:embed="rId4">
            <a:alphaModFix/>
          </a:blip>
          <a:srcRect b="0" l="0" r="0" t="0"/>
          <a:stretch/>
        </p:blipFill>
        <p:spPr>
          <a:xfrm>
            <a:off x="2105025" y="1046162"/>
            <a:ext cx="9144000" cy="58118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2023-09-02T16:59:35Z</dcterms:created>
  <dc:creator>jaibheem gaikwad</dc:creator>
</cp:coreProperties>
</file>